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6"/>
  </p:notesMasterIdLst>
  <p:handoutMasterIdLst>
    <p:handoutMasterId r:id="rId17"/>
  </p:handoutMasterIdLst>
  <p:sldIdLst>
    <p:sldId id="256" r:id="rId5"/>
    <p:sldId id="257" r:id="rId6"/>
    <p:sldId id="258" r:id="rId7"/>
    <p:sldId id="259" r:id="rId8"/>
    <p:sldId id="260" r:id="rId9"/>
    <p:sldId id="263"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47" y="62"/>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D81DDF-98D4-498E-A94D-DDD7A807AD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391BFCE-55A1-4C09-B4B5-9359AD6F4D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E4FA28-26D5-4BDF-9A75-C27596ADE055}" type="datetimeFigureOut">
              <a:rPr lang="en-US" smtClean="0"/>
              <a:t>1/21/2022</a:t>
            </a:fld>
            <a:endParaRPr lang="en-US" dirty="0"/>
          </a:p>
        </p:txBody>
      </p:sp>
      <p:sp>
        <p:nvSpPr>
          <p:cNvPr id="4" name="Footer Placeholder 3">
            <a:extLst>
              <a:ext uri="{FF2B5EF4-FFF2-40B4-BE49-F238E27FC236}">
                <a16:creationId xmlns:a16="http://schemas.microsoft.com/office/drawing/2014/main" id="{4BEEB1F3-97EE-4F0D-B402-E34820EC6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054877F-A04A-4D6A-A0A8-95CC6E2D2A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507CFE-5866-4B40-8953-42375E9B5DB3}" type="slidenum">
              <a:rPr lang="en-US" smtClean="0"/>
              <a:t>‹#›</a:t>
            </a:fld>
            <a:endParaRPr lang="en-US" dirty="0"/>
          </a:p>
        </p:txBody>
      </p:sp>
    </p:spTree>
    <p:extLst>
      <p:ext uri="{BB962C8B-B14F-4D97-AF65-F5344CB8AC3E}">
        <p14:creationId xmlns:p14="http://schemas.microsoft.com/office/powerpoint/2010/main" val="1955250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E1D6F-8584-4A53-833D-DCA47225B220}" type="datetimeFigureOut">
              <a:rPr lang="en-US" smtClean="0"/>
              <a:t>1/21/2022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3874D-A20A-4B3E-9C12-F524953D5B76}" type="slidenum">
              <a:rPr lang="en-US" smtClean="0"/>
              <a:t>‹#›</a:t>
            </a:fld>
            <a:endParaRPr lang="en-US" dirty="0"/>
          </a:p>
        </p:txBody>
      </p:sp>
    </p:spTree>
    <p:extLst>
      <p:ext uri="{BB962C8B-B14F-4D97-AF65-F5344CB8AC3E}">
        <p14:creationId xmlns:p14="http://schemas.microsoft.com/office/powerpoint/2010/main" val="228530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7464" y="802298"/>
            <a:ext cx="8637073" cy="2541431"/>
          </a:xfrm>
        </p:spPr>
        <p:txBody>
          <a:bodyPr bIns="0" anchor="b">
            <a:normAutofit/>
          </a:bodyPr>
          <a:lstStyle>
            <a:lvl1pPr algn="l">
              <a:defRPr sz="6600"/>
            </a:lvl1pPr>
          </a:lstStyle>
          <a:p>
            <a:r>
              <a:rPr lang="en-US" noProof="0"/>
              <a:t>Click to edit Master title style</a:t>
            </a:r>
          </a:p>
        </p:txBody>
      </p:sp>
      <p:sp>
        <p:nvSpPr>
          <p:cNvPr id="3" name="Subtitle 2"/>
          <p:cNvSpPr>
            <a:spLocks noGrp="1"/>
          </p:cNvSpPr>
          <p:nvPr>
            <p:ph type="subTitle" idx="1"/>
          </p:nvPr>
        </p:nvSpPr>
        <p:spPr>
          <a:xfrm>
            <a:off x="1777464"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6913821" y="6370429"/>
            <a:ext cx="3500715" cy="309201"/>
          </a:xfrm>
        </p:spPr>
        <p:txBody>
          <a:bodyPr/>
          <a:lstStyle/>
          <a:p>
            <a:fld id="{2D202488-4139-4052-B998-251C9C912739}" type="datetimeFigureOut">
              <a:rPr lang="en-US" noProof="0" smtClean="0"/>
              <a:t>1/21/2022</a:t>
            </a:fld>
            <a:endParaRPr lang="en-US" noProof="0" dirty="0"/>
          </a:p>
        </p:txBody>
      </p:sp>
      <p:sp>
        <p:nvSpPr>
          <p:cNvPr id="5" name="Footer Placeholder 4"/>
          <p:cNvSpPr>
            <a:spLocks noGrp="1"/>
          </p:cNvSpPr>
          <p:nvPr>
            <p:ph type="ftr" sz="quarter" idx="11"/>
          </p:nvPr>
        </p:nvSpPr>
        <p:spPr>
          <a:xfrm>
            <a:off x="1777464" y="6370430"/>
            <a:ext cx="4973915" cy="309201"/>
          </a:xfrm>
        </p:spPr>
        <p:txBody>
          <a:bodyPr/>
          <a:lstStyle/>
          <a:p>
            <a:r>
              <a:rPr lang="en-US" noProof="0" dirty="0"/>
              <a:t>Add Footer Here</a:t>
            </a:r>
          </a:p>
        </p:txBody>
      </p:sp>
      <p:cxnSp>
        <p:nvCxnSpPr>
          <p:cNvPr id="15" name="Straight Connector 14"/>
          <p:cNvCxnSpPr/>
          <p:nvPr/>
        </p:nvCxnSpPr>
        <p:spPr>
          <a:xfrm>
            <a:off x="1777464"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400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Gallery ">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0394"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7873638" y="5144980"/>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1/21/2022</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Content Placeholder 2">
            <a:extLst>
              <a:ext uri="{FF2B5EF4-FFF2-40B4-BE49-F238E27FC236}">
                <a16:creationId xmlns:a16="http://schemas.microsoft.com/office/drawing/2014/main" id="{9DE9A20D-024F-4A17-9B20-526AA4037253}"/>
              </a:ext>
            </a:extLst>
          </p:cNvPr>
          <p:cNvSpPr>
            <a:spLocks noGrp="1"/>
          </p:cNvSpPr>
          <p:nvPr>
            <p:ph idx="12"/>
          </p:nvPr>
        </p:nvSpPr>
        <p:spPr>
          <a:xfrm>
            <a:off x="460210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37D8F60F-F9DD-4AAC-BF28-C004CCDF2D69}"/>
              </a:ext>
            </a:extLst>
          </p:cNvPr>
          <p:cNvSpPr>
            <a:spLocks noGrp="1"/>
          </p:cNvSpPr>
          <p:nvPr>
            <p:ph idx="13"/>
          </p:nvPr>
        </p:nvSpPr>
        <p:spPr>
          <a:xfrm>
            <a:off x="787363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3">
            <a:extLst>
              <a:ext uri="{FF2B5EF4-FFF2-40B4-BE49-F238E27FC236}">
                <a16:creationId xmlns:a16="http://schemas.microsoft.com/office/drawing/2014/main" id="{8F09FDD8-5B1C-4AAA-8EEC-0A77C9E477D1}"/>
              </a:ext>
            </a:extLst>
          </p:cNvPr>
          <p:cNvSpPr>
            <a:spLocks noGrp="1"/>
          </p:cNvSpPr>
          <p:nvPr>
            <p:ph type="body" sz="half" idx="14"/>
          </p:nvPr>
        </p:nvSpPr>
        <p:spPr>
          <a:xfrm>
            <a:off x="4595889" y="5144979"/>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Text Placeholder 3">
            <a:extLst>
              <a:ext uri="{FF2B5EF4-FFF2-40B4-BE49-F238E27FC236}">
                <a16:creationId xmlns:a16="http://schemas.microsoft.com/office/drawing/2014/main" id="{E6DF0B7E-E17E-4875-966D-4DE67F755B71}"/>
              </a:ext>
            </a:extLst>
          </p:cNvPr>
          <p:cNvSpPr>
            <a:spLocks noGrp="1"/>
          </p:cNvSpPr>
          <p:nvPr>
            <p:ph type="body" sz="half" idx="15"/>
          </p:nvPr>
        </p:nvSpPr>
        <p:spPr>
          <a:xfrm>
            <a:off x="1306587" y="5144978"/>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cxnSp>
        <p:nvCxnSpPr>
          <p:cNvPr id="13" name="Straight Connector 12">
            <a:extLst>
              <a:ext uri="{FF2B5EF4-FFF2-40B4-BE49-F238E27FC236}">
                <a16:creationId xmlns:a16="http://schemas.microsoft.com/office/drawing/2014/main" id="{5685D963-B130-47E9-AFCC-AEBED2B1155B}"/>
              </a:ext>
            </a:extLst>
          </p:cNvPr>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2FA9B6CF-713A-4942-BE35-A61AFCDDFD3D}"/>
              </a:ext>
            </a:extLst>
          </p:cNvPr>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Text Placeholder 18">
            <a:extLst>
              <a:ext uri="{FF2B5EF4-FFF2-40B4-BE49-F238E27FC236}">
                <a16:creationId xmlns:a16="http://schemas.microsoft.com/office/drawing/2014/main" id="{93809A32-C7A4-4739-994B-BE492F855ACC}"/>
              </a:ext>
            </a:extLst>
          </p:cNvPr>
          <p:cNvSpPr>
            <a:spLocks noGrp="1"/>
          </p:cNvSpPr>
          <p:nvPr>
            <p:ph type="body" sz="quarter" idx="16"/>
          </p:nvPr>
        </p:nvSpPr>
        <p:spPr>
          <a:xfrm>
            <a:off x="1290908" y="1617663"/>
            <a:ext cx="9618391" cy="1336675"/>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itle 6">
            <a:extLst>
              <a:ext uri="{FF2B5EF4-FFF2-40B4-BE49-F238E27FC236}">
                <a16:creationId xmlns:a16="http://schemas.microsoft.com/office/drawing/2014/main" id="{2C1ABD52-D5FE-4FC2-8449-5DA0E52853E1}"/>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24270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noProof="0"/>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7236069" y="6332578"/>
            <a:ext cx="4315852" cy="320123"/>
          </a:xfrm>
        </p:spPr>
        <p:txBody>
          <a:bodyPr/>
          <a:lstStyle>
            <a:lvl1pPr algn="r">
              <a:defRPr/>
            </a:lvl1pPr>
          </a:lstStyle>
          <a:p>
            <a:fld id="{2D202488-4139-4052-B998-251C9C912739}" type="datetimeFigureOut">
              <a:rPr lang="en-US" noProof="0" smtClean="0"/>
              <a:pPr/>
              <a:t>1/21/2022</a:t>
            </a:fld>
            <a:endParaRPr lang="en-US" noProof="0" dirty="0"/>
          </a:p>
        </p:txBody>
      </p:sp>
      <p:sp>
        <p:nvSpPr>
          <p:cNvPr id="6" name="Footer Placeholder 5"/>
          <p:cNvSpPr>
            <a:spLocks noGrp="1"/>
          </p:cNvSpPr>
          <p:nvPr>
            <p:ph type="ftr" sz="quarter" idx="11"/>
          </p:nvPr>
        </p:nvSpPr>
        <p:spPr>
          <a:xfrm>
            <a:off x="1447382" y="6332578"/>
            <a:ext cx="5541004" cy="320931"/>
          </a:xfrm>
        </p:spPr>
        <p:txBody>
          <a:bodyPr/>
          <a:lstStyle/>
          <a:p>
            <a:r>
              <a:rPr lang="en-US" noProof="0" dirty="0"/>
              <a:t>Add Footer Here</a:t>
            </a: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58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2D202488-4139-4052-B998-251C9C912739}" type="datetimeFigureOut">
              <a:rPr lang="en-US" noProof="0" smtClean="0"/>
              <a:t>1/21/2022</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33" name="Straight Connector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a16="http://schemas.microsoft.com/office/drawing/2014/main" id="{C414FF1F-6558-4E39-87DB-276E44F5477C}"/>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568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887950"/>
          </a:xfrm>
        </p:spPr>
        <p:txBody>
          <a:bodyPr anchor="b">
            <a:normAutofit/>
          </a:bodyPr>
          <a:lstStyle>
            <a:lvl1pPr algn="l">
              <a:defRPr sz="3600"/>
            </a:lvl1pPr>
          </a:lstStyle>
          <a:p>
            <a:r>
              <a:rPr lang="en-US" noProof="0"/>
              <a:t>Click to edit Master title style</a:t>
            </a:r>
          </a:p>
        </p:txBody>
      </p:sp>
      <p:sp>
        <p:nvSpPr>
          <p:cNvPr id="3" name="Text Placeholder 2"/>
          <p:cNvSpPr>
            <a:spLocks noGrp="1"/>
          </p:cNvSpPr>
          <p:nvPr>
            <p:ph type="body" idx="1"/>
          </p:nvPr>
        </p:nvSpPr>
        <p:spPr>
          <a:xfrm>
            <a:off x="1780777"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2D202488-4139-4052-B998-251C9C912739}" type="datetimeFigureOut">
              <a:rPr lang="en-US" noProof="0" smtClean="0"/>
              <a:t>1/21/2022</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15" name="Straight Connector 14"/>
          <p:cNvCxnSpPr/>
          <p:nvPr/>
        </p:nvCxnSpPr>
        <p:spPr>
          <a:xfrm>
            <a:off x="1780777"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13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92239" y="2161853"/>
            <a:ext cx="4645152" cy="344859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58679" y="2168318"/>
            <a:ext cx="4645152" cy="3441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2D202488-4139-4052-B998-251C9C912739}" type="datetimeFigureOut">
              <a:rPr lang="en-US" noProof="0" smtClean="0"/>
              <a:t>1/21/2022</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2F96D46B-C1B8-46AB-87DF-61A8058B1F4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7775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87315" y="1950795"/>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287315" y="2755515"/>
            <a:ext cx="4645152" cy="264445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52486" y="1954249"/>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52486" y="2752737"/>
            <a:ext cx="4645152" cy="263737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2D202488-4139-4052-B998-251C9C912739}" type="datetimeFigureOut">
              <a:rPr lang="en-US" noProof="0" smtClean="0"/>
              <a:t>1/21/2022</a:t>
            </a:fld>
            <a:endParaRPr lang="en-US" noProof="0" dirty="0"/>
          </a:p>
        </p:txBody>
      </p:sp>
      <p:sp>
        <p:nvSpPr>
          <p:cNvPr id="8" name="Footer Placeholder 7"/>
          <p:cNvSpPr>
            <a:spLocks noGrp="1"/>
          </p:cNvSpPr>
          <p:nvPr>
            <p:ph type="ftr" sz="quarter" idx="11"/>
          </p:nvPr>
        </p:nvSpPr>
        <p:spPr/>
        <p:txBody>
          <a:bodyPr/>
          <a:lstStyle/>
          <a:p>
            <a:r>
              <a:rPr lang="en-US" noProof="0" dirty="0"/>
              <a:t>Add Footer Here</a:t>
            </a:r>
          </a:p>
        </p:txBody>
      </p:sp>
      <p:cxnSp>
        <p:nvCxnSpPr>
          <p:cNvPr id="11" name="Straight Connector 10">
            <a:extLst>
              <a:ext uri="{FF2B5EF4-FFF2-40B4-BE49-F238E27FC236}">
                <a16:creationId xmlns:a16="http://schemas.microsoft.com/office/drawing/2014/main"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09471694-1220-4CFC-A31F-622E5D3DE2D5}"/>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98174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1/21/2022</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5395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1/21/2022</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A5A680F6-C147-410B-94DF-19850752D7DF}"/>
              </a:ext>
            </a:extLst>
          </p:cNvPr>
          <p:cNvSpPr>
            <a:spLocks noGrp="1"/>
          </p:cNvSpPr>
          <p:nvPr>
            <p:ph type="body" sz="quarter" idx="12"/>
          </p:nvPr>
        </p:nvSpPr>
        <p:spPr>
          <a:xfrm>
            <a:off x="1694656" y="1865037"/>
            <a:ext cx="8802688" cy="3127927"/>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4010242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02488-4139-4052-B998-251C9C912739}" type="datetimeFigureOut">
              <a:rPr lang="en-US" noProof="0" smtClean="0"/>
              <a:t>1/21/2022</a:t>
            </a:fld>
            <a:endParaRPr lang="en-US" noProof="0" dirty="0"/>
          </a:p>
        </p:txBody>
      </p:sp>
      <p:sp>
        <p:nvSpPr>
          <p:cNvPr id="3" name="Footer Placeholder 2"/>
          <p:cNvSpPr>
            <a:spLocks noGrp="1"/>
          </p:cNvSpPr>
          <p:nvPr>
            <p:ph type="ftr" sz="quarter" idx="11"/>
          </p:nvPr>
        </p:nvSpPr>
        <p:spPr/>
        <p:txBody>
          <a:bodyPr/>
          <a:lstStyle/>
          <a:p>
            <a:r>
              <a:rPr lang="en-US" noProof="0" dirty="0"/>
              <a:t>Add Footer Here </a:t>
            </a:r>
          </a:p>
        </p:txBody>
      </p:sp>
    </p:spTree>
    <p:extLst>
      <p:ext uri="{BB962C8B-B14F-4D97-AF65-F5344CB8AC3E}">
        <p14:creationId xmlns:p14="http://schemas.microsoft.com/office/powerpoint/2010/main" val="3771245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5246" y="1645522"/>
            <a:ext cx="5807176" cy="3840852"/>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290909" y="1645522"/>
            <a:ext cx="3600000" cy="383672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1/21/2022</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1B74F78C-6D32-47C3-ABB2-6E7092A9C4A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281653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cstate="screen">
            <a:extLst>
              <a:ext uri="{BEBA8EAE-BF5A-486C-A8C5-ECC9F3942E4B}">
                <a14:imgProps xmlns:a14="http://schemas.microsoft.com/office/drawing/2010/main">
                  <a14:imgLayer r:embed="rId15">
                    <a14:imgEffect>
                      <a14:brightnessContrast contrast="40000"/>
                    </a14:imgEffect>
                  </a14:imgLayer>
                </a14:imgProps>
              </a:ex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Title Placeholder 1"/>
          <p:cNvSpPr>
            <a:spLocks noGrp="1"/>
          </p:cNvSpPr>
          <p:nvPr>
            <p:ph type="title"/>
          </p:nvPr>
        </p:nvSpPr>
        <p:spPr>
          <a:xfrm>
            <a:off x="1294363" y="804519"/>
            <a:ext cx="9603275" cy="1049235"/>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1294363" y="2015732"/>
            <a:ext cx="9603275" cy="345061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396923" y="6340793"/>
            <a:ext cx="3500715" cy="309201"/>
          </a:xfrm>
          <a:prstGeom prst="rect">
            <a:avLst/>
          </a:prstGeom>
        </p:spPr>
        <p:txBody>
          <a:bodyPr vert="horz" lIns="91440" tIns="45720" rIns="91440" bIns="45720" rtlCol="0" anchor="ctr"/>
          <a:lstStyle>
            <a:lvl1pPr algn="r">
              <a:defRPr sz="1000">
                <a:solidFill>
                  <a:schemeClr val="bg1"/>
                </a:solidFill>
              </a:defRPr>
            </a:lvl1pPr>
          </a:lstStyle>
          <a:p>
            <a:fld id="{2D202488-4139-4052-B998-251C9C912739}" type="datetimeFigureOut">
              <a:rPr lang="en-US" noProof="0" smtClean="0"/>
              <a:pPr/>
              <a:t>1/21/2022</a:t>
            </a:fld>
            <a:endParaRPr lang="en-US" noProof="0" dirty="0"/>
          </a:p>
        </p:txBody>
      </p:sp>
      <p:sp>
        <p:nvSpPr>
          <p:cNvPr id="5" name="Footer Placeholder 4"/>
          <p:cNvSpPr>
            <a:spLocks noGrp="1"/>
          </p:cNvSpPr>
          <p:nvPr>
            <p:ph type="ftr" sz="quarter" idx="3"/>
          </p:nvPr>
        </p:nvSpPr>
        <p:spPr>
          <a:xfrm>
            <a:off x="1294364" y="6339730"/>
            <a:ext cx="5938836" cy="309201"/>
          </a:xfrm>
          <a:prstGeom prst="rect">
            <a:avLst/>
          </a:prstGeom>
        </p:spPr>
        <p:txBody>
          <a:bodyPr vert="horz" lIns="91440" tIns="45720" rIns="91440" bIns="45720" rtlCol="0" anchor="ctr"/>
          <a:lstStyle>
            <a:lvl1pPr algn="l">
              <a:defRPr sz="1000">
                <a:solidFill>
                  <a:schemeClr val="bg1"/>
                </a:solidFill>
              </a:defRPr>
            </a:lvl1pPr>
          </a:lstStyle>
          <a:p>
            <a:r>
              <a:rPr lang="en-US" noProof="0" dirty="0"/>
              <a:t>Add Footer Here</a:t>
            </a: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5870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7" r:id="rId7"/>
    <p:sldLayoutId id="2147483691" r:id="rId8"/>
    <p:sldLayoutId id="2147483692" r:id="rId9"/>
    <p:sldLayoutId id="2147483696" r:id="rId10"/>
    <p:sldLayoutId id="214748369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A56C-7A25-4BD4-AA72-5256E68BE4CB}"/>
              </a:ext>
            </a:extLst>
          </p:cNvPr>
          <p:cNvSpPr>
            <a:spLocks noGrp="1"/>
          </p:cNvSpPr>
          <p:nvPr>
            <p:ph type="ctrTitle"/>
          </p:nvPr>
        </p:nvSpPr>
        <p:spPr/>
        <p:txBody>
          <a:bodyPr>
            <a:normAutofit/>
          </a:bodyPr>
          <a:lstStyle/>
          <a:p>
            <a:r>
              <a:rPr lang="en-US" sz="6000" dirty="0"/>
              <a:t>Credit card default</a:t>
            </a:r>
          </a:p>
        </p:txBody>
      </p:sp>
      <p:sp>
        <p:nvSpPr>
          <p:cNvPr id="3" name="Subtitle 2">
            <a:extLst>
              <a:ext uri="{FF2B5EF4-FFF2-40B4-BE49-F238E27FC236}">
                <a16:creationId xmlns:a16="http://schemas.microsoft.com/office/drawing/2014/main" id="{BBBCF363-1123-45B1-8A9A-ABCDA40EF3F2}"/>
              </a:ext>
            </a:extLst>
          </p:cNvPr>
          <p:cNvSpPr>
            <a:spLocks noGrp="1"/>
          </p:cNvSpPr>
          <p:nvPr>
            <p:ph type="subTitle" idx="1"/>
          </p:nvPr>
        </p:nvSpPr>
        <p:spPr>
          <a:xfrm>
            <a:off x="1777464" y="3575164"/>
            <a:ext cx="8637072" cy="977621"/>
          </a:xfrm>
        </p:spPr>
        <p:txBody>
          <a:bodyPr>
            <a:normAutofit/>
          </a:bodyPr>
          <a:lstStyle/>
          <a:p>
            <a:r>
              <a:rPr lang="en-US" sz="2400" cap="none" dirty="0">
                <a:solidFill>
                  <a:srgbClr val="000000"/>
                </a:solidFill>
                <a:ea typeface="Tahoma" panose="020B0604030504040204" pitchFamily="34" charset="0"/>
                <a:cs typeface="Tahoma" panose="020B0604030504040204" pitchFamily="34" charset="0"/>
              </a:rPr>
              <a:t>Swapnil Subhash Sonawane</a:t>
            </a:r>
            <a:endParaRPr lang="en-US" sz="2400" cap="none" dirty="0"/>
          </a:p>
        </p:txBody>
      </p:sp>
    </p:spTree>
    <p:extLst>
      <p:ext uri="{BB962C8B-B14F-4D97-AF65-F5344CB8AC3E}">
        <p14:creationId xmlns:p14="http://schemas.microsoft.com/office/powerpoint/2010/main" val="410429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F222A-0050-42E6-8C3E-86E3C365C411}"/>
              </a:ext>
            </a:extLst>
          </p:cNvPr>
          <p:cNvSpPr>
            <a:spLocks noGrp="1"/>
          </p:cNvSpPr>
          <p:nvPr>
            <p:ph type="title"/>
          </p:nvPr>
        </p:nvSpPr>
        <p:spPr>
          <a:xfrm>
            <a:off x="1290909" y="798974"/>
            <a:ext cx="9610182" cy="601226"/>
          </a:xfrm>
        </p:spPr>
        <p:txBody>
          <a:bodyPr/>
          <a:lstStyle/>
          <a:p>
            <a:pPr marL="0" lvl="0" indent="0">
              <a:spcBef>
                <a:spcPts val="0"/>
              </a:spcBef>
              <a:buSzPts val="1600"/>
              <a:buNone/>
            </a:pPr>
            <a:r>
              <a:rPr lang="en-US" sz="3200" dirty="0">
                <a:latin typeface="+mj-lt"/>
                <a:ea typeface="Times New Roman"/>
                <a:cs typeface="Times New Roman"/>
                <a:sym typeface="Times New Roman"/>
              </a:rPr>
              <a:t>Q &amp; A</a:t>
            </a:r>
            <a:endParaRPr lang="en-US" sz="3200" dirty="0">
              <a:latin typeface="+mj-lt"/>
            </a:endParaRPr>
          </a:p>
        </p:txBody>
      </p:sp>
      <p:pic>
        <p:nvPicPr>
          <p:cNvPr id="10" name="Graphic 9" descr="Star icon">
            <a:extLst>
              <a:ext uri="{FF2B5EF4-FFF2-40B4-BE49-F238E27FC236}">
                <a16:creationId xmlns:a16="http://schemas.microsoft.com/office/drawing/2014/main" id="{F76D2371-447B-414B-9273-61F2CA39AC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97703" y="280289"/>
            <a:ext cx="1044000" cy="1044000"/>
          </a:xfrm>
          <a:prstGeom prst="rect">
            <a:avLst/>
          </a:prstGeom>
        </p:spPr>
      </p:pic>
      <p:sp>
        <p:nvSpPr>
          <p:cNvPr id="9" name="Text Placeholder 8">
            <a:extLst>
              <a:ext uri="{FF2B5EF4-FFF2-40B4-BE49-F238E27FC236}">
                <a16:creationId xmlns:a16="http://schemas.microsoft.com/office/drawing/2014/main" id="{1BD5DDD4-B30F-43B5-9BA0-190CC29E9665}"/>
              </a:ext>
            </a:extLst>
          </p:cNvPr>
          <p:cNvSpPr>
            <a:spLocks noGrp="1"/>
          </p:cNvSpPr>
          <p:nvPr>
            <p:ph type="body" sz="quarter" idx="16"/>
          </p:nvPr>
        </p:nvSpPr>
        <p:spPr>
          <a:xfrm>
            <a:off x="1290908" y="1515035"/>
            <a:ext cx="9618391" cy="4616824"/>
          </a:xfrm>
        </p:spPr>
        <p:txBody>
          <a:bodyPr/>
          <a:lstStyle/>
          <a:p>
            <a:pPr marL="0" lvl="0" indent="0">
              <a:lnSpc>
                <a:spcPct val="100000"/>
              </a:lnSpc>
              <a:spcBef>
                <a:spcPts val="0"/>
              </a:spcBef>
              <a:buSzPts val="1600"/>
              <a:buNone/>
            </a:pPr>
            <a:r>
              <a:rPr lang="en-US" sz="2000" dirty="0">
                <a:latin typeface="+mj-lt"/>
                <a:ea typeface="Times New Roman"/>
                <a:cs typeface="Times New Roman"/>
                <a:sym typeface="Times New Roman"/>
              </a:rPr>
              <a:t>Q1) What’s the source of data?</a:t>
            </a:r>
            <a:endParaRPr lang="en-US" sz="2000" dirty="0">
              <a:latin typeface="+mj-lt"/>
              <a:sym typeface="Times New Roman"/>
            </a:endParaRPr>
          </a:p>
          <a:p>
            <a:pPr marL="0" lvl="0" indent="0">
              <a:lnSpc>
                <a:spcPct val="100000"/>
              </a:lnSpc>
              <a:spcBef>
                <a:spcPts val="960"/>
              </a:spcBef>
              <a:buSzPts val="1440"/>
              <a:buNone/>
            </a:pPr>
            <a:r>
              <a:rPr lang="en-US" dirty="0">
                <a:latin typeface="+mj-lt"/>
                <a:ea typeface="Times New Roman"/>
                <a:cs typeface="Times New Roman"/>
                <a:sym typeface="Times New Roman"/>
              </a:rPr>
              <a:t>	</a:t>
            </a:r>
            <a:r>
              <a:rPr lang="en-US" sz="2000" dirty="0">
                <a:latin typeface="+mj-lt"/>
                <a:ea typeface="Times New Roman"/>
                <a:cs typeface="Times New Roman"/>
                <a:sym typeface="Times New Roman"/>
              </a:rPr>
              <a:t>The data  for training is provided by the client in multiple batches and each batch contain multiple files</a:t>
            </a:r>
            <a:endParaRPr lang="en-US" sz="2000" dirty="0">
              <a:latin typeface="+mj-lt"/>
            </a:endParaRPr>
          </a:p>
          <a:p>
            <a:pPr marL="0" lvl="1" indent="0">
              <a:lnSpc>
                <a:spcPct val="100000"/>
              </a:lnSpc>
              <a:spcBef>
                <a:spcPts val="960"/>
              </a:spcBef>
              <a:buSzPts val="1440"/>
              <a:buNone/>
            </a:pPr>
            <a:r>
              <a:rPr lang="en-US" sz="2000" dirty="0">
                <a:latin typeface="+mj-lt"/>
                <a:ea typeface="Times New Roman"/>
                <a:cs typeface="Times New Roman"/>
                <a:sym typeface="Times New Roman"/>
              </a:rPr>
              <a:t>Q 2) What was the type of data?</a:t>
            </a:r>
            <a:endParaRPr lang="en-US" sz="2000" dirty="0">
              <a:latin typeface="+mj-lt"/>
            </a:endParaRPr>
          </a:p>
          <a:p>
            <a:pPr marL="0" lvl="1" indent="0">
              <a:lnSpc>
                <a:spcPct val="100000"/>
              </a:lnSpc>
              <a:spcBef>
                <a:spcPts val="960"/>
              </a:spcBef>
              <a:buSzPts val="1440"/>
              <a:buNone/>
            </a:pPr>
            <a:r>
              <a:rPr lang="en-US" sz="2000" dirty="0">
                <a:latin typeface="+mj-lt"/>
                <a:ea typeface="Times New Roman"/>
                <a:cs typeface="Times New Roman"/>
                <a:sym typeface="Times New Roman"/>
              </a:rPr>
              <a:t>	The data was numerical.</a:t>
            </a:r>
            <a:endParaRPr lang="en-US" sz="2000" dirty="0">
              <a:latin typeface="+mj-lt"/>
            </a:endParaRPr>
          </a:p>
          <a:p>
            <a:pPr marL="0" lvl="1" indent="0">
              <a:lnSpc>
                <a:spcPct val="100000"/>
              </a:lnSpc>
              <a:spcBef>
                <a:spcPts val="960"/>
              </a:spcBef>
              <a:buSzPts val="1440"/>
              <a:buNone/>
            </a:pPr>
            <a:r>
              <a:rPr lang="en-US" sz="2000" dirty="0">
                <a:latin typeface="+mj-lt"/>
                <a:ea typeface="Times New Roman"/>
                <a:cs typeface="Times New Roman"/>
                <a:sym typeface="Times New Roman"/>
              </a:rPr>
              <a:t>Q 3) What’s the complete flow you followed in this Project?</a:t>
            </a:r>
            <a:endParaRPr lang="en-US" sz="2000" dirty="0">
              <a:latin typeface="+mj-lt"/>
            </a:endParaRPr>
          </a:p>
          <a:p>
            <a:pPr marL="0" lvl="1" indent="0">
              <a:lnSpc>
                <a:spcPct val="100000"/>
              </a:lnSpc>
              <a:spcBef>
                <a:spcPts val="960"/>
              </a:spcBef>
              <a:buSzPts val="1440"/>
              <a:buNone/>
            </a:pPr>
            <a:r>
              <a:rPr lang="en-US" sz="2000" dirty="0">
                <a:latin typeface="+mj-lt"/>
                <a:ea typeface="Times New Roman"/>
                <a:cs typeface="Times New Roman"/>
                <a:sym typeface="Times New Roman"/>
              </a:rPr>
              <a:t>	Refer slide 4</a:t>
            </a:r>
            <a:r>
              <a:rPr lang="en-US" sz="2000" baseline="30000" dirty="0">
                <a:latin typeface="+mj-lt"/>
                <a:ea typeface="Times New Roman"/>
                <a:cs typeface="Times New Roman"/>
                <a:sym typeface="Times New Roman"/>
              </a:rPr>
              <a:t>th</a:t>
            </a:r>
            <a:r>
              <a:rPr lang="en-US" sz="2000" dirty="0">
                <a:latin typeface="+mj-lt"/>
                <a:ea typeface="Times New Roman"/>
                <a:cs typeface="Times New Roman"/>
                <a:sym typeface="Times New Roman"/>
              </a:rPr>
              <a:t> for better Understanding </a:t>
            </a:r>
            <a:endParaRPr lang="en-US" sz="2000" dirty="0">
              <a:latin typeface="+mj-lt"/>
            </a:endParaRPr>
          </a:p>
          <a:p>
            <a:pPr marL="0" lvl="1" indent="0">
              <a:lnSpc>
                <a:spcPct val="100000"/>
              </a:lnSpc>
              <a:spcBef>
                <a:spcPts val="960"/>
              </a:spcBef>
              <a:buSzPts val="1440"/>
              <a:buNone/>
            </a:pPr>
            <a:r>
              <a:rPr lang="en-US" sz="2000" dirty="0">
                <a:latin typeface="+mj-lt"/>
                <a:ea typeface="Times New Roman"/>
                <a:cs typeface="Times New Roman"/>
                <a:sym typeface="Times New Roman"/>
              </a:rPr>
              <a:t>Q 4) After the File validation what you do with incompatible file or files which didn’t pass the validation?</a:t>
            </a:r>
            <a:endParaRPr lang="en-US" sz="2000" dirty="0">
              <a:latin typeface="+mj-lt"/>
            </a:endParaRPr>
          </a:p>
          <a:p>
            <a:pPr marL="0" lvl="1" indent="0">
              <a:lnSpc>
                <a:spcPct val="100000"/>
              </a:lnSpc>
              <a:spcBef>
                <a:spcPts val="960"/>
              </a:spcBef>
              <a:buSzPts val="1440"/>
              <a:buNone/>
            </a:pPr>
            <a:r>
              <a:rPr lang="en-US" sz="2000" dirty="0">
                <a:latin typeface="+mj-lt"/>
                <a:ea typeface="Times New Roman"/>
                <a:cs typeface="Times New Roman"/>
                <a:sym typeface="Times New Roman"/>
              </a:rPr>
              <a:t>	Files like these are moved to the Achieve Folder and a list of these files has been  shared with the client and we removed the bad data folder.</a:t>
            </a:r>
            <a:endParaRPr lang="en-US" sz="2000" dirty="0">
              <a:latin typeface="+mj-lt"/>
            </a:endParaRPr>
          </a:p>
        </p:txBody>
      </p:sp>
    </p:spTree>
    <p:extLst>
      <p:ext uri="{BB962C8B-B14F-4D97-AF65-F5344CB8AC3E}">
        <p14:creationId xmlns:p14="http://schemas.microsoft.com/office/powerpoint/2010/main" val="823128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600583-5BC4-4DF6-84D6-58DE26B7B53B}"/>
              </a:ext>
            </a:extLst>
          </p:cNvPr>
          <p:cNvSpPr txBox="1"/>
          <p:nvPr/>
        </p:nvSpPr>
        <p:spPr>
          <a:xfrm>
            <a:off x="313765" y="331694"/>
            <a:ext cx="11564470" cy="4314001"/>
          </a:xfrm>
          <a:prstGeom prst="rect">
            <a:avLst/>
          </a:prstGeom>
          <a:noFill/>
        </p:spPr>
        <p:txBody>
          <a:bodyPr wrap="square" rtlCol="0">
            <a:spAutoFit/>
          </a:bodyPr>
          <a:lstStyle/>
          <a:p>
            <a:pPr marL="0" lvl="0" indent="0">
              <a:spcBef>
                <a:spcPts val="0"/>
              </a:spcBef>
              <a:buSzPts val="1600"/>
              <a:buNone/>
            </a:pPr>
            <a:r>
              <a:rPr lang="en-US" sz="1800" dirty="0">
                <a:latin typeface="+mj-lt"/>
                <a:ea typeface="Times New Roman"/>
                <a:cs typeface="Times New Roman"/>
                <a:sym typeface="Times New Roman"/>
              </a:rPr>
              <a:t>Q 5) How logs are managed?</a:t>
            </a:r>
            <a:endParaRPr lang="en-US" sz="1800" dirty="0">
              <a:latin typeface="+mj-lt"/>
            </a:endParaRPr>
          </a:p>
          <a:p>
            <a:pPr marL="0" lvl="0" indent="0">
              <a:spcBef>
                <a:spcPts val="960"/>
              </a:spcBef>
              <a:buSzPts val="1440"/>
            </a:pPr>
            <a:r>
              <a:rPr lang="en-US" sz="1800" dirty="0">
                <a:latin typeface="+mj-lt"/>
                <a:ea typeface="Times New Roman"/>
                <a:cs typeface="Times New Roman"/>
                <a:sym typeface="Times New Roman"/>
              </a:rPr>
              <a:t>	We are using different logs as per the steps that we follow in validation and modeling like File validation log , Data Insertion ,Model Training log ,   prediction log etc.</a:t>
            </a:r>
            <a:endParaRPr lang="en-US" sz="1800" dirty="0">
              <a:latin typeface="+mj-lt"/>
            </a:endParaRPr>
          </a:p>
          <a:p>
            <a:pPr marL="0" lvl="0" indent="0">
              <a:spcBef>
                <a:spcPts val="0"/>
              </a:spcBef>
              <a:buSzPts val="1440"/>
              <a:buNone/>
            </a:pPr>
            <a:r>
              <a:rPr lang="en-US" sz="1800" dirty="0">
                <a:latin typeface="+mj-lt"/>
                <a:ea typeface="Times New Roman"/>
                <a:cs typeface="Times New Roman"/>
                <a:sym typeface="Times New Roman"/>
              </a:rPr>
              <a:t>Q 6) How training was done or what models were used?</a:t>
            </a:r>
            <a:endParaRPr lang="en-US" sz="1800" dirty="0">
              <a:latin typeface="+mj-lt"/>
            </a:endParaRPr>
          </a:p>
          <a:p>
            <a:pPr lvl="0">
              <a:spcBef>
                <a:spcPts val="960"/>
              </a:spcBef>
              <a:buSzPts val="1440"/>
            </a:pPr>
            <a:r>
              <a:rPr lang="en-US" sz="1800" dirty="0">
                <a:latin typeface="+mj-lt"/>
                <a:ea typeface="Times New Roman"/>
                <a:cs typeface="Times New Roman"/>
                <a:sym typeface="Times New Roman"/>
              </a:rPr>
              <a:t>	Before diving the data in training and validation set we performed clustering over fit to divide the data into clusters.</a:t>
            </a:r>
            <a:endParaRPr lang="en-US" sz="1800" dirty="0">
              <a:latin typeface="+mj-lt"/>
            </a:endParaRPr>
          </a:p>
          <a:p>
            <a:pPr lvl="0">
              <a:spcBef>
                <a:spcPts val="960"/>
              </a:spcBef>
              <a:buSzPts val="1440"/>
            </a:pPr>
            <a:r>
              <a:rPr lang="en-US" sz="1800" dirty="0">
                <a:latin typeface="+mj-lt"/>
                <a:ea typeface="Times New Roman"/>
                <a:cs typeface="Times New Roman"/>
                <a:sym typeface="Times New Roman"/>
              </a:rPr>
              <a:t>	As per cluster the training and validation data were divided.</a:t>
            </a:r>
            <a:endParaRPr lang="en-US" sz="1800" dirty="0">
              <a:latin typeface="+mj-lt"/>
            </a:endParaRPr>
          </a:p>
          <a:p>
            <a:pPr lvl="0">
              <a:spcBef>
                <a:spcPts val="960"/>
              </a:spcBef>
              <a:buSzPts val="1440"/>
            </a:pPr>
            <a:r>
              <a:rPr lang="en-US" sz="1800" dirty="0">
                <a:latin typeface="+mj-lt"/>
                <a:ea typeface="Times New Roman"/>
                <a:cs typeface="Times New Roman"/>
                <a:sym typeface="Times New Roman"/>
              </a:rPr>
              <a:t>	The scaling was performed over training and validation data</a:t>
            </a:r>
            <a:endParaRPr lang="en-US" sz="1800" dirty="0">
              <a:latin typeface="+mj-lt"/>
            </a:endParaRPr>
          </a:p>
          <a:p>
            <a:pPr lvl="0">
              <a:spcBef>
                <a:spcPts val="960"/>
              </a:spcBef>
              <a:buSzPts val="1440"/>
            </a:pPr>
            <a:r>
              <a:rPr lang="en-US" sz="1800" dirty="0">
                <a:latin typeface="+mj-lt"/>
                <a:ea typeface="Times New Roman"/>
                <a:cs typeface="Times New Roman"/>
                <a:sym typeface="Times New Roman"/>
              </a:rPr>
              <a:t>	Algorithms like Naïve Bayes, </a:t>
            </a:r>
            <a:r>
              <a:rPr lang="en-US" sz="1800" dirty="0" err="1">
                <a:latin typeface="+mj-lt"/>
                <a:ea typeface="Times New Roman"/>
                <a:cs typeface="Times New Roman"/>
                <a:sym typeface="Times New Roman"/>
              </a:rPr>
              <a:t>XGBoost</a:t>
            </a:r>
            <a:r>
              <a:rPr lang="en-US" dirty="0">
                <a:latin typeface="+mj-lt"/>
                <a:ea typeface="Times New Roman"/>
                <a:cs typeface="Times New Roman"/>
                <a:sym typeface="Times New Roman"/>
              </a:rPr>
              <a:t> </a:t>
            </a:r>
            <a:r>
              <a:rPr lang="en-US" sz="1800" dirty="0">
                <a:latin typeface="+mj-lt"/>
                <a:ea typeface="Times New Roman"/>
                <a:cs typeface="Times New Roman"/>
                <a:sym typeface="Times New Roman"/>
              </a:rPr>
              <a:t>were used based on the recall final model was used for each cluster and we saved that model .</a:t>
            </a:r>
            <a:endParaRPr lang="en-US" sz="1800" dirty="0">
              <a:latin typeface="+mj-lt"/>
            </a:endParaRPr>
          </a:p>
          <a:p>
            <a:pPr marL="0" lvl="0" indent="0">
              <a:spcBef>
                <a:spcPts val="960"/>
              </a:spcBef>
              <a:buSzPts val="1440"/>
              <a:buNone/>
            </a:pPr>
            <a:r>
              <a:rPr lang="en-US" sz="1800" dirty="0">
                <a:latin typeface="+mj-lt"/>
                <a:ea typeface="Times New Roman"/>
                <a:cs typeface="Times New Roman"/>
                <a:sym typeface="Times New Roman"/>
              </a:rPr>
              <a:t>Q 7) How Prediction was done?</a:t>
            </a:r>
            <a:endParaRPr lang="en-US" sz="1800" dirty="0">
              <a:latin typeface="+mj-lt"/>
            </a:endParaRPr>
          </a:p>
          <a:p>
            <a:pPr>
              <a:spcBef>
                <a:spcPts val="960"/>
              </a:spcBef>
              <a:buSzPts val="1440"/>
            </a:pPr>
            <a:r>
              <a:rPr lang="en-US" sz="1800" dirty="0">
                <a:latin typeface="+mj-lt"/>
                <a:ea typeface="Times New Roman"/>
                <a:cs typeface="Times New Roman"/>
                <a:sym typeface="Times New Roman"/>
              </a:rPr>
              <a:t>	After getting the data from the user, we </a:t>
            </a:r>
            <a:r>
              <a:rPr lang="en-US" dirty="0">
                <a:latin typeface="+mj-lt"/>
                <a:ea typeface="Times New Roman"/>
                <a:cs typeface="Times New Roman"/>
                <a:sym typeface="Times New Roman"/>
              </a:rPr>
              <a:t>p</a:t>
            </a:r>
            <a:r>
              <a:rPr lang="en-US" sz="1800" dirty="0">
                <a:latin typeface="+mj-lt"/>
                <a:ea typeface="Times New Roman"/>
                <a:cs typeface="Times New Roman"/>
                <a:sym typeface="Times New Roman"/>
              </a:rPr>
              <a:t>erform the same life cycle till the data is clustered .Then on the basis of cluster number model is loaded and perform prediction. In the end we get the accumulated data of predictions.</a:t>
            </a:r>
          </a:p>
        </p:txBody>
      </p:sp>
    </p:spTree>
    <p:extLst>
      <p:ext uri="{BB962C8B-B14F-4D97-AF65-F5344CB8AC3E}">
        <p14:creationId xmlns:p14="http://schemas.microsoft.com/office/powerpoint/2010/main" val="1510276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dirty="0"/>
              <a:t>Objective</a:t>
            </a:r>
          </a:p>
        </p:txBody>
      </p:sp>
      <p:pic>
        <p:nvPicPr>
          <p:cNvPr id="4" name="Graphic 3" descr="Lightbulb icon">
            <a:extLst>
              <a:ext uri="{FF2B5EF4-FFF2-40B4-BE49-F238E27FC236}">
                <a16:creationId xmlns:a16="http://schemas.microsoft.com/office/drawing/2014/main" id="{5E124F8C-3984-4EEC-9BA8-3B255731F2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28262" y="206686"/>
            <a:ext cx="1122450" cy="112245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p:txBody>
          <a:bodyPr/>
          <a:lstStyle/>
          <a:p>
            <a:pPr marL="342900" lvl="1" indent="-342900">
              <a:buNone/>
            </a:pPr>
            <a:r>
              <a:rPr lang="en-US" sz="2000" dirty="0">
                <a:latin typeface="+mj-lt"/>
                <a:ea typeface="Times New Roman"/>
                <a:cs typeface="Times New Roman"/>
                <a:sym typeface="Times New Roman"/>
              </a:rPr>
              <a:t>Development of a predictive model for Credit Card </a:t>
            </a:r>
            <a:r>
              <a:rPr lang="en-US" sz="2000" dirty="0" err="1">
                <a:latin typeface="+mj-lt"/>
                <a:ea typeface="Times New Roman"/>
                <a:cs typeface="Times New Roman"/>
                <a:sym typeface="Times New Roman"/>
              </a:rPr>
              <a:t>Deafult</a:t>
            </a:r>
            <a:r>
              <a:rPr lang="en-US" sz="2000" dirty="0">
                <a:latin typeface="+mj-lt"/>
                <a:ea typeface="Times New Roman"/>
                <a:cs typeface="Times New Roman"/>
                <a:sym typeface="Times New Roman"/>
              </a:rPr>
              <a:t>. The model will determine whether the person is defaulter of not.</a:t>
            </a:r>
          </a:p>
          <a:p>
            <a:pPr marL="342900" lvl="1" indent="-342900">
              <a:buNone/>
            </a:pPr>
            <a:endParaRPr lang="en-US" sz="2000" dirty="0">
              <a:latin typeface="+mj-lt"/>
              <a:ea typeface="Times New Roman"/>
              <a:cs typeface="Times New Roman"/>
              <a:sym typeface="Times New Roman"/>
            </a:endParaRPr>
          </a:p>
          <a:p>
            <a:pPr marL="0" lvl="0" indent="0">
              <a:spcBef>
                <a:spcPts val="1040"/>
              </a:spcBef>
              <a:buSzPts val="1760"/>
              <a:buNone/>
            </a:pPr>
            <a:endParaRPr lang="en-US" sz="2000" dirty="0">
              <a:latin typeface="+mj-lt"/>
              <a:ea typeface="Times New Roman"/>
              <a:cs typeface="Times New Roman"/>
              <a:sym typeface="Times New Roman"/>
            </a:endParaRPr>
          </a:p>
          <a:p>
            <a:pPr marL="0" lvl="0" indent="0">
              <a:spcBef>
                <a:spcPts val="1040"/>
              </a:spcBef>
              <a:buSzPts val="1760"/>
              <a:buNone/>
            </a:pPr>
            <a:r>
              <a:rPr lang="en-US" sz="2000" dirty="0">
                <a:latin typeface="+mj-lt"/>
                <a:ea typeface="Times New Roman"/>
                <a:cs typeface="Times New Roman"/>
                <a:sym typeface="Times New Roman"/>
              </a:rPr>
              <a:t>Benefits:</a:t>
            </a:r>
            <a:endParaRPr lang="en-US" sz="2000" dirty="0">
              <a:latin typeface="+mj-lt"/>
            </a:endParaRPr>
          </a:p>
          <a:p>
            <a:pPr lvl="1">
              <a:spcBef>
                <a:spcPts val="960"/>
              </a:spcBef>
              <a:buSzPts val="1440"/>
              <a:buFont typeface="Noto Sans Symbols"/>
              <a:buChar char="⮚"/>
            </a:pPr>
            <a:r>
              <a:rPr lang="en-US" sz="2000" dirty="0">
                <a:latin typeface="+mj-lt"/>
                <a:ea typeface="Times New Roman"/>
                <a:cs typeface="Times New Roman"/>
                <a:sym typeface="Times New Roman"/>
              </a:rPr>
              <a:t>Prediction of Defaulters.</a:t>
            </a:r>
            <a:endParaRPr lang="en-US" sz="2000" dirty="0">
              <a:latin typeface="+mj-lt"/>
            </a:endParaRPr>
          </a:p>
          <a:p>
            <a:pPr lvl="1">
              <a:spcBef>
                <a:spcPts val="960"/>
              </a:spcBef>
              <a:buSzPts val="1440"/>
              <a:buFont typeface="Noto Sans Symbols"/>
              <a:buChar char="⮚"/>
            </a:pPr>
            <a:r>
              <a:rPr lang="en-US" sz="2000" dirty="0">
                <a:latin typeface="+mj-lt"/>
                <a:ea typeface="Times New Roman"/>
                <a:cs typeface="Times New Roman"/>
                <a:sym typeface="Times New Roman"/>
              </a:rPr>
              <a:t>Helps in easy flow </a:t>
            </a:r>
            <a:r>
              <a:rPr lang="en-US" sz="2000">
                <a:latin typeface="+mj-lt"/>
                <a:ea typeface="Times New Roman"/>
                <a:cs typeface="Times New Roman"/>
                <a:sym typeface="Times New Roman"/>
              </a:rPr>
              <a:t>for managing </a:t>
            </a:r>
            <a:r>
              <a:rPr lang="en-US" sz="2000" dirty="0">
                <a:latin typeface="+mj-lt"/>
                <a:ea typeface="Times New Roman"/>
                <a:cs typeface="Times New Roman"/>
                <a:sym typeface="Times New Roman"/>
              </a:rPr>
              <a:t>resources.</a:t>
            </a:r>
            <a:endParaRPr lang="en-US" sz="2000" dirty="0">
              <a:latin typeface="+mj-lt"/>
            </a:endParaRPr>
          </a:p>
        </p:txBody>
      </p:sp>
    </p:spTree>
    <p:extLst>
      <p:ext uri="{BB962C8B-B14F-4D97-AF65-F5344CB8AC3E}">
        <p14:creationId xmlns:p14="http://schemas.microsoft.com/office/powerpoint/2010/main" val="2094298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sz="3200" dirty="0">
                <a:latin typeface="+mj-lt"/>
                <a:ea typeface="Times New Roman"/>
                <a:cs typeface="Times New Roman"/>
                <a:sym typeface="Times New Roman"/>
              </a:rPr>
              <a:t>Data Sharing Agreement</a:t>
            </a:r>
            <a:endParaRPr lang="en-US" dirty="0"/>
          </a:p>
        </p:txBody>
      </p:sp>
      <p:pic>
        <p:nvPicPr>
          <p:cNvPr id="5" name="Graphic 4" descr="Man and Woman icon">
            <a:extLst>
              <a:ext uri="{FF2B5EF4-FFF2-40B4-BE49-F238E27FC236}">
                <a16:creationId xmlns:a16="http://schemas.microsoft.com/office/drawing/2014/main" id="{2DED0F48-76A7-437D-9746-E2DF97A1CB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53742" y="216211"/>
            <a:ext cx="1122450" cy="112245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p:txBody>
          <a:bodyPr/>
          <a:lstStyle/>
          <a:p>
            <a:pPr lvl="1">
              <a:spcBef>
                <a:spcPts val="960"/>
              </a:spcBef>
              <a:buSzPts val="1440"/>
              <a:buFont typeface="Noto Sans Symbols"/>
              <a:buChar char="⮚"/>
            </a:pPr>
            <a:r>
              <a:rPr lang="en-US" sz="2000" dirty="0">
                <a:latin typeface="+mj-lt"/>
                <a:ea typeface="Times New Roman"/>
                <a:cs typeface="Times New Roman"/>
                <a:sym typeface="Times New Roman"/>
              </a:rPr>
              <a:t>Sample file name </a:t>
            </a:r>
            <a:endParaRPr lang="en-US" sz="2000" dirty="0">
              <a:latin typeface="+mj-lt"/>
            </a:endParaRPr>
          </a:p>
          <a:p>
            <a:pPr lvl="1">
              <a:spcBef>
                <a:spcPts val="960"/>
              </a:spcBef>
              <a:buSzPts val="1440"/>
              <a:buFont typeface="Noto Sans Symbols"/>
              <a:buChar char="⮚"/>
            </a:pPr>
            <a:r>
              <a:rPr lang="en-US" sz="2000" dirty="0">
                <a:latin typeface="+mj-lt"/>
                <a:ea typeface="Times New Roman"/>
                <a:cs typeface="Times New Roman"/>
                <a:sym typeface="Times New Roman"/>
              </a:rPr>
              <a:t>Number of Columns</a:t>
            </a:r>
            <a:endParaRPr lang="en-US" sz="2000" dirty="0">
              <a:latin typeface="+mj-lt"/>
            </a:endParaRPr>
          </a:p>
          <a:p>
            <a:pPr lvl="1">
              <a:spcBef>
                <a:spcPts val="960"/>
              </a:spcBef>
              <a:buSzPts val="1440"/>
              <a:buFont typeface="Noto Sans Symbols"/>
              <a:buChar char="⮚"/>
            </a:pPr>
            <a:r>
              <a:rPr lang="en-US" sz="2000" dirty="0">
                <a:latin typeface="+mj-lt"/>
                <a:ea typeface="Times New Roman"/>
                <a:cs typeface="Times New Roman"/>
                <a:sym typeface="Times New Roman"/>
              </a:rPr>
              <a:t>Column names </a:t>
            </a:r>
            <a:endParaRPr lang="en-US" sz="2000" dirty="0">
              <a:latin typeface="+mj-lt"/>
            </a:endParaRPr>
          </a:p>
        </p:txBody>
      </p:sp>
    </p:spTree>
    <p:extLst>
      <p:ext uri="{BB962C8B-B14F-4D97-AF65-F5344CB8AC3E}">
        <p14:creationId xmlns:p14="http://schemas.microsoft.com/office/powerpoint/2010/main" val="2449431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dirty="0"/>
              <a:t>Architecture</a:t>
            </a:r>
          </a:p>
        </p:txBody>
      </p:sp>
      <p:pic>
        <p:nvPicPr>
          <p:cNvPr id="6" name="Graphic 5" descr="Tools icon">
            <a:extLst>
              <a:ext uri="{FF2B5EF4-FFF2-40B4-BE49-F238E27FC236}">
                <a16:creationId xmlns:a16="http://schemas.microsoft.com/office/drawing/2014/main" id="{A0524D64-7C99-4DD6-A26E-C33BE01EC4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84045" y="340011"/>
            <a:ext cx="1044000" cy="1044000"/>
          </a:xfrm>
          <a:prstGeom prst="rect">
            <a:avLst/>
          </a:prstGeom>
        </p:spPr>
      </p:pic>
      <p:pic>
        <p:nvPicPr>
          <p:cNvPr id="7" name="Content Placeholder 6">
            <a:extLst>
              <a:ext uri="{FF2B5EF4-FFF2-40B4-BE49-F238E27FC236}">
                <a16:creationId xmlns:a16="http://schemas.microsoft.com/office/drawing/2014/main" id="{AAF812D0-411E-4146-9BB9-59C1A38718C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294363" y="1622612"/>
            <a:ext cx="9633682" cy="4294093"/>
          </a:xfrm>
          <a:prstGeom prst="rect">
            <a:avLst/>
          </a:prstGeom>
        </p:spPr>
      </p:pic>
    </p:spTree>
    <p:extLst>
      <p:ext uri="{BB962C8B-B14F-4D97-AF65-F5344CB8AC3E}">
        <p14:creationId xmlns:p14="http://schemas.microsoft.com/office/powerpoint/2010/main" val="2712936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a:lstStyle/>
          <a:p>
            <a:r>
              <a:rPr lang="en-US" sz="3200" dirty="0">
                <a:latin typeface="+mj-lt"/>
                <a:ea typeface="Times New Roman"/>
                <a:cs typeface="Times New Roman"/>
                <a:sym typeface="Times New Roman"/>
              </a:rPr>
              <a:t>Data Validation and Data Transformation</a:t>
            </a:r>
            <a:endParaRPr lang="en-US" dirty="0"/>
          </a:p>
        </p:txBody>
      </p:sp>
      <p:pic>
        <p:nvPicPr>
          <p:cNvPr id="7" name="Graphic 6" descr="Gears icon">
            <a:extLst>
              <a:ext uri="{FF2B5EF4-FFF2-40B4-BE49-F238E27FC236}">
                <a16:creationId xmlns:a16="http://schemas.microsoft.com/office/drawing/2014/main" id="{DA9595F8-50AF-4C85-9BC5-B52646E113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16904" y="243287"/>
            <a:ext cx="1122450" cy="1122450"/>
          </a:xfrm>
          <a:prstGeom prst="rect">
            <a:avLst/>
          </a:prstGeom>
        </p:spPr>
      </p:pic>
      <p:sp>
        <p:nvSpPr>
          <p:cNvPr id="4" name="Text Placeholder 3">
            <a:extLst>
              <a:ext uri="{FF2B5EF4-FFF2-40B4-BE49-F238E27FC236}">
                <a16:creationId xmlns:a16="http://schemas.microsoft.com/office/drawing/2014/main" id="{4986B87E-83DC-455A-94FE-389658903147}"/>
              </a:ext>
            </a:extLst>
          </p:cNvPr>
          <p:cNvSpPr>
            <a:spLocks noGrp="1"/>
          </p:cNvSpPr>
          <p:nvPr>
            <p:ph type="body" sz="half" idx="2"/>
          </p:nvPr>
        </p:nvSpPr>
        <p:spPr>
          <a:xfrm>
            <a:off x="1290909" y="1645522"/>
            <a:ext cx="9610182" cy="3836725"/>
          </a:xfrm>
        </p:spPr>
        <p:txBody>
          <a:bodyPr/>
          <a:lstStyle/>
          <a:p>
            <a:pPr marL="742950" lvl="1" indent="-285750">
              <a:lnSpc>
                <a:spcPct val="107000"/>
              </a:lnSpc>
              <a:spcAft>
                <a:spcPts val="800"/>
              </a:spcAft>
              <a:buFont typeface="Wingdings" panose="05000000000000000000" pitchFamily="2" charset="2"/>
              <a:buChar char="v"/>
              <a:tabLst>
                <a:tab pos="9144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Name Validation - Validation of files name as per the DSA. We have created a schema file for validation. After it checks for the name of the file, if these requirements are satisfied, we move such files to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Good_Data_Folder</a:t>
            </a:r>
            <a:r>
              <a:rPr lang="en-US" sz="1800" dirty="0">
                <a:effectLst/>
                <a:latin typeface="Calibri" panose="020F0502020204030204" pitchFamily="34" charset="0"/>
                <a:ea typeface="Calibri" panose="020F0502020204030204" pitchFamily="34" charset="0"/>
                <a:cs typeface="Times New Roman" panose="02020603050405020304" pitchFamily="18" charset="0"/>
              </a:rPr>
              <a:t>" else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Bad_Data_Folder</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Wingdings" panose="05000000000000000000" pitchFamily="2" charset="2"/>
              <a:buChar char="v"/>
              <a:tabLst>
                <a:tab pos="9144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Number of Columns – Validation of the number of columns present in the files, and if it doesn't match then the file is moved to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Bad_Data_Folder</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Wingdings" panose="05000000000000000000" pitchFamily="2" charset="2"/>
              <a:buChar char="v"/>
              <a:tabLst>
                <a:tab pos="9144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Name of Columns - The name of the columns is validated and should be the same as given in the schema file. If not, then the file is moved to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Bad_Data_Folder</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Wingdings" panose="05000000000000000000" pitchFamily="2" charset="2"/>
              <a:buChar char="v"/>
              <a:tabLst>
                <a:tab pos="9144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Null values in columns - If any of the columns in a file have all the values as NULL or missing, we discard such a file and move it to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Bad_Data_Folder</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64098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F222A-0050-42E6-8C3E-86E3C365C411}"/>
              </a:ext>
            </a:extLst>
          </p:cNvPr>
          <p:cNvSpPr>
            <a:spLocks noGrp="1"/>
          </p:cNvSpPr>
          <p:nvPr>
            <p:ph type="title"/>
          </p:nvPr>
        </p:nvSpPr>
        <p:spPr>
          <a:xfrm>
            <a:off x="1290909" y="798974"/>
            <a:ext cx="9610182" cy="601226"/>
          </a:xfrm>
        </p:spPr>
        <p:txBody>
          <a:bodyPr/>
          <a:lstStyle/>
          <a:p>
            <a:pPr marL="0" lvl="0" indent="0">
              <a:spcBef>
                <a:spcPts val="0"/>
              </a:spcBef>
              <a:buSzPts val="1760"/>
              <a:buNone/>
            </a:pPr>
            <a:r>
              <a:rPr lang="en-US" sz="3200" dirty="0">
                <a:latin typeface="+mj-lt"/>
                <a:ea typeface="Times New Roman"/>
                <a:cs typeface="Times New Roman"/>
                <a:sym typeface="Times New Roman"/>
              </a:rPr>
              <a:t>Data Insertion in Database</a:t>
            </a:r>
            <a:endParaRPr lang="en-US" sz="3200" dirty="0">
              <a:latin typeface="+mj-lt"/>
            </a:endParaRPr>
          </a:p>
        </p:txBody>
      </p:sp>
      <p:pic>
        <p:nvPicPr>
          <p:cNvPr id="10" name="Graphic 9" descr="Star icon">
            <a:extLst>
              <a:ext uri="{FF2B5EF4-FFF2-40B4-BE49-F238E27FC236}">
                <a16:creationId xmlns:a16="http://schemas.microsoft.com/office/drawing/2014/main" id="{F76D2371-447B-414B-9273-61F2CA39AC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97703" y="280289"/>
            <a:ext cx="1044000" cy="1044000"/>
          </a:xfrm>
          <a:prstGeom prst="rect">
            <a:avLst/>
          </a:prstGeom>
        </p:spPr>
      </p:pic>
      <p:sp>
        <p:nvSpPr>
          <p:cNvPr id="9" name="Text Placeholder 8">
            <a:extLst>
              <a:ext uri="{FF2B5EF4-FFF2-40B4-BE49-F238E27FC236}">
                <a16:creationId xmlns:a16="http://schemas.microsoft.com/office/drawing/2014/main" id="{1BD5DDD4-B30F-43B5-9BA0-190CC29E9665}"/>
              </a:ext>
            </a:extLst>
          </p:cNvPr>
          <p:cNvSpPr>
            <a:spLocks noGrp="1"/>
          </p:cNvSpPr>
          <p:nvPr>
            <p:ph type="body" sz="quarter" idx="16"/>
          </p:nvPr>
        </p:nvSpPr>
        <p:spPr>
          <a:xfrm>
            <a:off x="1290908" y="1617663"/>
            <a:ext cx="9618391" cy="4441363"/>
          </a:xfrm>
        </p:spPr>
        <p:txBody>
          <a:bodyPr/>
          <a:lstStyle/>
          <a:p>
            <a:pPr lvl="1">
              <a:spcBef>
                <a:spcPts val="960"/>
              </a:spcBef>
              <a:buSzPts val="1440"/>
              <a:buFont typeface="Noto Sans Symbols"/>
              <a:buChar char="⮚"/>
            </a:pPr>
            <a:r>
              <a:rPr lang="en-US" sz="2000" dirty="0">
                <a:latin typeface="+mj-lt"/>
                <a:ea typeface="Times New Roman"/>
                <a:cs typeface="Times New Roman"/>
                <a:sym typeface="Times New Roman"/>
              </a:rPr>
              <a:t>Table creation :- Table name “data” is created in the database for inserting the files. If the table is already present then new files are inserted in the same table.</a:t>
            </a:r>
            <a:endParaRPr lang="en-US" sz="2000" dirty="0">
              <a:latin typeface="+mj-lt"/>
            </a:endParaRPr>
          </a:p>
          <a:p>
            <a:pPr lvl="1">
              <a:spcBef>
                <a:spcPts val="960"/>
              </a:spcBef>
              <a:buSzPts val="1440"/>
              <a:buFont typeface="Noto Sans Symbols"/>
              <a:buChar char="⮚"/>
            </a:pPr>
            <a:r>
              <a:rPr lang="en-US" sz="2000" dirty="0">
                <a:latin typeface="+mj-lt"/>
                <a:ea typeface="Times New Roman"/>
                <a:cs typeface="Times New Roman"/>
                <a:sym typeface="Times New Roman"/>
              </a:rPr>
              <a:t>Insertion of files in the table - All the files in the "</a:t>
            </a:r>
            <a:r>
              <a:rPr lang="en-US" sz="2000" dirty="0" err="1">
                <a:latin typeface="+mj-lt"/>
                <a:ea typeface="Times New Roman"/>
                <a:cs typeface="Times New Roman"/>
                <a:sym typeface="Times New Roman"/>
              </a:rPr>
              <a:t>Good_Data_Folder</a:t>
            </a:r>
            <a:r>
              <a:rPr lang="en-US" sz="2000" dirty="0">
                <a:latin typeface="+mj-lt"/>
                <a:ea typeface="Times New Roman"/>
                <a:cs typeface="Times New Roman"/>
                <a:sym typeface="Times New Roman"/>
              </a:rPr>
              <a:t>" are inserted in the above-created table. If any file has invalid data type in any of the columns, the file is not loaded in the table </a:t>
            </a:r>
            <a:endParaRPr lang="en-US" sz="2000" dirty="0">
              <a:latin typeface="+mj-lt"/>
            </a:endParaRPr>
          </a:p>
        </p:txBody>
      </p:sp>
    </p:spTree>
    <p:extLst>
      <p:ext uri="{BB962C8B-B14F-4D97-AF65-F5344CB8AC3E}">
        <p14:creationId xmlns:p14="http://schemas.microsoft.com/office/powerpoint/2010/main" val="2412294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F222A-0050-42E6-8C3E-86E3C365C411}"/>
              </a:ext>
            </a:extLst>
          </p:cNvPr>
          <p:cNvSpPr>
            <a:spLocks noGrp="1"/>
          </p:cNvSpPr>
          <p:nvPr>
            <p:ph type="title"/>
          </p:nvPr>
        </p:nvSpPr>
        <p:spPr>
          <a:xfrm>
            <a:off x="1290909" y="798974"/>
            <a:ext cx="9610182" cy="601226"/>
          </a:xfrm>
        </p:spPr>
        <p:txBody>
          <a:bodyPr/>
          <a:lstStyle/>
          <a:p>
            <a:pPr marL="0" lvl="0" indent="0">
              <a:spcBef>
                <a:spcPts val="0"/>
              </a:spcBef>
              <a:buSzPts val="1760"/>
              <a:buNone/>
            </a:pPr>
            <a:r>
              <a:rPr lang="en-US" sz="3200" dirty="0">
                <a:latin typeface="+mj-lt"/>
                <a:ea typeface="Times New Roman"/>
                <a:cs typeface="Times New Roman"/>
                <a:sym typeface="Times New Roman"/>
              </a:rPr>
              <a:t>Model Training</a:t>
            </a:r>
            <a:endParaRPr lang="en-US" dirty="0">
              <a:latin typeface="+mj-lt"/>
            </a:endParaRPr>
          </a:p>
        </p:txBody>
      </p:sp>
      <p:pic>
        <p:nvPicPr>
          <p:cNvPr id="10" name="Graphic 9" descr="Star icon">
            <a:extLst>
              <a:ext uri="{FF2B5EF4-FFF2-40B4-BE49-F238E27FC236}">
                <a16:creationId xmlns:a16="http://schemas.microsoft.com/office/drawing/2014/main" id="{F76D2371-447B-414B-9273-61F2CA39AC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97703" y="280289"/>
            <a:ext cx="1044000" cy="1044000"/>
          </a:xfrm>
          <a:prstGeom prst="rect">
            <a:avLst/>
          </a:prstGeom>
        </p:spPr>
      </p:pic>
      <p:sp>
        <p:nvSpPr>
          <p:cNvPr id="9" name="Text Placeholder 8">
            <a:extLst>
              <a:ext uri="{FF2B5EF4-FFF2-40B4-BE49-F238E27FC236}">
                <a16:creationId xmlns:a16="http://schemas.microsoft.com/office/drawing/2014/main" id="{1BD5DDD4-B30F-43B5-9BA0-190CC29E9665}"/>
              </a:ext>
            </a:extLst>
          </p:cNvPr>
          <p:cNvSpPr>
            <a:spLocks noGrp="1"/>
          </p:cNvSpPr>
          <p:nvPr>
            <p:ph type="body" sz="quarter" idx="16"/>
          </p:nvPr>
        </p:nvSpPr>
        <p:spPr>
          <a:xfrm>
            <a:off x="1290908" y="1617663"/>
            <a:ext cx="9618391" cy="4441363"/>
          </a:xfrm>
        </p:spPr>
        <p:txBody>
          <a:bodyPr/>
          <a:lstStyle/>
          <a:p>
            <a:pPr lvl="1">
              <a:spcBef>
                <a:spcPts val="960"/>
              </a:spcBef>
              <a:buSzPts val="1440"/>
              <a:buFont typeface="Noto Sans Symbols"/>
              <a:buChar char="⮚"/>
            </a:pPr>
            <a:r>
              <a:rPr lang="en-US" dirty="0">
                <a:latin typeface="+mj-lt"/>
                <a:ea typeface="Times New Roman"/>
                <a:cs typeface="Times New Roman"/>
                <a:sym typeface="Times New Roman"/>
              </a:rPr>
              <a:t>Data Export from Db :</a:t>
            </a:r>
            <a:endParaRPr lang="en-US" dirty="0">
              <a:latin typeface="+mj-lt"/>
            </a:endParaRPr>
          </a:p>
          <a:p>
            <a:pPr marL="914400" lvl="2" indent="0">
              <a:spcBef>
                <a:spcPts val="960"/>
              </a:spcBef>
              <a:buSzPts val="1440"/>
              <a:buNone/>
            </a:pPr>
            <a:r>
              <a:rPr lang="en-US" sz="1800" dirty="0">
                <a:latin typeface="+mj-lt"/>
                <a:ea typeface="Times New Roman"/>
                <a:cs typeface="Times New Roman"/>
                <a:sym typeface="Times New Roman"/>
              </a:rPr>
              <a:t>     The accumulated data from </a:t>
            </a:r>
            <a:r>
              <a:rPr lang="en-US" sz="1800" dirty="0" err="1">
                <a:latin typeface="+mj-lt"/>
                <a:ea typeface="Times New Roman"/>
                <a:cs typeface="Times New Roman"/>
                <a:sym typeface="Times New Roman"/>
              </a:rPr>
              <a:t>db</a:t>
            </a:r>
            <a:r>
              <a:rPr lang="en-US" sz="1800" dirty="0">
                <a:latin typeface="+mj-lt"/>
                <a:ea typeface="Times New Roman"/>
                <a:cs typeface="Times New Roman"/>
                <a:sym typeface="Times New Roman"/>
              </a:rPr>
              <a:t> is exported in csv format for model training</a:t>
            </a:r>
            <a:endParaRPr lang="en-US" dirty="0">
              <a:latin typeface="+mj-lt"/>
            </a:endParaRPr>
          </a:p>
          <a:p>
            <a:pPr lvl="1">
              <a:spcBef>
                <a:spcPts val="960"/>
              </a:spcBef>
              <a:buSzPts val="1440"/>
              <a:buFont typeface="Noto Sans Symbols"/>
              <a:buChar char="⮚"/>
            </a:pPr>
            <a:r>
              <a:rPr lang="en-US" dirty="0">
                <a:latin typeface="+mj-lt"/>
                <a:ea typeface="Times New Roman"/>
                <a:cs typeface="Times New Roman"/>
                <a:sym typeface="Times New Roman"/>
              </a:rPr>
              <a:t>Data Preprocessing   </a:t>
            </a:r>
            <a:endParaRPr lang="en-US" dirty="0">
              <a:latin typeface="+mj-lt"/>
            </a:endParaRPr>
          </a:p>
          <a:p>
            <a:pPr marL="1200150" lvl="2" indent="-285750">
              <a:spcBef>
                <a:spcPts val="960"/>
              </a:spcBef>
              <a:buSzPts val="1440"/>
              <a:buFont typeface="Noto Sans Symbols"/>
              <a:buChar char="▪"/>
            </a:pPr>
            <a:r>
              <a:rPr lang="en-US" sz="1800" dirty="0">
                <a:latin typeface="+mj-lt"/>
                <a:ea typeface="Times New Roman"/>
                <a:cs typeface="Times New Roman"/>
                <a:sym typeface="Times New Roman"/>
              </a:rPr>
              <a:t>Performing EDA to get insight of data like missing values, columns with zero standard deviation.</a:t>
            </a:r>
          </a:p>
          <a:p>
            <a:pPr marL="1200150" lvl="2" indent="-285750">
              <a:spcBef>
                <a:spcPts val="960"/>
              </a:spcBef>
              <a:buSzPts val="1440"/>
              <a:buFont typeface="Noto Sans Symbols"/>
              <a:buChar char="▪"/>
            </a:pPr>
            <a:r>
              <a:rPr lang="en-US" sz="1800" dirty="0">
                <a:latin typeface="+mj-lt"/>
                <a:ea typeface="Times New Roman"/>
                <a:cs typeface="Times New Roman"/>
                <a:sym typeface="Times New Roman"/>
              </a:rPr>
              <a:t>Check for null values in the columns. If present impute the null values.</a:t>
            </a:r>
          </a:p>
          <a:p>
            <a:pPr marL="1200150" lvl="2" indent="-285750">
              <a:spcBef>
                <a:spcPts val="960"/>
              </a:spcBef>
              <a:buSzPts val="1440"/>
              <a:buFont typeface="Noto Sans Symbols"/>
              <a:buChar char="▪"/>
            </a:pPr>
            <a:r>
              <a:rPr lang="en-US" sz="1800" dirty="0">
                <a:latin typeface="+mj-lt"/>
                <a:cs typeface="Times New Roman"/>
                <a:sym typeface="Times New Roman"/>
              </a:rPr>
              <a:t>Remove unwanted columns</a:t>
            </a:r>
            <a:endParaRPr lang="en-US" dirty="0">
              <a:latin typeface="+mj-lt"/>
            </a:endParaRPr>
          </a:p>
          <a:p>
            <a:endParaRPr lang="en-US" dirty="0">
              <a:latin typeface="+mj-lt"/>
            </a:endParaRPr>
          </a:p>
        </p:txBody>
      </p:sp>
    </p:spTree>
    <p:extLst>
      <p:ext uri="{BB962C8B-B14F-4D97-AF65-F5344CB8AC3E}">
        <p14:creationId xmlns:p14="http://schemas.microsoft.com/office/powerpoint/2010/main" val="2812863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F222A-0050-42E6-8C3E-86E3C365C411}"/>
              </a:ext>
            </a:extLst>
          </p:cNvPr>
          <p:cNvSpPr>
            <a:spLocks noGrp="1"/>
          </p:cNvSpPr>
          <p:nvPr>
            <p:ph type="title"/>
          </p:nvPr>
        </p:nvSpPr>
        <p:spPr>
          <a:xfrm>
            <a:off x="1290909" y="798974"/>
            <a:ext cx="9610182" cy="601226"/>
          </a:xfrm>
        </p:spPr>
        <p:txBody>
          <a:bodyPr/>
          <a:lstStyle/>
          <a:p>
            <a:pPr marL="0" lvl="0" indent="0">
              <a:spcBef>
                <a:spcPts val="0"/>
              </a:spcBef>
              <a:buSzPts val="1760"/>
              <a:buNone/>
            </a:pPr>
            <a:r>
              <a:rPr lang="en-US" sz="3200" dirty="0">
                <a:latin typeface="+mj-lt"/>
                <a:ea typeface="Times New Roman"/>
                <a:cs typeface="Times New Roman"/>
                <a:sym typeface="Times New Roman"/>
              </a:rPr>
              <a:t>Model Training</a:t>
            </a:r>
            <a:endParaRPr lang="en-US" dirty="0">
              <a:latin typeface="+mj-lt"/>
            </a:endParaRPr>
          </a:p>
        </p:txBody>
      </p:sp>
      <p:pic>
        <p:nvPicPr>
          <p:cNvPr id="10" name="Graphic 9" descr="Star icon">
            <a:extLst>
              <a:ext uri="{FF2B5EF4-FFF2-40B4-BE49-F238E27FC236}">
                <a16:creationId xmlns:a16="http://schemas.microsoft.com/office/drawing/2014/main" id="{F76D2371-447B-414B-9273-61F2CA39AC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97703" y="280289"/>
            <a:ext cx="1044000" cy="1044000"/>
          </a:xfrm>
          <a:prstGeom prst="rect">
            <a:avLst/>
          </a:prstGeom>
        </p:spPr>
      </p:pic>
      <p:sp>
        <p:nvSpPr>
          <p:cNvPr id="9" name="Text Placeholder 8">
            <a:extLst>
              <a:ext uri="{FF2B5EF4-FFF2-40B4-BE49-F238E27FC236}">
                <a16:creationId xmlns:a16="http://schemas.microsoft.com/office/drawing/2014/main" id="{1BD5DDD4-B30F-43B5-9BA0-190CC29E9665}"/>
              </a:ext>
            </a:extLst>
          </p:cNvPr>
          <p:cNvSpPr>
            <a:spLocks noGrp="1"/>
          </p:cNvSpPr>
          <p:nvPr>
            <p:ph type="body" sz="quarter" idx="16"/>
          </p:nvPr>
        </p:nvSpPr>
        <p:spPr>
          <a:xfrm>
            <a:off x="1290908" y="1515035"/>
            <a:ext cx="9618391" cy="4616824"/>
          </a:xfrm>
        </p:spPr>
        <p:txBody>
          <a:bodyPr/>
          <a:lstStyle/>
          <a:p>
            <a:pPr lvl="1">
              <a:spcBef>
                <a:spcPts val="0"/>
              </a:spcBef>
              <a:buSzPts val="1440"/>
              <a:buFont typeface="Noto Sans Symbols"/>
              <a:buChar char="⮚"/>
            </a:pPr>
            <a:r>
              <a:rPr lang="en-US" sz="1700" dirty="0">
                <a:latin typeface="+mj-lt"/>
                <a:ea typeface="Times New Roman"/>
                <a:cs typeface="Times New Roman"/>
                <a:sym typeface="Times New Roman"/>
              </a:rPr>
              <a:t>Clustering – </a:t>
            </a:r>
          </a:p>
          <a:p>
            <a:pPr marL="1200150" lvl="2" indent="-285750">
              <a:spcBef>
                <a:spcPts val="960"/>
              </a:spcBef>
              <a:buSzPts val="1440"/>
              <a:buFont typeface="Noto Sans Symbols"/>
              <a:buChar char="▪"/>
            </a:pPr>
            <a:r>
              <a:rPr lang="en-US" sz="1700" dirty="0" err="1">
                <a:latin typeface="+mj-lt"/>
                <a:ea typeface="Times New Roman"/>
                <a:cs typeface="Times New Roman"/>
                <a:sym typeface="Times New Roman"/>
              </a:rPr>
              <a:t>KMeans</a:t>
            </a:r>
            <a:r>
              <a:rPr lang="en-US" sz="1700" dirty="0">
                <a:latin typeface="+mj-lt"/>
                <a:ea typeface="Times New Roman"/>
                <a:cs typeface="Times New Roman"/>
                <a:sym typeface="Times New Roman"/>
              </a:rPr>
              <a:t> algorithm is used to create clusters in the preprocessed data. The optimum number of clusters is selected by plotting the elbow plot, and for the dynamic selection of the number of clusters, we are using </a:t>
            </a:r>
            <a:r>
              <a:rPr lang="en-US" sz="1700" dirty="0" err="1">
                <a:latin typeface="+mj-lt"/>
                <a:ea typeface="Times New Roman"/>
                <a:cs typeface="Times New Roman"/>
                <a:sym typeface="Times New Roman"/>
              </a:rPr>
              <a:t>KneeLocator</a:t>
            </a:r>
            <a:r>
              <a:rPr lang="en-US" sz="1700" dirty="0">
                <a:latin typeface="+mj-lt"/>
                <a:ea typeface="Times New Roman"/>
                <a:cs typeface="Times New Roman"/>
                <a:sym typeface="Times New Roman"/>
              </a:rPr>
              <a:t> function. The idea behind clustering is to implement different algorithms on the structured data</a:t>
            </a:r>
            <a:endParaRPr lang="en-US" sz="1700" dirty="0">
              <a:latin typeface="+mj-lt"/>
            </a:endParaRPr>
          </a:p>
          <a:p>
            <a:pPr marL="1200150" lvl="2" indent="-285750">
              <a:spcBef>
                <a:spcPts val="960"/>
              </a:spcBef>
              <a:buSzPts val="1440"/>
              <a:buFont typeface="Noto Sans Symbols"/>
              <a:buChar char="▪"/>
            </a:pPr>
            <a:r>
              <a:rPr lang="en-US" sz="1700" dirty="0">
                <a:latin typeface="+mj-lt"/>
                <a:ea typeface="Times New Roman"/>
                <a:cs typeface="Times New Roman"/>
                <a:sym typeface="Times New Roman"/>
              </a:rPr>
              <a:t>The </a:t>
            </a:r>
            <a:r>
              <a:rPr lang="en-US" sz="1700" dirty="0" err="1">
                <a:latin typeface="+mj-lt"/>
                <a:ea typeface="Times New Roman"/>
                <a:cs typeface="Times New Roman"/>
                <a:sym typeface="Times New Roman"/>
              </a:rPr>
              <a:t>Kmeans</a:t>
            </a:r>
            <a:r>
              <a:rPr lang="en-US" sz="1700" dirty="0">
                <a:latin typeface="+mj-lt"/>
                <a:ea typeface="Times New Roman"/>
                <a:cs typeface="Times New Roman"/>
                <a:sym typeface="Times New Roman"/>
              </a:rPr>
              <a:t> model is trained over preprocessed data, and the model is saved for further use in prediction</a:t>
            </a:r>
            <a:endParaRPr lang="en-US" sz="1700" dirty="0">
              <a:latin typeface="+mj-lt"/>
            </a:endParaRPr>
          </a:p>
          <a:p>
            <a:pPr lvl="1">
              <a:spcBef>
                <a:spcPts val="960"/>
              </a:spcBef>
              <a:buSzPts val="1440"/>
              <a:buFont typeface="Noto Sans Symbols"/>
              <a:buChar char="⮚"/>
            </a:pPr>
            <a:r>
              <a:rPr lang="en-US" sz="1700" dirty="0">
                <a:latin typeface="+mj-lt"/>
                <a:ea typeface="Times New Roman"/>
                <a:cs typeface="Times New Roman"/>
                <a:sym typeface="Times New Roman"/>
              </a:rPr>
              <a:t>Model Selection – </a:t>
            </a:r>
          </a:p>
          <a:p>
            <a:pPr marL="914400" lvl="2" indent="0">
              <a:spcBef>
                <a:spcPts val="960"/>
              </a:spcBef>
              <a:buSzPts val="1440"/>
              <a:buNone/>
            </a:pPr>
            <a:r>
              <a:rPr lang="en-US" sz="1700" dirty="0">
                <a:latin typeface="+mj-lt"/>
                <a:ea typeface="Times New Roman"/>
                <a:cs typeface="Times New Roman"/>
                <a:sym typeface="Times New Roman"/>
              </a:rPr>
              <a:t>After the clusters are created, we find the best model for each cluster. By using 2  algorithms “Naïve Bayes” and "</a:t>
            </a:r>
            <a:r>
              <a:rPr lang="en-US" sz="1700" dirty="0" err="1">
                <a:latin typeface="+mj-lt"/>
                <a:ea typeface="Times New Roman"/>
                <a:cs typeface="Times New Roman"/>
                <a:sym typeface="Times New Roman"/>
              </a:rPr>
              <a:t>XGBoost</a:t>
            </a:r>
            <a:r>
              <a:rPr lang="en-US" sz="1700" dirty="0">
                <a:latin typeface="+mj-lt"/>
                <a:ea typeface="Times New Roman"/>
                <a:cs typeface="Times New Roman"/>
                <a:sym typeface="Times New Roman"/>
              </a:rPr>
              <a:t>". For each cluster, the hyperparameter tuned algorithms are used. We calculate the AUC scores for both models and select the model with the best score. Similarly, the model is selected for each cluster. All the models for every cluster are saved for use in prediction</a:t>
            </a:r>
            <a:endParaRPr lang="en-US" sz="1700" dirty="0">
              <a:latin typeface="+mj-lt"/>
            </a:endParaRPr>
          </a:p>
          <a:p>
            <a:endParaRPr lang="en-US" sz="1700" dirty="0">
              <a:latin typeface="+mj-lt"/>
            </a:endParaRPr>
          </a:p>
        </p:txBody>
      </p:sp>
    </p:spTree>
    <p:extLst>
      <p:ext uri="{BB962C8B-B14F-4D97-AF65-F5344CB8AC3E}">
        <p14:creationId xmlns:p14="http://schemas.microsoft.com/office/powerpoint/2010/main" val="2108528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F222A-0050-42E6-8C3E-86E3C365C411}"/>
              </a:ext>
            </a:extLst>
          </p:cNvPr>
          <p:cNvSpPr>
            <a:spLocks noGrp="1"/>
          </p:cNvSpPr>
          <p:nvPr>
            <p:ph type="title"/>
          </p:nvPr>
        </p:nvSpPr>
        <p:spPr>
          <a:xfrm>
            <a:off x="1290909" y="798974"/>
            <a:ext cx="9610182" cy="601226"/>
          </a:xfrm>
        </p:spPr>
        <p:txBody>
          <a:bodyPr/>
          <a:lstStyle/>
          <a:p>
            <a:pPr marL="0" lvl="0" indent="0">
              <a:spcBef>
                <a:spcPts val="1040"/>
              </a:spcBef>
              <a:buSzPts val="1760"/>
              <a:buNone/>
            </a:pPr>
            <a:r>
              <a:rPr lang="en-US" sz="3200" dirty="0">
                <a:latin typeface="+mj-lt"/>
                <a:ea typeface="Times New Roman"/>
                <a:cs typeface="Times New Roman"/>
                <a:sym typeface="Times New Roman"/>
              </a:rPr>
              <a:t>Prediction</a:t>
            </a:r>
          </a:p>
        </p:txBody>
      </p:sp>
      <p:pic>
        <p:nvPicPr>
          <p:cNvPr id="10" name="Graphic 9" descr="Star icon">
            <a:extLst>
              <a:ext uri="{FF2B5EF4-FFF2-40B4-BE49-F238E27FC236}">
                <a16:creationId xmlns:a16="http://schemas.microsoft.com/office/drawing/2014/main" id="{F76D2371-447B-414B-9273-61F2CA39AC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97703" y="280289"/>
            <a:ext cx="1044000" cy="1044000"/>
          </a:xfrm>
          <a:prstGeom prst="rect">
            <a:avLst/>
          </a:prstGeom>
        </p:spPr>
      </p:pic>
      <p:sp>
        <p:nvSpPr>
          <p:cNvPr id="9" name="Text Placeholder 8">
            <a:extLst>
              <a:ext uri="{FF2B5EF4-FFF2-40B4-BE49-F238E27FC236}">
                <a16:creationId xmlns:a16="http://schemas.microsoft.com/office/drawing/2014/main" id="{1BD5DDD4-B30F-43B5-9BA0-190CC29E9665}"/>
              </a:ext>
            </a:extLst>
          </p:cNvPr>
          <p:cNvSpPr>
            <a:spLocks noGrp="1"/>
          </p:cNvSpPr>
          <p:nvPr>
            <p:ph type="body" sz="quarter" idx="16"/>
          </p:nvPr>
        </p:nvSpPr>
        <p:spPr>
          <a:xfrm>
            <a:off x="1290908" y="1515035"/>
            <a:ext cx="9618391" cy="4616824"/>
          </a:xfrm>
        </p:spPr>
        <p:txBody>
          <a:bodyPr/>
          <a:lstStyle/>
          <a:p>
            <a:pPr marL="742950" lvl="2" indent="-285750">
              <a:spcBef>
                <a:spcPts val="960"/>
              </a:spcBef>
              <a:buSzPts val="1440"/>
              <a:buFont typeface="Noto Sans Symbols"/>
              <a:buChar char="⮚"/>
            </a:pPr>
            <a:r>
              <a:rPr lang="en-US" sz="2000" dirty="0">
                <a:latin typeface="+mj-lt"/>
                <a:ea typeface="Times New Roman"/>
                <a:cs typeface="Times New Roman"/>
                <a:sym typeface="Times New Roman"/>
              </a:rPr>
              <a:t>After getting the data from the user, we perform a scaling operation.</a:t>
            </a:r>
          </a:p>
          <a:p>
            <a:pPr marL="742950" lvl="2" indent="-285750">
              <a:spcBef>
                <a:spcPts val="960"/>
              </a:spcBef>
              <a:buSzPts val="1440"/>
              <a:buFont typeface="Noto Sans Symbols"/>
              <a:buChar char="⮚"/>
            </a:pPr>
            <a:r>
              <a:rPr lang="en-US" sz="2000" dirty="0" err="1">
                <a:latin typeface="+mj-lt"/>
                <a:ea typeface="Times New Roman"/>
                <a:cs typeface="Times New Roman"/>
                <a:sym typeface="Times New Roman"/>
              </a:rPr>
              <a:t>KMeans</a:t>
            </a:r>
            <a:r>
              <a:rPr lang="en-US" sz="2000" dirty="0">
                <a:latin typeface="+mj-lt"/>
                <a:ea typeface="Times New Roman"/>
                <a:cs typeface="Times New Roman"/>
                <a:sym typeface="Times New Roman"/>
              </a:rPr>
              <a:t> model created during training is loaded and clusters for the preprocessed data is predicted</a:t>
            </a:r>
            <a:endParaRPr lang="en-US" sz="2000" dirty="0">
              <a:latin typeface="+mj-lt"/>
            </a:endParaRPr>
          </a:p>
          <a:p>
            <a:pPr marL="742950" lvl="2" indent="-285750">
              <a:spcBef>
                <a:spcPts val="960"/>
              </a:spcBef>
              <a:buSzPts val="1440"/>
              <a:buFont typeface="Noto Sans Symbols"/>
              <a:buChar char="⮚"/>
            </a:pPr>
            <a:r>
              <a:rPr lang="en-US" sz="2000" dirty="0">
                <a:latin typeface="+mj-lt"/>
                <a:ea typeface="Times New Roman"/>
                <a:cs typeface="Times New Roman"/>
                <a:sym typeface="Times New Roman"/>
              </a:rPr>
              <a:t>Based on the cluster number respective model is loaded and is used to predict the data for that cluster.</a:t>
            </a:r>
            <a:endParaRPr lang="en-US" sz="2000" dirty="0">
              <a:latin typeface="+mj-lt"/>
            </a:endParaRPr>
          </a:p>
          <a:p>
            <a:pPr marL="742950" lvl="2" indent="-285750">
              <a:spcBef>
                <a:spcPts val="960"/>
              </a:spcBef>
              <a:buSzPts val="1440"/>
              <a:buFont typeface="Noto Sans Symbols"/>
              <a:buChar char="⮚"/>
            </a:pPr>
            <a:r>
              <a:rPr lang="en-US" sz="2000" dirty="0">
                <a:latin typeface="+mj-lt"/>
                <a:ea typeface="Times New Roman"/>
                <a:cs typeface="Times New Roman"/>
                <a:sym typeface="Times New Roman"/>
              </a:rPr>
              <a:t>Once the prediction is done for all the clusters. The predictions  are saved in csv format and shared.</a:t>
            </a:r>
            <a:endParaRPr lang="en-US" sz="2000" dirty="0">
              <a:latin typeface="+mj-lt"/>
            </a:endParaRPr>
          </a:p>
          <a:p>
            <a:pPr lvl="1">
              <a:spcBef>
                <a:spcPts val="0"/>
              </a:spcBef>
              <a:buSzPts val="1440"/>
              <a:buFont typeface="Noto Sans Symbols"/>
              <a:buChar char="⮚"/>
            </a:pPr>
            <a:endParaRPr lang="en-US" sz="1600" dirty="0">
              <a:latin typeface="+mj-lt"/>
            </a:endParaRPr>
          </a:p>
        </p:txBody>
      </p:sp>
    </p:spTree>
    <p:extLst>
      <p:ext uri="{BB962C8B-B14F-4D97-AF65-F5344CB8AC3E}">
        <p14:creationId xmlns:p14="http://schemas.microsoft.com/office/powerpoint/2010/main" val="3918222571"/>
      </p:ext>
    </p:extLst>
  </p:cSld>
  <p:clrMapOvr>
    <a:masterClrMapping/>
  </p:clrMapOvr>
</p:sld>
</file>

<file path=ppt/theme/theme1.xml><?xml version="1.0" encoding="utf-8"?>
<a:theme xmlns:a="http://schemas.openxmlformats.org/drawingml/2006/main" name="Gallery">
  <a:themeElements>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spDef>
      <a:spPr>
        <a:solidFill>
          <a:srgbClr val="B71E42"/>
        </a:solidFill>
        <a:ln>
          <a:noFill/>
        </a:ln>
      </a:spPr>
      <a:bodyPr rtlCol="0" anchor="ctr"/>
      <a:lstStyle>
        <a:defPPr algn="ctr">
          <a:defRPr/>
        </a:defPPr>
      </a:lstStyle>
      <a:style>
        <a:lnRef idx="3">
          <a:schemeClr val="lt1"/>
        </a:lnRef>
        <a:fillRef idx="1">
          <a:schemeClr val="accent1"/>
        </a:fillRef>
        <a:effectRef idx="1">
          <a:schemeClr val="accent1"/>
        </a:effectRef>
        <a:fontRef idx="minor">
          <a:schemeClr val="lt1"/>
        </a:fontRef>
      </a:style>
    </a:spDef>
    <a:lnDef>
      <a:spPr>
        <a:ln w="31750"/>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thm15="http://schemas.microsoft.com/office/thememl/2012/main" name="TF66921596_My invention presentation_AAS_v5" id="{87E5ADC5-22B1-48B6-A377-CC62C9F76903}" vid="{35D6D025-A430-4CAD-B81F-81678F6B39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A1DB373-C1A1-4924-9AF2-F0436820150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59C8665-7E41-4E8E-957E-307F6F826AF4}">
  <ds:schemaRefs>
    <ds:schemaRef ds:uri="http://schemas.microsoft.com/sharepoint/v3/contenttype/forms"/>
  </ds:schemaRefs>
</ds:datastoreItem>
</file>

<file path=customXml/itemProps3.xml><?xml version="1.0" encoding="utf-8"?>
<ds:datastoreItem xmlns:ds="http://schemas.openxmlformats.org/officeDocument/2006/customXml" ds:itemID="{CFA01955-FFEB-4169-B0BF-D790410D62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My invention</Template>
  <TotalTime>32</TotalTime>
  <Words>893</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Gill Sans MT</vt:lpstr>
      <vt:lpstr>Noto Sans Symbols</vt:lpstr>
      <vt:lpstr>Wingdings</vt:lpstr>
      <vt:lpstr>Gallery</vt:lpstr>
      <vt:lpstr>Credit card default</vt:lpstr>
      <vt:lpstr>Objective</vt:lpstr>
      <vt:lpstr>Data Sharing Agreement</vt:lpstr>
      <vt:lpstr>Architecture</vt:lpstr>
      <vt:lpstr>Data Validation and Data Transformation</vt:lpstr>
      <vt:lpstr>Data Insertion in Database</vt:lpstr>
      <vt:lpstr>Model Training</vt:lpstr>
      <vt:lpstr>Model Training</vt:lpstr>
      <vt:lpstr>Prediction</vt:lpstr>
      <vt:lpstr>Q &amp; 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dc:title>
  <dc:creator>Swapnil Sonawane</dc:creator>
  <cp:lastModifiedBy>Swapnil Sonawane</cp:lastModifiedBy>
  <cp:revision>1</cp:revision>
  <dcterms:created xsi:type="dcterms:W3CDTF">2022-01-21T16:52:13Z</dcterms:created>
  <dcterms:modified xsi:type="dcterms:W3CDTF">2022-01-21T17:24:47Z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