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98" r:id="rId3"/>
    <p:sldId id="390" r:id="rId4"/>
    <p:sldId id="391" r:id="rId5"/>
    <p:sldId id="392" r:id="rId6"/>
    <p:sldId id="393" r:id="rId7"/>
    <p:sldId id="398" r:id="rId8"/>
    <p:sldId id="400" r:id="rId9"/>
    <p:sldId id="404" r:id="rId10"/>
    <p:sldId id="401" r:id="rId11"/>
    <p:sldId id="402" r:id="rId12"/>
    <p:sldId id="403" r:id="rId13"/>
    <p:sldId id="405" r:id="rId14"/>
    <p:sldId id="406" r:id="rId15"/>
    <p:sldId id="407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FF0"/>
    <a:srgbClr val="FFB500"/>
    <a:srgbClr val="003C6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46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04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152" d="100"/>
          <a:sy n="152" d="100"/>
        </p:scale>
        <p:origin x="2488" y="-17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8BC48A-72C0-4757-87D5-A920A4E4BFF8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61FEB-8766-4427-B17D-2DC31004E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514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5BF0C5-F093-46FD-8BEC-42196463B5FF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0E6D3-495E-45E8-8C4B-0DE3ED272F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225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0E6D3-495E-45E8-8C4B-0DE3ED272F7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27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0E6D3-495E-45E8-8C4B-0DE3ED272F73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432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10" Type="http://schemas.openxmlformats.org/officeDocument/2006/relationships/image" Target="../media/image9.jpeg"/><Relationship Id="rId4" Type="http://schemas.openxmlformats.org/officeDocument/2006/relationships/image" Target="../media/image3.jpg"/><Relationship Id="rId9" Type="http://schemas.openxmlformats.org/officeDocument/2006/relationships/image" Target="../media/image8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4391526"/>
            <a:ext cx="5486400" cy="949290"/>
          </a:xfrm>
        </p:spPr>
        <p:txBody>
          <a:bodyPr anchor="b">
            <a:normAutofit/>
          </a:bodyPr>
          <a:lstStyle>
            <a:lvl1pPr algn="l">
              <a:defRPr sz="3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5538414"/>
            <a:ext cx="3348318" cy="620338"/>
          </a:xfrm>
        </p:spPr>
        <p:txBody>
          <a:bodyPr>
            <a:normAutofit/>
          </a:bodyPr>
          <a:lstStyle>
            <a:lvl1pPr marL="0" indent="0" algn="l">
              <a:buNone/>
              <a:defRPr sz="16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13" name="Picture 12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962" y="1576310"/>
            <a:ext cx="1080000" cy="1080000"/>
          </a:xfrm>
          <a:prstGeom prst="rect">
            <a:avLst/>
          </a:prstGeom>
        </p:spPr>
      </p:pic>
      <p:pic>
        <p:nvPicPr>
          <p:cNvPr id="14" name="Picture 13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900" y="425241"/>
            <a:ext cx="1080000" cy="1080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200" y="4125497"/>
            <a:ext cx="2586918" cy="259597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108" y="1576310"/>
            <a:ext cx="621792" cy="62179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575" y="883449"/>
            <a:ext cx="621792" cy="621792"/>
          </a:xfrm>
          <a:prstGeom prst="rect">
            <a:avLst/>
          </a:prstGeom>
        </p:spPr>
      </p:pic>
      <p:pic>
        <p:nvPicPr>
          <p:cNvPr id="24" name="Picture 23"/>
          <p:cNvPicPr>
            <a:picLocks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33" y="883449"/>
            <a:ext cx="622800" cy="621792"/>
          </a:xfrm>
          <a:prstGeom prst="rect">
            <a:avLst/>
          </a:prstGeom>
        </p:spPr>
      </p:pic>
      <p:pic>
        <p:nvPicPr>
          <p:cNvPr id="6" name="Picture 5"/>
          <p:cNvPicPr>
            <a:picLocks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51"/>
          <a:stretch/>
        </p:blipFill>
        <p:spPr>
          <a:xfrm>
            <a:off x="599417" y="525307"/>
            <a:ext cx="3600000" cy="3600000"/>
          </a:xfrm>
          <a:prstGeom prst="rect">
            <a:avLst/>
          </a:prstGeom>
        </p:spPr>
      </p:pic>
      <p:pic>
        <p:nvPicPr>
          <p:cNvPr id="7" name="Picture 6"/>
          <p:cNvPicPr>
            <a:picLocks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69" b="22058"/>
          <a:stretch/>
        </p:blipFill>
        <p:spPr>
          <a:xfrm>
            <a:off x="4604836" y="2685307"/>
            <a:ext cx="1440000" cy="1440000"/>
          </a:xfrm>
          <a:prstGeom prst="rect">
            <a:avLst/>
          </a:prstGeom>
        </p:spPr>
      </p:pic>
      <p:pic>
        <p:nvPicPr>
          <p:cNvPr id="8" name="Picture 7"/>
          <p:cNvPicPr>
            <a:picLocks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22" b="9221"/>
          <a:stretch/>
        </p:blipFill>
        <p:spPr>
          <a:xfrm>
            <a:off x="4604836" y="525307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321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A40F-6C93-4FF2-9E19-FC4F57CB2273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http://www.ucc.ie/en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992717" cy="365125"/>
          </a:xfrm>
        </p:spPr>
        <p:txBody>
          <a:bodyPr/>
          <a:lstStyle/>
          <a:p>
            <a:fld id="{E1AD13CF-1E95-4E93-960C-FF4581689203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8650" y="212726"/>
            <a:ext cx="6822017" cy="1057274"/>
          </a:xfrm>
          <a:solidFill>
            <a:srgbClr val="EFEFF0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7843061" y="212726"/>
            <a:ext cx="1057274" cy="10572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481" y="6205704"/>
            <a:ext cx="1092433" cy="51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9135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3885" y="1760764"/>
            <a:ext cx="3954029" cy="776971"/>
          </a:xfrm>
          <a:solidFill>
            <a:srgbClr val="003C69"/>
          </a:solidFill>
        </p:spPr>
        <p:txBody>
          <a:bodyPr anchor="b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63885" y="2710415"/>
            <a:ext cx="3954029" cy="35845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A40F-6C93-4FF2-9E19-FC4F57CB2273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http://www.ucc.ie/en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992717" cy="365125"/>
          </a:xfrm>
        </p:spPr>
        <p:txBody>
          <a:bodyPr/>
          <a:lstStyle/>
          <a:p>
            <a:fld id="{E1AD13CF-1E95-4E93-960C-FF4581689203}" type="slidenum">
              <a:rPr lang="en-GB" smtClean="0"/>
              <a:t>‹#›</a:t>
            </a:fld>
            <a:endParaRPr lang="en-GB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212726"/>
            <a:ext cx="6822017" cy="1057274"/>
          </a:xfrm>
          <a:solidFill>
            <a:srgbClr val="EFEFF0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481" y="6205704"/>
            <a:ext cx="1092433" cy="515772"/>
          </a:xfrm>
          <a:prstGeom prst="rect">
            <a:avLst/>
          </a:prstGeom>
        </p:spPr>
      </p:pic>
      <p:sp>
        <p:nvSpPr>
          <p:cNvPr id="1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17971" y="1771649"/>
            <a:ext cx="3954029" cy="776971"/>
          </a:xfrm>
          <a:solidFill>
            <a:srgbClr val="003C69"/>
          </a:solidFill>
        </p:spPr>
        <p:txBody>
          <a:bodyPr anchor="b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5"/>
          <p:cNvSpPr>
            <a:spLocks noGrp="1"/>
          </p:cNvSpPr>
          <p:nvPr>
            <p:ph sz="quarter" idx="16"/>
          </p:nvPr>
        </p:nvSpPr>
        <p:spPr>
          <a:xfrm>
            <a:off x="613888" y="2718020"/>
            <a:ext cx="3962193" cy="35845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7843061" y="212726"/>
            <a:ext cx="1057274" cy="1057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542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A40F-6C93-4FF2-9E19-FC4F57CB2273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http://www.ucc.ie/en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992717" cy="365125"/>
          </a:xfrm>
        </p:spPr>
        <p:txBody>
          <a:bodyPr/>
          <a:lstStyle/>
          <a:p>
            <a:fld id="{E1AD13CF-1E95-4E93-960C-FF4581689203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212726"/>
            <a:ext cx="6822017" cy="1057274"/>
          </a:xfrm>
          <a:solidFill>
            <a:srgbClr val="EFEFF0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7843061" y="212726"/>
            <a:ext cx="1057274" cy="1057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481" y="6205704"/>
            <a:ext cx="1092433" cy="51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05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A40F-6C93-4FF2-9E19-FC4F57CB2273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http://www.ucc.ie/en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992717" cy="365125"/>
          </a:xfrm>
        </p:spPr>
        <p:txBody>
          <a:bodyPr/>
          <a:lstStyle/>
          <a:p>
            <a:fld id="{E1AD13CF-1E95-4E93-960C-FF4581689203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481" y="6205704"/>
            <a:ext cx="1092433" cy="51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113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solidFill>
            <a:srgbClr val="FFB500"/>
          </a:solidFill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A40F-6C93-4FF2-9E19-FC4F57CB2273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http://www.ucc.ie/en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992717" cy="365125"/>
          </a:xfrm>
        </p:spPr>
        <p:txBody>
          <a:bodyPr/>
          <a:lstStyle/>
          <a:p>
            <a:fld id="{E1AD13CF-1E95-4E93-960C-FF4581689203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481" y="6205704"/>
            <a:ext cx="1092433" cy="51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428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solidFill>
            <a:srgbClr val="FFB500"/>
          </a:solidFill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A40F-6C93-4FF2-9E19-FC4F57CB2273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http://www.ucc.ie/en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984250" cy="365125"/>
          </a:xfrm>
        </p:spPr>
        <p:txBody>
          <a:bodyPr/>
          <a:lstStyle/>
          <a:p>
            <a:fld id="{E1AD13CF-1E95-4E93-960C-FF4581689203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481" y="6205704"/>
            <a:ext cx="1092433" cy="51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927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1825626"/>
            <a:ext cx="6822016" cy="417495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A40F-6C93-4FF2-9E19-FC4F57CB2273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http://www.ucc.ie/en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19088" y="6356350"/>
            <a:ext cx="1031579" cy="365125"/>
          </a:xfrm>
        </p:spPr>
        <p:txBody>
          <a:bodyPr/>
          <a:lstStyle/>
          <a:p>
            <a:fld id="{E1AD13CF-1E95-4E93-960C-FF4581689203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212726"/>
            <a:ext cx="6822017" cy="1057274"/>
          </a:xfrm>
          <a:solidFill>
            <a:srgbClr val="EFEFF0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481" y="6205704"/>
            <a:ext cx="1092433" cy="515772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7843061" y="212726"/>
            <a:ext cx="1057274" cy="1057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8734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solidFill>
            <a:srgbClr val="FFB500"/>
          </a:solidFill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A40F-6C93-4FF2-9E19-FC4F57CB2273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http://www.ucc.ie/en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984250" cy="365125"/>
          </a:xfrm>
        </p:spPr>
        <p:txBody>
          <a:bodyPr/>
          <a:lstStyle/>
          <a:p>
            <a:fld id="{E1AD13CF-1E95-4E93-960C-FF4581689203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481" y="6205704"/>
            <a:ext cx="1092433" cy="51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384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481" y="6205704"/>
            <a:ext cx="1092433" cy="5157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6"/>
            <a:ext cx="6822017" cy="1057274"/>
          </a:xfrm>
          <a:solidFill>
            <a:srgbClr val="EFEFF0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27652"/>
            <a:ext cx="6822017" cy="43768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A40F-6C93-4FF2-9E19-FC4F57CB2273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http://www.ucc.ie/en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992717" cy="365125"/>
          </a:xfrm>
        </p:spPr>
        <p:txBody>
          <a:bodyPr/>
          <a:lstStyle/>
          <a:p>
            <a:fld id="{E1AD13CF-1E95-4E93-960C-FF458168920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6192286" y="3378427"/>
            <a:ext cx="4376817" cy="1075267"/>
          </a:xfrm>
          <a:prstGeom prst="rect">
            <a:avLst/>
          </a:prstGeom>
          <a:solidFill>
            <a:srgbClr val="EFEFF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7843061" y="212726"/>
            <a:ext cx="1057274" cy="1057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554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895" y="6205704"/>
            <a:ext cx="1092433" cy="5157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6"/>
            <a:ext cx="6822017" cy="1057274"/>
          </a:xfrm>
          <a:solidFill>
            <a:srgbClr val="EFEFF0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27652"/>
            <a:ext cx="6822017" cy="43768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A40F-6C93-4FF2-9E19-FC4F57CB2273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http://www.ucc.ie/en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992717" cy="365125"/>
          </a:xfrm>
        </p:spPr>
        <p:txBody>
          <a:bodyPr/>
          <a:lstStyle/>
          <a:p>
            <a:fld id="{E1AD13CF-1E95-4E93-960C-FF458168920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6192286" y="3378427"/>
            <a:ext cx="4376817" cy="1075267"/>
          </a:xfrm>
          <a:prstGeom prst="rect">
            <a:avLst/>
          </a:prstGeom>
          <a:solidFill>
            <a:srgbClr val="EFEFF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7843061" y="212726"/>
            <a:ext cx="1057274" cy="10572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834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895" y="6205704"/>
            <a:ext cx="1092433" cy="5157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6"/>
            <a:ext cx="6822017" cy="1057274"/>
          </a:xfrm>
          <a:solidFill>
            <a:srgbClr val="EFEFF0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27652"/>
            <a:ext cx="6822017" cy="43768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A40F-6C93-4FF2-9E19-FC4F57CB2273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http://www.ucc.ie/en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992717" cy="365125"/>
          </a:xfrm>
        </p:spPr>
        <p:txBody>
          <a:bodyPr/>
          <a:lstStyle/>
          <a:p>
            <a:fld id="{E1AD13CF-1E95-4E93-960C-FF458168920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6192286" y="3378427"/>
            <a:ext cx="4376817" cy="1075267"/>
          </a:xfrm>
          <a:prstGeom prst="rect">
            <a:avLst/>
          </a:prstGeom>
          <a:solidFill>
            <a:srgbClr val="EFEFF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7843061" y="212726"/>
            <a:ext cx="1057274" cy="10572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2309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27651"/>
            <a:ext cx="5486400" cy="42159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A40F-6C93-4FF2-9E19-FC4F57CB2273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http://www.ucc.ie/en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992717" cy="365125"/>
          </a:xfrm>
        </p:spPr>
        <p:txBody>
          <a:bodyPr/>
          <a:lstStyle/>
          <a:p>
            <a:fld id="{E1AD13CF-1E95-4E93-960C-FF4581689203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311504" y="1727200"/>
            <a:ext cx="2588831" cy="4216400"/>
          </a:xfr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28650" y="212726"/>
            <a:ext cx="6822017" cy="1057274"/>
          </a:xfrm>
          <a:solidFill>
            <a:srgbClr val="EFEFF0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7843061" y="212726"/>
            <a:ext cx="1057274" cy="1057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481" y="6205704"/>
            <a:ext cx="1092433" cy="51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906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27651"/>
            <a:ext cx="5486400" cy="42159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A40F-6C93-4FF2-9E19-FC4F57CB2273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http://www.ucc.ie/en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992717" cy="365125"/>
          </a:xfrm>
        </p:spPr>
        <p:txBody>
          <a:bodyPr/>
          <a:lstStyle/>
          <a:p>
            <a:fld id="{E1AD13CF-1E95-4E93-960C-FF4581689203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345372" y="1727651"/>
            <a:ext cx="2554964" cy="4216400"/>
          </a:xfr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28650" y="212726"/>
            <a:ext cx="6822017" cy="1057274"/>
          </a:xfrm>
          <a:solidFill>
            <a:srgbClr val="EFEFF0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7843061" y="212726"/>
            <a:ext cx="1057274" cy="10572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481" y="6205704"/>
            <a:ext cx="1092433" cy="51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186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,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27651"/>
            <a:ext cx="5486400" cy="42159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A40F-6C93-4FF2-9E19-FC4F57CB2273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http://www.ucc.ie/en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992717" cy="365125"/>
          </a:xfrm>
        </p:spPr>
        <p:txBody>
          <a:bodyPr/>
          <a:lstStyle/>
          <a:p>
            <a:fld id="{E1AD13CF-1E95-4E93-960C-FF4581689203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311504" y="1727200"/>
            <a:ext cx="2588831" cy="4216400"/>
          </a:xfr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28650" y="212726"/>
            <a:ext cx="6822017" cy="1057274"/>
          </a:xfrm>
          <a:solidFill>
            <a:srgbClr val="EFEFF0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7843061" y="212726"/>
            <a:ext cx="1057274" cy="10572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481" y="6205704"/>
            <a:ext cx="1092433" cy="51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541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27651"/>
            <a:ext cx="5486400" cy="41996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A40F-6C93-4FF2-9E19-FC4F57CB2273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http://www.ucc.ie/en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004207" cy="365125"/>
          </a:xfrm>
        </p:spPr>
        <p:txBody>
          <a:bodyPr/>
          <a:lstStyle/>
          <a:p>
            <a:fld id="{E1AD13CF-1E95-4E93-960C-FF4581689203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250" y="1727650"/>
            <a:ext cx="2692085" cy="4199621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212726"/>
            <a:ext cx="6822017" cy="1057274"/>
          </a:xfrm>
          <a:solidFill>
            <a:srgbClr val="EFEFF0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7843061" y="212726"/>
            <a:ext cx="1057274" cy="1057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481" y="6205704"/>
            <a:ext cx="1092433" cy="51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896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200" y="4133940"/>
            <a:ext cx="2585805" cy="25972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72609"/>
            <a:ext cx="6094880" cy="2956391"/>
          </a:xfrm>
          <a:solidFill>
            <a:srgbClr val="FFB500"/>
          </a:solidFill>
        </p:spPr>
        <p:txBody>
          <a:bodyPr anchor="t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329985"/>
            <a:ext cx="6094880" cy="109901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A40F-6C93-4FF2-9E19-FC4F57CB2273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http://www.ucc.ie/en</a:t>
            </a:r>
          </a:p>
        </p:txBody>
      </p:sp>
    </p:spTree>
    <p:extLst>
      <p:ext uri="{BB962C8B-B14F-4D97-AF65-F5344CB8AC3E}">
        <p14:creationId xmlns:p14="http://schemas.microsoft.com/office/powerpoint/2010/main" val="1932198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365126"/>
            <a:ext cx="7176407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17640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BA40F-6C93-4FF2-9E19-FC4F57CB2273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http://www.ucc.ie/en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D13CF-1E95-4E93-960C-FF45816892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452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64" r:id="rId4"/>
    <p:sldLayoutId id="2147483660" r:id="rId5"/>
    <p:sldLayoutId id="2147483663" r:id="rId6"/>
    <p:sldLayoutId id="2147483665" r:id="rId7"/>
    <p:sldLayoutId id="2147483661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latin typeface="Helvetica" pitchFamily="2" charset="0"/>
                <a:ea typeface="Verdana" panose="020B0604030504040204" pitchFamily="34" charset="0"/>
                <a:cs typeface="Euphemia" panose="020F0502020204030204" pitchFamily="34" charset="0"/>
              </a:rPr>
              <a:t>Lecture 15 –</a:t>
            </a:r>
            <a:r>
              <a:rPr lang="en-GB" sz="2400" dirty="0" err="1">
                <a:latin typeface="Helvetica" pitchFamily="2" charset="0"/>
                <a:ea typeface="Verdana" panose="020B0604030504040204" pitchFamily="34" charset="0"/>
                <a:cs typeface="Euphemia" panose="020F0502020204030204" pitchFamily="34" charset="0"/>
              </a:rPr>
              <a:t>tkinter</a:t>
            </a:r>
            <a:endParaRPr lang="en-GB" sz="2400" dirty="0">
              <a:latin typeface="Helvetica" pitchFamily="2" charset="0"/>
              <a:ea typeface="Verdana" panose="020B0604030504040204" pitchFamily="34" charset="0"/>
              <a:cs typeface="Euphemia" panose="020F050202020403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28649" y="5538413"/>
            <a:ext cx="5228141" cy="829135"/>
          </a:xfrm>
        </p:spPr>
        <p:txBody>
          <a:bodyPr>
            <a:normAutofit/>
          </a:bodyPr>
          <a:lstStyle/>
          <a:p>
            <a:r>
              <a:rPr lang="en-GB" dirty="0">
                <a:latin typeface="Helvetica" pitchFamily="2" charset="0"/>
              </a:rPr>
              <a:t>CS2513</a:t>
            </a:r>
          </a:p>
          <a:p>
            <a:r>
              <a:rPr lang="en-GB" b="1" dirty="0" err="1">
                <a:latin typeface="Helvetica" pitchFamily="2" charset="0"/>
              </a:rPr>
              <a:t>Cathal</a:t>
            </a:r>
            <a:r>
              <a:rPr lang="en-GB" b="1" dirty="0">
                <a:latin typeface="Helvetica" pitchFamily="2" charset="0"/>
              </a:rPr>
              <a:t> Hoare</a:t>
            </a:r>
          </a:p>
        </p:txBody>
      </p:sp>
    </p:spTree>
    <p:extLst>
      <p:ext uri="{BB962C8B-B14F-4D97-AF65-F5344CB8AC3E}">
        <p14:creationId xmlns:p14="http://schemas.microsoft.com/office/powerpoint/2010/main" val="662481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6FD5F-4409-014C-97E1-BACF67F1D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Creating a Frame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9ABDCB-4351-3A4B-8FD7-8B858B74C9AA}"/>
              </a:ext>
            </a:extLst>
          </p:cNvPr>
          <p:cNvSpPr txBox="1"/>
          <p:nvPr/>
        </p:nvSpPr>
        <p:spPr>
          <a:xfrm>
            <a:off x="628650" y="1965960"/>
            <a:ext cx="6981078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import </a:t>
            </a:r>
            <a:r>
              <a:rPr lang="en-IE" dirty="0" err="1"/>
              <a:t>tkinter</a:t>
            </a:r>
            <a:r>
              <a:rPr lang="en-IE" dirty="0"/>
              <a:t> as </a:t>
            </a:r>
            <a:r>
              <a:rPr lang="en-IE" dirty="0" err="1"/>
              <a:t>tk</a:t>
            </a:r>
            <a:r>
              <a:rPr lang="en-IE" dirty="0"/>
              <a:t>                </a:t>
            </a:r>
            <a:r>
              <a:rPr lang="en-IE" dirty="0">
                <a:solidFill>
                  <a:schemeClr val="accent2"/>
                </a:solidFill>
              </a:rPr>
              <a:t>#Add the import</a:t>
            </a:r>
          </a:p>
          <a:p>
            <a:br>
              <a:rPr lang="en-IE" dirty="0"/>
            </a:br>
            <a:br>
              <a:rPr lang="en-IE" dirty="0"/>
            </a:br>
            <a:r>
              <a:rPr lang="en-IE" dirty="0"/>
              <a:t>root = </a:t>
            </a:r>
            <a:r>
              <a:rPr lang="en-IE" dirty="0" err="1"/>
              <a:t>tk.Tk</a:t>
            </a:r>
            <a:r>
              <a:rPr lang="en-IE" dirty="0"/>
              <a:t>()                        </a:t>
            </a:r>
            <a:r>
              <a:rPr lang="en-IE" dirty="0">
                <a:solidFill>
                  <a:schemeClr val="accent2"/>
                </a:solidFill>
              </a:rPr>
              <a:t>#Create a frame object</a:t>
            </a:r>
          </a:p>
          <a:p>
            <a:r>
              <a:rPr lang="en-IE" dirty="0" err="1"/>
              <a:t>root.geometry</a:t>
            </a:r>
            <a:r>
              <a:rPr lang="en-IE" dirty="0"/>
              <a:t>('400x400’)       </a:t>
            </a:r>
            <a:r>
              <a:rPr lang="en-IE" dirty="0">
                <a:solidFill>
                  <a:schemeClr val="accent2"/>
                </a:solidFill>
              </a:rPr>
              <a:t>#Simple formatting </a:t>
            </a:r>
          </a:p>
          <a:p>
            <a:br>
              <a:rPr lang="en-IE" dirty="0"/>
            </a:br>
            <a:r>
              <a:rPr lang="en-IE" dirty="0" err="1"/>
              <a:t>root.mainloop</a:t>
            </a:r>
            <a:r>
              <a:rPr lang="en-IE" dirty="0"/>
              <a:t>()                      </a:t>
            </a:r>
            <a:r>
              <a:rPr lang="en-IE" dirty="0">
                <a:solidFill>
                  <a:schemeClr val="accent2"/>
                </a:solidFill>
              </a:rPr>
              <a:t>#Enter the event loop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create the frame and configure it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creates a frame that can contain content.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Even with just this call we have a frame that can be</a:t>
            </a:r>
          </a:p>
          <a:p>
            <a:pPr lvl="1"/>
            <a:r>
              <a:rPr lang="en-US" dirty="0"/>
              <a:t>    resized, closed, maximized, etc. It also has a title.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event loop is entered with the </a:t>
            </a:r>
            <a:r>
              <a:rPr lang="en-US" dirty="0" err="1"/>
              <a:t>mainloop</a:t>
            </a:r>
            <a:r>
              <a:rPr lang="en-US" dirty="0"/>
              <a:t> call.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At this point, the programs flow of control becomes</a:t>
            </a:r>
          </a:p>
          <a:p>
            <a:pPr lvl="1"/>
            <a:r>
              <a:rPr lang="en-US" dirty="0"/>
              <a:t>    dependent on user actions rather than executing</a:t>
            </a:r>
          </a:p>
          <a:p>
            <a:pPr lvl="1"/>
            <a:r>
              <a:rPr lang="en-US" dirty="0"/>
              <a:t>    sequentially.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392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6FD5F-4409-014C-97E1-BACF67F1D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Adding Components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26CBC0-1AF2-BF44-BBAA-27640C9E1C7D}"/>
              </a:ext>
            </a:extLst>
          </p:cNvPr>
          <p:cNvSpPr txBox="1"/>
          <p:nvPr/>
        </p:nvSpPr>
        <p:spPr>
          <a:xfrm>
            <a:off x="628650" y="1965960"/>
            <a:ext cx="838896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import </a:t>
            </a:r>
            <a:r>
              <a:rPr lang="en-I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tkinter</a:t>
            </a:r>
            <a:r>
              <a:rPr lang="en-I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as </a:t>
            </a:r>
            <a:r>
              <a:rPr lang="en-I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tk</a:t>
            </a:r>
            <a:endParaRPr lang="en-I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br>
              <a:rPr lang="en-IE" dirty="0"/>
            </a:br>
            <a:br>
              <a:rPr lang="en-IE" dirty="0"/>
            </a:br>
            <a:r>
              <a:rPr lang="en-I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root = </a:t>
            </a:r>
            <a:r>
              <a:rPr lang="en-I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tk.Tk</a:t>
            </a:r>
            <a:r>
              <a:rPr lang="en-I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</a:p>
          <a:p>
            <a:r>
              <a:rPr lang="en-I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root.geometry</a:t>
            </a:r>
            <a:r>
              <a:rPr lang="en-I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('400x400')</a:t>
            </a:r>
          </a:p>
          <a:p>
            <a:br>
              <a:rPr lang="en-IE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IE" dirty="0"/>
              <a:t>L1 = </a:t>
            </a:r>
            <a:r>
              <a:rPr lang="en-IE" dirty="0" err="1"/>
              <a:t>tk.Label</a:t>
            </a:r>
            <a:r>
              <a:rPr lang="en-IE" dirty="0"/>
              <a:t>(root, text='Some text’) </a:t>
            </a:r>
            <a:r>
              <a:rPr lang="en-IE" dirty="0">
                <a:solidFill>
                  <a:schemeClr val="accent2"/>
                </a:solidFill>
              </a:rPr>
              <a:t># Adds a label to root</a:t>
            </a:r>
          </a:p>
          <a:p>
            <a:r>
              <a:rPr lang="en-IE" dirty="0"/>
              <a:t>                                                      </a:t>
            </a:r>
            <a:r>
              <a:rPr lang="en-IE" dirty="0">
                <a:solidFill>
                  <a:schemeClr val="accent2"/>
                </a:solidFill>
              </a:rPr>
              <a:t># initializes with some text</a:t>
            </a:r>
          </a:p>
          <a:p>
            <a:r>
              <a:rPr lang="en-IE" dirty="0"/>
              <a:t>L1.pack()                                         </a:t>
            </a:r>
            <a:r>
              <a:rPr lang="en-IE" dirty="0">
                <a:solidFill>
                  <a:schemeClr val="accent2"/>
                </a:solidFill>
              </a:rPr>
              <a:t># Simple layout to add to frame</a:t>
            </a:r>
          </a:p>
          <a:p>
            <a:br>
              <a:rPr lang="en-IE" dirty="0"/>
            </a:br>
            <a:r>
              <a:rPr lang="en-IE" dirty="0" err="1"/>
              <a:t>btn</a:t>
            </a:r>
            <a:r>
              <a:rPr lang="en-IE" dirty="0"/>
              <a:t> = </a:t>
            </a:r>
            <a:r>
              <a:rPr lang="en-IE" dirty="0" err="1"/>
              <a:t>tk.Button</a:t>
            </a:r>
            <a:r>
              <a:rPr lang="en-IE" dirty="0"/>
              <a:t>(root, text="OK")       </a:t>
            </a:r>
            <a:r>
              <a:rPr lang="en-IE" dirty="0">
                <a:solidFill>
                  <a:schemeClr val="accent2"/>
                </a:solidFill>
              </a:rPr>
              <a:t># Adds a button</a:t>
            </a:r>
          </a:p>
          <a:p>
            <a:r>
              <a:rPr lang="en-IE" dirty="0" err="1"/>
              <a:t>btn.pack</a:t>
            </a:r>
            <a:r>
              <a:rPr lang="en-IE" dirty="0"/>
              <a:t>()</a:t>
            </a:r>
          </a:p>
          <a:p>
            <a:br>
              <a:rPr lang="en-IE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I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root.mainloop</a:t>
            </a:r>
            <a:r>
              <a:rPr lang="en-I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677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6FD5F-4409-014C-97E1-BACF67F1D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Event Handler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B8B8EC-BED5-B34E-9F60-C35BB9694EBD}"/>
              </a:ext>
            </a:extLst>
          </p:cNvPr>
          <p:cNvSpPr txBox="1"/>
          <p:nvPr/>
        </p:nvSpPr>
        <p:spPr>
          <a:xfrm>
            <a:off x="628650" y="1394460"/>
            <a:ext cx="8238153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import </a:t>
            </a:r>
            <a:r>
              <a:rPr lang="en-I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tkinter</a:t>
            </a:r>
            <a:r>
              <a:rPr lang="en-I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as </a:t>
            </a:r>
            <a:r>
              <a:rPr lang="en-I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tk</a:t>
            </a:r>
            <a:endParaRPr lang="en-I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br>
              <a:rPr lang="en-IE" dirty="0"/>
            </a:br>
            <a:r>
              <a:rPr lang="en-IE" dirty="0"/>
              <a:t>def onclick():</a:t>
            </a:r>
          </a:p>
          <a:p>
            <a:r>
              <a:rPr lang="en-IE" dirty="0"/>
              <a:t>    L1.config(text = "Modified text") </a:t>
            </a:r>
            <a:r>
              <a:rPr lang="en-IE" dirty="0">
                <a:solidFill>
                  <a:schemeClr val="accent2"/>
                </a:solidFill>
              </a:rPr>
              <a:t># The function that is called</a:t>
            </a:r>
          </a:p>
          <a:p>
            <a:r>
              <a:rPr lang="en-IE" dirty="0">
                <a:solidFill>
                  <a:schemeClr val="accent2"/>
                </a:solidFill>
              </a:rPr>
              <a:t>                                                    # when the button is pressed.</a:t>
            </a:r>
          </a:p>
          <a:p>
            <a:r>
              <a:rPr lang="en-IE" dirty="0">
                <a:solidFill>
                  <a:schemeClr val="accent2"/>
                </a:solidFill>
              </a:rPr>
              <a:t>                                                    # In this case updating the label</a:t>
            </a:r>
          </a:p>
          <a:p>
            <a:br>
              <a:rPr lang="en-IE" dirty="0"/>
            </a:br>
            <a:r>
              <a:rPr lang="en-I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root = </a:t>
            </a:r>
            <a:r>
              <a:rPr lang="en-I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tk.Tk</a:t>
            </a:r>
            <a:r>
              <a:rPr lang="en-I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</a:p>
          <a:p>
            <a:r>
              <a:rPr lang="en-I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root.geometry</a:t>
            </a:r>
            <a:r>
              <a:rPr lang="en-I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('400x400')</a:t>
            </a:r>
          </a:p>
          <a:p>
            <a:br>
              <a:rPr lang="en-IE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I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L1 = </a:t>
            </a:r>
            <a:r>
              <a:rPr lang="en-I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tk.Label</a:t>
            </a:r>
            <a:r>
              <a:rPr lang="en-I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(root, text='Some text')</a:t>
            </a:r>
          </a:p>
          <a:p>
            <a:r>
              <a:rPr lang="en-I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L1.pack()</a:t>
            </a:r>
          </a:p>
          <a:p>
            <a:br>
              <a:rPr lang="en-IE" dirty="0"/>
            </a:br>
            <a:r>
              <a:rPr lang="en-I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btn</a:t>
            </a:r>
            <a:r>
              <a:rPr lang="en-I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I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tk.Button</a:t>
            </a:r>
            <a:r>
              <a:rPr lang="en-I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(root, text="OK", </a:t>
            </a:r>
            <a:r>
              <a:rPr lang="en-IE" dirty="0"/>
              <a:t>command=onclick</a:t>
            </a:r>
            <a:r>
              <a:rPr lang="en-I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r>
              <a:rPr lang="en-I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       </a:t>
            </a:r>
            <a:r>
              <a:rPr lang="en-IE" dirty="0">
                <a:solidFill>
                  <a:schemeClr val="accent2"/>
                </a:solidFill>
              </a:rPr>
              <a:t># We modify the button to name the method</a:t>
            </a:r>
          </a:p>
          <a:p>
            <a:r>
              <a:rPr lang="en-IE" dirty="0">
                <a:solidFill>
                  <a:schemeClr val="accent2"/>
                </a:solidFill>
              </a:rPr>
              <a:t>                          # called when the button is pressed</a:t>
            </a:r>
            <a:r>
              <a:rPr lang="en-IE">
                <a:solidFill>
                  <a:schemeClr val="accent2"/>
                </a:solidFill>
              </a:rPr>
              <a:t>. </a:t>
            </a:r>
            <a:endParaRPr lang="en-IE" dirty="0">
              <a:solidFill>
                <a:schemeClr val="accent2"/>
              </a:solidFill>
            </a:endParaRPr>
          </a:p>
          <a:p>
            <a:r>
              <a:rPr lang="en-I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btn.pack</a:t>
            </a:r>
            <a:r>
              <a:rPr lang="en-I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</a:p>
          <a:p>
            <a:br>
              <a:rPr lang="en-IE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I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root.mainloop</a:t>
            </a:r>
            <a:r>
              <a:rPr lang="en-I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103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6FD5F-4409-014C-97E1-BACF67F1D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But there is more…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3B909-1FB9-2F40-9646-40719402B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E" sz="1800" dirty="0">
                <a:latin typeface="Helvetica" pitchFamily="2" charset="0"/>
              </a:rPr>
              <a:t>To develop advanced code, we use designs or patters of development – these are known as Design Patterns. </a:t>
            </a:r>
          </a:p>
          <a:p>
            <a:pPr>
              <a:lnSpc>
                <a:spcPct val="150000"/>
              </a:lnSpc>
            </a:pPr>
            <a:r>
              <a:rPr lang="en-IE" sz="1800" dirty="0">
                <a:latin typeface="Helvetica" pitchFamily="2" charset="0"/>
              </a:rPr>
              <a:t>These are established approaches for organising code for typical operations that we might have to implement</a:t>
            </a:r>
          </a:p>
          <a:p>
            <a:pPr lvl="1">
              <a:lnSpc>
                <a:spcPct val="150000"/>
              </a:lnSpc>
            </a:pPr>
            <a:r>
              <a:rPr lang="en-IE" sz="1600" dirty="0">
                <a:latin typeface="Helvetica" pitchFamily="2" charset="0"/>
              </a:rPr>
              <a:t>‘Design Patterns: Elements of Reusable Object-Oriented Software’ by Gamma, </a:t>
            </a:r>
            <a:r>
              <a:rPr lang="en-IE" sz="1600" dirty="0" err="1">
                <a:latin typeface="Helvetica" pitchFamily="2" charset="0"/>
              </a:rPr>
              <a:t>Vlissides</a:t>
            </a:r>
            <a:r>
              <a:rPr lang="en-IE" sz="1600" dirty="0">
                <a:latin typeface="Helvetica" pitchFamily="2" charset="0"/>
              </a:rPr>
              <a:t>, Helm and Johnson – also known as the ‘Gang of Four Book’</a:t>
            </a:r>
          </a:p>
          <a:p>
            <a:pPr lvl="1">
              <a:lnSpc>
                <a:spcPct val="150000"/>
              </a:lnSpc>
            </a:pPr>
            <a:r>
              <a:rPr lang="en-IE" sz="1600" dirty="0">
                <a:latin typeface="Helvetica" pitchFamily="2" charset="0"/>
              </a:rPr>
              <a:t>Often in a discussion in software company, you might be told to approach a problem using a particular pattern</a:t>
            </a:r>
            <a:endParaRPr lang="en-US" sz="16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925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6FD5F-4409-014C-97E1-BACF67F1D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3B909-1FB9-2F40-9646-40719402B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500" dirty="0">
                <a:latin typeface="Helvetica" pitchFamily="2" charset="0"/>
              </a:rPr>
              <a:t>One pattern is called Model View Controller</a:t>
            </a:r>
          </a:p>
          <a:p>
            <a:pPr lvl="1">
              <a:lnSpc>
                <a:spcPct val="150000"/>
              </a:lnSpc>
            </a:pPr>
            <a:r>
              <a:rPr lang="en-US" sz="1200" dirty="0">
                <a:latin typeface="Helvetica" pitchFamily="2" charset="0"/>
              </a:rPr>
              <a:t>It seeks to achieve a ‘separation of concerns’ – essentially decoupling the data representation from the interface</a:t>
            </a:r>
          </a:p>
          <a:p>
            <a:pPr lvl="1">
              <a:lnSpc>
                <a:spcPct val="150000"/>
              </a:lnSpc>
            </a:pPr>
            <a:r>
              <a:rPr lang="en-US" sz="1200" dirty="0">
                <a:latin typeface="Helvetica" pitchFamily="2" charset="0"/>
              </a:rPr>
              <a:t>This makes it easy to present different views of the data to different apps</a:t>
            </a:r>
          </a:p>
          <a:p>
            <a:pPr lvl="1">
              <a:lnSpc>
                <a:spcPct val="150000"/>
              </a:lnSpc>
            </a:pPr>
            <a:endParaRPr lang="en-US" sz="1200" dirty="0">
              <a:latin typeface="Helvetica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latin typeface="Helvetica" pitchFamily="2" charset="0"/>
              </a:rPr>
              <a:t>The </a:t>
            </a:r>
            <a:r>
              <a:rPr lang="en-US" sz="1200" i="1" dirty="0">
                <a:latin typeface="Helvetica" pitchFamily="2" charset="0"/>
              </a:rPr>
              <a:t>Model </a:t>
            </a:r>
            <a:r>
              <a:rPr lang="en-US" sz="1200" dirty="0">
                <a:latin typeface="Helvetica" pitchFamily="2" charset="0"/>
              </a:rPr>
              <a:t>is responsible for managing data in the application. It is manipulated by the controller and provides information to the view.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Helvetica" pitchFamily="2" charset="0"/>
              </a:rPr>
              <a:t>The Controller receives inputs from the user, validates those and makes changes to the model.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Helvetica" pitchFamily="2" charset="0"/>
              </a:rPr>
              <a:t>The View presents information to the user – several views of the same data can be presented </a:t>
            </a:r>
          </a:p>
        </p:txBody>
      </p:sp>
    </p:spTree>
    <p:extLst>
      <p:ext uri="{BB962C8B-B14F-4D97-AF65-F5344CB8AC3E}">
        <p14:creationId xmlns:p14="http://schemas.microsoft.com/office/powerpoint/2010/main" val="2288335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6FD5F-4409-014C-97E1-BACF67F1D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Design Patterns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91C64C6-48E1-8949-A804-62802D34D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165" y="1647098"/>
            <a:ext cx="4543481" cy="4998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864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076"/>
          <a:stretch/>
        </p:blipFill>
        <p:spPr>
          <a:xfrm>
            <a:off x="0" y="-1"/>
            <a:ext cx="9144000" cy="68749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54926" y="2652635"/>
            <a:ext cx="4976948" cy="160043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IE" dirty="0"/>
          </a:p>
          <a:p>
            <a:pPr algn="ctr"/>
            <a:r>
              <a:rPr lang="en-IE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 Time:</a:t>
            </a:r>
          </a:p>
          <a:p>
            <a:pPr algn="ctr"/>
            <a:endParaRPr lang="en-IE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IE" sz="2000" dirty="0" err="1"/>
              <a:t>TKInter</a:t>
            </a:r>
            <a:endParaRPr lang="en-IE" sz="2000" dirty="0"/>
          </a:p>
          <a:p>
            <a:pPr algn="ctr"/>
            <a:endParaRPr lang="en-IE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26005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214BF-03EE-E945-9816-C9354344D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Lecture Contents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BEF7DB-34A0-EA49-A81E-AD96A9B56A1F}"/>
              </a:ext>
            </a:extLst>
          </p:cNvPr>
          <p:cNvSpPr/>
          <p:nvPr/>
        </p:nvSpPr>
        <p:spPr>
          <a:xfrm>
            <a:off x="628650" y="1808544"/>
            <a:ext cx="1921404" cy="1620456"/>
          </a:xfrm>
          <a:prstGeom prst="rect">
            <a:avLst/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</a:rPr>
              <a:t>Introducing </a:t>
            </a:r>
            <a:r>
              <a:rPr lang="en-US" dirty="0" err="1">
                <a:latin typeface="Helvetica" pitchFamily="2" charset="0"/>
              </a:rPr>
              <a:t>TKInter</a:t>
            </a:r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443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435E2-8A8F-5240-B1F3-1EA36B0C9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How Imports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82A59-91E6-4B45-978A-4B2DFFB9B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Helvetica" pitchFamily="2" charset="0"/>
              </a:rPr>
              <a:t>Import allows us to use code in other modules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Helvetica" pitchFamily="2" charset="0"/>
              </a:rPr>
              <a:t>While often presented as “adding the code in a module to our program” – this is an oversimplification of the functionality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Helvetica" pitchFamily="2" charset="0"/>
              </a:rPr>
              <a:t>In reality import: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latin typeface="Helvetica" pitchFamily="2" charset="0"/>
              </a:rPr>
              <a:t>finds the module file -  checks a number of locations for the module. If not found – exception!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latin typeface="Helvetica" pitchFamily="2" charset="0"/>
              </a:rPr>
              <a:t>Compiles it to byte code – in fact, this may not happen. If the latest compiled file (.</a:t>
            </a:r>
            <a:r>
              <a:rPr lang="en-US" dirty="0" err="1">
                <a:latin typeface="Helvetica" pitchFamily="2" charset="0"/>
              </a:rPr>
              <a:t>pyc</a:t>
            </a:r>
            <a:r>
              <a:rPr lang="en-US" dirty="0">
                <a:latin typeface="Helvetica" pitchFamily="2" charset="0"/>
              </a:rPr>
              <a:t>) is newer than the corresponding source then the file is not recompiled for efficiency. 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latin typeface="Helvetica" pitchFamily="2" charset="0"/>
              </a:rPr>
              <a:t>Runs the module’s code as required – this is why we have a name check. </a:t>
            </a:r>
          </a:p>
          <a:p>
            <a:pPr lvl="3">
              <a:lnSpc>
                <a:spcPct val="150000"/>
              </a:lnSpc>
            </a:pPr>
            <a:r>
              <a:rPr lang="en-US" dirty="0">
                <a:latin typeface="Helvetica" pitchFamily="2" charset="0"/>
              </a:rPr>
              <a:t>When we run a file, things that are defined are </a:t>
            </a:r>
            <a:r>
              <a:rPr lang="en-US" dirty="0" err="1">
                <a:latin typeface="Helvetica" pitchFamily="2" charset="0"/>
              </a:rPr>
              <a:t>infact</a:t>
            </a:r>
            <a:r>
              <a:rPr lang="en-US" dirty="0">
                <a:latin typeface="Helvetica" pitchFamily="2" charset="0"/>
              </a:rPr>
              <a:t> run and created in memory – they used until they are called; this is why we need a name check in modules we import. </a:t>
            </a:r>
          </a:p>
        </p:txBody>
      </p:sp>
    </p:spTree>
    <p:extLst>
      <p:ext uri="{BB962C8B-B14F-4D97-AF65-F5344CB8AC3E}">
        <p14:creationId xmlns:p14="http://schemas.microsoft.com/office/powerpoint/2010/main" val="3861831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435E2-8A8F-5240-B1F3-1EA36B0C9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The Search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82A59-91E6-4B45-978A-4B2DFFB9B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Helvetica" pitchFamily="2" charset="0"/>
              </a:rPr>
              <a:t>The following locations are searched for a module:</a:t>
            </a:r>
          </a:p>
          <a:p>
            <a:pPr marL="6858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Helvetica" pitchFamily="2" charset="0"/>
              </a:rPr>
              <a:t>The home directory of the program</a:t>
            </a:r>
          </a:p>
          <a:p>
            <a:pPr marL="6858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Helvetica" pitchFamily="2" charset="0"/>
              </a:rPr>
              <a:t>PYTHONPATH directories</a:t>
            </a:r>
          </a:p>
          <a:p>
            <a:pPr marL="6858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Helvetica" pitchFamily="2" charset="0"/>
              </a:rPr>
              <a:t>Standard Library directories</a:t>
            </a:r>
          </a:p>
          <a:p>
            <a:pPr marL="6858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Helvetica" pitchFamily="2" charset="0"/>
              </a:rPr>
              <a:t>Contents of .</a:t>
            </a:r>
            <a:r>
              <a:rPr lang="en-US" dirty="0" err="1">
                <a:latin typeface="Helvetica" pitchFamily="2" charset="0"/>
              </a:rPr>
              <a:t>pth</a:t>
            </a:r>
            <a:r>
              <a:rPr lang="en-US" dirty="0">
                <a:latin typeface="Helvetica" pitchFamily="2" charset="0"/>
              </a:rPr>
              <a:t> files</a:t>
            </a:r>
          </a:p>
          <a:p>
            <a:pPr marL="6858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Helvetica" pitchFamily="2" charset="0"/>
              </a:rPr>
              <a:t>The site-packages home of third party extensions</a:t>
            </a:r>
          </a:p>
          <a:p>
            <a:pPr marL="0" indent="0">
              <a:buNone/>
            </a:pPr>
            <a:endParaRPr lang="en-US" dirty="0">
              <a:latin typeface="Helvetica" pitchFamily="2" charset="0"/>
            </a:endParaRPr>
          </a:p>
          <a:p>
            <a:endParaRPr lang="en-US" dirty="0">
              <a:latin typeface="Helvetica" pitchFamily="2" charset="0"/>
            </a:endParaRPr>
          </a:p>
          <a:p>
            <a:endParaRPr lang="en-US" dirty="0">
              <a:latin typeface="Helvetica" pitchFamily="2" charset="0"/>
            </a:endParaRPr>
          </a:p>
          <a:p>
            <a:pPr lvl="1"/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406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435E2-8A8F-5240-B1F3-1EA36B0C9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import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82A59-91E6-4B45-978A-4B2DFFB9B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Helvetica" pitchFamily="2" charset="0"/>
              </a:rPr>
              <a:t>Identifies a module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Helvetica" pitchFamily="2" charset="0"/>
              </a:rPr>
              <a:t>e.g. </a:t>
            </a:r>
            <a:r>
              <a:rPr lang="en-US" dirty="0">
                <a:solidFill>
                  <a:schemeClr val="accent2"/>
                </a:solidFill>
                <a:latin typeface="Helvetica" pitchFamily="2" charset="0"/>
              </a:rPr>
              <a:t>import person </a:t>
            </a:r>
            <a:r>
              <a:rPr lang="en-US" dirty="0">
                <a:latin typeface="Helvetica" pitchFamily="2" charset="0"/>
              </a:rPr>
              <a:t>’imports the contents of our </a:t>
            </a:r>
            <a:r>
              <a:rPr lang="en-US" dirty="0" err="1">
                <a:latin typeface="Helvetica" pitchFamily="2" charset="0"/>
              </a:rPr>
              <a:t>person.py</a:t>
            </a:r>
            <a:r>
              <a:rPr lang="en-US" dirty="0">
                <a:latin typeface="Helvetica" pitchFamily="2" charset="0"/>
              </a:rPr>
              <a:t> module’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Helvetica" pitchFamily="2" charset="0"/>
              </a:rPr>
              <a:t>In reality, it identifies a module that we can reference in our code.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Helvetica" pitchFamily="2" charset="0"/>
              </a:rPr>
              <a:t>Supposing person had a </a:t>
            </a:r>
            <a:r>
              <a:rPr lang="en-US" i="1" dirty="0">
                <a:latin typeface="Helvetica" pitchFamily="2" charset="0"/>
              </a:rPr>
              <a:t>function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myfunc</a:t>
            </a:r>
            <a:r>
              <a:rPr lang="en-US" dirty="0">
                <a:latin typeface="Helvetica" pitchFamily="2" charset="0"/>
              </a:rPr>
              <a:t>, then we could write:</a:t>
            </a:r>
          </a:p>
          <a:p>
            <a:pPr marL="342900" lvl="1" indent="0">
              <a:lnSpc>
                <a:spcPct val="150000"/>
              </a:lnSpc>
              <a:buNone/>
            </a:pPr>
            <a:r>
              <a:rPr lang="en-US" dirty="0">
                <a:latin typeface="Helvetica" pitchFamily="2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Helvetica" pitchFamily="2" charset="0"/>
              </a:rPr>
              <a:t>import person</a:t>
            </a:r>
          </a:p>
          <a:p>
            <a:pPr marL="342900" lvl="1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accent2"/>
                </a:solidFill>
                <a:latin typeface="Helvetica" pitchFamily="2" charset="0"/>
              </a:rPr>
              <a:t>      print(</a:t>
            </a:r>
            <a:r>
              <a:rPr lang="en-US" dirty="0" err="1">
                <a:solidFill>
                  <a:schemeClr val="accent2"/>
                </a:solidFill>
                <a:latin typeface="Helvetica" pitchFamily="2" charset="0"/>
              </a:rPr>
              <a:t>person.myfunc</a:t>
            </a:r>
            <a:r>
              <a:rPr lang="en-US" dirty="0">
                <a:solidFill>
                  <a:schemeClr val="accent2"/>
                </a:solidFill>
                <a:latin typeface="Helvetica" pitchFamily="2" charset="0"/>
              </a:rPr>
              <a:t>())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Helvetica" pitchFamily="2" charset="0"/>
              </a:rPr>
              <a:t>This has an advantage in helping us differentiate between functions from different modules that have the same name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Helvetica" pitchFamily="2" charset="0"/>
              </a:rPr>
              <a:t>We can also rename the module using </a:t>
            </a:r>
            <a:r>
              <a:rPr lang="en-US" i="1" dirty="0">
                <a:latin typeface="Helvetica" pitchFamily="2" charset="0"/>
              </a:rPr>
              <a:t>as</a:t>
            </a:r>
          </a:p>
          <a:p>
            <a:pPr marL="342900" lvl="1" indent="0">
              <a:lnSpc>
                <a:spcPct val="150000"/>
              </a:lnSpc>
              <a:buNone/>
            </a:pPr>
            <a:r>
              <a:rPr lang="en-US" i="1" dirty="0">
                <a:latin typeface="Helvetica" pitchFamily="2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Helvetica" pitchFamily="2" charset="0"/>
              </a:rPr>
              <a:t>import person as per</a:t>
            </a:r>
          </a:p>
          <a:p>
            <a:pPr marL="342900" lvl="1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accent2"/>
                </a:solidFill>
                <a:latin typeface="Helvetica" pitchFamily="2" charset="0"/>
              </a:rPr>
              <a:t>      print(</a:t>
            </a:r>
            <a:r>
              <a:rPr lang="en-US" dirty="0" err="1">
                <a:solidFill>
                  <a:schemeClr val="accent2"/>
                </a:solidFill>
                <a:latin typeface="Helvetica" pitchFamily="2" charset="0"/>
              </a:rPr>
              <a:t>per.myfunc</a:t>
            </a:r>
            <a:r>
              <a:rPr lang="en-US" dirty="0">
                <a:solidFill>
                  <a:schemeClr val="accent2"/>
                </a:solidFill>
                <a:latin typeface="Helvetica" pitchFamily="2" charset="0"/>
              </a:rPr>
              <a:t>())</a:t>
            </a:r>
          </a:p>
          <a:p>
            <a:pPr marL="342900" lvl="1" indent="0">
              <a:buNone/>
            </a:pPr>
            <a:endParaRPr lang="en-US" dirty="0">
              <a:latin typeface="Helvetica" pitchFamily="2" charset="0"/>
            </a:endParaRPr>
          </a:p>
          <a:p>
            <a:pPr lvl="1"/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339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435E2-8A8F-5240-B1F3-1EA36B0C9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from x import 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82A59-91E6-4B45-978A-4B2DFFB9B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Helvetica" pitchFamily="2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Helvetica" pitchFamily="2" charset="0"/>
              </a:rPr>
              <a:t>from person import </a:t>
            </a:r>
            <a:r>
              <a:rPr lang="en-US" dirty="0" err="1">
                <a:solidFill>
                  <a:schemeClr val="accent2"/>
                </a:solidFill>
                <a:latin typeface="Helvetica" pitchFamily="2" charset="0"/>
              </a:rPr>
              <a:t>myfunc</a:t>
            </a:r>
            <a:endParaRPr lang="en-US" dirty="0">
              <a:solidFill>
                <a:schemeClr val="accent2"/>
              </a:solidFill>
              <a:latin typeface="Helvetica" pitchFamily="2" charset="0"/>
            </a:endParaRPr>
          </a:p>
          <a:p>
            <a:r>
              <a:rPr lang="en-US" dirty="0">
                <a:latin typeface="Helvetica" pitchFamily="2" charset="0"/>
              </a:rPr>
              <a:t>Imports a function from a module and binds it to the current module. </a:t>
            </a:r>
          </a:p>
          <a:p>
            <a:r>
              <a:rPr lang="en-US" dirty="0">
                <a:latin typeface="Helvetica" pitchFamily="2" charset="0"/>
              </a:rPr>
              <a:t>It can be called directly without reference to the module.</a:t>
            </a:r>
          </a:p>
          <a:p>
            <a:pPr marL="0" indent="0">
              <a:buNone/>
            </a:pPr>
            <a:r>
              <a:rPr lang="en-US" dirty="0">
                <a:latin typeface="Helvetica" pitchFamily="2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Helvetica" pitchFamily="2" charset="0"/>
              </a:rPr>
              <a:t>from person import </a:t>
            </a:r>
            <a:r>
              <a:rPr lang="en-US" dirty="0" err="1">
                <a:solidFill>
                  <a:schemeClr val="accent2"/>
                </a:solidFill>
                <a:latin typeface="Helvetica" pitchFamily="2" charset="0"/>
              </a:rPr>
              <a:t>myfunc</a:t>
            </a:r>
            <a:endParaRPr lang="en-US" dirty="0">
              <a:solidFill>
                <a:schemeClr val="accent2"/>
              </a:solidFill>
              <a:latin typeface="Helvetica" pitchFamily="2" charset="0"/>
            </a:endParaRPr>
          </a:p>
          <a:p>
            <a:pPr marL="342900" lvl="1" indent="0">
              <a:buNone/>
            </a:pPr>
            <a:r>
              <a:rPr lang="en-US" dirty="0">
                <a:solidFill>
                  <a:schemeClr val="accent2"/>
                </a:solidFill>
                <a:latin typeface="Helvetica" pitchFamily="2" charset="0"/>
              </a:rPr>
              <a:t>	</a:t>
            </a:r>
            <a:r>
              <a:rPr lang="en-US" dirty="0" err="1">
                <a:solidFill>
                  <a:schemeClr val="accent2"/>
                </a:solidFill>
                <a:latin typeface="Helvetica" pitchFamily="2" charset="0"/>
              </a:rPr>
              <a:t>myfunc</a:t>
            </a:r>
            <a:r>
              <a:rPr lang="en-US" dirty="0">
                <a:solidFill>
                  <a:schemeClr val="accent2"/>
                </a:solidFill>
                <a:latin typeface="Helvetica" pitchFamily="2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95085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6FD5F-4409-014C-97E1-BACF67F1D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What is </a:t>
            </a:r>
            <a:r>
              <a:rPr lang="en-US" dirty="0" err="1">
                <a:latin typeface="Helvetica" pitchFamily="2" charset="0"/>
              </a:rPr>
              <a:t>tkinter</a:t>
            </a:r>
            <a:r>
              <a:rPr lang="en-US" dirty="0">
                <a:latin typeface="Helvetica" pitchFamily="2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3B909-1FB9-2F40-9646-40719402B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Helvetica" pitchFamily="2" charset="0"/>
              </a:rPr>
              <a:t>tkinter</a:t>
            </a:r>
            <a:r>
              <a:rPr lang="en-US" dirty="0">
                <a:latin typeface="Helvetica" pitchFamily="2" charset="0"/>
              </a:rPr>
              <a:t> is a light weight framework for developing user interfaces in Python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Helvetica" pitchFamily="2" charset="0"/>
              </a:rPr>
              <a:t>Ships with Python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Helvetica" pitchFamily="2" charset="0"/>
              </a:rPr>
              <a:t>Cross platform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Helvetica" pitchFamily="2" charset="0"/>
              </a:rPr>
              <a:t>Simple</a:t>
            </a:r>
          </a:p>
          <a:p>
            <a:pPr>
              <a:lnSpc>
                <a:spcPct val="150000"/>
              </a:lnSpc>
            </a:pPr>
            <a:endParaRPr lang="en-US" dirty="0">
              <a:latin typeface="Helvetica" pitchFamily="2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Helvetica" pitchFamily="2" charset="0"/>
              </a:rPr>
              <a:t>Looks a ‘bit </a:t>
            </a:r>
            <a:r>
              <a:rPr lang="en-US" dirty="0" err="1">
                <a:latin typeface="Helvetica" pitchFamily="2" charset="0"/>
              </a:rPr>
              <a:t>oldschool</a:t>
            </a:r>
            <a:r>
              <a:rPr lang="en-US" dirty="0">
                <a:latin typeface="Helvetica" pitchFamily="2" charset="0"/>
              </a:rPr>
              <a:t>’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Helvetica" pitchFamily="2" charset="0"/>
              </a:rPr>
              <a:t>Coding is simple but relatively unsophisticated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Helvetica" pitchFamily="2" charset="0"/>
              </a:rPr>
              <a:t> Can be long winded and repetitive</a:t>
            </a:r>
          </a:p>
        </p:txBody>
      </p:sp>
    </p:spTree>
    <p:extLst>
      <p:ext uri="{BB962C8B-B14F-4D97-AF65-F5344CB8AC3E}">
        <p14:creationId xmlns:p14="http://schemas.microsoft.com/office/powerpoint/2010/main" val="165552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6FD5F-4409-014C-97E1-BACF67F1D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Parts of an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3B909-1FB9-2F40-9646-40719402B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Helvetica" pitchFamily="2" charset="0"/>
              </a:rPr>
              <a:t>The basic components in the library are: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Helvetica" pitchFamily="2" charset="0"/>
              </a:rPr>
              <a:t>Basic Frame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Helvetica" pitchFamily="2" charset="0"/>
              </a:rPr>
              <a:t>Widgets (such as buttons, labels, lists, </a:t>
            </a:r>
            <a:r>
              <a:rPr lang="en-US" dirty="0" err="1">
                <a:latin typeface="Helvetica" pitchFamily="2" charset="0"/>
              </a:rPr>
              <a:t>etc</a:t>
            </a:r>
            <a:r>
              <a:rPr lang="en-US" dirty="0">
                <a:latin typeface="Helvetica" pitchFamily="2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Helvetica" pitchFamily="2" charset="0"/>
              </a:rPr>
              <a:t>Layouts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Helvetica" pitchFamily="2" charset="0"/>
              </a:rPr>
              <a:t>Event handlers and event loop</a:t>
            </a:r>
          </a:p>
          <a:p>
            <a:pPr lvl="1">
              <a:lnSpc>
                <a:spcPct val="150000"/>
              </a:lnSpc>
            </a:pPr>
            <a:endParaRPr lang="en-US" dirty="0">
              <a:latin typeface="Helvetica" pitchFamily="2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Helvetica" pitchFamily="2" charset="0"/>
              </a:rPr>
              <a:t>To implement, we must: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Helvetica" pitchFamily="2" charset="0"/>
              </a:rPr>
              <a:t>Import components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Helvetica" pitchFamily="2" charset="0"/>
              </a:rPr>
              <a:t>Add components (widgets) into a layout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Helvetica" pitchFamily="2" charset="0"/>
              </a:rPr>
              <a:t>Add event handlers for  widgets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Helvetica" pitchFamily="2" charset="0"/>
              </a:rPr>
              <a:t>Enter an event loop where we depart from the normal flow of control and enter an event driven model</a:t>
            </a:r>
          </a:p>
        </p:txBody>
      </p:sp>
    </p:spTree>
    <p:extLst>
      <p:ext uri="{BB962C8B-B14F-4D97-AF65-F5344CB8AC3E}">
        <p14:creationId xmlns:p14="http://schemas.microsoft.com/office/powerpoint/2010/main" val="1418833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6FD5F-4409-014C-97E1-BACF67F1D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Event Driven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3B909-1FB9-2F40-9646-40719402B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E" sz="1800" b="1" dirty="0">
                <a:latin typeface="Helvetica" pitchFamily="2" charset="0"/>
              </a:rPr>
              <a:t>Event-driven programming</a:t>
            </a:r>
            <a:r>
              <a:rPr lang="en-IE" sz="1800" dirty="0">
                <a:latin typeface="Helvetica" pitchFamily="2" charset="0"/>
              </a:rPr>
              <a:t> is a programming paradigm in which the flow of the program is determined by events such as user actions (mouse clicks, key presses);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Helvetica" pitchFamily="2" charset="0"/>
              </a:rPr>
              <a:t> Events are generated by the operating system and passed to the running application where they are translated into object instances (Event). </a:t>
            </a:r>
          </a:p>
          <a:p>
            <a:pPr lvl="1">
              <a:lnSpc>
                <a:spcPct val="150000"/>
              </a:lnSpc>
            </a:pPr>
            <a:r>
              <a:rPr lang="en-US" sz="1500" dirty="0">
                <a:latin typeface="Helvetica" pitchFamily="2" charset="0"/>
              </a:rPr>
              <a:t>Here they are used to trigger event handlers where the event can be passed and values about the event accessed. </a:t>
            </a:r>
          </a:p>
        </p:txBody>
      </p:sp>
    </p:spTree>
    <p:extLst>
      <p:ext uri="{BB962C8B-B14F-4D97-AF65-F5344CB8AC3E}">
        <p14:creationId xmlns:p14="http://schemas.microsoft.com/office/powerpoint/2010/main" val="4195075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CC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C69"/>
      </a:accent1>
      <a:accent2>
        <a:srgbClr val="CE222C"/>
      </a:accent2>
      <a:accent3>
        <a:srgbClr val="BBBCBC"/>
      </a:accent3>
      <a:accent4>
        <a:srgbClr val="FFB500"/>
      </a:accent4>
      <a:accent5>
        <a:srgbClr val="69B3E7"/>
      </a:accent5>
      <a:accent6>
        <a:srgbClr val="74AA50"/>
      </a:accent6>
      <a:hlink>
        <a:srgbClr val="C6893F"/>
      </a:hlink>
      <a:folHlink>
        <a:srgbClr val="7566DC"/>
      </a:folHlink>
    </a:clrScheme>
    <a:fontScheme name="UCC 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4ADAA851-3C50-435C-8D35-7A3FE90B677A}" vid="{C90C547B-2A2A-4A95-AA93-3E36506A6A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UCC Branded Template Traditional OCLA</Template>
  <TotalTime>14265</TotalTime>
  <Words>1039</Words>
  <Application>Microsoft Macintosh PowerPoint</Application>
  <PresentationFormat>On-screen Show (4:3)</PresentationFormat>
  <Paragraphs>123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Helvetica</vt:lpstr>
      <vt:lpstr>Verdana</vt:lpstr>
      <vt:lpstr>Office Theme</vt:lpstr>
      <vt:lpstr>Lecture 15 –tkinter</vt:lpstr>
      <vt:lpstr>Lecture Contents</vt:lpstr>
      <vt:lpstr>How Imports Work</vt:lpstr>
      <vt:lpstr>The Search Path</vt:lpstr>
      <vt:lpstr>import</vt:lpstr>
      <vt:lpstr>from x import y</vt:lpstr>
      <vt:lpstr>What is tkinter?</vt:lpstr>
      <vt:lpstr>Parts of an Interface</vt:lpstr>
      <vt:lpstr>Event Driven Program</vt:lpstr>
      <vt:lpstr>Creating a Frame</vt:lpstr>
      <vt:lpstr>Adding Components</vt:lpstr>
      <vt:lpstr>Event Handler</vt:lpstr>
      <vt:lpstr>But there is more…</vt:lpstr>
      <vt:lpstr>Design Patterns</vt:lpstr>
      <vt:lpstr>Design Patterns</vt:lpstr>
      <vt:lpstr>PowerPoint Presentation</vt:lpstr>
    </vt:vector>
  </TitlesOfParts>
  <Company>University College Cork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Burke, Keith</dc:creator>
  <cp:lastModifiedBy>Cathal Francis Hoare</cp:lastModifiedBy>
  <cp:revision>125</cp:revision>
  <cp:lastPrinted>2021-09-23T12:53:03Z</cp:lastPrinted>
  <dcterms:created xsi:type="dcterms:W3CDTF">2018-10-22T14:15:36Z</dcterms:created>
  <dcterms:modified xsi:type="dcterms:W3CDTF">2023-10-30T20:48:27Z</dcterms:modified>
</cp:coreProperties>
</file>