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424" r:id="rId4"/>
    <p:sldId id="412" r:id="rId5"/>
    <p:sldId id="413" r:id="rId6"/>
    <p:sldId id="419" r:id="rId7"/>
    <p:sldId id="415" r:id="rId8"/>
    <p:sldId id="423" r:id="rId9"/>
    <p:sldId id="416" r:id="rId10"/>
    <p:sldId id="420" r:id="rId11"/>
    <p:sldId id="42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0"/>
    <a:srgbClr val="FFB500"/>
    <a:srgbClr val="003C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2" d="100"/>
          <a:sy n="152" d="100"/>
        </p:scale>
        <p:origin x="2488" y="-17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C48A-72C0-4757-87D5-A920A4E4BFF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1FEB-8766-4427-B17D-2DC31004E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1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F0C5-F093-46FD-8BEC-42196463B5F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E6D3-495E-45E8-8C4B-0DE3ED27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2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391526"/>
            <a:ext cx="5486400" cy="949290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538414"/>
            <a:ext cx="3348318" cy="620338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62" y="1576310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00" y="425241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25497"/>
            <a:ext cx="2586918" cy="25959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08" y="1576310"/>
            <a:ext cx="621792" cy="621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75" y="883449"/>
            <a:ext cx="621792" cy="621792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33" y="883449"/>
            <a:ext cx="622800" cy="62179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599417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604836" y="2685307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2" b="9221"/>
          <a:stretch/>
        </p:blipFill>
        <p:spPr>
          <a:xfrm>
            <a:off x="4604836" y="5253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3885" y="1760764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3885" y="2710415"/>
            <a:ext cx="3954029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17971" y="1771649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13888" y="2718020"/>
            <a:ext cx="3962193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4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6"/>
            <a:ext cx="6822016" cy="41749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19088" y="6356350"/>
            <a:ext cx="1031579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7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0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5372" y="1727651"/>
            <a:ext cx="2554964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1996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00420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50" y="1727650"/>
            <a:ext cx="2692085" cy="419962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33940"/>
            <a:ext cx="2585805" cy="2597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2609"/>
            <a:ext cx="6094880" cy="2956391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29985"/>
            <a:ext cx="6094880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</p:spTree>
    <p:extLst>
      <p:ext uri="{BB962C8B-B14F-4D97-AF65-F5344CB8AC3E}">
        <p14:creationId xmlns:p14="http://schemas.microsoft.com/office/powerpoint/2010/main" val="19321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17640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176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40F-6C93-4FF2-9E19-FC4F57CB2273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4" r:id="rId4"/>
    <p:sldLayoutId id="2147483660" r:id="rId5"/>
    <p:sldLayoutId id="2147483663" r:id="rId6"/>
    <p:sldLayoutId id="2147483665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Helvetica" pitchFamily="2" charset="0"/>
                <a:ea typeface="Verdana" panose="020B0604030504040204" pitchFamily="34" charset="0"/>
                <a:cs typeface="Euphemia" panose="020F0502020204030204" pitchFamily="34" charset="0"/>
              </a:rPr>
              <a:t>Lecture 22 – Regular Expressions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49" y="5538413"/>
            <a:ext cx="5228141" cy="829135"/>
          </a:xfrm>
        </p:spPr>
        <p:txBody>
          <a:bodyPr>
            <a:normAutofit/>
          </a:bodyPr>
          <a:lstStyle/>
          <a:p>
            <a:r>
              <a:rPr lang="en-GB" dirty="0">
                <a:latin typeface="Helvetica" pitchFamily="2" charset="0"/>
              </a:rPr>
              <a:t>CS2513</a:t>
            </a:r>
          </a:p>
          <a:p>
            <a:r>
              <a:rPr lang="en-GB" b="1" dirty="0" err="1">
                <a:latin typeface="Helvetica" pitchFamily="2" charset="0"/>
              </a:rPr>
              <a:t>Cathal</a:t>
            </a:r>
            <a:r>
              <a:rPr lang="en-GB" b="1" dirty="0">
                <a:latin typeface="Helvetica" pitchFamily="2" charset="0"/>
              </a:rPr>
              <a:t> Hoare</a:t>
            </a:r>
          </a:p>
        </p:txBody>
      </p:sp>
    </p:spTree>
    <p:extLst>
      <p:ext uri="{BB962C8B-B14F-4D97-AF65-F5344CB8AC3E}">
        <p14:creationId xmlns:p14="http://schemas.microsoft.com/office/powerpoint/2010/main" val="66248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Evaluate if a username is valid. A username is made up of a uppercase or lower case letter, followed by two to fifteen characters that can be upper or lowercase, an underscore or a hyphen.</a:t>
            </a:r>
          </a:p>
          <a:p>
            <a:pPr>
              <a:lnSpc>
                <a:spcPct val="150000"/>
              </a:lnSpc>
            </a:pPr>
            <a:r>
              <a:rPr lang="en-IE" dirty="0"/>
              <a:t>Check the following array and output Valid or Invalid after each.</a:t>
            </a:r>
          </a:p>
          <a:p>
            <a:pPr>
              <a:lnSpc>
                <a:spcPct val="150000"/>
              </a:lnSpc>
            </a:pPr>
            <a:r>
              <a:rPr lang="en-IE" dirty="0"/>
              <a:t>names = ["Ax123&amp;", "aC233_0", "0SDE1234Addd-"]</a:t>
            </a:r>
          </a:p>
          <a:p>
            <a:pPr marL="685800" lvl="2" indent="0">
              <a:buNone/>
            </a:pPr>
            <a:endParaRPr lang="en-IE" dirty="0"/>
          </a:p>
          <a:p>
            <a:pPr marL="342900" lvl="1" indent="0">
              <a:buNone/>
            </a:pPr>
            <a:r>
              <a:rPr lang="en-IE" dirty="0"/>
              <a:t>import re</a:t>
            </a:r>
          </a:p>
          <a:p>
            <a:pPr marL="342900" lvl="1" indent="0">
              <a:buNone/>
            </a:pPr>
            <a:br>
              <a:rPr lang="en-IE" dirty="0"/>
            </a:br>
            <a:r>
              <a:rPr lang="en-IE" dirty="0"/>
              <a:t>pat = </a:t>
            </a:r>
            <a:r>
              <a:rPr lang="en-IE" dirty="0" err="1"/>
              <a:t>re.compile</a:t>
            </a:r>
            <a:r>
              <a:rPr lang="en-IE" dirty="0"/>
              <a:t>(r”^[A-Za-z][A-Za-z0-9_-]{2,15}$")</a:t>
            </a:r>
          </a:p>
          <a:p>
            <a:pPr marL="342900" lvl="1" indent="0">
              <a:buNone/>
            </a:pPr>
            <a:r>
              <a:rPr lang="en-IE" dirty="0"/>
              <a:t>names = ["Ax123&amp;", "aC233_0", "0SDE1234Addd-"]</a:t>
            </a:r>
          </a:p>
          <a:p>
            <a:pPr marL="342900" lvl="1" indent="0">
              <a:buNone/>
            </a:pPr>
            <a:r>
              <a:rPr lang="en-IE" dirty="0"/>
              <a:t>for name in names:</a:t>
            </a:r>
          </a:p>
          <a:p>
            <a:pPr marL="342900" lvl="1" indent="0">
              <a:buNone/>
            </a:pPr>
            <a:r>
              <a:rPr lang="en-IE" dirty="0"/>
              <a:t>   </a:t>
            </a:r>
            <a:r>
              <a:rPr lang="en-IE" dirty="0" err="1"/>
              <a:t>ismatch</a:t>
            </a:r>
            <a:r>
              <a:rPr lang="en-IE" dirty="0"/>
              <a:t> = </a:t>
            </a:r>
            <a:r>
              <a:rPr lang="en-IE" dirty="0" err="1"/>
              <a:t>pat.match</a:t>
            </a:r>
            <a:r>
              <a:rPr lang="en-IE" dirty="0"/>
              <a:t>(name)</a:t>
            </a:r>
          </a:p>
          <a:p>
            <a:pPr marL="342900" lvl="1" indent="0">
              <a:buNone/>
            </a:pPr>
            <a:r>
              <a:rPr lang="en-IE" dirty="0"/>
              <a:t>   if </a:t>
            </a:r>
            <a:r>
              <a:rPr lang="en-IE" dirty="0" err="1"/>
              <a:t>ismatch</a:t>
            </a:r>
            <a:r>
              <a:rPr lang="en-IE" dirty="0"/>
              <a:t>:</a:t>
            </a:r>
          </a:p>
          <a:p>
            <a:pPr marL="342900" lvl="1" indent="0">
              <a:buNone/>
            </a:pPr>
            <a:r>
              <a:rPr lang="en-IE" dirty="0"/>
              <a:t>      print("Found for %s" % (name))</a:t>
            </a:r>
          </a:p>
          <a:p>
            <a:pPr marL="342900" lvl="1" indent="0">
              <a:buNone/>
            </a:pPr>
            <a:r>
              <a:rPr lang="en-IE" dirty="0"/>
              <a:t>   else:</a:t>
            </a:r>
          </a:p>
          <a:p>
            <a:pPr marL="342900" lvl="1" indent="0">
              <a:buNone/>
            </a:pPr>
            <a:r>
              <a:rPr lang="en-IE" dirty="0"/>
              <a:t>      print("Not found for %s" % (name))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Determine which of the following are valid Hex values. The number may or may not be preceded by a '#' character. This is followed by either 3 or 6 characters that may be any digit or a lowercase letter between a and f.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  <a:p>
            <a:r>
              <a:rPr lang="en-IE" dirty="0"/>
              <a:t>r"#?([a-f0-9]{6}|[a-f0-9]{3})" </a:t>
            </a:r>
          </a:p>
          <a:p>
            <a:pPr marL="0" indent="0"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76"/>
          <a:stretch/>
        </p:blipFill>
        <p:spPr>
          <a:xfrm>
            <a:off x="0" y="-1"/>
            <a:ext cx="9144000" cy="6874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4926" y="2652635"/>
            <a:ext cx="4976948" cy="16004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E" dirty="0"/>
          </a:p>
          <a:p>
            <a:pPr algn="ctr"/>
            <a:r>
              <a:rPr lang="en-I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Time (In Person!):</a:t>
            </a:r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E" sz="2000" dirty="0"/>
              <a:t>Summary of CS2513</a:t>
            </a:r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0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14BF-03EE-E945-9816-C935434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Lecture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EF7DB-34A0-EA49-A81E-AD96A9B56A1F}"/>
              </a:ext>
            </a:extLst>
          </p:cNvPr>
          <p:cNvSpPr/>
          <p:nvPr/>
        </p:nvSpPr>
        <p:spPr>
          <a:xfrm>
            <a:off x="628650" y="1808544"/>
            <a:ext cx="1921404" cy="16204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04644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No Lecture on Tuesday – Labs will go ahead with demonstrators. I will be on email/canvas messages if you have any questions about the assignment. 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6" name="Picture 2" descr="3 days in Paris (France) - 10 itineraries + tips">
            <a:extLst>
              <a:ext uri="{FF2B5EF4-FFF2-40B4-BE49-F238E27FC236}">
                <a16:creationId xmlns:a16="http://schemas.microsoft.com/office/drawing/2014/main" id="{DD958A22-5438-0EB0-9BDC-7BD087E1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58" y="391606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are regular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Regular expressions are a powerful language for matching text patterns. 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Helvetica" pitchFamily="2" charset="0"/>
              </a:rPr>
              <a:t>We create a ‘search pattern’ which is made up of a sequence of characters – some of which can have special meanings.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Helvetica" pitchFamily="2" charset="0"/>
              </a:rPr>
              <a:t>Regular expressions find use in text editors and word processors, search engines, web app frameworks, etc. 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Regular Expressions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We use the ‘re’ library in Python to create and run regular expressions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To create and use a regular expression we follow these steps: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import 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create a pattern to match against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search for the pattern in some string</a:t>
            </a:r>
          </a:p>
        </p:txBody>
      </p:sp>
    </p:spTree>
    <p:extLst>
      <p:ext uri="{BB962C8B-B14F-4D97-AF65-F5344CB8AC3E}">
        <p14:creationId xmlns:p14="http://schemas.microsoft.com/office/powerpoint/2010/main" val="7752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Regular Expressions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To create a pattern we use the compile function – for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600" i="1" dirty="0"/>
              <a:t>	import 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600" i="1" dirty="0"/>
              <a:t>	p = </a:t>
            </a:r>
            <a:r>
              <a:rPr lang="en-IE" sz="1600" i="1" dirty="0" err="1"/>
              <a:t>re.compile</a:t>
            </a:r>
            <a:r>
              <a:rPr lang="en-IE" sz="1600" i="1" dirty="0"/>
              <a:t>('ab*’)</a:t>
            </a:r>
          </a:p>
          <a:p>
            <a:pPr marL="0" indent="0">
              <a:lnSpc>
                <a:spcPct val="100000"/>
              </a:lnSpc>
              <a:buNone/>
            </a:pPr>
            <a:endParaRPr lang="en-IE" sz="1600" i="1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</a:rPr>
              <a:t>We can then call the following methods against the compiled object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Helvetica" pitchFamily="2" charset="0"/>
              </a:rPr>
              <a:t>match() – determine if the regex matches at the beginning of the string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Helvetica" pitchFamily="2" charset="0"/>
              </a:rPr>
              <a:t>search() – scan through a string, looking for any location where the regex matches</a:t>
            </a:r>
          </a:p>
          <a:p>
            <a:pPr lvl="1">
              <a:lnSpc>
                <a:spcPct val="100000"/>
              </a:lnSpc>
            </a:pPr>
            <a:r>
              <a:rPr lang="en-US" sz="1700" dirty="0" err="1">
                <a:latin typeface="Helvetica" pitchFamily="2" charset="0"/>
              </a:rPr>
              <a:t>findall</a:t>
            </a:r>
            <a:r>
              <a:rPr lang="en-US" sz="1700" dirty="0">
                <a:latin typeface="Helvetica" pitchFamily="2" charset="0"/>
              </a:rPr>
              <a:t>() – find all substrings where the regex matches and return these as a list</a:t>
            </a:r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7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a, X, 9, &lt; -- ordinary characters just match themselves exactly. The meta-characters which do not match themselves because they have special meanings are: . ^ $ * + ? { [ ] \ | ( ) (details below)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. (a period) -- matches any single character except newline '\n'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\w -- (lowercase w) matches a "word" character: a letter or digit or underbar [a-zA-Z0-9_]. Note that although "word" is the mnemonic for this, it only matches a single word char, not a whole word. \W (upper case W) matches any non-word character.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\b -- boundary between word and non-word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\s -- (lowercase s) matches a single whitespace character -- space, newline, return, tab, form [ \n\r\t\f]. \S (upper case S) matches any non-whitespace character.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\t, \n, \r -- tab, newline, return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\d -- decimal digit [0-9] (some older regex utilities do not support \d, but they all support \w and \s)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^ = start, $ = end -- match the start or end of the string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 -- inhibit the "specialness" of a character. So, for example, use \. to match a period or \\ to match a slash. If you are unsure if a character has special meaning, such as '@', you can put a slash in front of it, \@, to make sure it is treated just as a character.</a:t>
            </a:r>
          </a:p>
        </p:txBody>
      </p:sp>
    </p:spTree>
    <p:extLst>
      <p:ext uri="{BB962C8B-B14F-4D97-AF65-F5344CB8AC3E}">
        <p14:creationId xmlns:p14="http://schemas.microsoft.com/office/powerpoint/2010/main" val="6560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Repetition and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We can indicate that various characters or character ranges are detected in some pattern: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+ - 1 or more occurrences of the pattern to its left, e.g. '</a:t>
            </a:r>
            <a:r>
              <a:rPr lang="en-IE" dirty="0" err="1"/>
              <a:t>i</a:t>
            </a:r>
            <a:r>
              <a:rPr lang="en-IE" dirty="0"/>
              <a:t>+' = one or more i's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* - 0 or more occurrences of the pattern to its left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? - match 0 or 1 occurrences of the pattern to its left</a:t>
            </a:r>
          </a:p>
        </p:txBody>
      </p:sp>
    </p:spTree>
    <p:extLst>
      <p:ext uri="{BB962C8B-B14F-4D97-AF65-F5344CB8AC3E}">
        <p14:creationId xmlns:p14="http://schemas.microsoft.com/office/powerpoint/2010/main" val="29033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Question 1. Find all words ending in '</a:t>
            </a:r>
            <a:r>
              <a:rPr lang="en-IE" dirty="0" err="1"/>
              <a:t>ly</a:t>
            </a:r>
            <a:r>
              <a:rPr lang="en-IE" dirty="0"/>
              <a:t>' in the following sentence.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line = "He was cautiously disguised but found rapidly by the authorities" </a:t>
            </a:r>
          </a:p>
          <a:p>
            <a:pPr marL="685800" lvl="2" indent="0">
              <a:buNone/>
            </a:pPr>
            <a:endParaRPr lang="en-IE" dirty="0"/>
          </a:p>
          <a:p>
            <a:pPr marL="685800" lvl="2" indent="0">
              <a:buNone/>
            </a:pPr>
            <a:r>
              <a:rPr lang="en-IE" dirty="0"/>
              <a:t>import re</a:t>
            </a:r>
          </a:p>
          <a:p>
            <a:pPr marL="685800" lvl="2" indent="0">
              <a:buNone/>
            </a:pPr>
            <a:r>
              <a:rPr lang="en-IE" dirty="0"/>
              <a:t>pat = </a:t>
            </a:r>
            <a:r>
              <a:rPr lang="en-IE" dirty="0" err="1"/>
              <a:t>re.compile</a:t>
            </a:r>
            <a:r>
              <a:rPr lang="en-IE" dirty="0"/>
              <a:t>(r"\</a:t>
            </a:r>
            <a:r>
              <a:rPr lang="en-IE" dirty="0" err="1"/>
              <a:t>w+ly</a:t>
            </a:r>
            <a:r>
              <a:rPr lang="en-IE" dirty="0"/>
              <a:t>")</a:t>
            </a:r>
          </a:p>
          <a:p>
            <a:pPr marL="685800" lvl="2" indent="0">
              <a:buNone/>
            </a:pPr>
            <a:r>
              <a:rPr lang="en-IE" dirty="0"/>
              <a:t>res = </a:t>
            </a:r>
            <a:r>
              <a:rPr lang="en-IE" dirty="0" err="1"/>
              <a:t>pat.findall</a:t>
            </a:r>
            <a:r>
              <a:rPr lang="en-IE" dirty="0"/>
              <a:t>("He was cautiously disguised but found rapidly by the authorities")</a:t>
            </a:r>
          </a:p>
          <a:p>
            <a:pPr marL="685800" lvl="2" indent="0">
              <a:buNone/>
            </a:pPr>
            <a:r>
              <a:rPr lang="en-IE" dirty="0"/>
              <a:t>for r in res:</a:t>
            </a:r>
          </a:p>
          <a:p>
            <a:pPr marL="685800" lvl="2" indent="0">
              <a:buNone/>
            </a:pPr>
            <a:r>
              <a:rPr lang="en-IE" dirty="0"/>
              <a:t>	print(r)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DAA851-3C50-435C-8D35-7A3FE90B677A}" vid="{C90C547B-2A2A-4A95-AA93-3E36506A6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 Branded Template Traditional OCLA</Template>
  <TotalTime>25042</TotalTime>
  <Words>876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Verdana</vt:lpstr>
      <vt:lpstr>Office Theme</vt:lpstr>
      <vt:lpstr>Lecture 22 – Regular Expressions</vt:lpstr>
      <vt:lpstr>Lecture Contents</vt:lpstr>
      <vt:lpstr>Remember</vt:lpstr>
      <vt:lpstr>What are regular expressions</vt:lpstr>
      <vt:lpstr>Regular Expressions in Python</vt:lpstr>
      <vt:lpstr>Regular Expressions in Python</vt:lpstr>
      <vt:lpstr>Patterns</vt:lpstr>
      <vt:lpstr>Repetition and options</vt:lpstr>
      <vt:lpstr>Example 1</vt:lpstr>
      <vt:lpstr>Example 2</vt:lpstr>
      <vt:lpstr>Example 3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Burke, Keith</dc:creator>
  <cp:lastModifiedBy>Cathal Francis Hoare</cp:lastModifiedBy>
  <cp:revision>136</cp:revision>
  <cp:lastPrinted>2021-09-23T12:53:03Z</cp:lastPrinted>
  <dcterms:created xsi:type="dcterms:W3CDTF">2018-10-22T14:15:36Z</dcterms:created>
  <dcterms:modified xsi:type="dcterms:W3CDTF">2023-11-23T13:44:12Z</dcterms:modified>
</cp:coreProperties>
</file>