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10287000" cy="10287000"/>
  <p:notesSz cx="6858000" cy="9144000"/>
  <p:defaultTextStyle>
    <a:defPPr>
      <a:defRPr lang="en-US"/>
    </a:defPPr>
    <a:lvl1pPr marL="0" algn="l" defTabSz="16002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00100" algn="l" defTabSz="16002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00200" algn="l" defTabSz="16002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00300" algn="l" defTabSz="16002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00400" algn="l" defTabSz="16002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00500" algn="l" defTabSz="16002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00600" algn="l" defTabSz="16002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00700" algn="l" defTabSz="16002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400800" algn="l" defTabSz="16002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0854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44" autoAdjust="0"/>
  </p:normalViewPr>
  <p:slideViewPr>
    <p:cSldViewPr>
      <p:cViewPr>
        <p:scale>
          <a:sx n="20" d="100"/>
          <a:sy n="20" d="100"/>
        </p:scale>
        <p:origin x="1398" y="204"/>
      </p:cViewPr>
      <p:guideLst>
        <p:guide orient="horz" pos="324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B029F-AF5F-4047-A533-5D3E8EEE7F93}" type="datetimeFigureOut">
              <a:rPr lang="en-ZA" smtClean="0"/>
              <a:t>2023/08/15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BFAC7-77DD-4444-83DF-A29B2F1B65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268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BFAC7-77DD-4444-83DF-A29B2F1B6580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368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BFAC7-77DD-4444-83DF-A29B2F1B6580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279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44"/>
            <a:ext cx="8743950" cy="2205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00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00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26C-5E31-4A66-8A19-152DD8099412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42AE-E2BD-4E4E-90DF-1EB5DE0C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26C-5E31-4A66-8A19-152DD8099412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42AE-E2BD-4E4E-90DF-1EB5DE0C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6" y="411964"/>
            <a:ext cx="2314575" cy="8777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1" y="411964"/>
            <a:ext cx="6772275" cy="8777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26C-5E31-4A66-8A19-152DD8099412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42AE-E2BD-4E4E-90DF-1EB5DE0C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26C-5E31-4A66-8A19-152DD8099412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42AE-E2BD-4E4E-90DF-1EB5DE0C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3" y="6610357"/>
            <a:ext cx="8743950" cy="2043113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3" y="4360070"/>
            <a:ext cx="8743950" cy="2250281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800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00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003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004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00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006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007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4008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26C-5E31-4A66-8A19-152DD8099412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42AE-E2BD-4E4E-90DF-1EB5DE0C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2400307"/>
            <a:ext cx="4543425" cy="6788945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6" y="2400307"/>
            <a:ext cx="4543425" cy="6788945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26C-5E31-4A66-8A19-152DD8099412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42AE-E2BD-4E4E-90DF-1EB5DE0C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800100" indent="0">
              <a:buNone/>
              <a:defRPr sz="3500" b="1"/>
            </a:lvl2pPr>
            <a:lvl3pPr marL="1600200" indent="0">
              <a:buNone/>
              <a:defRPr sz="3200" b="1"/>
            </a:lvl3pPr>
            <a:lvl4pPr marL="2400300" indent="0">
              <a:buNone/>
              <a:defRPr sz="2800" b="1"/>
            </a:lvl4pPr>
            <a:lvl5pPr marL="3200400" indent="0">
              <a:buNone/>
              <a:defRPr sz="2800" b="1"/>
            </a:lvl5pPr>
            <a:lvl6pPr marL="4000500" indent="0">
              <a:buNone/>
              <a:defRPr sz="2800" b="1"/>
            </a:lvl6pPr>
            <a:lvl7pPr marL="4800600" indent="0">
              <a:buNone/>
              <a:defRPr sz="2800" b="1"/>
            </a:lvl7pPr>
            <a:lvl8pPr marL="5600700" indent="0">
              <a:buNone/>
              <a:defRPr sz="2800" b="1"/>
            </a:lvl8pPr>
            <a:lvl9pPr marL="6400800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8" y="2302670"/>
            <a:ext cx="4546997" cy="95964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800100" indent="0">
              <a:buNone/>
              <a:defRPr sz="3500" b="1"/>
            </a:lvl2pPr>
            <a:lvl3pPr marL="1600200" indent="0">
              <a:buNone/>
              <a:defRPr sz="3200" b="1"/>
            </a:lvl3pPr>
            <a:lvl4pPr marL="2400300" indent="0">
              <a:buNone/>
              <a:defRPr sz="2800" b="1"/>
            </a:lvl4pPr>
            <a:lvl5pPr marL="3200400" indent="0">
              <a:buNone/>
              <a:defRPr sz="2800" b="1"/>
            </a:lvl5pPr>
            <a:lvl6pPr marL="4000500" indent="0">
              <a:buNone/>
              <a:defRPr sz="2800" b="1"/>
            </a:lvl6pPr>
            <a:lvl7pPr marL="4800600" indent="0">
              <a:buNone/>
              <a:defRPr sz="2800" b="1"/>
            </a:lvl7pPr>
            <a:lvl8pPr marL="5600700" indent="0">
              <a:buNone/>
              <a:defRPr sz="2800" b="1"/>
            </a:lvl8pPr>
            <a:lvl9pPr marL="6400800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8" y="3262313"/>
            <a:ext cx="4546997" cy="5926932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26C-5E31-4A66-8A19-152DD8099412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42AE-E2BD-4E4E-90DF-1EB5DE0C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26C-5E31-4A66-8A19-152DD8099412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42AE-E2BD-4E4E-90DF-1EB5DE0C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26C-5E31-4A66-8A19-152DD8099412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42AE-E2BD-4E4E-90DF-1EB5DE0C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5" y="409575"/>
            <a:ext cx="3384353" cy="1743075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4" y="409582"/>
            <a:ext cx="5750720" cy="8779670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5" y="2152655"/>
            <a:ext cx="3384353" cy="7036595"/>
          </a:xfrm>
        </p:spPr>
        <p:txBody>
          <a:bodyPr/>
          <a:lstStyle>
            <a:lvl1pPr marL="0" indent="0">
              <a:buNone/>
              <a:defRPr sz="2500"/>
            </a:lvl1pPr>
            <a:lvl2pPr marL="800100" indent="0">
              <a:buNone/>
              <a:defRPr sz="2100"/>
            </a:lvl2pPr>
            <a:lvl3pPr marL="1600200" indent="0">
              <a:buNone/>
              <a:defRPr sz="1800"/>
            </a:lvl3pPr>
            <a:lvl4pPr marL="2400300" indent="0">
              <a:buNone/>
              <a:defRPr sz="1600"/>
            </a:lvl4pPr>
            <a:lvl5pPr marL="3200400" indent="0">
              <a:buNone/>
              <a:defRPr sz="1600"/>
            </a:lvl5pPr>
            <a:lvl6pPr marL="4000500" indent="0">
              <a:buNone/>
              <a:defRPr sz="1600"/>
            </a:lvl6pPr>
            <a:lvl7pPr marL="4800600" indent="0">
              <a:buNone/>
              <a:defRPr sz="1600"/>
            </a:lvl7pPr>
            <a:lvl8pPr marL="5600700" indent="0">
              <a:buNone/>
              <a:defRPr sz="1600"/>
            </a:lvl8pPr>
            <a:lvl9pPr marL="64008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26C-5E31-4A66-8A19-152DD8099412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42AE-E2BD-4E4E-90DF-1EB5DE0C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5600"/>
            </a:lvl1pPr>
            <a:lvl2pPr marL="800100" indent="0">
              <a:buNone/>
              <a:defRPr sz="4900"/>
            </a:lvl2pPr>
            <a:lvl3pPr marL="1600200" indent="0">
              <a:buNone/>
              <a:defRPr sz="4200"/>
            </a:lvl3pPr>
            <a:lvl4pPr marL="2400300" indent="0">
              <a:buNone/>
              <a:defRPr sz="3500"/>
            </a:lvl4pPr>
            <a:lvl5pPr marL="3200400" indent="0">
              <a:buNone/>
              <a:defRPr sz="3500"/>
            </a:lvl5pPr>
            <a:lvl6pPr marL="4000500" indent="0">
              <a:buNone/>
              <a:defRPr sz="3500"/>
            </a:lvl6pPr>
            <a:lvl7pPr marL="4800600" indent="0">
              <a:buNone/>
              <a:defRPr sz="3500"/>
            </a:lvl7pPr>
            <a:lvl8pPr marL="5600700" indent="0">
              <a:buNone/>
              <a:defRPr sz="3500"/>
            </a:lvl8pPr>
            <a:lvl9pPr marL="6400800" indent="0">
              <a:buNone/>
              <a:defRPr sz="3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2500"/>
            </a:lvl1pPr>
            <a:lvl2pPr marL="800100" indent="0">
              <a:buNone/>
              <a:defRPr sz="2100"/>
            </a:lvl2pPr>
            <a:lvl3pPr marL="1600200" indent="0">
              <a:buNone/>
              <a:defRPr sz="1800"/>
            </a:lvl3pPr>
            <a:lvl4pPr marL="2400300" indent="0">
              <a:buNone/>
              <a:defRPr sz="1600"/>
            </a:lvl4pPr>
            <a:lvl5pPr marL="3200400" indent="0">
              <a:buNone/>
              <a:defRPr sz="1600"/>
            </a:lvl5pPr>
            <a:lvl6pPr marL="4000500" indent="0">
              <a:buNone/>
              <a:defRPr sz="1600"/>
            </a:lvl6pPr>
            <a:lvl7pPr marL="4800600" indent="0">
              <a:buNone/>
              <a:defRPr sz="1600"/>
            </a:lvl7pPr>
            <a:lvl8pPr marL="5600700" indent="0">
              <a:buNone/>
              <a:defRPr sz="1600"/>
            </a:lvl8pPr>
            <a:lvl9pPr marL="64008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26C-5E31-4A66-8A19-152DD8099412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42AE-E2BD-4E4E-90DF-1EB5DE0C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60020" tIns="80010" rIns="160020" bIns="8001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7"/>
            <a:ext cx="9258300" cy="6788945"/>
          </a:xfrm>
          <a:prstGeom prst="rect">
            <a:avLst/>
          </a:prstGeom>
        </p:spPr>
        <p:txBody>
          <a:bodyPr vert="horz" lIns="160020" tIns="80010" rIns="160020" bIns="800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32"/>
            <a:ext cx="2400300" cy="547688"/>
          </a:xfrm>
          <a:prstGeom prst="rect">
            <a:avLst/>
          </a:prstGeom>
        </p:spPr>
        <p:txBody>
          <a:bodyPr vert="horz" lIns="160020" tIns="80010" rIns="160020" bIns="8001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026C-5E31-4A66-8A19-152DD8099412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32"/>
            <a:ext cx="3257550" cy="547688"/>
          </a:xfrm>
          <a:prstGeom prst="rect">
            <a:avLst/>
          </a:prstGeom>
        </p:spPr>
        <p:txBody>
          <a:bodyPr vert="horz" lIns="160020" tIns="80010" rIns="160020" bIns="8001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32"/>
            <a:ext cx="2400300" cy="547688"/>
          </a:xfrm>
          <a:prstGeom prst="rect">
            <a:avLst/>
          </a:prstGeom>
        </p:spPr>
        <p:txBody>
          <a:bodyPr vert="horz" lIns="160020" tIns="80010" rIns="160020" bIns="8001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442AE-E2BD-4E4E-90DF-1EB5DE0C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00200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1600200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00163" indent="-500063" algn="l" defTabSz="1600200" rtl="0" eaLnBrk="1" latinLnBrk="0" hangingPunct="1">
        <a:spcBef>
          <a:spcPct val="20000"/>
        </a:spcBef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000250" indent="-400050" algn="l" defTabSz="1600200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800350" indent="-400050" algn="l" defTabSz="1600200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450" indent="-400050" algn="l" defTabSz="1600200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00550" indent="-400050" algn="l" defTabSz="160020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00650" indent="-400050" algn="l" defTabSz="160020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000750" indent="-400050" algn="l" defTabSz="160020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800850" indent="-400050" algn="l" defTabSz="160020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02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algn="l" defTabSz="16002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algn="l" defTabSz="16002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algn="l" defTabSz="16002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0400" algn="l" defTabSz="16002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00500" algn="l" defTabSz="16002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00600" algn="l" defTabSz="16002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00700" algn="l" defTabSz="16002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00800" algn="l" defTabSz="16002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"/>
          <p:cNvSpPr/>
          <p:nvPr/>
        </p:nvSpPr>
        <p:spPr>
          <a:xfrm>
            <a:off x="0" y="0"/>
            <a:ext cx="10287000" cy="2263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urple Background">
            <a:extLst>
              <a:ext uri="{FF2B5EF4-FFF2-40B4-BE49-F238E27FC236}">
                <a16:creationId xmlns:a16="http://schemas.microsoft.com/office/drawing/2014/main" id="{CCDEE0F5-358C-2B48-2613-930CB5396B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92" b="30"/>
          <a:stretch/>
        </p:blipFill>
        <p:spPr>
          <a:xfrm>
            <a:off x="2737757" y="0"/>
            <a:ext cx="7546832" cy="22624406"/>
          </a:xfrm>
          <a:prstGeom prst="rect">
            <a:avLst/>
          </a:prstGeom>
          <a:noFill/>
        </p:spPr>
      </p:pic>
      <p:sp>
        <p:nvSpPr>
          <p:cNvPr id="33" name="Icons Background">
            <a:extLst>
              <a:ext uri="{FF2B5EF4-FFF2-40B4-BE49-F238E27FC236}">
                <a16:creationId xmlns:a16="http://schemas.microsoft.com/office/drawing/2014/main" id="{0C4B5A9A-3A4D-27CB-9B4B-96FEA9E1EB14}"/>
              </a:ext>
            </a:extLst>
          </p:cNvPr>
          <p:cNvSpPr/>
          <p:nvPr/>
        </p:nvSpPr>
        <p:spPr>
          <a:xfrm>
            <a:off x="2737756" y="2540"/>
            <a:ext cx="7546832" cy="22624406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ZA" dirty="0"/>
          </a:p>
        </p:txBody>
      </p:sp>
      <p:sp>
        <p:nvSpPr>
          <p:cNvPr id="14" name="Letter Body"/>
          <p:cNvSpPr/>
          <p:nvPr/>
        </p:nvSpPr>
        <p:spPr>
          <a:xfrm>
            <a:off x="2743200" y="2971800"/>
            <a:ext cx="6172200" cy="17602200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0" rIns="457200" bIns="0" rtlCol="0" anchor="t"/>
          <a:lstStyle/>
          <a:p>
            <a:endParaRPr lang="en-US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18" name="Letter Body - Text"/>
          <p:cNvSpPr/>
          <p:nvPr/>
        </p:nvSpPr>
        <p:spPr>
          <a:xfrm>
            <a:off x="2743200" y="2999232"/>
            <a:ext cx="6172200" cy="15265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0" tIns="0" rIns="685800" bIns="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Count  the  damsels  in  the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     myths,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Count  their  names,  Janes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     or  Judies,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In  those  tales  of  timeless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     sense.</a:t>
            </a:r>
          </a:p>
          <a:p>
            <a:endParaRPr lang="en-US" dirty="0">
              <a:solidFill>
                <a:schemeClr val="tx1"/>
              </a:solidFill>
              <a:latin typeface="Impac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Weight  the  feminine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     balance,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The  wit  of  the  cast  chalice,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Amidst  Artemis  and  Ada.</a:t>
            </a:r>
          </a:p>
          <a:p>
            <a:endParaRPr lang="en-US" dirty="0">
              <a:solidFill>
                <a:schemeClr val="tx1"/>
              </a:solidFill>
              <a:latin typeface="Impac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Does  human  fancy  reflect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Strength  and  glory  of  the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     “she”?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Have  women  lifted  time’s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     veil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To  revive  our  history?</a:t>
            </a:r>
          </a:p>
          <a:p>
            <a:endParaRPr lang="en-US" dirty="0">
              <a:solidFill>
                <a:schemeClr val="tx1"/>
              </a:solidFill>
              <a:latin typeface="Impac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Call  them  “figures  of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     purple,”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Call  the  known  and  the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     unknown,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Until  names  and  faces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     found.</a:t>
            </a:r>
          </a:p>
          <a:p>
            <a:endParaRPr lang="en-US" dirty="0">
              <a:solidFill>
                <a:schemeClr val="tx1"/>
              </a:solidFill>
              <a:latin typeface="Impac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Watch  them  walk  on  blue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     water,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Bend  winds,  and  beasts  of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     the  sea,</a:t>
            </a:r>
          </a:p>
          <a:p>
            <a:r>
              <a:rPr lang="en-US" dirty="0">
                <a:solidFill>
                  <a:schemeClr val="tx1"/>
                </a:solidFill>
                <a:latin typeface="Impact" pitchFamily="34" charset="0"/>
              </a:rPr>
              <a:t>In  hegemonic  power.</a:t>
            </a:r>
          </a:p>
        </p:txBody>
      </p:sp>
      <p:pic>
        <p:nvPicPr>
          <p:cNvPr id="15" name="B19" descr="C:\Users\Guest\Desktop\KOPO W\LIVE\Loo -- black - aaaaaa.pn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266703" y="9696308"/>
            <a:ext cx="2285996" cy="1181383"/>
          </a:xfrm>
          <a:prstGeom prst="rect">
            <a:avLst/>
          </a:prstGeom>
          <a:noFill/>
        </p:spPr>
      </p:pic>
      <p:sp>
        <p:nvSpPr>
          <p:cNvPr id="16" name="#MadamEllasLetters"/>
          <p:cNvSpPr/>
          <p:nvPr/>
        </p:nvSpPr>
        <p:spPr>
          <a:xfrm>
            <a:off x="0" y="0"/>
            <a:ext cx="4800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ctr"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Impact" pitchFamily="34" charset="0"/>
                <a:cs typeface="Times New Roman" pitchFamily="18" charset="0"/>
              </a:rPr>
              <a:t>#</a:t>
            </a:r>
            <a:r>
              <a:rPr lang="en-US" sz="4000" dirty="0">
                <a:solidFill>
                  <a:schemeClr val="bg1"/>
                </a:solidFill>
                <a:latin typeface="Impact" pitchFamily="34" charset="0"/>
                <a:cs typeface="Times New Roman" pitchFamily="18" charset="0"/>
              </a:rPr>
              <a:t>MadamEllasLetters</a:t>
            </a:r>
          </a:p>
        </p:txBody>
      </p:sp>
      <p:sp>
        <p:nvSpPr>
          <p:cNvPr id="17" name="FB Link"/>
          <p:cNvSpPr/>
          <p:nvPr/>
        </p:nvSpPr>
        <p:spPr>
          <a:xfrm>
            <a:off x="0" y="21826728"/>
            <a:ext cx="5029200" cy="80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ctr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itchFamily="34" charset="0"/>
                <a:cs typeface="Times New Roman" pitchFamily="18" charset="0"/>
              </a:rPr>
              <a:t>  https://babylon19.org</a:t>
            </a:r>
          </a:p>
        </p:txBody>
      </p:sp>
      <p:sp>
        <p:nvSpPr>
          <p:cNvPr id="7" name="Signed, Madam Ella - Back - Wite"/>
          <p:cNvSpPr/>
          <p:nvPr/>
        </p:nvSpPr>
        <p:spPr>
          <a:xfrm>
            <a:off x="2743200" y="20345400"/>
            <a:ext cx="6172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igned, Madam Ella - Back - rey"/>
          <p:cNvSpPr/>
          <p:nvPr/>
        </p:nvSpPr>
        <p:spPr>
          <a:xfrm>
            <a:off x="2743200" y="19659600"/>
            <a:ext cx="6172200" cy="685800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."/>
          <p:cNvSpPr/>
          <p:nvPr/>
        </p:nvSpPr>
        <p:spPr>
          <a:xfrm>
            <a:off x="5052060" y="2056485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igned, Madam Ella - Pic" descr="C:\Users\Guest\Desktop\KOPO W\SANDBOX\LIVE\Test 21.png"/>
          <p:cNvPicPr>
            <a:picLocks noChangeAspect="1" noChangeArrowheads="1"/>
          </p:cNvPicPr>
          <p:nvPr/>
        </p:nvPicPr>
        <p:blipFill>
          <a:blip r:embed="rId7"/>
          <a:srcRect t="79973"/>
          <a:stretch>
            <a:fillRect/>
          </a:stretch>
        </p:blipFill>
        <p:spPr bwMode="auto">
          <a:xfrm>
            <a:off x="-18288" y="18516600"/>
            <a:ext cx="10302876" cy="2749550"/>
          </a:xfrm>
          <a:prstGeom prst="rect">
            <a:avLst/>
          </a:prstGeom>
          <a:noFill/>
        </p:spPr>
      </p:pic>
      <p:sp>
        <p:nvSpPr>
          <p:cNvPr id="11" name="Dear Cadet - Back - Wite"/>
          <p:cNvSpPr/>
          <p:nvPr/>
        </p:nvSpPr>
        <p:spPr>
          <a:xfrm>
            <a:off x="2743200" y="1371600"/>
            <a:ext cx="6172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ar Cadet - Back - rey"/>
          <p:cNvSpPr/>
          <p:nvPr/>
        </p:nvSpPr>
        <p:spPr>
          <a:xfrm>
            <a:off x="2743200" y="2286000"/>
            <a:ext cx="6172200" cy="713232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," descr="C:\Users\Guest\Desktop\KOPO W\SANDBOX\LIVE\Test 21.png"/>
          <p:cNvPicPr>
            <a:picLocks noChangeAspect="1" noChangeArrowheads="1"/>
          </p:cNvPicPr>
          <p:nvPr/>
        </p:nvPicPr>
        <p:blipFill>
          <a:blip r:embed="rId7"/>
          <a:srcRect l="29584" t="86626" r="67458" b="11156"/>
          <a:stretch>
            <a:fillRect/>
          </a:stretch>
        </p:blipFill>
        <p:spPr bwMode="auto">
          <a:xfrm>
            <a:off x="4991100" y="2324100"/>
            <a:ext cx="304800" cy="304800"/>
          </a:xfrm>
          <a:prstGeom prst="rect">
            <a:avLst/>
          </a:prstGeom>
          <a:noFill/>
        </p:spPr>
      </p:pic>
      <p:pic>
        <p:nvPicPr>
          <p:cNvPr id="13" name="Dear Cadet - Pic" descr="C:\Users\Guest\Desktop\KOPO W\SANDBOX\LIVE\Test 21.png"/>
          <p:cNvPicPr preferRelativeResize="0">
            <a:picLocks noChangeArrowheads="1"/>
          </p:cNvPicPr>
          <p:nvPr/>
        </p:nvPicPr>
        <p:blipFill>
          <a:blip r:embed="rId7"/>
          <a:srcRect b="88278"/>
          <a:stretch>
            <a:fillRect/>
          </a:stretch>
        </p:blipFill>
        <p:spPr bwMode="auto">
          <a:xfrm>
            <a:off x="-18288" y="1362456"/>
            <a:ext cx="10302876" cy="1609344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2702139"/>
      </p:ext>
    </p:extLst>
  </p:cSld>
  <p:clrMapOvr>
    <a:masterClrMapping/>
  </p:clrMapOvr>
  <p:transition advTm="526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3.33333E-6 -7.40741E-7 L 3.33333E-6 -2.09259 " pathEditMode="relative" rAng="0" ptsTypes="AA">
                                      <p:cBhvr>
                                        <p:cTn id="18" dur="5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63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6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  <p:bldP spid="2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"/>
          <p:cNvSpPr/>
          <p:nvPr/>
        </p:nvSpPr>
        <p:spPr>
          <a:xfrm>
            <a:off x="0" y="0"/>
            <a:ext cx="10287000" cy="2171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urple Background" hidden="1">
            <a:extLst>
              <a:ext uri="{FF2B5EF4-FFF2-40B4-BE49-F238E27FC236}">
                <a16:creationId xmlns:a16="http://schemas.microsoft.com/office/drawing/2014/main" id="{CCDEE0F5-358C-2B48-2613-930CB5396B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92" b="30"/>
          <a:stretch/>
        </p:blipFill>
        <p:spPr>
          <a:xfrm>
            <a:off x="2737757" y="0"/>
            <a:ext cx="7546832" cy="22624406"/>
          </a:xfrm>
          <a:prstGeom prst="rect">
            <a:avLst/>
          </a:prstGeom>
          <a:noFill/>
        </p:spPr>
      </p:pic>
      <p:sp>
        <p:nvSpPr>
          <p:cNvPr id="19" name="Solid Purple Background">
            <a:extLst>
              <a:ext uri="{FF2B5EF4-FFF2-40B4-BE49-F238E27FC236}">
                <a16:creationId xmlns:a16="http://schemas.microsoft.com/office/drawing/2014/main" id="{0843E951-3A41-D76F-FA03-EFF60A3FA824}"/>
              </a:ext>
            </a:extLst>
          </p:cNvPr>
          <p:cNvSpPr/>
          <p:nvPr/>
        </p:nvSpPr>
        <p:spPr>
          <a:xfrm>
            <a:off x="2740168" y="-6994"/>
            <a:ext cx="7562708" cy="21719541"/>
          </a:xfrm>
          <a:prstGeom prst="rect">
            <a:avLst/>
          </a:prstGeom>
          <a:solidFill>
            <a:srgbClr val="370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ZA" dirty="0"/>
          </a:p>
        </p:txBody>
      </p:sp>
      <p:sp>
        <p:nvSpPr>
          <p:cNvPr id="33" name="Icons Background">
            <a:extLst>
              <a:ext uri="{FF2B5EF4-FFF2-40B4-BE49-F238E27FC236}">
                <a16:creationId xmlns:a16="http://schemas.microsoft.com/office/drawing/2014/main" id="{0C4B5A9A-3A4D-27CB-9B4B-96FEA9E1EB14}"/>
              </a:ext>
            </a:extLst>
          </p:cNvPr>
          <p:cNvSpPr/>
          <p:nvPr/>
        </p:nvSpPr>
        <p:spPr>
          <a:xfrm>
            <a:off x="2737755" y="2540"/>
            <a:ext cx="7562707" cy="21710007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ZA" dirty="0"/>
          </a:p>
        </p:txBody>
      </p:sp>
      <p:sp>
        <p:nvSpPr>
          <p:cNvPr id="14" name="Letter Body"/>
          <p:cNvSpPr/>
          <p:nvPr/>
        </p:nvSpPr>
        <p:spPr>
          <a:xfrm>
            <a:off x="2743200" y="2971800"/>
            <a:ext cx="6172200" cy="16449665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0" rIns="457200" bIns="0" rtlCol="0" anchor="t"/>
          <a:lstStyle/>
          <a:p>
            <a:endParaRPr lang="en-US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18" name="Letter Body - Text"/>
          <p:cNvSpPr/>
          <p:nvPr/>
        </p:nvSpPr>
        <p:spPr>
          <a:xfrm>
            <a:off x="2743200" y="2999232"/>
            <a:ext cx="6172200" cy="14280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0" tIns="0" rIns="685800" bIns="0" rtlCol="0" anchor="t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Impact" pitchFamily="34" charset="0"/>
              </a:rPr>
              <a:t>Praise  us!  We,  daughters  of  Eve!</a:t>
            </a:r>
          </a:p>
          <a:p>
            <a:endParaRPr lang="en-GB" dirty="0">
              <a:solidFill>
                <a:schemeClr val="tx1"/>
              </a:solidFill>
              <a:latin typeface="Impact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Impact" pitchFamily="34" charset="0"/>
              </a:rPr>
              <a:t>Mother  Genesis  gave  all</a:t>
            </a:r>
          </a:p>
          <a:p>
            <a:r>
              <a:rPr lang="en-GB" dirty="0">
                <a:solidFill>
                  <a:schemeClr val="tx1"/>
                </a:solidFill>
                <a:latin typeface="Impact" pitchFamily="34" charset="0"/>
              </a:rPr>
              <a:t>The  power  of  creation.</a:t>
            </a:r>
          </a:p>
          <a:p>
            <a:endParaRPr lang="en-GB" dirty="0">
              <a:solidFill>
                <a:schemeClr val="tx1"/>
              </a:solidFill>
              <a:latin typeface="Impact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Impact" pitchFamily="34" charset="0"/>
              </a:rPr>
              <a:t>And  SHE,  bled  with  the  full  moon,</a:t>
            </a:r>
          </a:p>
          <a:p>
            <a:r>
              <a:rPr lang="en-GB" dirty="0">
                <a:solidFill>
                  <a:schemeClr val="tx1"/>
                </a:solidFill>
                <a:latin typeface="Impact" pitchFamily="34" charset="0"/>
              </a:rPr>
              <a:t>Then  SHE,  breathed  giants  to  Earth.</a:t>
            </a:r>
          </a:p>
          <a:p>
            <a:endParaRPr lang="en-GB" dirty="0">
              <a:solidFill>
                <a:schemeClr val="tx1"/>
              </a:solidFill>
              <a:latin typeface="Impact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Impact" pitchFamily="34" charset="0"/>
              </a:rPr>
              <a:t>Not  even  Prometheus  could.</a:t>
            </a:r>
          </a:p>
          <a:p>
            <a:r>
              <a:rPr lang="en-GB" dirty="0">
                <a:solidFill>
                  <a:schemeClr val="tx1"/>
                </a:solidFill>
                <a:latin typeface="Impact" pitchFamily="34" charset="0"/>
              </a:rPr>
              <a:t>Not  even  Sisyphus  would.</a:t>
            </a:r>
          </a:p>
          <a:p>
            <a:endParaRPr lang="en-GB" dirty="0">
              <a:solidFill>
                <a:schemeClr val="tx1"/>
              </a:solidFill>
              <a:latin typeface="Impact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Impact" pitchFamily="34" charset="0"/>
              </a:rPr>
              <a:t>Cadet,  my  dear  Cadet,</a:t>
            </a:r>
          </a:p>
          <a:p>
            <a:r>
              <a:rPr lang="en-GB" dirty="0">
                <a:solidFill>
                  <a:schemeClr val="tx1"/>
                </a:solidFill>
                <a:latin typeface="Impact" pitchFamily="34" charset="0"/>
              </a:rPr>
              <a:t>The  phallus  never  thanked  us!</a:t>
            </a:r>
          </a:p>
          <a:p>
            <a:endParaRPr lang="en-GB" dirty="0">
              <a:solidFill>
                <a:schemeClr val="tx1"/>
              </a:solidFill>
              <a:latin typeface="Impact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Impact" pitchFamily="34" charset="0"/>
              </a:rPr>
              <a:t>Your  duty,  here  and  beyond,</a:t>
            </a:r>
          </a:p>
          <a:p>
            <a:r>
              <a:rPr lang="en-GB" dirty="0">
                <a:solidFill>
                  <a:schemeClr val="tx1"/>
                </a:solidFill>
                <a:latin typeface="Impact" pitchFamily="34" charset="0"/>
              </a:rPr>
              <a:t>To  honor  Madam  and  Eve,</a:t>
            </a:r>
          </a:p>
          <a:p>
            <a:endParaRPr lang="en-GB" dirty="0">
              <a:solidFill>
                <a:schemeClr val="tx1"/>
              </a:solidFill>
              <a:latin typeface="Impact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Impact" pitchFamily="34" charset="0"/>
              </a:rPr>
              <a:t>Is  to  wake  and  bravely  aim</a:t>
            </a:r>
          </a:p>
          <a:p>
            <a:r>
              <a:rPr lang="en-GB" dirty="0">
                <a:solidFill>
                  <a:schemeClr val="tx1"/>
                </a:solidFill>
                <a:latin typeface="Impact" pitchFamily="34" charset="0"/>
              </a:rPr>
              <a:t>For  the  light  and  distant  sky.</a:t>
            </a:r>
          </a:p>
          <a:p>
            <a:endParaRPr lang="en-GB" dirty="0">
              <a:solidFill>
                <a:schemeClr val="tx1"/>
              </a:solidFill>
              <a:latin typeface="Impact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Impact" pitchFamily="34" charset="0"/>
              </a:rPr>
              <a:t>All  that  it  covers  is  yours.</a:t>
            </a:r>
          </a:p>
          <a:p>
            <a:r>
              <a:rPr lang="en-GB" dirty="0">
                <a:solidFill>
                  <a:schemeClr val="tx1"/>
                </a:solidFill>
                <a:latin typeface="Impact" pitchFamily="34" charset="0"/>
              </a:rPr>
              <a:t>Matriarchy's  true  blessing.</a:t>
            </a:r>
            <a:endParaRPr lang="en-US" dirty="0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15" name="B19" descr="C:\Users\Guest\Desktop\KOPO W\LIVE\Loo -- black - aaaaaa.pn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223157" y="9696308"/>
            <a:ext cx="2285996" cy="1181383"/>
          </a:xfrm>
          <a:prstGeom prst="rect">
            <a:avLst/>
          </a:prstGeom>
          <a:noFill/>
        </p:spPr>
      </p:pic>
      <p:sp>
        <p:nvSpPr>
          <p:cNvPr id="16" name="#MadamEllasLetters"/>
          <p:cNvSpPr/>
          <p:nvPr/>
        </p:nvSpPr>
        <p:spPr>
          <a:xfrm>
            <a:off x="0" y="0"/>
            <a:ext cx="4800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ctr"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Impact" pitchFamily="34" charset="0"/>
                <a:cs typeface="Times New Roman" pitchFamily="18" charset="0"/>
              </a:rPr>
              <a:t>#</a:t>
            </a:r>
            <a:r>
              <a:rPr lang="en-US" sz="4000" dirty="0">
                <a:solidFill>
                  <a:schemeClr val="bg1"/>
                </a:solidFill>
                <a:latin typeface="Impact" pitchFamily="34" charset="0"/>
                <a:cs typeface="Times New Roman" pitchFamily="18" charset="0"/>
              </a:rPr>
              <a:t>MadamEllasLetters</a:t>
            </a:r>
          </a:p>
        </p:txBody>
      </p:sp>
      <p:sp>
        <p:nvSpPr>
          <p:cNvPr id="17" name="Website"/>
          <p:cNvSpPr/>
          <p:nvPr/>
        </p:nvSpPr>
        <p:spPr>
          <a:xfrm>
            <a:off x="0" y="20912328"/>
            <a:ext cx="5029200" cy="80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ctr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itchFamily="34" charset="0"/>
                <a:cs typeface="Times New Roman" pitchFamily="18" charset="0"/>
              </a:rPr>
              <a:t>  https://babylon19.org</a:t>
            </a:r>
          </a:p>
        </p:txBody>
      </p:sp>
      <p:sp>
        <p:nvSpPr>
          <p:cNvPr id="7" name="Signed, Madam Ella - Back - Wite"/>
          <p:cNvSpPr/>
          <p:nvPr/>
        </p:nvSpPr>
        <p:spPr>
          <a:xfrm>
            <a:off x="2171700" y="19431000"/>
            <a:ext cx="67437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igned, Madam Ella - Back - rey"/>
          <p:cNvSpPr/>
          <p:nvPr/>
        </p:nvSpPr>
        <p:spPr>
          <a:xfrm>
            <a:off x="2743200" y="18745200"/>
            <a:ext cx="6172200" cy="685800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."/>
          <p:cNvSpPr/>
          <p:nvPr/>
        </p:nvSpPr>
        <p:spPr>
          <a:xfrm>
            <a:off x="5052060" y="1965045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igned, Madam Ella - Pic" descr="C:\Users\Guest\Desktop\KOPO W\SANDBOX\LIVE\Test 21.png"/>
          <p:cNvPicPr>
            <a:picLocks noChangeAspect="1" noChangeArrowheads="1"/>
          </p:cNvPicPr>
          <p:nvPr/>
        </p:nvPicPr>
        <p:blipFill>
          <a:blip r:embed="rId7"/>
          <a:srcRect t="79973"/>
          <a:stretch>
            <a:fillRect/>
          </a:stretch>
        </p:blipFill>
        <p:spPr bwMode="auto">
          <a:xfrm>
            <a:off x="0" y="17602200"/>
            <a:ext cx="10302876" cy="2749550"/>
          </a:xfrm>
          <a:prstGeom prst="rect">
            <a:avLst/>
          </a:prstGeom>
          <a:noFill/>
        </p:spPr>
      </p:pic>
      <p:sp>
        <p:nvSpPr>
          <p:cNvPr id="11" name="Dear Cadet - Back - Wite"/>
          <p:cNvSpPr/>
          <p:nvPr/>
        </p:nvSpPr>
        <p:spPr>
          <a:xfrm>
            <a:off x="2171700" y="1371600"/>
            <a:ext cx="67437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ar Cadet - Back - rey"/>
          <p:cNvSpPr/>
          <p:nvPr/>
        </p:nvSpPr>
        <p:spPr>
          <a:xfrm>
            <a:off x="2743200" y="2286000"/>
            <a:ext cx="6172200" cy="713232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," descr="C:\Users\Guest\Desktop\KOPO W\SANDBOX\LIVE\Test 21.png"/>
          <p:cNvPicPr>
            <a:picLocks noChangeAspect="1" noChangeArrowheads="1"/>
          </p:cNvPicPr>
          <p:nvPr/>
        </p:nvPicPr>
        <p:blipFill>
          <a:blip r:embed="rId7"/>
          <a:srcRect l="29584" t="86626" r="67458" b="11156"/>
          <a:stretch>
            <a:fillRect/>
          </a:stretch>
        </p:blipFill>
        <p:spPr bwMode="auto">
          <a:xfrm>
            <a:off x="4991100" y="2324100"/>
            <a:ext cx="304800" cy="304800"/>
          </a:xfrm>
          <a:prstGeom prst="rect">
            <a:avLst/>
          </a:prstGeom>
          <a:noFill/>
        </p:spPr>
      </p:pic>
      <p:pic>
        <p:nvPicPr>
          <p:cNvPr id="13" name="Dear Cadet - Pic" descr="C:\Users\Guest\Desktop\KOPO W\SANDBOX\LIVE\Test 21.png"/>
          <p:cNvPicPr preferRelativeResize="0">
            <a:picLocks noChangeArrowheads="1"/>
          </p:cNvPicPr>
          <p:nvPr/>
        </p:nvPicPr>
        <p:blipFill>
          <a:blip r:embed="rId7"/>
          <a:srcRect b="88278"/>
          <a:stretch>
            <a:fillRect/>
          </a:stretch>
        </p:blipFill>
        <p:spPr bwMode="auto">
          <a:xfrm>
            <a:off x="-18288" y="1362456"/>
            <a:ext cx="10302876" cy="1609344"/>
          </a:xfrm>
          <a:prstGeom prst="rect">
            <a:avLst/>
          </a:prstGeom>
          <a:noFill/>
        </p:spPr>
      </p:pic>
      <p:sp>
        <p:nvSpPr>
          <p:cNvPr id="20" name="Date">
            <a:extLst>
              <a:ext uri="{FF2B5EF4-FFF2-40B4-BE49-F238E27FC236}">
                <a16:creationId xmlns:a16="http://schemas.microsoft.com/office/drawing/2014/main" id="{BD179E99-495C-17E3-9BA4-CF2C0180A91A}"/>
              </a:ext>
            </a:extLst>
          </p:cNvPr>
          <p:cNvSpPr/>
          <p:nvPr/>
        </p:nvSpPr>
        <p:spPr>
          <a:xfrm>
            <a:off x="5715000" y="18635472"/>
            <a:ext cx="3200400" cy="80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Impact" pitchFamily="34" charset="0"/>
                <a:cs typeface="Times New Roman" pitchFamily="18" charset="0"/>
              </a:rPr>
              <a:t>July 19, 2022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382811"/>
      </p:ext>
    </p:extLst>
  </p:cSld>
  <p:clrMapOvr>
    <a:masterClrMapping/>
  </p:clrMapOvr>
  <p:transition advTm="526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3.33333E-6 -7.40741E-7 L 3.33333E-6 -2.09259 " pathEditMode="relative" rAng="0" ptsTypes="AA">
                                      <p:cBhvr>
                                        <p:cTn id="18" dur="5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63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6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  <p:bldP spid="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DY">
            <a:extLst>
              <a:ext uri="{FF2B5EF4-FFF2-40B4-BE49-F238E27FC236}">
                <a16:creationId xmlns:a16="http://schemas.microsoft.com/office/drawing/2014/main" id="{72E7E303-2021-8E14-F909-EDFBF46B7FCB}"/>
              </a:ext>
            </a:extLst>
          </p:cNvPr>
          <p:cNvSpPr/>
          <p:nvPr/>
        </p:nvSpPr>
        <p:spPr>
          <a:xfrm>
            <a:off x="2005" y="0"/>
            <a:ext cx="10287000" cy="21712547"/>
          </a:xfrm>
          <a:prstGeom prst="rect">
            <a:avLst/>
          </a:prstGeom>
          <a:solidFill>
            <a:srgbClr val="370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0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231</Words>
  <Application>Microsoft Office PowerPoint</Application>
  <PresentationFormat>Custom</PresentationFormat>
  <Paragraphs>63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Impact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Guest</dc:creator>
  <cp:lastModifiedBy>Madam Ella</cp:lastModifiedBy>
  <cp:revision>312</cp:revision>
  <dcterms:created xsi:type="dcterms:W3CDTF">2020-10-28T16:20:09Z</dcterms:created>
  <dcterms:modified xsi:type="dcterms:W3CDTF">2023-08-15T06:25:07Z</dcterms:modified>
</cp:coreProperties>
</file>