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88" r:id="rId7"/>
    <p:sldId id="285" r:id="rId8"/>
    <p:sldId id="283" r:id="rId9"/>
    <p:sldId id="284" r:id="rId10"/>
    <p:sldId id="286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87" r:id="rId24"/>
    <p:sldId id="275" r:id="rId25"/>
    <p:sldId id="276" r:id="rId26"/>
    <p:sldId id="277" r:id="rId27"/>
    <p:sldId id="299" r:id="rId28"/>
    <p:sldId id="291" r:id="rId29"/>
    <p:sldId id="290" r:id="rId30"/>
    <p:sldId id="300" r:id="rId31"/>
    <p:sldId id="307" r:id="rId32"/>
    <p:sldId id="301" r:id="rId33"/>
    <p:sldId id="302" r:id="rId34"/>
    <p:sldId id="298" r:id="rId35"/>
    <p:sldId id="294" r:id="rId36"/>
    <p:sldId id="296" r:id="rId37"/>
    <p:sldId id="297" r:id="rId38"/>
    <p:sldId id="303" r:id="rId39"/>
    <p:sldId id="304" r:id="rId40"/>
    <p:sldId id="305" r:id="rId41"/>
    <p:sldId id="306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31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6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9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1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95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6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7146-9F2A-427E-BBF4-00B04DE4EB27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5635-780B-4EF7-8377-92482FC9F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9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80750" cy="2852737"/>
          </a:xfrm>
        </p:spPr>
        <p:txBody>
          <a:bodyPr/>
          <a:lstStyle/>
          <a:p>
            <a:r>
              <a:rPr lang="en-US" altLang="zh-TW" dirty="0"/>
              <a:t>Use history PM2.5 data to simulate Sequential Pattern Mining</a:t>
            </a:r>
            <a:r>
              <a:rPr lang="zh-TW" altLang="en-US" dirty="0"/>
              <a:t> </a:t>
            </a:r>
            <a:r>
              <a:rPr lang="en-US" altLang="zh-TW" dirty="0"/>
              <a:t>prediction.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1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35310" cy="2852737"/>
          </a:xfrm>
        </p:spPr>
        <p:txBody>
          <a:bodyPr/>
          <a:lstStyle/>
          <a:p>
            <a:pPr algn="ctr"/>
            <a:r>
              <a:rPr lang="zh-TW" altLang="en-US" dirty="0" smtClean="0"/>
              <a:t>在工廠附近的測站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</a:t>
            </a:r>
            <a:r>
              <a:rPr lang="en-US" altLang="zh-TW" dirty="0" smtClean="0"/>
              <a:t>: </a:t>
            </a:r>
            <a:r>
              <a:rPr lang="zh-TW" altLang="en-US" dirty="0" smtClean="0"/>
              <a:t>雲林台塑麥寮六輕廠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36" y="1490637"/>
            <a:ext cx="6641371" cy="49791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3018036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高雄靠近</a:t>
            </a:r>
            <a:r>
              <a:rPr lang="zh-TW" altLang="en-US" dirty="0">
                <a:solidFill>
                  <a:srgbClr val="FF0000"/>
                </a:solidFill>
              </a:rPr>
              <a:t>仁武焚化爐 </a:t>
            </a:r>
            <a:r>
              <a:rPr lang="zh-TW" altLang="en-US" dirty="0" smtClean="0">
                <a:solidFill>
                  <a:srgbClr val="FF0000"/>
                </a:solidFill>
              </a:rPr>
              <a:t>、南部</a:t>
            </a:r>
            <a:r>
              <a:rPr lang="zh-TW" altLang="en-US" dirty="0">
                <a:solidFill>
                  <a:srgbClr val="FF0000"/>
                </a:solidFill>
              </a:rPr>
              <a:t>發電廠 與 高雄</a:t>
            </a:r>
            <a:r>
              <a:rPr lang="zh-TW" altLang="en-US" dirty="0" smtClean="0">
                <a:solidFill>
                  <a:srgbClr val="FF0000"/>
                </a:solidFill>
              </a:rPr>
              <a:t>加工出口區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在工廠東北方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吹南風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可能受風向影響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PM2.5</a:t>
            </a:r>
            <a:r>
              <a:rPr lang="en-US" altLang="zh-TW" dirty="0"/>
              <a:t> (23-55)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38201"/>
            <a:ext cx="6494051" cy="486868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08300"/>
            <a:ext cx="3445711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高雄靠近</a:t>
            </a:r>
            <a:r>
              <a:rPr lang="zh-TW" altLang="en-US" sz="2800" dirty="0">
                <a:solidFill>
                  <a:srgbClr val="FF0000"/>
                </a:solidFill>
              </a:rPr>
              <a:t>仁武焚化爐 、南部發電廠 與 高雄加工出口區 </a:t>
            </a:r>
            <a:r>
              <a:rPr lang="en-US" altLang="zh-TW" sz="2800" dirty="0"/>
              <a:t>(</a:t>
            </a:r>
            <a:r>
              <a:rPr lang="zh-TW" altLang="en-US" sz="2800" dirty="0"/>
              <a:t>在工廠東北方</a:t>
            </a:r>
            <a:r>
              <a:rPr lang="en-US" altLang="zh-TW" sz="2800" dirty="0" smtClean="0"/>
              <a:t>)</a:t>
            </a:r>
            <a:r>
              <a:rPr lang="zh-TW" altLang="en-US" sz="2800" dirty="0" smtClean="0">
                <a:solidFill>
                  <a:srgbClr val="FF0000"/>
                </a:solidFill>
              </a:rPr>
              <a:t>、鳳山工業區 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zh-TW" altLang="en-US" sz="2800" dirty="0" smtClean="0">
                <a:solidFill>
                  <a:srgbClr val="FF0000"/>
                </a:solidFill>
              </a:rPr>
              <a:t>吹</a:t>
            </a:r>
            <a:r>
              <a:rPr lang="zh-TW" altLang="en-US" sz="2800" dirty="0">
                <a:solidFill>
                  <a:srgbClr val="FF0000"/>
                </a:solidFill>
              </a:rPr>
              <a:t>南風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可能受風向影響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zh-TW" altLang="en-US" sz="2800" dirty="0">
                <a:solidFill>
                  <a:srgbClr val="FF0000"/>
                </a:solidFill>
              </a:rPr>
              <a:t>   </a:t>
            </a:r>
            <a:r>
              <a:rPr lang="en-US" altLang="zh-TW" sz="2800" dirty="0"/>
              <a:t>PM2.5 (23-55)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09" y="1690688"/>
            <a:ext cx="6763291" cy="48613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4" y="2882900"/>
            <a:ext cx="3674635" cy="31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彰化和美鎮附近 靠近金興工業區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在工廠東南方</a:t>
            </a:r>
            <a:r>
              <a:rPr lang="en-US" altLang="zh-TW" sz="2800" dirty="0" smtClean="0"/>
              <a:t>) </a:t>
            </a:r>
            <a:r>
              <a:rPr lang="zh-TW" altLang="en-US" sz="2800" dirty="0" smtClean="0"/>
              <a:t>星元電廠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在工廠東方</a:t>
            </a:r>
            <a:r>
              <a:rPr lang="en-US" altLang="zh-TW" sz="2800" dirty="0" smtClean="0"/>
              <a:t>) </a:t>
            </a:r>
            <a:r>
              <a:rPr lang="zh-TW" altLang="en-US" sz="2800" dirty="0" smtClean="0"/>
              <a:t>星能電廠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在工廠東方</a:t>
            </a:r>
            <a:r>
              <a:rPr lang="en-US" altLang="zh-TW" sz="2800" dirty="0" smtClean="0"/>
              <a:t>)(</a:t>
            </a:r>
            <a:r>
              <a:rPr lang="zh-TW" altLang="en-US" sz="2800" dirty="0" smtClean="0"/>
              <a:t>靠海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紅色</a:t>
            </a:r>
            <a:r>
              <a:rPr lang="en-US" altLang="zh-TW" sz="2800" dirty="0" smtClean="0"/>
              <a:t>58-64)</a:t>
            </a:r>
            <a:br>
              <a:rPr lang="en-US" altLang="zh-TW" sz="2800" dirty="0" smtClean="0"/>
            </a:br>
            <a:r>
              <a:rPr lang="zh-TW" altLang="en-US" sz="2800" dirty="0" smtClean="0">
                <a:solidFill>
                  <a:srgbClr val="FF0000"/>
                </a:solidFill>
              </a:rPr>
              <a:t>彰濱工業區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在工廠東北</a:t>
            </a:r>
            <a:r>
              <a:rPr lang="zh-TW" altLang="en-US" sz="2800" dirty="0">
                <a:solidFill>
                  <a:srgbClr val="FF0000"/>
                </a:solidFill>
              </a:rPr>
              <a:t>方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r>
              <a:rPr lang="zh-TW" altLang="en-US" sz="2800" dirty="0">
                <a:solidFill>
                  <a:srgbClr val="FF0000"/>
                </a:solidFill>
              </a:rPr>
              <a:t>吹南風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可能受風向影響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33" y="1690688"/>
            <a:ext cx="6644640" cy="49815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5637"/>
            <a:ext cx="3133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彰化埔鹽鄉附近 靠近福興工業區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在工廠西南方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76" y="1344333"/>
            <a:ext cx="6507259" cy="48785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8" y="3363912"/>
            <a:ext cx="2447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新北市 靠近林口工二工業區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在工廠西南方</a:t>
            </a:r>
            <a:r>
              <a:rPr lang="en-US" altLang="zh-TW" dirty="0" smtClean="0"/>
              <a:t>) (53-58)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1307757"/>
            <a:ext cx="7031515" cy="52716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2" y="2946400"/>
            <a:ext cx="3041637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新北市 靠近林口工二工業區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在工廠西南方</a:t>
            </a:r>
            <a:r>
              <a:rPr lang="en-US" altLang="zh-TW" dirty="0" smtClean="0"/>
              <a:t>) (53-58)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28" y="1332141"/>
            <a:ext cx="7104667" cy="53264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2628"/>
            <a:ext cx="2857500" cy="2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台中市  靠近大甲幼獅工業區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在工廠西北方</a:t>
            </a:r>
            <a:r>
              <a:rPr lang="en-US" altLang="zh-TW" sz="3200" dirty="0" smtClean="0"/>
              <a:t>) (41-47)</a:t>
            </a:r>
            <a:br>
              <a:rPr lang="en-US" altLang="zh-TW" sz="3200" dirty="0" smtClean="0"/>
            </a:br>
            <a:r>
              <a:rPr lang="zh-TW" altLang="en-US" sz="3200" dirty="0" smtClean="0">
                <a:solidFill>
                  <a:srgbClr val="FF0000"/>
                </a:solidFill>
              </a:rPr>
              <a:t>吹東南風可能受風向影響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469070"/>
            <a:ext cx="7187979" cy="53889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7" y="3543300"/>
            <a:ext cx="2164231" cy="24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台中市 大甲區附近</a:t>
            </a:r>
            <a:r>
              <a:rPr lang="en-US" altLang="zh-TW" dirty="0" smtClean="0"/>
              <a:t>(35-41)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71" y="1432725"/>
            <a:ext cx="6758829" cy="50671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2476500"/>
            <a:ext cx="3643662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0245" y="1525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SPM to predict </a:t>
            </a:r>
            <a:r>
              <a:rPr lang="en-US" altLang="zh-TW" dirty="0" smtClean="0">
                <a:solidFill>
                  <a:srgbClr val="FF0000"/>
                </a:solidFill>
              </a:rPr>
              <a:t>1 hour long </a:t>
            </a:r>
            <a:r>
              <a:rPr lang="en-US" altLang="zh-TW" dirty="0" smtClean="0"/>
              <a:t>PM2.5 time series values from 5/18 23:00 to 5/19 0:00 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534650" y="23728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5/19 0:00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637280" y="1677249"/>
            <a:ext cx="526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PM2.5 data  of the past 24 hours of 5/19  0:00 collected from  a certain device.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6570" y="3084636"/>
            <a:ext cx="8051800" cy="18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1078210" y="2792536"/>
            <a:ext cx="16510" cy="23828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872220" y="4641974"/>
            <a:ext cx="666750" cy="18903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36570" y="4646736"/>
            <a:ext cx="5822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7720" y="4641974"/>
            <a:ext cx="2222500" cy="1952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3030220" y="2792536"/>
            <a:ext cx="0" cy="23828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53170" y="2792536"/>
            <a:ext cx="12700" cy="239482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33120" y="2792536"/>
            <a:ext cx="25400" cy="252287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518410" y="2408362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0:00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43890" y="238772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5/17 23:00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22310" y="242320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23:00</a:t>
            </a:r>
            <a:endParaRPr lang="zh-TW" altLang="en-US" dirty="0"/>
          </a:p>
        </p:txBody>
      </p:sp>
      <p:sp>
        <p:nvSpPr>
          <p:cNvPr id="35" name="右大括弧 34"/>
          <p:cNvSpPr/>
          <p:nvPr/>
        </p:nvSpPr>
        <p:spPr>
          <a:xfrm rot="16200000">
            <a:off x="6859746" y="-1028020"/>
            <a:ext cx="312738" cy="7882890"/>
          </a:xfrm>
          <a:prstGeom prst="rightBrace">
            <a:avLst>
              <a:gd name="adj1" fmla="val 219392"/>
              <a:gd name="adj2" fmla="val 3767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370330" y="5651725"/>
            <a:ext cx="5365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PM2.5 data  of the past 24 hours of 5/18  23:00 collected from a certain device.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8" name="右大括弧 37"/>
          <p:cNvSpPr/>
          <p:nvPr/>
        </p:nvSpPr>
        <p:spPr>
          <a:xfrm rot="5400000">
            <a:off x="4476670" y="1233928"/>
            <a:ext cx="646590" cy="7882890"/>
          </a:xfrm>
          <a:prstGeom prst="rightBrace">
            <a:avLst>
              <a:gd name="adj1" fmla="val 219392"/>
              <a:gd name="adj2" fmla="val 6319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9" name="右大括弧 38"/>
          <p:cNvSpPr/>
          <p:nvPr/>
        </p:nvSpPr>
        <p:spPr>
          <a:xfrm rot="5400000">
            <a:off x="9051030" y="4699420"/>
            <a:ext cx="335282" cy="640598"/>
          </a:xfrm>
          <a:prstGeom prst="rightBrace">
            <a:avLst>
              <a:gd name="adj1" fmla="val 8333"/>
              <a:gd name="adj2" fmla="val 52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574280" y="5494302"/>
            <a:ext cx="428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The predicted PM2.5 value of the next 5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mins</a:t>
            </a:r>
            <a:r>
              <a:rPr lang="en-US" altLang="zh-TW" sz="2400" dirty="0" smtClean="0">
                <a:solidFill>
                  <a:srgbClr val="FF0000"/>
                </a:solidFill>
              </a:rPr>
              <a:t> generated by Sequential Pattern Mining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15500" y="3652540"/>
            <a:ext cx="86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?</a:t>
            </a:r>
            <a:endParaRPr lang="zh-TW" altLang="en-US" sz="5400" dirty="0"/>
          </a:p>
        </p:txBody>
      </p:sp>
      <p:sp>
        <p:nvSpPr>
          <p:cNvPr id="7" name="右中括弧 6"/>
          <p:cNvSpPr/>
          <p:nvPr/>
        </p:nvSpPr>
        <p:spPr>
          <a:xfrm rot="16200000">
            <a:off x="9764395" y="3570507"/>
            <a:ext cx="402590" cy="2160552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台中市 大甲區附近</a:t>
            </a:r>
            <a:r>
              <a:rPr lang="en-US" altLang="zh-TW" dirty="0" smtClean="0"/>
              <a:t>(35-41)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36" y="1455077"/>
            <a:ext cx="6616987" cy="49608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2476500"/>
            <a:ext cx="3643662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可能為異常的測</a:t>
            </a:r>
            <a:r>
              <a:rPr lang="zh-TW" altLang="en-US" sz="4000" dirty="0"/>
              <a:t>站</a:t>
            </a:r>
            <a:r>
              <a:rPr lang="en-US" altLang="zh-TW" sz="4000" dirty="0" smtClean="0"/>
              <a:t>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台北市信義區附近</a:t>
            </a:r>
            <a:br>
              <a:rPr lang="zh-TW" altLang="en-US" sz="2400" dirty="0" smtClean="0"/>
            </a:br>
            <a:r>
              <a:rPr lang="en-US" altLang="zh-TW" sz="2400" dirty="0" smtClean="0"/>
              <a:t>74DA3895C2F4(47-53)  </a:t>
            </a:r>
            <a:br>
              <a:rPr lang="en-US" altLang="zh-TW" sz="2400" dirty="0" smtClean="0"/>
            </a:br>
            <a:r>
              <a:rPr lang="zh-TW" altLang="en-US" sz="2400" dirty="0" smtClean="0"/>
              <a:t>附近其他測站皆為</a:t>
            </a:r>
            <a:r>
              <a:rPr lang="en-US" altLang="zh-TW" sz="2400" dirty="0" smtClean="0"/>
              <a:t>(11-23) or (23-35)</a:t>
            </a:r>
            <a:r>
              <a:rPr lang="zh-TW" altLang="en-US" sz="2400" dirty="0" smtClean="0"/>
              <a:t>   </a:t>
            </a:r>
            <a:r>
              <a:rPr lang="zh-TW" altLang="en-US" sz="2400" dirty="0" smtClean="0">
                <a:solidFill>
                  <a:srgbClr val="FF0000"/>
                </a:solidFill>
              </a:rPr>
              <a:t>吹西風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再觀察是否對其他測站造成影響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84" y="1939636"/>
            <a:ext cx="6364224" cy="47713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3008207"/>
            <a:ext cx="3352800" cy="32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可能為異常的測站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sz="3100" dirty="0" smtClean="0"/>
              <a:t>台北市天母蘭雅</a:t>
            </a:r>
            <a:br>
              <a:rPr lang="zh-TW" altLang="en-US" sz="3100" dirty="0" smtClean="0"/>
            </a:br>
            <a:r>
              <a:rPr lang="en-US" altLang="zh-TW" sz="3100" dirty="0" smtClean="0"/>
              <a:t>28C2DDDD4023(47-53) </a:t>
            </a:r>
            <a:r>
              <a:rPr lang="zh-TW" altLang="en-US" sz="3100" dirty="0" smtClean="0"/>
              <a:t>附近其他測站皆為</a:t>
            </a:r>
            <a:r>
              <a:rPr lang="en-US" altLang="zh-TW" sz="3100" dirty="0" smtClean="0"/>
              <a:t>(35-41)</a:t>
            </a:r>
            <a:endParaRPr lang="zh-TW" altLang="en-US" sz="31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403474"/>
            <a:ext cx="3854450" cy="39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35310" cy="2852737"/>
          </a:xfrm>
        </p:spPr>
        <p:txBody>
          <a:bodyPr/>
          <a:lstStyle/>
          <a:p>
            <a:pPr algn="ctr"/>
            <a:r>
              <a:rPr lang="zh-TW" altLang="en-US" dirty="0"/>
              <a:t>空氣品質一直</a:t>
            </a:r>
            <a:r>
              <a:rPr lang="zh-TW" altLang="en-US" dirty="0" smtClean="0"/>
              <a:t>很好測站</a:t>
            </a:r>
            <a:r>
              <a:rPr lang="en-US" altLang="zh-TW" dirty="0" smtClean="0"/>
              <a:t>(PM2.5</a:t>
            </a:r>
            <a:r>
              <a:rPr lang="zh-TW" altLang="en-US" dirty="0" smtClean="0"/>
              <a:t>值皆在</a:t>
            </a:r>
            <a:r>
              <a:rPr lang="en-US" altLang="zh-TW" dirty="0" smtClean="0"/>
              <a:t>35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3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空氣好</a:t>
            </a:r>
            <a:br>
              <a:rPr lang="zh-TW" altLang="en-US" dirty="0" smtClean="0"/>
            </a:br>
            <a:r>
              <a:rPr lang="zh-TW" altLang="en-US" dirty="0" smtClean="0"/>
              <a:t>台東 鹿野鄉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21" y="1271181"/>
            <a:ext cx="6933979" cy="51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空氣好</a:t>
            </a:r>
            <a:br>
              <a:rPr lang="zh-TW" altLang="en-US" dirty="0" smtClean="0"/>
            </a:br>
            <a:r>
              <a:rPr lang="zh-TW" altLang="en-US" dirty="0" smtClean="0"/>
              <a:t>台東綠島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96" y="1027906"/>
            <a:ext cx="7238780" cy="54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空氣好</a:t>
            </a:r>
            <a:br>
              <a:rPr lang="zh-TW" altLang="en-US" dirty="0" smtClean="0"/>
            </a:br>
            <a:r>
              <a:rPr lang="zh-TW" altLang="en-US" dirty="0" smtClean="0"/>
              <a:t>台東卑南鄉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8" y="1527213"/>
            <a:ext cx="6556027" cy="49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 the precision of SPM prediction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1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1" y="4022173"/>
            <a:ext cx="3808200" cy="28550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解決了程式碼中的錯誤後，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SPM</a:t>
            </a:r>
            <a:r>
              <a:rPr lang="zh-TW" altLang="en-US" sz="2800" dirty="0" smtClean="0"/>
              <a:t>所產出的第一筆</a:t>
            </a:r>
            <a:r>
              <a:rPr lang="en-US" altLang="zh-TW" sz="2800" dirty="0" smtClean="0"/>
              <a:t>PM2.5</a:t>
            </a:r>
            <a:r>
              <a:rPr lang="zh-TW" altLang="en-US" sz="2800" dirty="0" smtClean="0"/>
              <a:t>預測值不再有突然爆高</a:t>
            </a:r>
            <a:r>
              <a:rPr lang="zh-TW" altLang="en-US" sz="2800" dirty="0" smtClean="0"/>
              <a:t>或暴跌的情況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84" y="1342475"/>
            <a:ext cx="3785929" cy="28383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5" y="1324939"/>
            <a:ext cx="3809319" cy="2855901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873697" y="2761657"/>
            <a:ext cx="1162833" cy="119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甜甜圈 11"/>
          <p:cNvSpPr/>
          <p:nvPr/>
        </p:nvSpPr>
        <p:spPr>
          <a:xfrm>
            <a:off x="2614188" y="1199863"/>
            <a:ext cx="1223359" cy="1278759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933166" y="5168419"/>
            <a:ext cx="1337926" cy="196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2672317" y="4853023"/>
            <a:ext cx="1138407" cy="1022908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38" y="4051163"/>
            <a:ext cx="3743876" cy="28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向右箭號 4"/>
          <p:cNvSpPr/>
          <p:nvPr/>
        </p:nvSpPr>
        <p:spPr>
          <a:xfrm>
            <a:off x="4632587" y="1764469"/>
            <a:ext cx="2026763" cy="345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8390004">
            <a:off x="7666749" y="4463488"/>
            <a:ext cx="1434626" cy="435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397685" y="5158257"/>
            <a:ext cx="3587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調整過產生</a:t>
            </a:r>
            <a:r>
              <a:rPr lang="en-US" altLang="zh-TW" dirty="0"/>
              <a:t>SPM</a:t>
            </a:r>
            <a:r>
              <a:rPr lang="zh-TW" altLang="en-US" dirty="0"/>
              <a:t>預測所需</a:t>
            </a:r>
            <a:endParaRPr lang="en-US" altLang="zh-TW" dirty="0"/>
          </a:p>
          <a:p>
            <a:r>
              <a:rPr lang="zh-TW" altLang="en-US" dirty="0"/>
              <a:t>之</a:t>
            </a:r>
            <a:r>
              <a:rPr lang="en-US" altLang="zh-TW" dirty="0"/>
              <a:t>weight</a:t>
            </a:r>
            <a:r>
              <a:rPr lang="zh-TW" altLang="en-US" dirty="0"/>
              <a:t>的</a:t>
            </a:r>
            <a:r>
              <a:rPr lang="en-US" altLang="zh-TW" dirty="0"/>
              <a:t>Hill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</a:t>
            </a:r>
            <a:r>
              <a:rPr lang="zh-TW" altLang="en-US" dirty="0" smtClean="0"/>
              <a:t>參數與</a:t>
            </a:r>
            <a:r>
              <a:rPr lang="zh-TW" altLang="en-US" dirty="0"/>
              <a:t> </a:t>
            </a:r>
            <a:r>
              <a:rPr lang="en-US" altLang="zh-TW" dirty="0" smtClean="0"/>
              <a:t>SPM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min_support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-&gt;4</a:t>
            </a:r>
            <a:r>
              <a:rPr lang="zh-TW" altLang="en-US" dirty="0" smtClean="0"/>
              <a:t> 後，</a:t>
            </a:r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" y="116974"/>
            <a:ext cx="4476567" cy="33561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246088" y="783324"/>
            <a:ext cx="482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解決了程式碼中的錯誤後，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2" name="甜甜圈 11"/>
          <p:cNvSpPr/>
          <p:nvPr/>
        </p:nvSpPr>
        <p:spPr>
          <a:xfrm>
            <a:off x="2562274" y="1569589"/>
            <a:ext cx="1223359" cy="1278759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01" y="3471314"/>
            <a:ext cx="4552199" cy="34128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0" y="630748"/>
            <a:ext cx="4673029" cy="3503436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94123" y="32645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5/17 Prediction of 12:00-13:00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59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10026650" y="3944938"/>
            <a:ext cx="666750" cy="195262"/>
          </a:xfrm>
          <a:prstGeom prst="rect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9353550" y="3944938"/>
            <a:ext cx="666750" cy="195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 later.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24250" y="2387600"/>
            <a:ext cx="8051800" cy="18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11582400" y="2095500"/>
            <a:ext cx="6350" cy="2895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524250" y="3949700"/>
            <a:ext cx="5822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295400" y="3944938"/>
            <a:ext cx="2222500" cy="1952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3517900" y="2095500"/>
            <a:ext cx="6350" cy="2895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340850" y="2095500"/>
            <a:ext cx="6350" cy="28956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320800" y="2095500"/>
            <a:ext cx="6350" cy="28956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向右箭號 4"/>
          <p:cNvSpPr/>
          <p:nvPr/>
        </p:nvSpPr>
        <p:spPr>
          <a:xfrm>
            <a:off x="1498600" y="2692400"/>
            <a:ext cx="393700" cy="330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9490075" y="2770982"/>
            <a:ext cx="393700" cy="330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749300" y="16568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5/17 23:00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498600" y="1654473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5/17 23:05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8702675" y="1628933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23:00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9551353" y="1606392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5/18 23:05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06090" y="171132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0:00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1007090" y="17261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5/19 0:00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9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0.05495 -0.00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5547 -0.0053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" grpId="0" animBg="1"/>
      <p:bldP spid="34" grpId="0" animBg="1"/>
      <p:bldP spid="105" grpId="0"/>
      <p:bldP spid="106" grpId="0"/>
      <p:bldP spid="107" grpId="0"/>
      <p:bldP spid="1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7" y="1534939"/>
            <a:ext cx="4666465" cy="37331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9319" y="137607"/>
            <a:ext cx="6061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調整過產生</a:t>
            </a:r>
            <a:r>
              <a:rPr lang="en-US" altLang="zh-TW" sz="2800" dirty="0"/>
              <a:t>SPM</a:t>
            </a:r>
            <a:r>
              <a:rPr lang="zh-TW" altLang="en-US" sz="2800" dirty="0"/>
              <a:t>預測所需</a:t>
            </a:r>
            <a:endParaRPr lang="en-US" altLang="zh-TW" sz="2800" dirty="0"/>
          </a:p>
          <a:p>
            <a:r>
              <a:rPr lang="zh-TW" altLang="en-US" sz="2800" dirty="0"/>
              <a:t>之</a:t>
            </a:r>
            <a:r>
              <a:rPr lang="en-US" altLang="zh-TW" sz="2800" dirty="0"/>
              <a:t>weight</a:t>
            </a:r>
            <a:r>
              <a:rPr lang="zh-TW" altLang="en-US" sz="2800" dirty="0"/>
              <a:t>的</a:t>
            </a:r>
            <a:r>
              <a:rPr lang="en-US" altLang="zh-TW" sz="2800" dirty="0"/>
              <a:t>Hill</a:t>
            </a:r>
            <a:r>
              <a:rPr lang="zh-TW" altLang="en-US" sz="2800" dirty="0"/>
              <a:t> </a:t>
            </a:r>
            <a:r>
              <a:rPr lang="en-US" altLang="zh-TW" sz="2800" dirty="0"/>
              <a:t>Function</a:t>
            </a:r>
            <a:r>
              <a:rPr lang="zh-TW" altLang="en-US" sz="2800" dirty="0"/>
              <a:t> 的參數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5731497" y="2988297"/>
            <a:ext cx="782425" cy="683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10965" y="5512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KM=6 , n=4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32189" y="5512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KM=8 </a:t>
            </a:r>
            <a:r>
              <a:rPr lang="en-US" altLang="zh-TW" dirty="0" smtClean="0"/>
              <a:t>, n=4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22" y="1162310"/>
            <a:ext cx="5349240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調整過產生</a:t>
            </a:r>
            <a:r>
              <a:rPr lang="en-US" altLang="zh-TW" dirty="0"/>
              <a:t>SPM</a:t>
            </a:r>
            <a:r>
              <a:rPr lang="zh-TW" altLang="en-US" dirty="0"/>
              <a:t>預測所需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之</a:t>
            </a:r>
            <a:r>
              <a:rPr lang="en-US" altLang="zh-TW" dirty="0"/>
              <a:t>weight</a:t>
            </a:r>
            <a:r>
              <a:rPr lang="zh-TW" altLang="en-US" dirty="0"/>
              <a:t>的</a:t>
            </a:r>
            <a:r>
              <a:rPr lang="en-US" altLang="zh-TW" dirty="0"/>
              <a:t>Hill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的參數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0" y="2100236"/>
            <a:ext cx="5333559" cy="39986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19" y="2100235"/>
            <a:ext cx="5333559" cy="399864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16046" y="4606049"/>
            <a:ext cx="1437767" cy="24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甜甜圈 5"/>
          <p:cNvSpPr/>
          <p:nvPr/>
        </p:nvSpPr>
        <p:spPr>
          <a:xfrm>
            <a:off x="332639" y="3363667"/>
            <a:ext cx="1224481" cy="735890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6223420" y="3363667"/>
            <a:ext cx="1224481" cy="735890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</a:t>
            </a:r>
            <a:r>
              <a:rPr lang="en-US" altLang="zh-TW" dirty="0" smtClean="0"/>
              <a:t>SPM</a:t>
            </a:r>
            <a:r>
              <a:rPr lang="zh-TW" altLang="en-US" dirty="0"/>
              <a:t>的參數</a:t>
            </a:r>
            <a:r>
              <a:rPr lang="en-US" altLang="zh-TW" dirty="0" err="1" smtClean="0"/>
              <a:t>Min_support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3-&gt;4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0" y="2293276"/>
            <a:ext cx="5333559" cy="39986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0" y="2407576"/>
            <a:ext cx="5333559" cy="399864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81676" y="4773689"/>
            <a:ext cx="1437767" cy="24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甜甜圈 5"/>
          <p:cNvSpPr/>
          <p:nvPr/>
        </p:nvSpPr>
        <p:spPr>
          <a:xfrm>
            <a:off x="6130623" y="3627120"/>
            <a:ext cx="1733217" cy="1146569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43326" y="1643496"/>
            <a:ext cx="582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此例中，在</a:t>
            </a:r>
            <a:r>
              <a:rPr lang="en-US" altLang="zh-TW" dirty="0" err="1" smtClean="0"/>
              <a:t>min_support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後，</a:t>
            </a:r>
            <a:endParaRPr lang="en-US" altLang="zh-TW" dirty="0" smtClean="0"/>
          </a:p>
          <a:p>
            <a:r>
              <a:rPr lang="zh-TW" altLang="en-US" dirty="0" smtClean="0"/>
              <a:t>甚至</a:t>
            </a:r>
            <a:r>
              <a:rPr lang="en-US" altLang="zh-TW" dirty="0" smtClean="0"/>
              <a:t>RMSE</a:t>
            </a:r>
            <a:r>
              <a:rPr lang="zh-TW" altLang="en-US" dirty="0" smtClean="0"/>
              <a:t>還比</a:t>
            </a:r>
            <a:r>
              <a:rPr lang="en-US" altLang="zh-TW" dirty="0" smtClean="0"/>
              <a:t>baseline</a:t>
            </a:r>
            <a:r>
              <a:rPr lang="zh-TW" altLang="en-US" dirty="0" smtClean="0"/>
              <a:t>還小，而更接近真實資料數</a:t>
            </a:r>
            <a:r>
              <a:rPr lang="zh-TW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969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Min_support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3-&gt;4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20" y="2364447"/>
            <a:ext cx="5333559" cy="39986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1" y="2364447"/>
            <a:ext cx="5333559" cy="399864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66047" y="4840288"/>
            <a:ext cx="1437767" cy="267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0"/>
            <a:ext cx="5333559" cy="39986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4" y="93756"/>
            <a:ext cx="4642764" cy="348074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13091" y="1864873"/>
            <a:ext cx="1437767" cy="24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9081909" flipV="1">
            <a:off x="8458238" y="4779199"/>
            <a:ext cx="1437767" cy="24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甜甜圈 9"/>
          <p:cNvSpPr/>
          <p:nvPr/>
        </p:nvSpPr>
        <p:spPr>
          <a:xfrm>
            <a:off x="2951593" y="530790"/>
            <a:ext cx="1224481" cy="1303339"/>
          </a:xfrm>
          <a:prstGeom prst="donut">
            <a:avLst>
              <a:gd name="adj" fmla="val 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03" y="3577734"/>
            <a:ext cx="4388198" cy="3289894"/>
          </a:xfrm>
          <a:prstGeom prst="rect">
            <a:avLst/>
          </a:prstGeom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282402" y="371670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5/17 Prediction of 12:00-13:00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60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2" y="2193247"/>
            <a:ext cx="5333559" cy="3998645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5/03 Prediction of 17:00-18:00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0" y="219324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2949"/>
            <a:ext cx="4478518" cy="32055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8835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5/17 </a:t>
            </a:r>
            <a:r>
              <a:rPr lang="en-US" altLang="zh-TW" dirty="0"/>
              <a:t>Prediction of </a:t>
            </a:r>
            <a:r>
              <a:rPr lang="en-US" altLang="zh-TW" dirty="0" smtClean="0"/>
              <a:t>08:00-09:00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55" y="3578465"/>
            <a:ext cx="3996745" cy="29964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1" y="851248"/>
            <a:ext cx="3885980" cy="29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3040" y="1241510"/>
            <a:ext cx="10728960" cy="13255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解決了程式碼中的錯誤後，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SPM</a:t>
            </a:r>
            <a:r>
              <a:rPr lang="zh-TW" altLang="en-US" sz="2800" dirty="0"/>
              <a:t>所產出的第一筆</a:t>
            </a:r>
            <a:r>
              <a:rPr lang="en-US" altLang="zh-TW" sz="2800" dirty="0"/>
              <a:t>PM2.5</a:t>
            </a:r>
            <a:r>
              <a:rPr lang="zh-TW" altLang="en-US" sz="2800" dirty="0"/>
              <a:t>預測值不再有突然爆高或暴跌的</a:t>
            </a:r>
            <a:r>
              <a:rPr lang="zh-TW" altLang="en-US" sz="2800" dirty="0" smtClean="0"/>
              <a:t>情況。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 smtClean="0"/>
              <a:t>且在</a:t>
            </a:r>
            <a:r>
              <a:rPr lang="zh-TW" altLang="en-US" sz="2800" dirty="0" smtClean="0"/>
              <a:t>調整過產生</a:t>
            </a:r>
            <a:r>
              <a:rPr lang="en-US" altLang="zh-TW" sz="2800" dirty="0" smtClean="0"/>
              <a:t>SPM</a:t>
            </a:r>
            <a:r>
              <a:rPr lang="zh-TW" altLang="en-US" sz="2800" dirty="0" smtClean="0"/>
              <a:t>預測所需之</a:t>
            </a:r>
            <a:r>
              <a:rPr lang="en-US" altLang="zh-TW" sz="2800" dirty="0" smtClean="0"/>
              <a:t>weight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Hill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Function</a:t>
            </a:r>
            <a:r>
              <a:rPr lang="zh-TW" altLang="en-US" sz="2800" dirty="0" smtClean="0"/>
              <a:t> 的</a:t>
            </a:r>
            <a:r>
              <a:rPr lang="zh-TW" altLang="en-US" sz="2800" dirty="0"/>
              <a:t>參數與調整</a:t>
            </a:r>
            <a:r>
              <a:rPr lang="en-US" altLang="zh-TW" sz="2800" dirty="0"/>
              <a:t>SPM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的參數</a:t>
            </a:r>
            <a:r>
              <a:rPr lang="en-US" altLang="zh-TW" sz="2800" dirty="0" err="1" smtClean="0"/>
              <a:t>Min_support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3-&gt;4</a:t>
            </a:r>
            <a:r>
              <a:rPr lang="zh-TW" altLang="en-US" sz="2800" dirty="0" smtClean="0"/>
              <a:t>後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400" dirty="0" smtClean="0"/>
              <a:t>針對先前介紹過的在工廠附近測站、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空氣品質普遍較差測站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爆紫，</a:t>
            </a:r>
            <a:r>
              <a:rPr lang="en-US" altLang="zh-TW" sz="2400" dirty="0" smtClean="0"/>
              <a:t>PN2.5</a:t>
            </a:r>
            <a:r>
              <a:rPr lang="zh-TW" altLang="en-US" sz="2400" dirty="0" smtClean="0"/>
              <a:t>值超過</a:t>
            </a:r>
            <a:r>
              <a:rPr lang="en-US" altLang="zh-TW" sz="2400" dirty="0" smtClean="0"/>
              <a:t>70)</a:t>
            </a:r>
            <a:r>
              <a:rPr lang="zh-TW" altLang="en-US" sz="2400" dirty="0" smtClean="0"/>
              <a:t> 與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空氣品質普遍較好測站</a:t>
            </a:r>
            <a:r>
              <a:rPr lang="en-US" altLang="zh-TW" sz="2400" dirty="0"/>
              <a:t>(PM2.5</a:t>
            </a:r>
            <a:r>
              <a:rPr lang="zh-TW" altLang="en-US" sz="2400" dirty="0"/>
              <a:t>值皆在</a:t>
            </a:r>
            <a:r>
              <a:rPr lang="en-US" altLang="zh-TW" sz="2400" dirty="0"/>
              <a:t>35</a:t>
            </a:r>
            <a:r>
              <a:rPr lang="zh-TW" altLang="en-US" sz="2400" dirty="0"/>
              <a:t>以下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對以上三種類型測站進行預測後，得出的結果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5207" y="3771927"/>
            <a:ext cx="9433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dirty="0" smtClean="0"/>
              <a:t>大多數測站的</a:t>
            </a:r>
            <a:r>
              <a:rPr lang="en-US" altLang="zh-TW" sz="2400" dirty="0" smtClean="0"/>
              <a:t>SPM</a:t>
            </a:r>
            <a:r>
              <a:rPr lang="zh-TW" altLang="en-US" sz="2400" dirty="0"/>
              <a:t>的 </a:t>
            </a:r>
            <a:r>
              <a:rPr lang="en-US" altLang="zh-TW" sz="2400" dirty="0" smtClean="0"/>
              <a:t>RMSE</a:t>
            </a:r>
            <a:r>
              <a:rPr lang="zh-TW" altLang="en-US" sz="2400" dirty="0"/>
              <a:t>都</a:t>
            </a:r>
            <a:r>
              <a:rPr lang="zh-TW" altLang="en-US" sz="2400" dirty="0" smtClean="0"/>
              <a:t>較 </a:t>
            </a:r>
            <a:r>
              <a:rPr lang="en-US" altLang="zh-TW" sz="2400" dirty="0" err="1" smtClean="0"/>
              <a:t>BaseLine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RMSE</a:t>
            </a:r>
            <a:r>
              <a:rPr lang="zh-TW" altLang="en-US" sz="2400" dirty="0" smtClean="0">
                <a:solidFill>
                  <a:srgbClr val="FF0000"/>
                </a:solidFill>
              </a:rPr>
              <a:t>低或和</a:t>
            </a:r>
            <a:r>
              <a:rPr lang="en-US" altLang="zh-TW" sz="2400" dirty="0" err="1"/>
              <a:t>BaseLine</a:t>
            </a:r>
            <a:r>
              <a:rPr lang="zh-TW" altLang="en-US" sz="2400" dirty="0"/>
              <a:t>的 </a:t>
            </a:r>
            <a:r>
              <a:rPr lang="en-US" altLang="zh-TW" sz="2400" dirty="0"/>
              <a:t>RMSE </a:t>
            </a:r>
            <a:r>
              <a:rPr lang="zh-TW" altLang="en-US" sz="2400" dirty="0" smtClean="0">
                <a:solidFill>
                  <a:srgbClr val="FF0000"/>
                </a:solidFill>
              </a:rPr>
              <a:t>相同，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也就是在經過調整參數與預測方法後，</a:t>
            </a:r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Sequential </a:t>
            </a:r>
            <a:r>
              <a:rPr lang="en-US" altLang="zh-TW" sz="2400" dirty="0">
                <a:solidFill>
                  <a:srgbClr val="FF0000"/>
                </a:solidFill>
              </a:rPr>
              <a:t>Pattern Mining </a:t>
            </a:r>
            <a:r>
              <a:rPr lang="zh-TW" altLang="en-US" sz="2400" dirty="0" smtClean="0">
                <a:solidFill>
                  <a:srgbClr val="FF0000"/>
                </a:solidFill>
              </a:rPr>
              <a:t>演算法對大多數的測站來說都比用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BaseLine</a:t>
            </a:r>
            <a:r>
              <a:rPr lang="en-US" altLang="zh-TW" sz="2400" dirty="0">
                <a:solidFill>
                  <a:srgbClr val="FF0000"/>
                </a:solidFill>
              </a:rPr>
              <a:t> (</a:t>
            </a:r>
            <a:r>
              <a:rPr lang="zh-TW" altLang="en-US" sz="2400" dirty="0">
                <a:solidFill>
                  <a:srgbClr val="FF0000"/>
                </a:solidFill>
              </a:rPr>
              <a:t>直接以上一筆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r>
              <a:rPr lang="zh-TW" altLang="en-US" sz="2400" dirty="0">
                <a:solidFill>
                  <a:srgbClr val="FF0000"/>
                </a:solidFill>
              </a:rPr>
              <a:t>數值資料作為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r>
              <a:rPr lang="zh-TW" altLang="en-US" sz="2400" dirty="0">
                <a:solidFill>
                  <a:srgbClr val="FF0000"/>
                </a:solidFill>
              </a:rPr>
              <a:t>分鐘後的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r>
              <a:rPr lang="zh-TW" altLang="en-US" sz="2400" dirty="0">
                <a:solidFill>
                  <a:srgbClr val="FF0000"/>
                </a:solidFill>
              </a:rPr>
              <a:t>預測值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做出的預測更接近實際資料因而更加準確。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大多和</a:t>
            </a:r>
            <a:r>
              <a:rPr lang="en-US" altLang="zh-TW" dirty="0" smtClean="0"/>
              <a:t>baseline</a:t>
            </a:r>
            <a:r>
              <a:rPr lang="zh-TW" altLang="en-US" dirty="0" smtClean="0"/>
              <a:t>相同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2318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440" y="338138"/>
            <a:ext cx="11033760" cy="118506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 Hour later. </a:t>
            </a:r>
            <a:br>
              <a:rPr lang="en-US" altLang="zh-TW" dirty="0" smtClean="0"/>
            </a:br>
            <a:r>
              <a:rPr lang="en-US" altLang="zh-TW" dirty="0" smtClean="0"/>
              <a:t>An 1 Hour long PM2.5 prediction value is generated with Sequential Pattern Mining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4250" y="2387600"/>
            <a:ext cx="8051800" cy="18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353550" y="3944938"/>
            <a:ext cx="2222500" cy="195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24250" y="3949700"/>
            <a:ext cx="5822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95400" y="3944938"/>
            <a:ext cx="2222500" cy="1952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3517900" y="2095500"/>
            <a:ext cx="6350" cy="2895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9340850" y="2095500"/>
            <a:ext cx="6350" cy="2895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1582400" y="2095500"/>
            <a:ext cx="6350" cy="2895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514725" y="2095500"/>
            <a:ext cx="6350" cy="28956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606530" y="2095500"/>
            <a:ext cx="6350" cy="28956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06090" y="171132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0:00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809990" y="17261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5/18 23:00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007090" y="17261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5/19 0:00</a:t>
            </a:r>
            <a:endParaRPr lang="zh-TW" altLang="en-US" dirty="0"/>
          </a:p>
        </p:txBody>
      </p:sp>
      <p:sp>
        <p:nvSpPr>
          <p:cNvPr id="8" name="框架 7"/>
          <p:cNvSpPr/>
          <p:nvPr/>
        </p:nvSpPr>
        <p:spPr>
          <a:xfrm>
            <a:off x="9353550" y="3944938"/>
            <a:ext cx="2259330" cy="195262"/>
          </a:xfrm>
          <a:prstGeom prst="fram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極</a:t>
            </a:r>
            <a:r>
              <a:rPr lang="zh-TW" altLang="en-US" dirty="0" smtClean="0"/>
              <a:t>少</a:t>
            </a:r>
            <a:r>
              <a:rPr lang="zh-TW" altLang="en-US" dirty="0"/>
              <a:t>數</a:t>
            </a:r>
            <a:r>
              <a:rPr lang="zh-TW" altLang="en-US" dirty="0" smtClean="0"/>
              <a:t>不太準的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測站觀察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歷史資料選取範圍</a:t>
            </a:r>
            <a:r>
              <a:rPr lang="en-US" altLang="zh-TW" dirty="0" smtClean="0"/>
              <a:t>:2017/5/18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2017/5/19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0:00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風向觀測時間 </a:t>
            </a:r>
            <a:r>
              <a:rPr lang="en-US" altLang="zh-TW" dirty="0" smtClean="0"/>
              <a:t>2017/5/25</a:t>
            </a:r>
            <a:r>
              <a:rPr lang="zh-TW" altLang="en-US" dirty="0" smtClean="0"/>
              <a:t>上午</a:t>
            </a:r>
            <a:r>
              <a:rPr lang="en-US" altLang="zh-TW" dirty="0" smtClean="0"/>
              <a:t>11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9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61447"/>
            <a:ext cx="10728960" cy="1325563"/>
          </a:xfrm>
        </p:spPr>
        <p:txBody>
          <a:bodyPr>
            <a:normAutofit fontScale="90000"/>
          </a:bodyPr>
          <a:lstStyle/>
          <a:p>
            <a:r>
              <a:rPr lang="zh-TW" altLang="en-US" sz="3600" dirty="0" smtClean="0"/>
              <a:t>觀察過在工廠附近測站、空氣品質普遍較差測站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爆紫，</a:t>
            </a:r>
            <a:r>
              <a:rPr lang="en-US" altLang="zh-TW" sz="3600" dirty="0" smtClean="0"/>
              <a:t>PN2.5</a:t>
            </a:r>
            <a:r>
              <a:rPr lang="zh-TW" altLang="en-US" sz="3600" dirty="0" smtClean="0"/>
              <a:t>值超過</a:t>
            </a:r>
            <a:r>
              <a:rPr lang="en-US" altLang="zh-TW" sz="3600" dirty="0" smtClean="0"/>
              <a:t>70)</a:t>
            </a:r>
            <a:r>
              <a:rPr lang="zh-TW" altLang="en-US" sz="3600" dirty="0" smtClean="0"/>
              <a:t> 與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空氣品質普遍較好測站</a:t>
            </a:r>
            <a:r>
              <a:rPr lang="en-US" altLang="zh-TW" sz="3600" dirty="0"/>
              <a:t>(PM2.5</a:t>
            </a:r>
            <a:r>
              <a:rPr lang="zh-TW" altLang="en-US" sz="3600" dirty="0"/>
              <a:t>值皆在</a:t>
            </a:r>
            <a:r>
              <a:rPr lang="en-US" altLang="zh-TW" sz="3600" dirty="0"/>
              <a:t>35</a:t>
            </a:r>
            <a:r>
              <a:rPr lang="zh-TW" altLang="en-US" sz="3600" dirty="0"/>
              <a:t>以下</a:t>
            </a:r>
            <a:r>
              <a:rPr lang="en-US" altLang="zh-TW" sz="3600" dirty="0"/>
              <a:t>)</a:t>
            </a:r>
            <a:r>
              <a:rPr lang="zh-TW" altLang="en-US" sz="3600" dirty="0" smtClean="0"/>
              <a:t>以上三種類型測站後，得出的結果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79220" y="2910235"/>
            <a:ext cx="915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dirty="0" smtClean="0"/>
              <a:t>空氣品質一直很差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爆紫的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測站的</a:t>
            </a:r>
            <a:r>
              <a:rPr lang="en-US" altLang="zh-TW" sz="2400" dirty="0" smtClean="0"/>
              <a:t>SPM</a:t>
            </a:r>
            <a:r>
              <a:rPr lang="zh-TW" altLang="en-US" sz="2400" dirty="0" smtClean="0"/>
              <a:t> 與 </a:t>
            </a:r>
            <a:r>
              <a:rPr lang="en-US" altLang="zh-TW" sz="2400" dirty="0" err="1" smtClean="0"/>
              <a:t>BaseLine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RMSE</a:t>
            </a:r>
            <a:r>
              <a:rPr lang="zh-TW" altLang="en-US" sz="2400" dirty="0" smtClean="0"/>
              <a:t>都較高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皆大於</a:t>
            </a:r>
            <a:r>
              <a:rPr lang="en-US" altLang="zh-TW" sz="2400" dirty="0" smtClean="0"/>
              <a:t>10)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9220" y="4262120"/>
            <a:ext cx="943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dirty="0" smtClean="0"/>
              <a:t>大多數測站的</a:t>
            </a:r>
            <a:r>
              <a:rPr lang="en-US" altLang="zh-TW" sz="2400" dirty="0" smtClean="0"/>
              <a:t>SPM</a:t>
            </a:r>
            <a:r>
              <a:rPr lang="zh-TW" altLang="en-US" sz="2400" dirty="0"/>
              <a:t>的 </a:t>
            </a:r>
            <a:r>
              <a:rPr lang="en-US" altLang="zh-TW" sz="2400" dirty="0" smtClean="0"/>
              <a:t>RMSE</a:t>
            </a:r>
            <a:r>
              <a:rPr lang="zh-TW" altLang="en-US" sz="2400" dirty="0"/>
              <a:t>都</a:t>
            </a:r>
            <a:r>
              <a:rPr lang="zh-TW" altLang="en-US" sz="2400" dirty="0" smtClean="0"/>
              <a:t>較 </a:t>
            </a:r>
            <a:r>
              <a:rPr lang="en-US" altLang="zh-TW" sz="2400" dirty="0" err="1" smtClean="0"/>
              <a:t>BaseLine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RMSE</a:t>
            </a:r>
            <a:r>
              <a:rPr lang="zh-TW" altLang="en-US" sz="2400" dirty="0" smtClean="0">
                <a:solidFill>
                  <a:srgbClr val="FF0000"/>
                </a:solidFill>
              </a:rPr>
              <a:t>高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r>
              <a:rPr lang="zh-TW" altLang="en-US" sz="2400" dirty="0" smtClean="0"/>
              <a:t>也就是</a:t>
            </a:r>
            <a:r>
              <a:rPr lang="en-US" altLang="zh-TW" sz="2400" dirty="0" err="1" smtClean="0"/>
              <a:t>BaseLine</a:t>
            </a:r>
            <a:r>
              <a:rPr lang="zh-TW" altLang="en-US" sz="2400" dirty="0" smtClean="0"/>
              <a:t>演算法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直接以上一</a:t>
            </a:r>
            <a:r>
              <a:rPr lang="zh-TW" altLang="en-US" sz="2400" dirty="0"/>
              <a:t>筆</a:t>
            </a:r>
            <a:r>
              <a:rPr lang="en-US" altLang="zh-TW" sz="2400" dirty="0" smtClean="0"/>
              <a:t>PM2.5</a:t>
            </a:r>
            <a:r>
              <a:rPr lang="zh-TW" altLang="en-US" sz="2400" dirty="0" smtClean="0"/>
              <a:t>數值資料作為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分鐘後的</a:t>
            </a:r>
            <a:r>
              <a:rPr lang="en-US" altLang="zh-TW" sz="2400" dirty="0" smtClean="0"/>
              <a:t>PM2.5</a:t>
            </a:r>
            <a:r>
              <a:rPr lang="zh-TW" altLang="en-US" sz="2400" dirty="0" smtClean="0"/>
              <a:t>預測值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的方法對大多數的測站來說都比用</a:t>
            </a:r>
            <a:r>
              <a:rPr lang="en-US" altLang="zh-TW" sz="2400" dirty="0" smtClean="0"/>
              <a:t>Sequential Pattern Mining</a:t>
            </a:r>
            <a:r>
              <a:rPr lang="zh-TW" altLang="en-US" sz="2400" dirty="0" smtClean="0"/>
              <a:t>做出的預測更接近實際資料因而更加準確。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0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35310" cy="2852737"/>
          </a:xfrm>
        </p:spPr>
        <p:txBody>
          <a:bodyPr/>
          <a:lstStyle/>
          <a:p>
            <a:pPr algn="ctr"/>
            <a:r>
              <a:rPr lang="zh-TW" altLang="en-US" dirty="0"/>
              <a:t>空氣品質一直很差</a:t>
            </a:r>
            <a:r>
              <a:rPr lang="en-US" altLang="zh-TW" dirty="0"/>
              <a:t>(</a:t>
            </a:r>
            <a:r>
              <a:rPr lang="zh-TW" altLang="en-US" dirty="0"/>
              <a:t>爆紫</a:t>
            </a:r>
            <a:r>
              <a:rPr lang="zh-TW" altLang="en-US" dirty="0" smtClean="0"/>
              <a:t>的，</a:t>
            </a:r>
            <a:r>
              <a:rPr lang="en-US" altLang="zh-TW" dirty="0"/>
              <a:t> (PM2.5</a:t>
            </a:r>
            <a:r>
              <a:rPr lang="zh-TW" altLang="en-US" dirty="0"/>
              <a:t>值</a:t>
            </a:r>
            <a:r>
              <a:rPr lang="zh-TW" altLang="en-US" dirty="0" smtClean="0"/>
              <a:t>皆超過</a:t>
            </a:r>
            <a:r>
              <a:rPr lang="en-US" altLang="zh-TW" dirty="0" smtClean="0"/>
              <a:t>70)</a:t>
            </a:r>
            <a:r>
              <a:rPr lang="zh-TW" altLang="en-US" dirty="0" smtClean="0"/>
              <a:t>的測站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3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912" y="365125"/>
            <a:ext cx="10914888" cy="117475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高雄 靠近</a:t>
            </a:r>
            <a:r>
              <a:rPr lang="zh-TW" altLang="en-US" dirty="0" smtClean="0">
                <a:solidFill>
                  <a:srgbClr val="FF0000"/>
                </a:solidFill>
              </a:rPr>
              <a:t>仁武焚化爐 、南部發電廠 與 高雄加工出口區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靠海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報紫的測站 </a:t>
            </a:r>
            <a:r>
              <a:rPr lang="en-US" altLang="zh-TW" dirty="0" smtClean="0"/>
              <a:t>70+)(</a:t>
            </a:r>
            <a:r>
              <a:rPr lang="zh-TW" altLang="en-US" dirty="0" smtClean="0"/>
              <a:t>在工廠西北方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吹南風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可能受風向影響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58" y="1948314"/>
            <a:ext cx="6548742" cy="4909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3111500"/>
            <a:ext cx="3209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廟宇</a:t>
            </a:r>
            <a:br>
              <a:rPr lang="zh-TW" altLang="en-US" dirty="0" smtClean="0"/>
            </a:br>
            <a:r>
              <a:rPr lang="zh-TW" altLang="en-US" dirty="0" smtClean="0"/>
              <a:t>台北市 龍山寺附近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報紫</a:t>
            </a:r>
            <a:r>
              <a:rPr lang="en-US" altLang="zh-TW" dirty="0" smtClean="0"/>
              <a:t>70+) </a:t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日前已有要禁止燒香的新聞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72" y="1826980"/>
            <a:ext cx="6510528" cy="48810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12" y="3255962"/>
            <a:ext cx="284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714</Words>
  <Application>Microsoft Office PowerPoint</Application>
  <PresentationFormat>寬螢幕</PresentationFormat>
  <Paragraphs>74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Office 佈景主題</vt:lpstr>
      <vt:lpstr>Use history PM2.5 data to simulate Sequential Pattern Mining prediction.</vt:lpstr>
      <vt:lpstr>Use SPM to predict 1 hour long PM2.5 time series values from 5/18 23:00 to 5/19 0:00 </vt:lpstr>
      <vt:lpstr>5 mins later.</vt:lpstr>
      <vt:lpstr>1 Hour later.  An 1 Hour long PM2.5 prediction value is generated with Sequential Pattern Mining prediction</vt:lpstr>
      <vt:lpstr>測站觀察</vt:lpstr>
      <vt:lpstr>觀察過在工廠附近測站、空氣品質普遍較差測站(爆紫，PN2.5值超過70) 與  空氣品質普遍較好測站(PM2.5值皆在35以下)以上三種類型測站後，得出的結果:</vt:lpstr>
      <vt:lpstr>空氣品質一直很差(爆紫的， (PM2.5值皆超過70)的測站</vt:lpstr>
      <vt:lpstr>高雄 靠近仁武焚化爐 、南部發電廠 與 高雄加工出口區 (靠海) (報紫的測站 70+)(在工廠西北方) 吹南風(可能受風向影響)</vt:lpstr>
      <vt:lpstr>廟宇 台北市 龍山寺附近  (報紫70+)  日前已有要禁止燒香的新聞</vt:lpstr>
      <vt:lpstr>在工廠附近的測站</vt:lpstr>
      <vt:lpstr>工廠: 雲林台塑麥寮六輕廠 (靠海)</vt:lpstr>
      <vt:lpstr>高雄靠近仁武焚化爐 、南部發電廠 與 高雄加工出口區 (在工廠東北方)吹南風(可能受風向影響)   PM2.5 (23-55)</vt:lpstr>
      <vt:lpstr>高雄靠近仁武焚化爐 、南部發電廠 與 高雄加工出口區 (在工廠東北方)、鳳山工業區  吹南風(可能受風向影響)   PM2.5 (23-55)</vt:lpstr>
      <vt:lpstr>彰化和美鎮附近 靠近金興工業區(在工廠東南方) 星元電廠(在工廠東方) 星能電廠(在工廠東方)(靠海) (紅色58-64) 彰濱工業區(在工廠東北方)吹南風(可能受風向影響)</vt:lpstr>
      <vt:lpstr>彰化埔鹽鄉附近 靠近福興工業區(在工廠西南方)</vt:lpstr>
      <vt:lpstr>新北市 靠近林口工二工業區 (在工廠西南方) (53-58)</vt:lpstr>
      <vt:lpstr>新北市 靠近林口工二工業區 (在工廠西南方) (53-58)</vt:lpstr>
      <vt:lpstr>台中市  靠近大甲幼獅工業區 (在工廠西北方) (41-47) 吹東南風可能受風向影響</vt:lpstr>
      <vt:lpstr>台中市 大甲區附近(35-41)</vt:lpstr>
      <vt:lpstr>台中市 大甲區附近(35-41)</vt:lpstr>
      <vt:lpstr>可能為異常的測站: 台北市信義區附近 74DA3895C2F4(47-53)   附近其他測站皆為(11-23) or (23-35)   吹西風(再觀察是否對其他測站造成影響)</vt:lpstr>
      <vt:lpstr>可能為異常的測站: 台北市天母蘭雅 28C2DDDD4023(47-53) 附近其他測站皆為(35-41)</vt:lpstr>
      <vt:lpstr>空氣品質一直很好測站(PM2.5值皆在35以下)</vt:lpstr>
      <vt:lpstr>空氣好 台東 鹿野鄉</vt:lpstr>
      <vt:lpstr>空氣好 台東綠島</vt:lpstr>
      <vt:lpstr>空氣好 台東卑南鄉</vt:lpstr>
      <vt:lpstr>Enhance the precision of SPM prediction</vt:lpstr>
      <vt:lpstr>解決了程式碼中的錯誤後， SPM所產出的第一筆PM2.5預測值不再有突然爆高或暴跌的情況 </vt:lpstr>
      <vt:lpstr>5/17 Prediction of 12:00-13:00</vt:lpstr>
      <vt:lpstr>PowerPoint 簡報</vt:lpstr>
      <vt:lpstr>調整過產生SPM預測所需 之weight的Hill Function 的參數 </vt:lpstr>
      <vt:lpstr>調整SPM的參數Min_support: 3-&gt;4</vt:lpstr>
      <vt:lpstr>Min_support: 3-&gt;4</vt:lpstr>
      <vt:lpstr>PowerPoint 簡報</vt:lpstr>
      <vt:lpstr>PowerPoint 簡報</vt:lpstr>
      <vt:lpstr>5/17 Prediction of 08:00-09:00 </vt:lpstr>
      <vt:lpstr>解決了程式碼中的錯誤後， SPM所產出的第一筆PM2.5預測值不再有突然爆高或暴跌的情況。  且在調整過產生SPM預測所需之weight的Hill Function 的參數與調整SPM 的參數Min_support: 3-&gt;4後，  針對先前介紹過的在工廠附近測站、 空氣品質普遍較差測站(爆紫，PN2.5值超過70) 與  空氣品質普遍較好測站(PM2.5值皆在35以下)， 對以上三種類型測站進行預測後，得出的結果:</vt:lpstr>
      <vt:lpstr>PowerPoint 簡報</vt:lpstr>
      <vt:lpstr>大多和baseline相同</vt:lpstr>
      <vt:lpstr>極少數不太準的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MiracUser</dc:creator>
  <cp:lastModifiedBy>user</cp:lastModifiedBy>
  <cp:revision>52</cp:revision>
  <dcterms:created xsi:type="dcterms:W3CDTF">2017-05-24T08:42:31Z</dcterms:created>
  <dcterms:modified xsi:type="dcterms:W3CDTF">2017-06-07T14:41:35Z</dcterms:modified>
</cp:coreProperties>
</file>