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A18A-51BE-456B-B93F-64F20DF9D71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2C9F8-6D03-4A60-834D-37D2739AC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3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0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61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42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26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99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7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32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1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5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2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3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2887-07BC-4DE7-8A22-BDD681AB20AF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67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 implement the following image processing feature in the project: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1" y="1624664"/>
            <a:ext cx="10515599" cy="5389426"/>
          </a:xfrm>
        </p:spPr>
        <p:txBody>
          <a:bodyPr>
            <a:normAutofit/>
          </a:bodyPr>
          <a:lstStyle/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/>
              <a:t>1</a:t>
            </a:r>
            <a:r>
              <a:rPr lang="en-US" altLang="zh-TW" sz="2400" dirty="0" smtClean="0"/>
              <a:t>. Camera Calibration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1</a:t>
            </a:r>
            <a:r>
              <a:rPr lang="en-US" altLang="zh-TW" sz="2000" dirty="0" smtClean="0"/>
              <a:t>.1 </a:t>
            </a:r>
            <a:r>
              <a:rPr lang="en-US" altLang="zh-TW" sz="2000" dirty="0"/>
              <a:t>Corner </a:t>
            </a:r>
            <a:r>
              <a:rPr lang="en-US" altLang="zh-TW" sz="2000" dirty="0" smtClean="0"/>
              <a:t>detection </a:t>
            </a:r>
            <a:endParaRPr lang="en-US" altLang="zh-TW" sz="2000" dirty="0" smtClean="0"/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 smtClean="0"/>
              <a:t>1</a:t>
            </a:r>
            <a:r>
              <a:rPr lang="en-US" altLang="zh-TW" sz="2000" dirty="0" smtClean="0"/>
              <a:t>.2 </a:t>
            </a:r>
            <a:r>
              <a:rPr lang="en-US" altLang="zh-TW" sz="2000" dirty="0"/>
              <a:t>Find the intrinsic matrix </a:t>
            </a: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1</a:t>
            </a:r>
            <a:r>
              <a:rPr lang="en-US" altLang="zh-TW" sz="2000" dirty="0" smtClean="0"/>
              <a:t>.3 </a:t>
            </a:r>
            <a:r>
              <a:rPr lang="en-US" altLang="zh-TW" sz="2000" dirty="0"/>
              <a:t>Find the extrinsic matrix </a:t>
            </a:r>
            <a:endParaRPr lang="en-US" altLang="zh-TW" sz="2000" dirty="0" smtClean="0"/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1</a:t>
            </a:r>
            <a:r>
              <a:rPr lang="en-US" altLang="zh-TW" sz="2000" dirty="0" smtClean="0"/>
              <a:t>.4 </a:t>
            </a:r>
            <a:r>
              <a:rPr lang="en-US" altLang="zh-TW" sz="2000" dirty="0"/>
              <a:t>Find the distortion matrix </a:t>
            </a:r>
            <a:r>
              <a:rPr lang="en-US" altLang="zh-TW" sz="2000" dirty="0" smtClean="0"/>
              <a:t>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2</a:t>
            </a:r>
            <a:r>
              <a:rPr lang="en-US" altLang="zh-TW" sz="2400" dirty="0" smtClean="0"/>
              <a:t>. AR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en-US" altLang="zh-TW" sz="2400" dirty="0" smtClean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. </a:t>
            </a:r>
            <a:r>
              <a:rPr lang="en-US" altLang="zh-TW" sz="2400" dirty="0"/>
              <a:t>Pupil detection</a:t>
            </a:r>
            <a:br>
              <a:rPr lang="en-US" altLang="zh-TW" sz="2400" dirty="0"/>
            </a:br>
            <a:r>
              <a:rPr lang="zh-TW" altLang="en-US" sz="2000" dirty="0" smtClean="0">
                <a:latin typeface="Calibri (本文)"/>
                <a:ea typeface="標楷體" panose="03000509000000000000" pitchFamily="65" charset="-120"/>
              </a:rPr>
              <a:t>      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en-US" altLang="zh-TW" sz="2000" dirty="0" smtClean="0">
                <a:ea typeface="標楷體" panose="03000509000000000000" pitchFamily="65" charset="-120"/>
              </a:rPr>
              <a:t>.1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Median Smooth  </a:t>
            </a:r>
            <a:r>
              <a:rPr lang="zh-TW" altLang="en-US" sz="2000" dirty="0" smtClean="0">
                <a:ea typeface="標楷體" panose="03000509000000000000" pitchFamily="65" charset="-120"/>
              </a:rPr>
              <a:t>去除圖片的雜訊 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  <a:tabLst>
                <a:tab pos="266700" algn="l"/>
              </a:tabLst>
            </a:pPr>
            <a:r>
              <a:rPr lang="zh-TW" altLang="en-US" sz="2000" dirty="0" smtClean="0">
                <a:ea typeface="標楷體" panose="03000509000000000000" pitchFamily="65" charset="-120"/>
              </a:rPr>
              <a:t>       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en-US" altLang="zh-TW" sz="2000" dirty="0" smtClean="0">
                <a:ea typeface="標楷體" panose="03000509000000000000" pitchFamily="65" charset="-120"/>
              </a:rPr>
              <a:t>.2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Canny  </a:t>
            </a:r>
            <a:r>
              <a:rPr lang="zh-TW" altLang="en-US" sz="2000" dirty="0" smtClean="0">
                <a:ea typeface="標楷體" panose="03000509000000000000" pitchFamily="65" charset="-120"/>
              </a:rPr>
              <a:t>邊緣偵測 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  <a:tabLst>
                <a:tab pos="266700" algn="l"/>
              </a:tabLst>
            </a:pP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      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en-US" altLang="zh-TW" sz="2000" dirty="0" smtClean="0">
                <a:ea typeface="標楷體" panose="03000509000000000000" pitchFamily="65" charset="-120"/>
              </a:rPr>
              <a:t>.3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HoughCircle</a:t>
            </a:r>
            <a:r>
              <a:rPr lang="en-US" altLang="zh-TW" sz="2000" dirty="0" smtClean="0">
                <a:ea typeface="標楷體" panose="03000509000000000000" pitchFamily="65" charset="-120"/>
              </a:rPr>
              <a:t> +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cvCircle</a:t>
            </a:r>
            <a:r>
              <a:rPr lang="en-US" altLang="zh-TW" sz="2000" dirty="0" smtClean="0">
                <a:ea typeface="標楷體" panose="03000509000000000000" pitchFamily="65" charset="-120"/>
              </a:rPr>
              <a:t>  </a:t>
            </a:r>
            <a:r>
              <a:rPr lang="zh-TW" altLang="en-US" sz="2000" dirty="0" smtClean="0">
                <a:ea typeface="標楷體" panose="03000509000000000000" pitchFamily="65" charset="-120"/>
              </a:rPr>
              <a:t>找出圓並將瞳孔標示出來 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177800" indent="0">
              <a:lnSpc>
                <a:spcPct val="100000"/>
              </a:lnSpc>
              <a:buNone/>
            </a:pPr>
            <a:endParaRPr lang="zh-TW" altLang="en-US" sz="2000" dirty="0">
              <a:latin typeface="Calibri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7100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67372"/>
            <a:ext cx="10515600" cy="14179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4.Pupil detection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0793"/>
            <a:ext cx="10515600" cy="4546362"/>
          </a:xfrm>
        </p:spPr>
        <p:txBody>
          <a:bodyPr/>
          <a:lstStyle/>
          <a:p>
            <a:pPr marL="152400" indent="-342900">
              <a:buFont typeface="+mj-lt"/>
              <a:buAutoNum type="arabicParenR"/>
              <a:tabLst>
                <a:tab pos="266700" algn="l"/>
              </a:tabLst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Median Smooth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去除圖片</a:t>
            </a:r>
            <a:r>
              <a:rPr lang="zh-TW" altLang="en-US" sz="2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的雜訊並顯示出來  </a:t>
            </a:r>
            <a:endParaRPr lang="en-US" altLang="zh-TW" sz="2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  <a:tabLst>
                <a:tab pos="266700" algn="l"/>
              </a:tabLst>
            </a:pPr>
            <a:endParaRPr lang="en-US" altLang="zh-TW" sz="15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2) Canny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邊緣偵測並顯示出來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2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endParaRPr lang="en-US" altLang="zh-TW" sz="1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3)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HoughCircle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</a:t>
            </a:r>
            <a:r>
              <a:rPr lang="en-US" altLang="zh-TW" sz="2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cvCircle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找出圓並將瞳孔標示出來  </a:t>
            </a:r>
            <a:endParaRPr lang="en-US" altLang="zh-TW" sz="2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64" y="2988929"/>
            <a:ext cx="3571875" cy="1019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539" y="1470999"/>
            <a:ext cx="3581400" cy="1028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b="34466"/>
          <a:stretch/>
        </p:blipFill>
        <p:spPr>
          <a:xfrm>
            <a:off x="8330064" y="4405045"/>
            <a:ext cx="3646165" cy="852834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8412129" y="5677567"/>
            <a:ext cx="3571875" cy="1019175"/>
            <a:chOff x="3647728" y="4581128"/>
            <a:chExt cx="3571875" cy="1019175"/>
          </a:xfrm>
        </p:grpSpPr>
        <p:grpSp>
          <p:nvGrpSpPr>
            <p:cNvPr id="14" name="群組 13"/>
            <p:cNvGrpSpPr/>
            <p:nvPr/>
          </p:nvGrpSpPr>
          <p:grpSpPr>
            <a:xfrm>
              <a:off x="3647728" y="4581128"/>
              <a:ext cx="3571875" cy="1019175"/>
              <a:chOff x="5015880" y="4570065"/>
              <a:chExt cx="3571875" cy="101917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880" y="4570065"/>
                <a:ext cx="3571875" cy="1019175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5725294" y="4797152"/>
                <a:ext cx="298698" cy="28803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>
              <a:off x="6168008" y="4797152"/>
              <a:ext cx="298698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17" y="4383885"/>
            <a:ext cx="3860128" cy="237589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005359" y="5632171"/>
            <a:ext cx="640934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773791" y="5643137"/>
            <a:ext cx="549400" cy="24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483205" y="5632084"/>
            <a:ext cx="893140" cy="255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325827" y="3406706"/>
            <a:ext cx="3994712" cy="2229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1" idx="1"/>
          </p:cNvCxnSpPr>
          <p:nvPr/>
        </p:nvCxnSpPr>
        <p:spPr>
          <a:xfrm flipH="1">
            <a:off x="4985333" y="4831462"/>
            <a:ext cx="3344731" cy="800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2" idx="1"/>
          </p:cNvCxnSpPr>
          <p:nvPr/>
        </p:nvCxnSpPr>
        <p:spPr>
          <a:xfrm flipH="1" flipV="1">
            <a:off x="6376017" y="5767051"/>
            <a:ext cx="2036112" cy="420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TW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Resources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838200" y="166995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8" indent="-4572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atabase”</a:t>
            </a:r>
            <a:r>
              <a:rPr lang="en-US" altLang="zh-TW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includes image files </a:t>
            </a:r>
            <a:r>
              <a:rPr lang="en-US" altLang="zh-TW" sz="2800" dirty="0" smtClean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1.bmp ~ 21.bmp</a:t>
            </a:r>
            <a:r>
              <a:rPr lang="en-US" altLang="zh-TW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altLang="zh-TW" sz="2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Eyes.png</a:t>
            </a:r>
          </a:p>
          <a:p>
            <a:pPr marL="228600" lvl="8" indent="-2286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03177" y="6290037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Folder “database”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72" y="3193244"/>
            <a:ext cx="6191743" cy="29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alt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ormat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838200" y="166995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use the Visual Studio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MFC to create the window to display the image processing features I implement.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797" y="2528887"/>
            <a:ext cx="6515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Camera Calibration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lnSpc>
                <a:spcPct val="100000"/>
              </a:lnSpc>
              <a:buNone/>
            </a:pPr>
            <a:r>
              <a:rPr lang="en-US" altLang="zh-TW" dirty="0"/>
              <a:t> </a:t>
            </a:r>
            <a:r>
              <a:rPr lang="en-US" altLang="zh-TW" sz="2400" dirty="0" smtClean="0"/>
              <a:t>2.1 </a:t>
            </a:r>
            <a:r>
              <a:rPr lang="en-US" altLang="zh-TW" sz="2400" dirty="0"/>
              <a:t>Corner detection </a:t>
            </a:r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 smtClean="0"/>
              <a:t>2.2 </a:t>
            </a:r>
            <a:r>
              <a:rPr lang="en-US" altLang="zh-TW" dirty="0"/>
              <a:t>Find the intrinsic matrix </a:t>
            </a:r>
            <a:endParaRPr lang="en-US" altLang="zh-TW" dirty="0" smtClean="0"/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 smtClean="0"/>
              <a:t>2.3 </a:t>
            </a:r>
            <a:r>
              <a:rPr lang="en-US" altLang="zh-TW" dirty="0"/>
              <a:t>Find the extrinsic matrix </a:t>
            </a:r>
            <a:endParaRPr lang="en-US" altLang="zh-TW" dirty="0" smtClean="0"/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 smtClean="0"/>
              <a:t>2.4 </a:t>
            </a:r>
            <a:r>
              <a:rPr lang="en-US" altLang="zh-TW" dirty="0"/>
              <a:t>Find the distortion </a:t>
            </a:r>
            <a:r>
              <a:rPr lang="en-US" altLang="zh-TW" dirty="0" smtClean="0"/>
              <a:t>matrix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Corner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etection 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corners on the chessboard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(1.bmp)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draw them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button “1.1” and then show the result.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: </a:t>
            </a:r>
            <a:r>
              <a:rPr lang="en-US" altLang="zh-TW" dirty="0" err="1" smtClean="0"/>
              <a:t>cvShowImage</a:t>
            </a:r>
            <a:r>
              <a:rPr lang="en-US" altLang="zh-TW" dirty="0" smtClean="0"/>
              <a:t>(…);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697" y="4162697"/>
            <a:ext cx="2995750" cy="237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93" y="4162697"/>
            <a:ext cx="3860128" cy="23758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80075" y="4597637"/>
            <a:ext cx="606751" cy="222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intrinsic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34699" y="1788937"/>
            <a:ext cx="11161209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 matrix: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1.2”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and then show the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result on the console window.</a:t>
            </a:r>
            <a:endParaRPr lang="en-US" sz="2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Output </a:t>
            </a:r>
            <a:r>
              <a:rPr lang="en-US" dirty="0">
                <a:solidFill>
                  <a:srgbClr val="000000"/>
                </a:solidFill>
              </a:rPr>
              <a:t>format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134" name="Shape 134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83" y="1690687"/>
            <a:ext cx="22860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擷取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096313"/>
            <a:ext cx="4449075" cy="7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911" y="3742450"/>
            <a:ext cx="4246811" cy="2613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19217" y="4235684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4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extrinsic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97025" y="1615437"/>
            <a:ext cx="11294678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extrinsic matrix of the chessboard (1.bmp):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1.3”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then show the result on the console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 format: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143" name="Shape 143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410" y="2255520"/>
            <a:ext cx="3046121" cy="136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擷取.JPG"/>
          <p:cNvPicPr preferRelativeResize="0"/>
          <p:nvPr/>
        </p:nvPicPr>
        <p:blipFill rotWithShape="1">
          <a:blip r:embed="rId4">
            <a:alphaModFix/>
          </a:blip>
          <a:srcRect t="6147"/>
          <a:stretch/>
        </p:blipFill>
        <p:spPr>
          <a:xfrm>
            <a:off x="899223" y="4457235"/>
            <a:ext cx="5178950" cy="6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725" y="4014895"/>
            <a:ext cx="4202892" cy="25868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88801" y="4457235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3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.4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distortion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85200" y="169068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distortion matrix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1.4”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then show the result on the console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Output format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152" name="Shape 152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62" y="1736912"/>
            <a:ext cx="2733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擷取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283" y="4433788"/>
            <a:ext cx="655812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489" y="3440459"/>
            <a:ext cx="4226548" cy="26014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84793" y="3931065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38199" y="152484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Draw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pyramid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chessboards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images(1.bmp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.bmp)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button ”2” 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開始播放畫上金字塔的圖，每格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秒顯示下一張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共顯示五張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dirty="0" smtClean="0"/>
              <a:t>Hint </a:t>
            </a:r>
            <a:r>
              <a:rPr lang="en-US" altLang="zh-TW" dirty="0"/>
              <a:t>: 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/>
              <a:t>Textbook Chapter </a:t>
            </a:r>
            <a:r>
              <a:rPr lang="en-US" altLang="zh-TW" dirty="0" smtClean="0"/>
              <a:t>11</a:t>
            </a:r>
            <a:r>
              <a:rPr lang="zh-TW" altLang="en-US" dirty="0" smtClean="0"/>
              <a:t>、</a:t>
            </a:r>
            <a:r>
              <a:rPr lang="en-US" altLang="zh-TW" smtClean="0"/>
              <a:t>12</a:t>
            </a:r>
            <a:endParaRPr lang="en-US" altLang="zh-TW" dirty="0" smtClean="0"/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 err="1" smtClean="0"/>
              <a:t>cvLine</a:t>
            </a:r>
            <a:r>
              <a:rPr lang="en-US" altLang="zh-TW" dirty="0" smtClean="0"/>
              <a:t>(…)</a:t>
            </a:r>
            <a:endParaRPr lang="en-US" altLang="zh-TW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dirty="0" smtClean="0"/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AR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7055575" y="2864850"/>
            <a:ext cx="4920000" cy="11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-165100"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3D Object </a:t>
            </a:r>
            <a:r>
              <a:rPr lang="en-US" sz="1800" dirty="0" smtClean="0">
                <a:solidFill>
                  <a:schemeClr val="dk1"/>
                </a:solidFill>
              </a:rPr>
              <a:t>coordinates: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Vertex   (0, 0, </a:t>
            </a:r>
            <a:r>
              <a:rPr lang="en-US" sz="1800" dirty="0" smtClean="0">
                <a:solidFill>
                  <a:schemeClr val="dk1"/>
                </a:solidFill>
              </a:rPr>
              <a:t>-2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Corners(1, 1, 0)(1, -1, 0)(-1, -1, 0)(-1, 1, 0)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8334255" y="4177775"/>
            <a:ext cx="3641320" cy="1802021"/>
            <a:chOff x="8334255" y="4177775"/>
            <a:chExt cx="3641320" cy="1802021"/>
          </a:xfrm>
        </p:grpSpPr>
        <p:grpSp>
          <p:nvGrpSpPr>
            <p:cNvPr id="165" name="Shape 165"/>
            <p:cNvGrpSpPr/>
            <p:nvPr/>
          </p:nvGrpSpPr>
          <p:grpSpPr>
            <a:xfrm>
              <a:off x="9200404" y="4543775"/>
              <a:ext cx="1815720" cy="931425"/>
              <a:chOff x="9303879" y="4289775"/>
              <a:chExt cx="1815720" cy="931425"/>
            </a:xfrm>
          </p:grpSpPr>
          <p:grpSp>
            <p:nvGrpSpPr>
              <p:cNvPr id="166" name="Shape 166"/>
              <p:cNvGrpSpPr/>
              <p:nvPr/>
            </p:nvGrpSpPr>
            <p:grpSpPr>
              <a:xfrm>
                <a:off x="9303879" y="4703256"/>
                <a:ext cx="1809990" cy="508079"/>
                <a:chOff x="8541825" y="4694300"/>
                <a:chExt cx="1838300" cy="546675"/>
              </a:xfrm>
            </p:grpSpPr>
            <p:cxnSp>
              <p:nvCxnSpPr>
                <p:cNvPr id="167" name="Shape 167"/>
                <p:cNvCxnSpPr/>
                <p:nvPr/>
              </p:nvCxnSpPr>
              <p:spPr>
                <a:xfrm flipH="1">
                  <a:off x="8541825" y="4694300"/>
                  <a:ext cx="752700" cy="51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68" name="Shape 168"/>
                <p:cNvCxnSpPr/>
                <p:nvPr/>
              </p:nvCxnSpPr>
              <p:spPr>
                <a:xfrm flipH="1">
                  <a:off x="9627425" y="4723475"/>
                  <a:ext cx="752700" cy="51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69" name="Shape 169"/>
                <p:cNvCxnSpPr/>
                <p:nvPr/>
              </p:nvCxnSpPr>
              <p:spPr>
                <a:xfrm>
                  <a:off x="8541925" y="5230525"/>
                  <a:ext cx="111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0" name="Shape 170"/>
                <p:cNvCxnSpPr/>
                <p:nvPr/>
              </p:nvCxnSpPr>
              <p:spPr>
                <a:xfrm>
                  <a:off x="9303925" y="4694300"/>
                  <a:ext cx="1072500" cy="3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171" name="Shape 171"/>
              <p:cNvGrpSpPr/>
              <p:nvPr/>
            </p:nvGrpSpPr>
            <p:grpSpPr>
              <a:xfrm>
                <a:off x="9303900" y="4289775"/>
                <a:ext cx="1815700" cy="931425"/>
                <a:chOff x="9303900" y="4289775"/>
                <a:chExt cx="1815700" cy="931425"/>
              </a:xfrm>
            </p:grpSpPr>
            <p:cxnSp>
              <p:nvCxnSpPr>
                <p:cNvPr id="172" name="Shape 172"/>
                <p:cNvCxnSpPr/>
                <p:nvPr/>
              </p:nvCxnSpPr>
              <p:spPr>
                <a:xfrm>
                  <a:off x="10028300" y="4308600"/>
                  <a:ext cx="18600" cy="385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10037700" y="4289775"/>
                  <a:ext cx="348225" cy="931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0044987" y="4289775"/>
                  <a:ext cx="1074613" cy="442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 flipH="1">
                  <a:off x="9303900" y="4289775"/>
                  <a:ext cx="733800" cy="91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sp>
          <p:nvSpPr>
            <p:cNvPr id="176" name="Shape 176"/>
            <p:cNvSpPr txBox="1"/>
            <p:nvPr/>
          </p:nvSpPr>
          <p:spPr>
            <a:xfrm>
              <a:off x="9174100" y="4177775"/>
              <a:ext cx="1542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(0, 0, </a:t>
              </a:r>
              <a:r>
                <a:rPr lang="en-US" sz="1200" dirty="0" smtClean="0">
                  <a:solidFill>
                    <a:schemeClr val="dk1"/>
                  </a:solidFill>
                </a:rPr>
                <a:t>-2</a:t>
              </a:r>
              <a:r>
                <a:rPr lang="en-US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9856080" y="5422996"/>
              <a:ext cx="16086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(1, 1, 0)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0498675" y="4841748"/>
              <a:ext cx="14769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457200" rtl="0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(1, -1, 0)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8334255" y="5428011"/>
              <a:ext cx="1305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(-1, 1, 0)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8702775" y="4712650"/>
              <a:ext cx="1911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(-1, -1, 0)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807339" y="3293156"/>
            <a:ext cx="2587036" cy="3328199"/>
            <a:chOff x="4580277" y="3150076"/>
            <a:chExt cx="2587036" cy="3328199"/>
          </a:xfrm>
        </p:grpSpPr>
        <p:pic>
          <p:nvPicPr>
            <p:cNvPr id="163" name="Shape 163"/>
            <p:cNvPicPr preferRelativeResize="0"/>
            <p:nvPr/>
          </p:nvPicPr>
          <p:blipFill rotWithShape="1">
            <a:blip r:embed="rId3">
              <a:alphaModFix/>
            </a:blip>
            <a:srcRect l="16209" t="9131" r="17332" b="10695"/>
            <a:stretch/>
          </p:blipFill>
          <p:spPr>
            <a:xfrm>
              <a:off x="4580277" y="4177775"/>
              <a:ext cx="2587036" cy="2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橢圓 1"/>
            <p:cNvSpPr/>
            <p:nvPr/>
          </p:nvSpPr>
          <p:spPr>
            <a:xfrm>
              <a:off x="5203937" y="4541740"/>
              <a:ext cx="121920" cy="11321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單箭頭接點 3"/>
            <p:cNvCxnSpPr>
              <a:stCxn id="2" idx="1"/>
            </p:cNvCxnSpPr>
            <p:nvPr/>
          </p:nvCxnSpPr>
          <p:spPr>
            <a:xfrm flipV="1">
              <a:off x="5221792" y="3412270"/>
              <a:ext cx="283431" cy="11460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5395166" y="3150076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(0,0,0)</a:t>
              </a:r>
              <a:endParaRPr lang="zh-TW" altLang="en-US" dirty="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97838" y="4338040"/>
            <a:ext cx="350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示意影片</a:t>
            </a:r>
            <a:r>
              <a:rPr lang="en-US" altLang="zh-TW" sz="1800" dirty="0" smtClean="0">
                <a:solidFill>
                  <a:srgbClr val="FF0000"/>
                </a:solidFill>
              </a:rPr>
              <a:t>: </a:t>
            </a:r>
            <a:r>
              <a:rPr lang="zh-TW" altLang="en-US" dirty="0" smtClean="0">
                <a:solidFill>
                  <a:srgbClr val="FF0000"/>
                </a:solidFill>
              </a:rPr>
              <a:t>見 </a:t>
            </a:r>
            <a:r>
              <a:rPr lang="en-US" altLang="zh-TW" sz="1800" dirty="0" smtClean="0">
                <a:solidFill>
                  <a:srgbClr val="FF0000"/>
                </a:solidFill>
              </a:rPr>
              <a:t>FTP</a:t>
            </a:r>
            <a:r>
              <a:rPr lang="zh-TW" altLang="en-US" sz="1800" dirty="0" smtClean="0">
                <a:solidFill>
                  <a:srgbClr val="FF0000"/>
                </a:solidFill>
              </a:rPr>
              <a:t> 資料夾 </a:t>
            </a:r>
            <a:r>
              <a:rPr lang="en-US" altLang="zh-TW" sz="1800" dirty="0" smtClean="0">
                <a:solidFill>
                  <a:srgbClr val="FF0000"/>
                </a:solidFill>
              </a:rPr>
              <a:t>hw2 </a:t>
            </a:r>
            <a:r>
              <a:rPr lang="zh-TW" altLang="en-US" sz="1800" dirty="0" smtClean="0">
                <a:solidFill>
                  <a:srgbClr val="FF0000"/>
                </a:solidFill>
              </a:rPr>
              <a:t>的範例影片 </a:t>
            </a:r>
            <a:r>
              <a:rPr lang="en-US" altLang="zh-TW" sz="1800" dirty="0" smtClean="0">
                <a:solidFill>
                  <a:srgbClr val="FF0000"/>
                </a:solidFill>
              </a:rPr>
              <a:t>Hw2_Demo.mp4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414</Words>
  <Application>Microsoft Office PowerPoint</Application>
  <PresentationFormat>寬螢幕</PresentationFormat>
  <Paragraphs>74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 Unicode MS</vt:lpstr>
      <vt:lpstr>Calibri (本文)</vt:lpstr>
      <vt:lpstr>新細明體</vt:lpstr>
      <vt:lpstr>標楷體</vt:lpstr>
      <vt:lpstr>Arial</vt:lpstr>
      <vt:lpstr>Calibri</vt:lpstr>
      <vt:lpstr>Calibri Light</vt:lpstr>
      <vt:lpstr>Office 佈景主題</vt:lpstr>
      <vt:lpstr>I implement the following image processing feature in the project:</vt:lpstr>
      <vt:lpstr>Image Resources</vt:lpstr>
      <vt:lpstr>1. Display Format</vt:lpstr>
      <vt:lpstr>2.  Camera Calibration</vt:lpstr>
      <vt:lpstr>2.1 Corner detection </vt:lpstr>
      <vt:lpstr>2.2 Find the intrinsic matrix</vt:lpstr>
      <vt:lpstr>2.3 Find the extrinsic matrix </vt:lpstr>
      <vt:lpstr>2.4 Find the distortion matrix</vt:lpstr>
      <vt:lpstr>3. AR</vt:lpstr>
      <vt:lpstr>4.Pupil detection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初階影像處理、嵌入式機器人視覺 及人機互動  Homework 1</dc:title>
  <dc:creator>Ford</dc:creator>
  <cp:lastModifiedBy>MiracUser</cp:lastModifiedBy>
  <cp:revision>19</cp:revision>
  <dcterms:created xsi:type="dcterms:W3CDTF">2016-12-01T09:51:55Z</dcterms:created>
  <dcterms:modified xsi:type="dcterms:W3CDTF">2018-10-10T11:22:25Z</dcterms:modified>
</cp:coreProperties>
</file>