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0" r:id="rId2"/>
    <p:sldId id="2854" r:id="rId3"/>
    <p:sldId id="2898" r:id="rId4"/>
    <p:sldId id="2928" r:id="rId5"/>
    <p:sldId id="2889" r:id="rId6"/>
    <p:sldId id="2915" r:id="rId7"/>
    <p:sldId id="2916" r:id="rId8"/>
    <p:sldId id="2887" r:id="rId9"/>
    <p:sldId id="2888" r:id="rId10"/>
    <p:sldId id="2892" r:id="rId11"/>
    <p:sldId id="2919" r:id="rId12"/>
    <p:sldId id="2920" r:id="rId13"/>
    <p:sldId id="2896" r:id="rId14"/>
    <p:sldId id="2897" r:id="rId15"/>
    <p:sldId id="2893" r:id="rId16"/>
    <p:sldId id="2917" r:id="rId17"/>
    <p:sldId id="2918" r:id="rId18"/>
    <p:sldId id="2884" r:id="rId19"/>
    <p:sldId id="2885" r:id="rId20"/>
    <p:sldId id="2899" r:id="rId21"/>
    <p:sldId id="2941" r:id="rId22"/>
    <p:sldId id="2929" r:id="rId23"/>
    <p:sldId id="2945" r:id="rId24"/>
    <p:sldId id="2931" r:id="rId25"/>
    <p:sldId id="2932" r:id="rId26"/>
    <p:sldId id="2934" r:id="rId27"/>
    <p:sldId id="2930" r:id="rId28"/>
    <p:sldId id="2936" r:id="rId29"/>
    <p:sldId id="2914" r:id="rId30"/>
    <p:sldId id="2879" r:id="rId31"/>
    <p:sldId id="2880" r:id="rId32"/>
    <p:sldId id="2908" r:id="rId33"/>
    <p:sldId id="2909" r:id="rId34"/>
    <p:sldId id="2921" r:id="rId35"/>
    <p:sldId id="2922" r:id="rId36"/>
    <p:sldId id="2923" r:id="rId37"/>
    <p:sldId id="2924" r:id="rId38"/>
    <p:sldId id="2925" r:id="rId39"/>
    <p:sldId id="2913" r:id="rId40"/>
    <p:sldId id="2894" r:id="rId41"/>
    <p:sldId id="2895" r:id="rId42"/>
    <p:sldId id="2905" r:id="rId43"/>
    <p:sldId id="2906" r:id="rId44"/>
    <p:sldId id="2937" r:id="rId45"/>
    <p:sldId id="2943" r:id="rId46"/>
    <p:sldId id="2942" r:id="rId47"/>
    <p:sldId id="2944" r:id="rId48"/>
    <p:sldId id="2939" r:id="rId49"/>
    <p:sldId id="2938" r:id="rId50"/>
    <p:sldId id="2947" r:id="rId51"/>
    <p:sldId id="2946" r:id="rId52"/>
    <p:sldId id="2903" r:id="rId53"/>
    <p:sldId id="2927" r:id="rId54"/>
    <p:sldId id="2949" r:id="rId55"/>
    <p:sldId id="2950" r:id="rId56"/>
    <p:sldId id="2951" r:id="rId57"/>
    <p:sldId id="2952" r:id="rId58"/>
    <p:sldId id="2953" r:id="rId59"/>
    <p:sldId id="2955" r:id="rId60"/>
    <p:sldId id="2957" r:id="rId6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4660"/>
  </p:normalViewPr>
  <p:slideViewPr>
    <p:cSldViewPr snapToGrid="0">
      <p:cViewPr varScale="1">
        <p:scale>
          <a:sx n="168" d="100"/>
          <a:sy n="168" d="100"/>
        </p:scale>
        <p:origin x="12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5" name="Parallelogram 14"/>
          <p:cNvSpPr/>
          <p:nvPr userDrawn="1"/>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4267">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8" y="2420888"/>
            <a:ext cx="4773193" cy="1752600"/>
          </a:xfrm>
        </p:spPr>
        <p:txBody>
          <a:bodyPr>
            <a:normAutofit/>
          </a:bodyPr>
          <a:lstStyle>
            <a:lvl1pPr marL="0" indent="0" algn="l">
              <a:buNone/>
              <a:defRPr sz="2400">
                <a:solidFill>
                  <a:schemeClr val="tx2"/>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dirty="0"/>
          </a:p>
        </p:txBody>
      </p:sp>
      <p:sp>
        <p:nvSpPr>
          <p:cNvPr id="10" name="Slide Number Placeholder 5"/>
          <p:cNvSpPr txBox="1">
            <a:spLocks/>
          </p:cNvSpPr>
          <p:nvPr userDrawn="1"/>
        </p:nvSpPr>
        <p:spPr bwMode="gray">
          <a:xfrm>
            <a:off x="47331" y="6436353"/>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smtClean="0">
                <a:solidFill>
                  <a:schemeClr val="bg1"/>
                </a:solidFill>
              </a:rPr>
              <a:pPr lvl="0"/>
              <a:t>‹#›</a:t>
            </a:fld>
            <a:endParaRPr lang="en-GB" sz="1333" dirty="0">
              <a:solidFill>
                <a:schemeClr val="bg1"/>
              </a:solidFill>
            </a:endParaRPr>
          </a:p>
        </p:txBody>
      </p:sp>
      <p:sp>
        <p:nvSpPr>
          <p:cNvPr id="13" name="Footer Placeholder 4"/>
          <p:cNvSpPr txBox="1">
            <a:spLocks/>
          </p:cNvSpPr>
          <p:nvPr userDrawn="1"/>
        </p:nvSpPr>
        <p:spPr bwMode="gray">
          <a:xfrm>
            <a:off x="757051" y="6456807"/>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b="1" kern="1200" dirty="0">
                <a:solidFill>
                  <a:schemeClr val="bg1"/>
                </a:solidFill>
                <a:latin typeface="Arial" panose="020B0604020202020204" pitchFamily="34" charset="0"/>
                <a:ea typeface="+mn-ea"/>
                <a:cs typeface="Arial" panose="020B0604020202020204" pitchFamily="34" charset="0"/>
              </a:rPr>
              <a:t>murata.com</a:t>
            </a:r>
            <a:r>
              <a:rPr lang="en-US" sz="1067" kern="1200" dirty="0">
                <a:solidFill>
                  <a:schemeClr val="bg1"/>
                </a:solidFill>
                <a:latin typeface="Arial" panose="020B0604020202020204" pitchFamily="34" charset="0"/>
                <a:ea typeface="+mn-ea"/>
                <a:cs typeface="Arial" panose="020B0604020202020204" pitchFamily="34" charset="0"/>
              </a:rPr>
              <a:t>   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11" name="Date Placeholder 3"/>
          <p:cNvSpPr txBox="1">
            <a:spLocks/>
          </p:cNvSpPr>
          <p:nvPr userDrawn="1"/>
        </p:nvSpPr>
        <p:spPr>
          <a:xfrm>
            <a:off x="5942478" y="6456807"/>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01 August 2023</a:t>
            </a:fld>
            <a:endParaRPr lang="en-GB" sz="1067" dirty="0">
              <a:solidFill>
                <a:schemeClr val="bg1"/>
              </a:solidFill>
            </a:endParaRPr>
          </a:p>
        </p:txBody>
      </p:sp>
      <p:sp>
        <p:nvSpPr>
          <p:cNvPr id="27" name="Parallelogram 26"/>
          <p:cNvSpPr/>
          <p:nvPr userDrawn="1"/>
        </p:nvSpPr>
        <p:spPr bwMode="gray">
          <a:xfrm rot="16200000" flipV="1">
            <a:off x="-327216" y="6436261"/>
            <a:ext cx="1133139" cy="768095"/>
          </a:xfrm>
          <a:prstGeom prst="parallelogram">
            <a:avLst>
              <a:gd name="adj" fmla="val 69149"/>
            </a:avLst>
          </a:prstGeom>
          <a:no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30" name="Slide Number Placeholder 5"/>
          <p:cNvSpPr txBox="1">
            <a:spLocks/>
          </p:cNvSpPr>
          <p:nvPr userDrawn="1"/>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rgbClr val="7D858D"/>
                </a:solidFill>
              </a:rPr>
              <a:pPr lvl="0"/>
              <a:t>‹#›</a:t>
            </a:fld>
            <a:endParaRPr lang="en-GB" sz="1333" b="1" dirty="0">
              <a:solidFill>
                <a:srgbClr val="7D858D"/>
              </a:solidFill>
            </a:endParaRPr>
          </a:p>
        </p:txBody>
      </p:sp>
      <p:sp>
        <p:nvSpPr>
          <p:cNvPr id="31" name="Footer Placeholder 4"/>
          <p:cNvSpPr txBox="1">
            <a:spLocks/>
          </p:cNvSpPr>
          <p:nvPr userDrawn="1"/>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rgbClr val="7D858D"/>
                </a:solidFill>
                <a:latin typeface="Arial" panose="020B0604020202020204" pitchFamily="34" charset="0"/>
                <a:ea typeface="+mn-ea"/>
                <a:cs typeface="Arial" panose="020B0604020202020204" pitchFamily="34" charset="0"/>
              </a:rPr>
              <a:t> reserved.</a:t>
            </a:r>
            <a:endParaRPr lang="en-GB" sz="1067" kern="1200" dirty="0">
              <a:solidFill>
                <a:srgbClr val="7D858D"/>
              </a:solidFill>
              <a:latin typeface="Arial" panose="020B0604020202020204" pitchFamily="34" charset="0"/>
              <a:ea typeface="+mn-ea"/>
              <a:cs typeface="Arial" panose="020B0604020202020204" pitchFamily="34" charset="0"/>
            </a:endParaRPr>
          </a:p>
        </p:txBody>
      </p:sp>
      <p:sp>
        <p:nvSpPr>
          <p:cNvPr id="32" name="Date Placeholder 3"/>
          <p:cNvSpPr txBox="1">
            <a:spLocks/>
          </p:cNvSpPr>
          <p:nvPr userDrawn="1"/>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rgbClr val="7D858D"/>
                </a:solidFill>
              </a:rPr>
              <a:pPr lvl="0"/>
              <a:t>01 August 2023</a:t>
            </a:fld>
            <a:endParaRPr lang="en-GB" sz="1067" dirty="0">
              <a:solidFill>
                <a:srgbClr val="7D858D"/>
              </a:solidFill>
            </a:endParaRPr>
          </a:p>
        </p:txBody>
      </p:sp>
      <p:sp>
        <p:nvSpPr>
          <p:cNvPr id="21" name="Parallelogram 20"/>
          <p:cNvSpPr/>
          <p:nvPr userDrawn="1"/>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9" y="274638"/>
            <a:ext cx="1207151" cy="417071"/>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r="1299" b="3335"/>
          <a:stretch/>
        </p:blipFill>
        <p:spPr>
          <a:xfrm>
            <a:off x="7920209" y="1463521"/>
            <a:ext cx="4271792" cy="5394481"/>
          </a:xfrm>
          <a:prstGeom prst="rect">
            <a:avLst/>
          </a:prstGeom>
        </p:spPr>
      </p:pic>
    </p:spTree>
    <p:extLst>
      <p:ext uri="{BB962C8B-B14F-4D97-AF65-F5344CB8AC3E}">
        <p14:creationId xmlns:p14="http://schemas.microsoft.com/office/powerpoint/2010/main" val="238312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b="1">
                <a:latin typeface="+mj-lt"/>
              </a:defRPr>
            </a:lvl1pPr>
          </a:lstStyle>
          <a:p>
            <a:pPr lvl="0"/>
            <a:r>
              <a:rPr lang="en-US" dirty="0"/>
              <a:t>Click to edit page title</a:t>
            </a:r>
            <a:endParaRPr lang="en-GB" dirty="0"/>
          </a:p>
        </p:txBody>
      </p:sp>
    </p:spTree>
    <p:extLst>
      <p:ext uri="{BB962C8B-B14F-4D97-AF65-F5344CB8AC3E}">
        <p14:creationId xmlns:p14="http://schemas.microsoft.com/office/powerpoint/2010/main" val="358885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17" name="Picture Placeholder 5"/>
          <p:cNvSpPr>
            <a:spLocks noGrp="1"/>
          </p:cNvSpPr>
          <p:nvPr>
            <p:ph type="pic" sz="quarter" idx="10"/>
          </p:nvPr>
        </p:nvSpPr>
        <p:spPr bwMode="gray">
          <a:xfrm>
            <a:off x="7962749" y="1396428"/>
            <a:ext cx="4392921" cy="5673795"/>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w="38100">
            <a:solidFill>
              <a:srgbClr val="DEE1E2"/>
            </a:solid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5" name="Parallelogram 14"/>
          <p:cNvSpPr/>
          <p:nvPr userDrawn="1"/>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4267">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8" y="2420888"/>
            <a:ext cx="4773193" cy="1752600"/>
          </a:xfrm>
        </p:spPr>
        <p:txBody>
          <a:bodyPr>
            <a:normAutofit/>
          </a:bodyPr>
          <a:lstStyle>
            <a:lvl1pPr marL="0" indent="0" algn="l">
              <a:buNone/>
              <a:defRPr sz="2400">
                <a:solidFill>
                  <a:schemeClr val="tx2"/>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dirty="0"/>
          </a:p>
        </p:txBody>
      </p:sp>
      <p:sp>
        <p:nvSpPr>
          <p:cNvPr id="11" name="Date Placeholder 3"/>
          <p:cNvSpPr txBox="1">
            <a:spLocks/>
          </p:cNvSpPr>
          <p:nvPr userDrawn="1"/>
        </p:nvSpPr>
        <p:spPr>
          <a:xfrm>
            <a:off x="5942478" y="6456807"/>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01 August 2023</a:t>
            </a:fld>
            <a:endParaRPr lang="en-GB" sz="1067" dirty="0">
              <a:solidFill>
                <a:schemeClr val="bg1"/>
              </a:solidFill>
            </a:endParaRPr>
          </a:p>
        </p:txBody>
      </p:sp>
      <p:sp>
        <p:nvSpPr>
          <p:cNvPr id="21" name="Parallelogram 20"/>
          <p:cNvSpPr/>
          <p:nvPr userDrawn="1"/>
        </p:nvSpPr>
        <p:spPr bwMode="gray">
          <a:xfrm rot="16200000" flipV="1">
            <a:off x="-327216" y="6436261"/>
            <a:ext cx="1133139" cy="768095"/>
          </a:xfrm>
          <a:prstGeom prst="parallelogram">
            <a:avLst>
              <a:gd name="adj" fmla="val 69149"/>
            </a:avLst>
          </a:prstGeom>
          <a:no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24" name="Slide Number Placeholder 5"/>
          <p:cNvSpPr txBox="1">
            <a:spLocks/>
          </p:cNvSpPr>
          <p:nvPr userDrawn="1"/>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rgbClr val="7D858D"/>
                </a:solidFill>
              </a:rPr>
              <a:pPr lvl="0"/>
              <a:t>‹#›</a:t>
            </a:fld>
            <a:endParaRPr lang="en-GB" sz="1333" b="1" dirty="0">
              <a:solidFill>
                <a:srgbClr val="7D858D"/>
              </a:solidFill>
            </a:endParaRPr>
          </a:p>
        </p:txBody>
      </p:sp>
      <p:sp>
        <p:nvSpPr>
          <p:cNvPr id="25" name="Footer Placeholder 4"/>
          <p:cNvSpPr txBox="1">
            <a:spLocks/>
          </p:cNvSpPr>
          <p:nvPr userDrawn="1"/>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rgbClr val="7D858D"/>
                </a:solidFill>
                <a:latin typeface="Arial" panose="020B0604020202020204" pitchFamily="34" charset="0"/>
                <a:ea typeface="+mn-ea"/>
                <a:cs typeface="Arial" panose="020B0604020202020204" pitchFamily="34" charset="0"/>
              </a:rPr>
              <a:t> reserved.</a:t>
            </a:r>
            <a:endParaRPr lang="en-GB" sz="1067" kern="1200" dirty="0">
              <a:solidFill>
                <a:srgbClr val="7D858D"/>
              </a:solidFill>
              <a:latin typeface="Arial" panose="020B0604020202020204" pitchFamily="34" charset="0"/>
              <a:ea typeface="+mn-ea"/>
              <a:cs typeface="Arial" panose="020B0604020202020204" pitchFamily="34" charset="0"/>
            </a:endParaRPr>
          </a:p>
        </p:txBody>
      </p:sp>
      <p:sp>
        <p:nvSpPr>
          <p:cNvPr id="26" name="Date Placeholder 3"/>
          <p:cNvSpPr txBox="1">
            <a:spLocks/>
          </p:cNvSpPr>
          <p:nvPr userDrawn="1"/>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rgbClr val="7D858D"/>
                </a:solidFill>
              </a:rPr>
              <a:pPr lvl="0"/>
              <a:t>01 August 2023</a:t>
            </a:fld>
            <a:endParaRPr lang="en-GB" sz="1067" dirty="0">
              <a:solidFill>
                <a:srgbClr val="7D858D"/>
              </a:solidFill>
            </a:endParaRPr>
          </a:p>
        </p:txBody>
      </p:sp>
      <p:sp>
        <p:nvSpPr>
          <p:cNvPr id="13" name="Parallelogram 12"/>
          <p:cNvSpPr/>
          <p:nvPr userDrawn="1"/>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8449" y="274638"/>
            <a:ext cx="1207151" cy="417071"/>
          </a:xfrm>
          <a:prstGeom prst="rect">
            <a:avLst/>
          </a:prstGeom>
        </p:spPr>
      </p:pic>
    </p:spTree>
    <p:extLst>
      <p:ext uri="{BB962C8B-B14F-4D97-AF65-F5344CB8AC3E}">
        <p14:creationId xmlns:p14="http://schemas.microsoft.com/office/powerpoint/2010/main" val="919202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7" name="Picture Placeholder 5"/>
          <p:cNvSpPr>
            <a:spLocks noGrp="1"/>
          </p:cNvSpPr>
          <p:nvPr>
            <p:ph type="pic" sz="quarter" idx="10"/>
          </p:nvPr>
        </p:nvSpPr>
        <p:spPr bwMode="gray">
          <a:xfrm>
            <a:off x="7962749" y="1396428"/>
            <a:ext cx="4392921" cy="5673795"/>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solidFill>
            <a:schemeClr val="tx2">
              <a:lumMod val="20000"/>
              <a:lumOff val="80000"/>
            </a:schemeClr>
          </a:solidFill>
          <a:ln w="38100">
            <a:solidFill>
              <a:srgbClr val="DEE1E2"/>
            </a:solid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4" name="Parallelogram 14"/>
          <p:cNvSpPr/>
          <p:nvPr userDrawn="1"/>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6" name="Parallelogram 15"/>
          <p:cNvSpPr/>
          <p:nvPr userDrawn="1"/>
        </p:nvSpPr>
        <p:spPr bwMode="gray">
          <a:xfrm rot="16200000" flipV="1">
            <a:off x="-327216" y="6436261"/>
            <a:ext cx="1133139" cy="768095"/>
          </a:xfrm>
          <a:prstGeom prst="parallelogram">
            <a:avLst>
              <a:gd name="adj" fmla="val 69149"/>
            </a:avLst>
          </a:prstGeom>
          <a:no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21" name="Parallelogram 20"/>
          <p:cNvSpPr/>
          <p:nvPr userDrawn="1"/>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4267">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8" y="2420888"/>
            <a:ext cx="4773193" cy="1752600"/>
          </a:xfrm>
        </p:spPr>
        <p:txBody>
          <a:bodyPr>
            <a:normAutofit/>
          </a:bodyPr>
          <a:lstStyle>
            <a:lvl1pPr marL="0" indent="0" algn="l">
              <a:buNone/>
              <a:defRPr sz="2400">
                <a:solidFill>
                  <a:schemeClr val="tx2"/>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dirty="0"/>
          </a:p>
        </p:txBody>
      </p:sp>
      <p:sp>
        <p:nvSpPr>
          <p:cNvPr id="11" name="Date Placeholder 3"/>
          <p:cNvSpPr txBox="1">
            <a:spLocks/>
          </p:cNvSpPr>
          <p:nvPr userDrawn="1"/>
        </p:nvSpPr>
        <p:spPr>
          <a:xfrm>
            <a:off x="5942478" y="6456807"/>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01 August 2023</a:t>
            </a:fld>
            <a:endParaRPr lang="en-GB" sz="1067" dirty="0">
              <a:solidFill>
                <a:schemeClr val="bg1"/>
              </a:solidFill>
            </a:endParaRPr>
          </a:p>
        </p:txBody>
      </p:sp>
      <p:sp>
        <p:nvSpPr>
          <p:cNvPr id="23" name="Slide Number Placeholder 5"/>
          <p:cNvSpPr txBox="1">
            <a:spLocks/>
          </p:cNvSpPr>
          <p:nvPr userDrawn="1"/>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rgbClr val="7D858D"/>
                </a:solidFill>
              </a:rPr>
              <a:pPr lvl="0"/>
              <a:t>‹#›</a:t>
            </a:fld>
            <a:endParaRPr lang="en-GB" sz="1333" b="1" dirty="0">
              <a:solidFill>
                <a:srgbClr val="7D858D"/>
              </a:solidFill>
            </a:endParaRPr>
          </a:p>
        </p:txBody>
      </p:sp>
      <p:sp>
        <p:nvSpPr>
          <p:cNvPr id="24" name="Footer Placeholder 4"/>
          <p:cNvSpPr txBox="1">
            <a:spLocks/>
          </p:cNvSpPr>
          <p:nvPr userDrawn="1"/>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rgbClr val="7D858D"/>
                </a:solidFill>
                <a:latin typeface="Arial" panose="020B0604020202020204" pitchFamily="34" charset="0"/>
                <a:ea typeface="+mn-ea"/>
                <a:cs typeface="Arial" panose="020B0604020202020204" pitchFamily="34" charset="0"/>
              </a:rPr>
              <a:t> reserved.</a:t>
            </a:r>
            <a:endParaRPr lang="en-GB" sz="1067" kern="1200" dirty="0">
              <a:solidFill>
                <a:srgbClr val="7D858D"/>
              </a:solidFill>
              <a:latin typeface="Arial" panose="020B0604020202020204" pitchFamily="34" charset="0"/>
              <a:ea typeface="+mn-ea"/>
              <a:cs typeface="Arial" panose="020B0604020202020204" pitchFamily="34" charset="0"/>
            </a:endParaRPr>
          </a:p>
        </p:txBody>
      </p:sp>
      <p:sp>
        <p:nvSpPr>
          <p:cNvPr id="25" name="Date Placeholder 3"/>
          <p:cNvSpPr txBox="1">
            <a:spLocks/>
          </p:cNvSpPr>
          <p:nvPr userDrawn="1"/>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rgbClr val="7D858D"/>
                </a:solidFill>
              </a:rPr>
              <a:pPr lvl="0"/>
              <a:t>01 August 2023</a:t>
            </a:fld>
            <a:endParaRPr lang="en-GB" sz="1067" dirty="0">
              <a:solidFill>
                <a:srgbClr val="7D858D"/>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9" y="274638"/>
            <a:ext cx="1207151" cy="417071"/>
          </a:xfrm>
          <a:prstGeom prst="rect">
            <a:avLst/>
          </a:prstGeom>
        </p:spPr>
      </p:pic>
    </p:spTree>
    <p:extLst>
      <p:ext uri="{BB962C8B-B14F-4D97-AF65-F5344CB8AC3E}">
        <p14:creationId xmlns:p14="http://schemas.microsoft.com/office/powerpoint/2010/main" val="407116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7D858D"/>
        </a:solidFill>
        <a:effectLst/>
      </p:bgPr>
    </p:bg>
    <p:spTree>
      <p:nvGrpSpPr>
        <p:cNvPr id="1" name=""/>
        <p:cNvGrpSpPr/>
        <p:nvPr/>
      </p:nvGrpSpPr>
      <p:grpSpPr>
        <a:xfrm>
          <a:off x="0" y="0"/>
          <a:ext cx="0" cy="0"/>
          <a:chOff x="0" y="0"/>
          <a:chExt cx="0" cy="0"/>
        </a:xfrm>
      </p:grpSpPr>
      <p:sp>
        <p:nvSpPr>
          <p:cNvPr id="13" name="Parallelogram 14"/>
          <p:cNvSpPr/>
          <p:nvPr userDrawn="1"/>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4267">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8" y="2420888"/>
            <a:ext cx="4773193" cy="1752600"/>
          </a:xfrm>
        </p:spPr>
        <p:txBody>
          <a:bodyPr>
            <a:normAutofit/>
          </a:bodyPr>
          <a:lstStyle>
            <a:lvl1pPr marL="0" indent="0" algn="l">
              <a:buNone/>
              <a:defRPr sz="2400">
                <a:solidFill>
                  <a:schemeClr val="bg1">
                    <a:lumMod val="85000"/>
                  </a:schemeClr>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dirty="0"/>
          </a:p>
        </p:txBody>
      </p:sp>
      <p:sp>
        <p:nvSpPr>
          <p:cNvPr id="18" name="Slide Number Placeholder 5"/>
          <p:cNvSpPr txBox="1">
            <a:spLocks/>
          </p:cNvSpPr>
          <p:nvPr userDrawn="1"/>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chemeClr val="bg1"/>
                </a:solidFill>
              </a:rPr>
              <a:pPr lvl="0"/>
              <a:t>‹#›</a:t>
            </a:fld>
            <a:endParaRPr lang="en-GB" sz="1333" b="1" dirty="0">
              <a:solidFill>
                <a:schemeClr val="bg1"/>
              </a:solidFill>
            </a:endParaRPr>
          </a:p>
        </p:txBody>
      </p:sp>
      <p:sp>
        <p:nvSpPr>
          <p:cNvPr id="20" name="Footer Placeholder 4"/>
          <p:cNvSpPr txBox="1">
            <a:spLocks/>
          </p:cNvSpPr>
          <p:nvPr userDrawn="1"/>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21" name="Date Placeholder 3"/>
          <p:cNvSpPr txBox="1">
            <a:spLocks/>
          </p:cNvSpPr>
          <p:nvPr userDrawn="1"/>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01 August 2023</a:t>
            </a:fld>
            <a:endParaRPr lang="en-GB" sz="1067" dirty="0">
              <a:solidFill>
                <a:schemeClr val="bg1"/>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5909" y="274388"/>
            <a:ext cx="1209691" cy="417211"/>
          </a:xfrm>
          <a:prstGeom prst="rect">
            <a:avLst/>
          </a:prstGeom>
        </p:spPr>
      </p:pic>
      <p:sp>
        <p:nvSpPr>
          <p:cNvPr id="14" name="Parallelogram 13"/>
          <p:cNvSpPr/>
          <p:nvPr userDrawn="1"/>
        </p:nvSpPr>
        <p:spPr bwMode="gray">
          <a:xfrm rot="16200000" flipV="1">
            <a:off x="-327216" y="6436261"/>
            <a:ext cx="1133139" cy="768095"/>
          </a:xfrm>
          <a:prstGeom prst="parallelogram">
            <a:avLst>
              <a:gd name="adj" fmla="val 69149"/>
            </a:avLst>
          </a:prstGeom>
          <a:noFill/>
          <a:ln w="38100">
            <a:solidFill>
              <a:srgbClr val="9DA4A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16" name="Parallelogram 15"/>
          <p:cNvSpPr/>
          <p:nvPr userDrawn="1"/>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7" name="Picture 16"/>
          <p:cNvPicPr>
            <a:picLocks noChangeAspect="1"/>
          </p:cNvPicPr>
          <p:nvPr userDrawn="1"/>
        </p:nvPicPr>
        <p:blipFill rotWithShape="1">
          <a:blip r:embed="rId3">
            <a:extLst>
              <a:ext uri="{28A0092B-C50C-407E-A947-70E740481C1C}">
                <a14:useLocalDpi xmlns:a14="http://schemas.microsoft.com/office/drawing/2010/main" val="0"/>
              </a:ext>
            </a:extLst>
          </a:blip>
          <a:srcRect r="988" b="3637"/>
          <a:stretch/>
        </p:blipFill>
        <p:spPr>
          <a:xfrm>
            <a:off x="7947557" y="1493960"/>
            <a:ext cx="4244443" cy="5326347"/>
          </a:xfrm>
          <a:prstGeom prst="rect">
            <a:avLst/>
          </a:prstGeom>
        </p:spPr>
      </p:pic>
    </p:spTree>
    <p:extLst>
      <p:ext uri="{BB962C8B-B14F-4D97-AF65-F5344CB8AC3E}">
        <p14:creationId xmlns:p14="http://schemas.microsoft.com/office/powerpoint/2010/main" val="149723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rgbClr val="7D858D"/>
        </a:solidFill>
        <a:effectLst/>
      </p:bgPr>
    </p:bg>
    <p:spTree>
      <p:nvGrpSpPr>
        <p:cNvPr id="1" name=""/>
        <p:cNvGrpSpPr/>
        <p:nvPr/>
      </p:nvGrpSpPr>
      <p:grpSpPr>
        <a:xfrm>
          <a:off x="0" y="0"/>
          <a:ext cx="0" cy="0"/>
          <a:chOff x="0" y="0"/>
          <a:chExt cx="0" cy="0"/>
        </a:xfrm>
      </p:grpSpPr>
      <p:sp>
        <p:nvSpPr>
          <p:cNvPr id="15" name="Parallelogram 14"/>
          <p:cNvSpPr/>
          <p:nvPr userDrawn="1"/>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4267">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8" y="2420888"/>
            <a:ext cx="4773193" cy="1752600"/>
          </a:xfrm>
        </p:spPr>
        <p:txBody>
          <a:bodyPr>
            <a:normAutofit/>
          </a:bodyPr>
          <a:lstStyle>
            <a:lvl1pPr marL="0" indent="0" algn="l">
              <a:buNone/>
              <a:defRPr sz="2400">
                <a:solidFill>
                  <a:schemeClr val="bg1">
                    <a:lumMod val="85000"/>
                  </a:schemeClr>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dirty="0"/>
          </a:p>
        </p:txBody>
      </p:sp>
      <p:sp>
        <p:nvSpPr>
          <p:cNvPr id="10" name="Slide Number Placeholder 5"/>
          <p:cNvSpPr txBox="1">
            <a:spLocks/>
          </p:cNvSpPr>
          <p:nvPr userDrawn="1"/>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chemeClr val="bg1"/>
                </a:solidFill>
              </a:rPr>
              <a:pPr lvl="0"/>
              <a:t>‹#›</a:t>
            </a:fld>
            <a:endParaRPr lang="en-GB" sz="1333" b="1" dirty="0">
              <a:solidFill>
                <a:schemeClr val="bg1"/>
              </a:solidFill>
            </a:endParaRPr>
          </a:p>
        </p:txBody>
      </p:sp>
      <p:sp>
        <p:nvSpPr>
          <p:cNvPr id="13" name="Footer Placeholder 4"/>
          <p:cNvSpPr txBox="1">
            <a:spLocks/>
          </p:cNvSpPr>
          <p:nvPr userDrawn="1"/>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19" name="Parallelogram 18"/>
          <p:cNvSpPr/>
          <p:nvPr userDrawn="1"/>
        </p:nvSpPr>
        <p:spPr bwMode="gray">
          <a:xfrm rot="16200000" flipV="1">
            <a:off x="-327216" y="6436261"/>
            <a:ext cx="1133139"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18" name="Date Placeholder 3"/>
          <p:cNvSpPr txBox="1">
            <a:spLocks/>
          </p:cNvSpPr>
          <p:nvPr userDrawn="1"/>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01 August 2023</a:t>
            </a:fld>
            <a:endParaRPr lang="en-GB" sz="1067" dirty="0">
              <a:solidFill>
                <a:schemeClr val="bg1"/>
              </a:solidFill>
            </a:endParaRPr>
          </a:p>
        </p:txBody>
      </p:sp>
      <p:sp>
        <p:nvSpPr>
          <p:cNvPr id="12" name="Picture Placeholder 5"/>
          <p:cNvSpPr>
            <a:spLocks noGrp="1"/>
          </p:cNvSpPr>
          <p:nvPr>
            <p:ph type="pic" sz="quarter" idx="10"/>
          </p:nvPr>
        </p:nvSpPr>
        <p:spPr bwMode="gray">
          <a:xfrm>
            <a:off x="7975405" y="1412777"/>
            <a:ext cx="4380264" cy="5657447"/>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w="38100">
            <a:no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4" name="Parallelogram 13"/>
          <p:cNvSpPr/>
          <p:nvPr userDrawn="1"/>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5909" y="274388"/>
            <a:ext cx="1209691" cy="417211"/>
          </a:xfrm>
          <a:prstGeom prst="rect">
            <a:avLst/>
          </a:prstGeom>
        </p:spPr>
      </p:pic>
    </p:spTree>
    <p:extLst>
      <p:ext uri="{BB962C8B-B14F-4D97-AF65-F5344CB8AC3E}">
        <p14:creationId xmlns:p14="http://schemas.microsoft.com/office/powerpoint/2010/main" val="220294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rgbClr val="7D858D"/>
        </a:solidFill>
        <a:effectLst/>
      </p:bgPr>
    </p:bg>
    <p:spTree>
      <p:nvGrpSpPr>
        <p:cNvPr id="1" name=""/>
        <p:cNvGrpSpPr/>
        <p:nvPr/>
      </p:nvGrpSpPr>
      <p:grpSpPr>
        <a:xfrm>
          <a:off x="0" y="0"/>
          <a:ext cx="0" cy="0"/>
          <a:chOff x="0" y="0"/>
          <a:chExt cx="0" cy="0"/>
        </a:xfrm>
      </p:grpSpPr>
      <p:sp>
        <p:nvSpPr>
          <p:cNvPr id="15" name="Parallelogram 14"/>
          <p:cNvSpPr/>
          <p:nvPr userDrawn="1"/>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4267">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8" y="2420888"/>
            <a:ext cx="4773193" cy="1752600"/>
          </a:xfrm>
        </p:spPr>
        <p:txBody>
          <a:bodyPr>
            <a:normAutofit/>
          </a:bodyPr>
          <a:lstStyle>
            <a:lvl1pPr marL="0" indent="0" algn="l">
              <a:buNone/>
              <a:defRPr sz="2400">
                <a:solidFill>
                  <a:schemeClr val="bg1">
                    <a:lumMod val="85000"/>
                  </a:schemeClr>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dirty="0"/>
          </a:p>
        </p:txBody>
      </p:sp>
      <p:sp>
        <p:nvSpPr>
          <p:cNvPr id="19" name="Parallelogram 18"/>
          <p:cNvSpPr/>
          <p:nvPr userDrawn="1"/>
        </p:nvSpPr>
        <p:spPr bwMode="gray">
          <a:xfrm rot="16200000" flipV="1">
            <a:off x="-327216" y="6436261"/>
            <a:ext cx="1133139"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22" name="Slide Number Placeholder 5"/>
          <p:cNvSpPr txBox="1">
            <a:spLocks/>
          </p:cNvSpPr>
          <p:nvPr userDrawn="1"/>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chemeClr val="bg1"/>
                </a:solidFill>
              </a:rPr>
              <a:pPr lvl="0"/>
              <a:t>‹#›</a:t>
            </a:fld>
            <a:endParaRPr lang="en-GB" sz="1333" b="1" dirty="0">
              <a:solidFill>
                <a:schemeClr val="bg1"/>
              </a:solidFill>
            </a:endParaRPr>
          </a:p>
        </p:txBody>
      </p:sp>
      <p:sp>
        <p:nvSpPr>
          <p:cNvPr id="23" name="Footer Placeholder 4"/>
          <p:cNvSpPr txBox="1">
            <a:spLocks/>
          </p:cNvSpPr>
          <p:nvPr userDrawn="1"/>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24" name="Date Placeholder 3"/>
          <p:cNvSpPr txBox="1">
            <a:spLocks/>
          </p:cNvSpPr>
          <p:nvPr userDrawn="1"/>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01 August 2023</a:t>
            </a:fld>
            <a:endParaRPr lang="en-GB" sz="1067" dirty="0">
              <a:solidFill>
                <a:schemeClr val="bg1"/>
              </a:solidFill>
            </a:endParaRPr>
          </a:p>
        </p:txBody>
      </p:sp>
      <p:sp>
        <p:nvSpPr>
          <p:cNvPr id="12" name="Picture Placeholder 5"/>
          <p:cNvSpPr>
            <a:spLocks noGrp="1"/>
          </p:cNvSpPr>
          <p:nvPr>
            <p:ph type="pic" sz="quarter" idx="10"/>
          </p:nvPr>
        </p:nvSpPr>
        <p:spPr bwMode="gray">
          <a:xfrm>
            <a:off x="7962749" y="1396428"/>
            <a:ext cx="4392921" cy="5673795"/>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solidFill>
            <a:schemeClr val="tx2">
              <a:lumMod val="20000"/>
              <a:lumOff val="80000"/>
            </a:schemeClr>
          </a:solidFill>
          <a:ln w="38100">
            <a:solidFill>
              <a:srgbClr val="DEE1E2"/>
            </a:solid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3" name="Parallelogram 12"/>
          <p:cNvSpPr/>
          <p:nvPr userDrawn="1"/>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5909" y="274388"/>
            <a:ext cx="1209691" cy="417211"/>
          </a:xfrm>
          <a:prstGeom prst="rect">
            <a:avLst/>
          </a:prstGeom>
        </p:spPr>
      </p:pic>
    </p:spTree>
    <p:extLst>
      <p:ext uri="{BB962C8B-B14F-4D97-AF65-F5344CB8AC3E}">
        <p14:creationId xmlns:p14="http://schemas.microsoft.com/office/powerpoint/2010/main" val="116264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atin typeface="+mj-lt"/>
              </a:defRPr>
            </a:lvl1pPr>
          </a:lstStyle>
          <a:p>
            <a:pPr lvl="0"/>
            <a:r>
              <a:rPr lang="en-US" dirty="0"/>
              <a:t>Click to edit page title</a:t>
            </a:r>
            <a:endParaRPr lang="en-GB" dirty="0"/>
          </a:p>
        </p:txBody>
      </p:sp>
      <p:sp>
        <p:nvSpPr>
          <p:cNvPr id="3" name="Content Placeholder 2"/>
          <p:cNvSpPr>
            <a:spLocks noGrp="1"/>
          </p:cNvSpPr>
          <p:nvPr>
            <p:ph sz="half" idx="1"/>
          </p:nvPr>
        </p:nvSpPr>
        <p:spPr bwMode="gray">
          <a:xfrm>
            <a:off x="758400" y="1411200"/>
            <a:ext cx="10804800" cy="4712400"/>
          </a:xfrm>
        </p:spPr>
        <p:txBody>
          <a:bodyPr/>
          <a:lstStyle>
            <a:lvl1pPr>
              <a:lnSpc>
                <a:spcPct val="110000"/>
              </a:lnSpc>
              <a:buClr>
                <a:schemeClr val="accent1"/>
              </a:buClr>
              <a:defRPr sz="2667">
                <a:solidFill>
                  <a:schemeClr val="tx2"/>
                </a:solidFill>
                <a:latin typeface="+mn-lt"/>
              </a:defRPr>
            </a:lvl1pPr>
            <a:lvl2pPr>
              <a:lnSpc>
                <a:spcPct val="110000"/>
              </a:lnSpc>
              <a:defRPr sz="2400">
                <a:solidFill>
                  <a:schemeClr val="tx2"/>
                </a:solidFill>
                <a:latin typeface="+mn-lt"/>
              </a:defRPr>
            </a:lvl2pPr>
            <a:lvl3pPr>
              <a:lnSpc>
                <a:spcPct val="110000"/>
              </a:lnSpc>
              <a:defRPr sz="2133">
                <a:solidFill>
                  <a:schemeClr val="tx2"/>
                </a:solidFill>
                <a:latin typeface="+mn-lt"/>
              </a:defRPr>
            </a:lvl3pPr>
            <a:lvl4pPr>
              <a:lnSpc>
                <a:spcPct val="110000"/>
              </a:lnSpc>
              <a:defRPr sz="1867">
                <a:solidFill>
                  <a:schemeClr val="tx2"/>
                </a:solidFill>
                <a:latin typeface="+mn-lt"/>
              </a:defRPr>
            </a:lvl4pPr>
            <a:lvl5pPr>
              <a:lnSpc>
                <a:spcPct val="110000"/>
              </a:lnSpc>
              <a:defRPr sz="1600">
                <a:solidFill>
                  <a:schemeClr val="tx2"/>
                </a:solidFill>
                <a:latin typeface="+mn-lt"/>
              </a:defRPr>
            </a:lvl5pPr>
            <a:lvl6pPr marL="1077357" indent="0">
              <a:lnSpc>
                <a:spcPct val="110000"/>
              </a:lnSpc>
              <a:buNone/>
              <a:defRPr sz="1867">
                <a:latin typeface="+mn-lt"/>
              </a:defRPr>
            </a:lvl6pPr>
            <a:lvl7pPr>
              <a:lnSpc>
                <a:spcPct val="110000"/>
              </a:lnSpc>
              <a:defRPr sz="1867">
                <a:latin typeface="+mn-lt"/>
              </a:defRPr>
            </a:lvl7pPr>
            <a:lvl8pPr>
              <a:lnSpc>
                <a:spcPct val="110000"/>
              </a:lnSpc>
              <a:defRPr sz="1867">
                <a:latin typeface="+mn-lt"/>
              </a:defRPr>
            </a:lvl8pPr>
            <a:lvl9pPr>
              <a:lnSpc>
                <a:spcPct val="110000"/>
              </a:lnSpc>
              <a:defRPr sz="1867">
                <a:latin typeface="+mn-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049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vl1pPr>
          </a:lstStyle>
          <a:p>
            <a:pPr lvl="0"/>
            <a:r>
              <a:rPr lang="en-US" dirty="0"/>
              <a:t>Click to edit page title</a:t>
            </a:r>
            <a:endParaRPr lang="en-GB" dirty="0"/>
          </a:p>
        </p:txBody>
      </p:sp>
      <p:sp>
        <p:nvSpPr>
          <p:cNvPr id="3" name="Content Placeholder 2"/>
          <p:cNvSpPr>
            <a:spLocks noGrp="1"/>
          </p:cNvSpPr>
          <p:nvPr>
            <p:ph sz="half" idx="1" hasCustomPrompt="1"/>
          </p:nvPr>
        </p:nvSpPr>
        <p:spPr bwMode="gray">
          <a:xfrm>
            <a:off x="758400"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0" hasCustomPrompt="1"/>
          </p:nvPr>
        </p:nvSpPr>
        <p:spPr bwMode="gray">
          <a:xfrm>
            <a:off x="6341973"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9473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vl1pPr>
          </a:lstStyle>
          <a:p>
            <a:pPr lvl="0"/>
            <a:r>
              <a:rPr lang="en-US" dirty="0"/>
              <a:t>Click to edit page title</a:t>
            </a:r>
            <a:endParaRPr lang="en-GB" dirty="0"/>
          </a:p>
        </p:txBody>
      </p:sp>
      <p:sp>
        <p:nvSpPr>
          <p:cNvPr id="3" name="Content Placeholder 2"/>
          <p:cNvSpPr>
            <a:spLocks noGrp="1"/>
          </p:cNvSpPr>
          <p:nvPr>
            <p:ph sz="half" idx="1" hasCustomPrompt="1"/>
          </p:nvPr>
        </p:nvSpPr>
        <p:spPr bwMode="gray">
          <a:xfrm>
            <a:off x="758400"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5"/>
          <p:cNvSpPr>
            <a:spLocks noGrp="1"/>
          </p:cNvSpPr>
          <p:nvPr>
            <p:ph type="pic" sz="quarter" idx="11"/>
          </p:nvPr>
        </p:nvSpPr>
        <p:spPr bwMode="gray">
          <a:xfrm>
            <a:off x="6626034" y="1033802"/>
            <a:ext cx="4501021" cy="5491543"/>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0" fmla="*/ 704 w 3048704"/>
              <a:gd name="connsiteY0" fmla="*/ 2110740 h 5250180"/>
              <a:gd name="connsiteX1" fmla="*/ 3048704 w 3048704"/>
              <a:gd name="connsiteY1" fmla="*/ 0 h 5250180"/>
              <a:gd name="connsiteX2" fmla="*/ 3047518 w 3048704"/>
              <a:gd name="connsiteY2" fmla="*/ 3696809 h 5250180"/>
              <a:gd name="connsiteX3" fmla="*/ 3048704 w 3048704"/>
              <a:gd name="connsiteY3" fmla="*/ 5250180 h 5250180"/>
              <a:gd name="connsiteX4" fmla="*/ 0 w 3048704"/>
              <a:gd name="connsiteY4" fmla="*/ 5250180 h 5250180"/>
              <a:gd name="connsiteX5" fmla="*/ 704 w 3048704"/>
              <a:gd name="connsiteY5" fmla="*/ 2110740 h 5250180"/>
              <a:gd name="connsiteX0" fmla="*/ 704 w 3048704"/>
              <a:gd name="connsiteY0" fmla="*/ 2110740 h 5295437"/>
              <a:gd name="connsiteX1" fmla="*/ 3048704 w 3048704"/>
              <a:gd name="connsiteY1" fmla="*/ 0 h 5295437"/>
              <a:gd name="connsiteX2" fmla="*/ 3047518 w 3048704"/>
              <a:gd name="connsiteY2" fmla="*/ 3696809 h 5295437"/>
              <a:gd name="connsiteX3" fmla="*/ 0 w 3048704"/>
              <a:gd name="connsiteY3" fmla="*/ 5250180 h 5295437"/>
              <a:gd name="connsiteX4" fmla="*/ 704 w 3048704"/>
              <a:gd name="connsiteY4" fmla="*/ 2110740 h 5295437"/>
              <a:gd name="connsiteX0" fmla="*/ 704 w 3048704"/>
              <a:gd name="connsiteY0" fmla="*/ 2110740 h 5250180"/>
              <a:gd name="connsiteX1" fmla="*/ 3048704 w 3048704"/>
              <a:gd name="connsiteY1" fmla="*/ 0 h 5250180"/>
              <a:gd name="connsiteX2" fmla="*/ 3047518 w 3048704"/>
              <a:gd name="connsiteY2" fmla="*/ 3696809 h 5250180"/>
              <a:gd name="connsiteX3" fmla="*/ 0 w 3048704"/>
              <a:gd name="connsiteY3" fmla="*/ 5250180 h 5250180"/>
              <a:gd name="connsiteX4" fmla="*/ 704 w 3048704"/>
              <a:gd name="connsiteY4" fmla="*/ 2110740 h 5250180"/>
              <a:gd name="connsiteX0" fmla="*/ 7 w 3048007"/>
              <a:gd name="connsiteY0" fmla="*/ 2110740 h 5266860"/>
              <a:gd name="connsiteX1" fmla="*/ 3048007 w 3048007"/>
              <a:gd name="connsiteY1" fmla="*/ 0 h 5266860"/>
              <a:gd name="connsiteX2" fmla="*/ 3046821 w 3048007"/>
              <a:gd name="connsiteY2" fmla="*/ 3696809 h 5266860"/>
              <a:gd name="connsiteX3" fmla="*/ 5238 w 3048007"/>
              <a:gd name="connsiteY3" fmla="*/ 5266860 h 5266860"/>
              <a:gd name="connsiteX4" fmla="*/ 7 w 3048007"/>
              <a:gd name="connsiteY4" fmla="*/ 2110740 h 5266860"/>
              <a:gd name="connsiteX0" fmla="*/ 7 w 3048007"/>
              <a:gd name="connsiteY0" fmla="*/ 2110740 h 5255741"/>
              <a:gd name="connsiteX1" fmla="*/ 3048007 w 3048007"/>
              <a:gd name="connsiteY1" fmla="*/ 0 h 5255741"/>
              <a:gd name="connsiteX2" fmla="*/ 3046821 w 3048007"/>
              <a:gd name="connsiteY2" fmla="*/ 3696809 h 5255741"/>
              <a:gd name="connsiteX3" fmla="*/ 5238 w 3048007"/>
              <a:gd name="connsiteY3" fmla="*/ 5255741 h 5255741"/>
              <a:gd name="connsiteX4" fmla="*/ 7 w 3048007"/>
              <a:gd name="connsiteY4" fmla="*/ 2110740 h 5255741"/>
              <a:gd name="connsiteX0" fmla="*/ 7 w 3048007"/>
              <a:gd name="connsiteY0" fmla="*/ 2110740 h 5255741"/>
              <a:gd name="connsiteX1" fmla="*/ 3048007 w 3048007"/>
              <a:gd name="connsiteY1" fmla="*/ 0 h 5255741"/>
              <a:gd name="connsiteX2" fmla="*/ 3046821 w 3048007"/>
              <a:gd name="connsiteY2" fmla="*/ 3696809 h 5255741"/>
              <a:gd name="connsiteX3" fmla="*/ 5238 w 3048007"/>
              <a:gd name="connsiteY3" fmla="*/ 5255741 h 5255741"/>
              <a:gd name="connsiteX4" fmla="*/ 7 w 3048007"/>
              <a:gd name="connsiteY4" fmla="*/ 2110740 h 5255741"/>
              <a:gd name="connsiteX0" fmla="*/ 7 w 3273433"/>
              <a:gd name="connsiteY0" fmla="*/ 2217261 h 5362262"/>
              <a:gd name="connsiteX1" fmla="*/ 3048007 w 3273433"/>
              <a:gd name="connsiteY1" fmla="*/ 106521 h 5362262"/>
              <a:gd name="connsiteX2" fmla="*/ 3046821 w 3273433"/>
              <a:gd name="connsiteY2" fmla="*/ 678799 h 5362262"/>
              <a:gd name="connsiteX3" fmla="*/ 3046821 w 3273433"/>
              <a:gd name="connsiteY3" fmla="*/ 3803330 h 5362262"/>
              <a:gd name="connsiteX4" fmla="*/ 5238 w 3273433"/>
              <a:gd name="connsiteY4" fmla="*/ 5362262 h 5362262"/>
              <a:gd name="connsiteX5" fmla="*/ 7 w 3273433"/>
              <a:gd name="connsiteY5" fmla="*/ 2217261 h 5362262"/>
              <a:gd name="connsiteX0" fmla="*/ 7 w 3273433"/>
              <a:gd name="connsiteY0" fmla="*/ 2217261 h 5362262"/>
              <a:gd name="connsiteX1" fmla="*/ 3048007 w 3273433"/>
              <a:gd name="connsiteY1" fmla="*/ 106521 h 5362262"/>
              <a:gd name="connsiteX2" fmla="*/ 3046821 w 3273433"/>
              <a:gd name="connsiteY2" fmla="*/ 678799 h 5362262"/>
              <a:gd name="connsiteX3" fmla="*/ 3046821 w 3273433"/>
              <a:gd name="connsiteY3" fmla="*/ 3803330 h 5362262"/>
              <a:gd name="connsiteX4" fmla="*/ 5238 w 3273433"/>
              <a:gd name="connsiteY4" fmla="*/ 5362262 h 5362262"/>
              <a:gd name="connsiteX5" fmla="*/ 7 w 3273433"/>
              <a:gd name="connsiteY5" fmla="*/ 2217261 h 5362262"/>
              <a:gd name="connsiteX0" fmla="*/ 7 w 3048007"/>
              <a:gd name="connsiteY0" fmla="*/ 2110740 h 5255741"/>
              <a:gd name="connsiteX1" fmla="*/ 3048007 w 3048007"/>
              <a:gd name="connsiteY1" fmla="*/ 0 h 5255741"/>
              <a:gd name="connsiteX2" fmla="*/ 3046821 w 3048007"/>
              <a:gd name="connsiteY2" fmla="*/ 572278 h 5255741"/>
              <a:gd name="connsiteX3" fmla="*/ 3046821 w 3048007"/>
              <a:gd name="connsiteY3" fmla="*/ 3696809 h 5255741"/>
              <a:gd name="connsiteX4" fmla="*/ 5238 w 3048007"/>
              <a:gd name="connsiteY4" fmla="*/ 5255741 h 5255741"/>
              <a:gd name="connsiteX5" fmla="*/ 7 w 3048007"/>
              <a:gd name="connsiteY5" fmla="*/ 2110740 h 5255741"/>
              <a:gd name="connsiteX0" fmla="*/ 7 w 3046821"/>
              <a:gd name="connsiteY0" fmla="*/ 1538462 h 4683463"/>
              <a:gd name="connsiteX1" fmla="*/ 3046821 w 3046821"/>
              <a:gd name="connsiteY1" fmla="*/ 0 h 4683463"/>
              <a:gd name="connsiteX2" fmla="*/ 3046821 w 3046821"/>
              <a:gd name="connsiteY2" fmla="*/ 3124531 h 4683463"/>
              <a:gd name="connsiteX3" fmla="*/ 5238 w 3046821"/>
              <a:gd name="connsiteY3" fmla="*/ 4683463 h 4683463"/>
              <a:gd name="connsiteX4" fmla="*/ 7 w 3046821"/>
              <a:gd name="connsiteY4"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297809 w 3273831"/>
              <a:gd name="connsiteY1" fmla="*/ 1501110 h 4683463"/>
              <a:gd name="connsiteX2" fmla="*/ 3273831 w 3273831"/>
              <a:gd name="connsiteY2" fmla="*/ 0 h 4683463"/>
              <a:gd name="connsiteX3" fmla="*/ 3273831 w 3273831"/>
              <a:gd name="connsiteY3" fmla="*/ 3124531 h 4683463"/>
              <a:gd name="connsiteX4" fmla="*/ 232248 w 3273831"/>
              <a:gd name="connsiteY4" fmla="*/ 4683463 h 4683463"/>
              <a:gd name="connsiteX5" fmla="*/ 223631 w 3273831"/>
              <a:gd name="connsiteY5" fmla="*/ 1642881 h 4683463"/>
              <a:gd name="connsiteX6" fmla="*/ 227017 w 3273831"/>
              <a:gd name="connsiteY6" fmla="*/ 1538462 h 4683463"/>
              <a:gd name="connsiteX0" fmla="*/ 227017 w 3273831"/>
              <a:gd name="connsiteY0" fmla="*/ 1538462 h 4683463"/>
              <a:gd name="connsiteX1" fmla="*/ 297809 w 3273831"/>
              <a:gd name="connsiteY1" fmla="*/ 1501110 h 4683463"/>
              <a:gd name="connsiteX2" fmla="*/ 3273831 w 3273831"/>
              <a:gd name="connsiteY2" fmla="*/ 0 h 4683463"/>
              <a:gd name="connsiteX3" fmla="*/ 3273831 w 3273831"/>
              <a:gd name="connsiteY3" fmla="*/ 3124531 h 4683463"/>
              <a:gd name="connsiteX4" fmla="*/ 232248 w 3273831"/>
              <a:gd name="connsiteY4" fmla="*/ 4683463 h 4683463"/>
              <a:gd name="connsiteX5" fmla="*/ 223631 w 3273831"/>
              <a:gd name="connsiteY5" fmla="*/ 1642881 h 4683463"/>
              <a:gd name="connsiteX6" fmla="*/ 227017 w 3273831"/>
              <a:gd name="connsiteY6" fmla="*/ 1538462 h 4683463"/>
              <a:gd name="connsiteX0" fmla="*/ 169942 w 3220142"/>
              <a:gd name="connsiteY0" fmla="*/ 1642881 h 4683463"/>
              <a:gd name="connsiteX1" fmla="*/ 244120 w 3220142"/>
              <a:gd name="connsiteY1" fmla="*/ 1501110 h 4683463"/>
              <a:gd name="connsiteX2" fmla="*/ 3220142 w 3220142"/>
              <a:gd name="connsiteY2" fmla="*/ 0 h 4683463"/>
              <a:gd name="connsiteX3" fmla="*/ 3220142 w 3220142"/>
              <a:gd name="connsiteY3" fmla="*/ 3124531 h 4683463"/>
              <a:gd name="connsiteX4" fmla="*/ 178559 w 3220142"/>
              <a:gd name="connsiteY4" fmla="*/ 4683463 h 4683463"/>
              <a:gd name="connsiteX5" fmla="*/ 169942 w 3220142"/>
              <a:gd name="connsiteY5" fmla="*/ 1642881 h 4683463"/>
              <a:gd name="connsiteX0" fmla="*/ 172216 w 3222416"/>
              <a:gd name="connsiteY0" fmla="*/ 1642881 h 4683463"/>
              <a:gd name="connsiteX1" fmla="*/ 246394 w 3222416"/>
              <a:gd name="connsiteY1" fmla="*/ 1501110 h 4683463"/>
              <a:gd name="connsiteX2" fmla="*/ 3222416 w 3222416"/>
              <a:gd name="connsiteY2" fmla="*/ 0 h 4683463"/>
              <a:gd name="connsiteX3" fmla="*/ 3222416 w 3222416"/>
              <a:gd name="connsiteY3" fmla="*/ 3124531 h 4683463"/>
              <a:gd name="connsiteX4" fmla="*/ 180833 w 3222416"/>
              <a:gd name="connsiteY4" fmla="*/ 4683463 h 4683463"/>
              <a:gd name="connsiteX5" fmla="*/ 172216 w 3222416"/>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8282 w 3058482"/>
              <a:gd name="connsiteY0" fmla="*/ 1642881 h 4683463"/>
              <a:gd name="connsiteX1" fmla="*/ 64658 w 3058482"/>
              <a:gd name="connsiteY1" fmla="*/ 1512230 h 4683463"/>
              <a:gd name="connsiteX2" fmla="*/ 3058482 w 3058482"/>
              <a:gd name="connsiteY2" fmla="*/ 0 h 4683463"/>
              <a:gd name="connsiteX3" fmla="*/ 3058482 w 3058482"/>
              <a:gd name="connsiteY3" fmla="*/ 3124531 h 4683463"/>
              <a:gd name="connsiteX4" fmla="*/ 16899 w 3058482"/>
              <a:gd name="connsiteY4" fmla="*/ 4683463 h 4683463"/>
              <a:gd name="connsiteX5" fmla="*/ 8282 w 3058482"/>
              <a:gd name="connsiteY5" fmla="*/ 1642881 h 4683463"/>
              <a:gd name="connsiteX0" fmla="*/ 0 w 3050200"/>
              <a:gd name="connsiteY0" fmla="*/ 1642881 h 4683463"/>
              <a:gd name="connsiteX1" fmla="*/ 56376 w 3050200"/>
              <a:gd name="connsiteY1" fmla="*/ 1512230 h 4683463"/>
              <a:gd name="connsiteX2" fmla="*/ 3050200 w 3050200"/>
              <a:gd name="connsiteY2" fmla="*/ 0 h 4683463"/>
              <a:gd name="connsiteX3" fmla="*/ 3050200 w 3050200"/>
              <a:gd name="connsiteY3" fmla="*/ 3124531 h 4683463"/>
              <a:gd name="connsiteX4" fmla="*/ 8617 w 3050200"/>
              <a:gd name="connsiteY4" fmla="*/ 4683463 h 4683463"/>
              <a:gd name="connsiteX5" fmla="*/ 0 w 3050200"/>
              <a:gd name="connsiteY5" fmla="*/ 1642881 h 4683463"/>
              <a:gd name="connsiteX0" fmla="*/ 1181 w 3051381"/>
              <a:gd name="connsiteY0" fmla="*/ 1642881 h 4683463"/>
              <a:gd name="connsiteX1" fmla="*/ 57557 w 3051381"/>
              <a:gd name="connsiteY1" fmla="*/ 1512230 h 4683463"/>
              <a:gd name="connsiteX2" fmla="*/ 3051381 w 3051381"/>
              <a:gd name="connsiteY2" fmla="*/ 0 h 4683463"/>
              <a:gd name="connsiteX3" fmla="*/ 3051381 w 3051381"/>
              <a:gd name="connsiteY3" fmla="*/ 3124531 h 4683463"/>
              <a:gd name="connsiteX4" fmla="*/ 9798 w 3051381"/>
              <a:gd name="connsiteY4" fmla="*/ 4683463 h 4683463"/>
              <a:gd name="connsiteX5" fmla="*/ 1181 w 3051381"/>
              <a:gd name="connsiteY5" fmla="*/ 1642881 h 4683463"/>
              <a:gd name="connsiteX0" fmla="*/ 1181 w 3051381"/>
              <a:gd name="connsiteY0" fmla="*/ 1590064 h 4683463"/>
              <a:gd name="connsiteX1" fmla="*/ 57557 w 3051381"/>
              <a:gd name="connsiteY1" fmla="*/ 1512230 h 4683463"/>
              <a:gd name="connsiteX2" fmla="*/ 3051381 w 3051381"/>
              <a:gd name="connsiteY2" fmla="*/ 0 h 4683463"/>
              <a:gd name="connsiteX3" fmla="*/ 3051381 w 3051381"/>
              <a:gd name="connsiteY3" fmla="*/ 3124531 h 4683463"/>
              <a:gd name="connsiteX4" fmla="*/ 9798 w 3051381"/>
              <a:gd name="connsiteY4" fmla="*/ 4683463 h 4683463"/>
              <a:gd name="connsiteX5" fmla="*/ 1181 w 3051381"/>
              <a:gd name="connsiteY5" fmla="*/ 1590064 h 4683463"/>
              <a:gd name="connsiteX0" fmla="*/ 36 w 3050236"/>
              <a:gd name="connsiteY0" fmla="*/ 1590064 h 4683463"/>
              <a:gd name="connsiteX1" fmla="*/ 56412 w 3050236"/>
              <a:gd name="connsiteY1" fmla="*/ 1512230 h 4683463"/>
              <a:gd name="connsiteX2" fmla="*/ 3050236 w 3050236"/>
              <a:gd name="connsiteY2" fmla="*/ 0 h 4683463"/>
              <a:gd name="connsiteX3" fmla="*/ 3050236 w 3050236"/>
              <a:gd name="connsiteY3" fmla="*/ 3124531 h 4683463"/>
              <a:gd name="connsiteX4" fmla="*/ 8653 w 3050236"/>
              <a:gd name="connsiteY4" fmla="*/ 4683463 h 4683463"/>
              <a:gd name="connsiteX5" fmla="*/ 36 w 3050236"/>
              <a:gd name="connsiteY5" fmla="*/ 1590064 h 4683463"/>
              <a:gd name="connsiteX0" fmla="*/ 86 w 3050286"/>
              <a:gd name="connsiteY0" fmla="*/ 1590064 h 4683463"/>
              <a:gd name="connsiteX1" fmla="*/ 56462 w 3050286"/>
              <a:gd name="connsiteY1" fmla="*/ 1512230 h 4683463"/>
              <a:gd name="connsiteX2" fmla="*/ 3050286 w 3050286"/>
              <a:gd name="connsiteY2" fmla="*/ 0 h 4683463"/>
              <a:gd name="connsiteX3" fmla="*/ 3050286 w 3050286"/>
              <a:gd name="connsiteY3" fmla="*/ 3124531 h 4683463"/>
              <a:gd name="connsiteX4" fmla="*/ 8703 w 3050286"/>
              <a:gd name="connsiteY4" fmla="*/ 4683463 h 4683463"/>
              <a:gd name="connsiteX5" fmla="*/ 86 w 3050286"/>
              <a:gd name="connsiteY5" fmla="*/ 1590064 h 4683463"/>
              <a:gd name="connsiteX0" fmla="*/ 51 w 3050251"/>
              <a:gd name="connsiteY0" fmla="*/ 1590064 h 4683463"/>
              <a:gd name="connsiteX1" fmla="*/ 56427 w 3050251"/>
              <a:gd name="connsiteY1" fmla="*/ 1512230 h 4683463"/>
              <a:gd name="connsiteX2" fmla="*/ 3050251 w 3050251"/>
              <a:gd name="connsiteY2" fmla="*/ 0 h 4683463"/>
              <a:gd name="connsiteX3" fmla="*/ 3050251 w 3050251"/>
              <a:gd name="connsiteY3" fmla="*/ 3124531 h 4683463"/>
              <a:gd name="connsiteX4" fmla="*/ 8668 w 3050251"/>
              <a:gd name="connsiteY4" fmla="*/ 4683463 h 4683463"/>
              <a:gd name="connsiteX5" fmla="*/ 51 w 3050251"/>
              <a:gd name="connsiteY5" fmla="*/ 1590064 h 4683463"/>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25879 w 3267462"/>
              <a:gd name="connsiteY4" fmla="*/ 4683463 h 4949628"/>
              <a:gd name="connsiteX5" fmla="*/ 223193 w 3267462"/>
              <a:gd name="connsiteY5" fmla="*/ 4633982 h 4949628"/>
              <a:gd name="connsiteX6" fmla="*/ 217262 w 3267462"/>
              <a:gd name="connsiteY6" fmla="*/ 1590064 h 4949628"/>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25879 w 3267462"/>
              <a:gd name="connsiteY4" fmla="*/ 4683463 h 4949628"/>
              <a:gd name="connsiteX5" fmla="*/ 223193 w 3267462"/>
              <a:gd name="connsiteY5" fmla="*/ 4633982 h 4949628"/>
              <a:gd name="connsiteX6" fmla="*/ 217262 w 3267462"/>
              <a:gd name="connsiteY6" fmla="*/ 1590064 h 4949628"/>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73634 w 3267462"/>
              <a:gd name="connsiteY4" fmla="*/ 4661780 h 4949628"/>
              <a:gd name="connsiteX5" fmla="*/ 225879 w 3267462"/>
              <a:gd name="connsiteY5" fmla="*/ 4683463 h 4949628"/>
              <a:gd name="connsiteX6" fmla="*/ 223193 w 3267462"/>
              <a:gd name="connsiteY6" fmla="*/ 4633982 h 4949628"/>
              <a:gd name="connsiteX7" fmla="*/ 217262 w 3267462"/>
              <a:gd name="connsiteY7" fmla="*/ 1590064 h 4949628"/>
              <a:gd name="connsiteX0" fmla="*/ 51 w 3050251"/>
              <a:gd name="connsiteY0" fmla="*/ 1590064 h 4661780"/>
              <a:gd name="connsiteX1" fmla="*/ 56427 w 3050251"/>
              <a:gd name="connsiteY1" fmla="*/ 1512230 h 4661780"/>
              <a:gd name="connsiteX2" fmla="*/ 3050251 w 3050251"/>
              <a:gd name="connsiteY2" fmla="*/ 0 h 4661780"/>
              <a:gd name="connsiteX3" fmla="*/ 3050251 w 3050251"/>
              <a:gd name="connsiteY3" fmla="*/ 3124531 h 4661780"/>
              <a:gd name="connsiteX4" fmla="*/ 56423 w 3050251"/>
              <a:gd name="connsiteY4" fmla="*/ 4661780 h 4661780"/>
              <a:gd name="connsiteX5" fmla="*/ 5982 w 3050251"/>
              <a:gd name="connsiteY5" fmla="*/ 4633982 h 4661780"/>
              <a:gd name="connsiteX6" fmla="*/ 51 w 3050251"/>
              <a:gd name="connsiteY6" fmla="*/ 1590064 h 4661780"/>
              <a:gd name="connsiteX0" fmla="*/ 51 w 3050251"/>
              <a:gd name="connsiteY0" fmla="*/ 1590064 h 4661780"/>
              <a:gd name="connsiteX1" fmla="*/ 56427 w 3050251"/>
              <a:gd name="connsiteY1" fmla="*/ 1512230 h 4661780"/>
              <a:gd name="connsiteX2" fmla="*/ 3050251 w 3050251"/>
              <a:gd name="connsiteY2" fmla="*/ 0 h 4661780"/>
              <a:gd name="connsiteX3" fmla="*/ 3050251 w 3050251"/>
              <a:gd name="connsiteY3" fmla="*/ 3124531 h 4661780"/>
              <a:gd name="connsiteX4" fmla="*/ 56423 w 3050251"/>
              <a:gd name="connsiteY4" fmla="*/ 4661780 h 4661780"/>
              <a:gd name="connsiteX5" fmla="*/ 5982 w 3050251"/>
              <a:gd name="connsiteY5" fmla="*/ 4633982 h 4661780"/>
              <a:gd name="connsiteX6" fmla="*/ 51 w 3050251"/>
              <a:gd name="connsiteY6" fmla="*/ 1590064 h 4661780"/>
              <a:gd name="connsiteX0" fmla="*/ 51 w 3050251"/>
              <a:gd name="connsiteY0" fmla="*/ 1590064 h 4666558"/>
              <a:gd name="connsiteX1" fmla="*/ 56427 w 3050251"/>
              <a:gd name="connsiteY1" fmla="*/ 1512230 h 4666558"/>
              <a:gd name="connsiteX2" fmla="*/ 3050251 w 3050251"/>
              <a:gd name="connsiteY2" fmla="*/ 0 h 4666558"/>
              <a:gd name="connsiteX3" fmla="*/ 3050251 w 3050251"/>
              <a:gd name="connsiteY3" fmla="*/ 3124531 h 4666558"/>
              <a:gd name="connsiteX4" fmla="*/ 56423 w 3050251"/>
              <a:gd name="connsiteY4" fmla="*/ 4661780 h 4666558"/>
              <a:gd name="connsiteX5" fmla="*/ 5982 w 3050251"/>
              <a:gd name="connsiteY5" fmla="*/ 4633982 h 4666558"/>
              <a:gd name="connsiteX6" fmla="*/ 51 w 3050251"/>
              <a:gd name="connsiteY6" fmla="*/ 1590064 h 4666558"/>
              <a:gd name="connsiteX0" fmla="*/ 51 w 3050251"/>
              <a:gd name="connsiteY0" fmla="*/ 1590064 h 4668575"/>
              <a:gd name="connsiteX1" fmla="*/ 56427 w 3050251"/>
              <a:gd name="connsiteY1" fmla="*/ 1512230 h 4668575"/>
              <a:gd name="connsiteX2" fmla="*/ 3050251 w 3050251"/>
              <a:gd name="connsiteY2" fmla="*/ 0 h 4668575"/>
              <a:gd name="connsiteX3" fmla="*/ 3050251 w 3050251"/>
              <a:gd name="connsiteY3" fmla="*/ 3124531 h 4668575"/>
              <a:gd name="connsiteX4" fmla="*/ 56423 w 3050251"/>
              <a:gd name="connsiteY4" fmla="*/ 4661780 h 4668575"/>
              <a:gd name="connsiteX5" fmla="*/ 5982 w 3050251"/>
              <a:gd name="connsiteY5" fmla="*/ 4633982 h 4668575"/>
              <a:gd name="connsiteX6" fmla="*/ 51 w 3050251"/>
              <a:gd name="connsiteY6" fmla="*/ 1590064 h 4668575"/>
              <a:gd name="connsiteX0" fmla="*/ 42 w 3050242"/>
              <a:gd name="connsiteY0" fmla="*/ 1590064 h 4668575"/>
              <a:gd name="connsiteX1" fmla="*/ 59329 w 3050242"/>
              <a:gd name="connsiteY1" fmla="*/ 1525864 h 4668575"/>
              <a:gd name="connsiteX2" fmla="*/ 3050242 w 3050242"/>
              <a:gd name="connsiteY2" fmla="*/ 0 h 4668575"/>
              <a:gd name="connsiteX3" fmla="*/ 3050242 w 3050242"/>
              <a:gd name="connsiteY3" fmla="*/ 3124531 h 4668575"/>
              <a:gd name="connsiteX4" fmla="*/ 56414 w 3050242"/>
              <a:gd name="connsiteY4" fmla="*/ 4661780 h 4668575"/>
              <a:gd name="connsiteX5" fmla="*/ 5973 w 3050242"/>
              <a:gd name="connsiteY5" fmla="*/ 4633982 h 4668575"/>
              <a:gd name="connsiteX6" fmla="*/ 42 w 3050242"/>
              <a:gd name="connsiteY6" fmla="*/ 1590064 h 4668575"/>
              <a:gd name="connsiteX0" fmla="*/ 10 w 3096779"/>
              <a:gd name="connsiteY0" fmla="*/ 1669147 h 4668575"/>
              <a:gd name="connsiteX1" fmla="*/ 105866 w 3096779"/>
              <a:gd name="connsiteY1" fmla="*/ 1525864 h 4668575"/>
              <a:gd name="connsiteX2" fmla="*/ 3096779 w 3096779"/>
              <a:gd name="connsiteY2" fmla="*/ 0 h 4668575"/>
              <a:gd name="connsiteX3" fmla="*/ 3096779 w 3096779"/>
              <a:gd name="connsiteY3" fmla="*/ 3124531 h 4668575"/>
              <a:gd name="connsiteX4" fmla="*/ 102951 w 3096779"/>
              <a:gd name="connsiteY4" fmla="*/ 4661780 h 4668575"/>
              <a:gd name="connsiteX5" fmla="*/ 52510 w 3096779"/>
              <a:gd name="connsiteY5" fmla="*/ 4633982 h 4668575"/>
              <a:gd name="connsiteX6" fmla="*/ 10 w 3096779"/>
              <a:gd name="connsiteY6" fmla="*/ 1669147 h 4668575"/>
              <a:gd name="connsiteX0" fmla="*/ 31 w 3056052"/>
              <a:gd name="connsiteY0" fmla="*/ 1669147 h 4668575"/>
              <a:gd name="connsiteX1" fmla="*/ 65139 w 3056052"/>
              <a:gd name="connsiteY1" fmla="*/ 1525864 h 4668575"/>
              <a:gd name="connsiteX2" fmla="*/ 3056052 w 3056052"/>
              <a:gd name="connsiteY2" fmla="*/ 0 h 4668575"/>
              <a:gd name="connsiteX3" fmla="*/ 3056052 w 3056052"/>
              <a:gd name="connsiteY3" fmla="*/ 3124531 h 4668575"/>
              <a:gd name="connsiteX4" fmla="*/ 62224 w 3056052"/>
              <a:gd name="connsiteY4" fmla="*/ 4661780 h 4668575"/>
              <a:gd name="connsiteX5" fmla="*/ 11783 w 3056052"/>
              <a:gd name="connsiteY5" fmla="*/ 4633982 h 4668575"/>
              <a:gd name="connsiteX6" fmla="*/ 31 w 3056052"/>
              <a:gd name="connsiteY6" fmla="*/ 1669147 h 4668575"/>
              <a:gd name="connsiteX0" fmla="*/ 31 w 3056052"/>
              <a:gd name="connsiteY0" fmla="*/ 1669147 h 4668575"/>
              <a:gd name="connsiteX1" fmla="*/ 65139 w 3056052"/>
              <a:gd name="connsiteY1" fmla="*/ 1525864 h 4668575"/>
              <a:gd name="connsiteX2" fmla="*/ 3056052 w 3056052"/>
              <a:gd name="connsiteY2" fmla="*/ 0 h 4668575"/>
              <a:gd name="connsiteX3" fmla="*/ 3056052 w 3056052"/>
              <a:gd name="connsiteY3" fmla="*/ 3124531 h 4668575"/>
              <a:gd name="connsiteX4" fmla="*/ 62224 w 3056052"/>
              <a:gd name="connsiteY4" fmla="*/ 4661780 h 4668575"/>
              <a:gd name="connsiteX5" fmla="*/ 11783 w 3056052"/>
              <a:gd name="connsiteY5" fmla="*/ 4633982 h 4668575"/>
              <a:gd name="connsiteX6" fmla="*/ 31 w 3056052"/>
              <a:gd name="connsiteY6" fmla="*/ 1669147 h 4668575"/>
              <a:gd name="connsiteX0" fmla="*/ 84 w 3056105"/>
              <a:gd name="connsiteY0" fmla="*/ 1669147 h 4668575"/>
              <a:gd name="connsiteX1" fmla="*/ 65192 w 3056105"/>
              <a:gd name="connsiteY1" fmla="*/ 1525864 h 4668575"/>
              <a:gd name="connsiteX2" fmla="*/ 3056105 w 3056105"/>
              <a:gd name="connsiteY2" fmla="*/ 0 h 4668575"/>
              <a:gd name="connsiteX3" fmla="*/ 3056105 w 3056105"/>
              <a:gd name="connsiteY3" fmla="*/ 3124531 h 4668575"/>
              <a:gd name="connsiteX4" fmla="*/ 62277 w 3056105"/>
              <a:gd name="connsiteY4" fmla="*/ 4661780 h 4668575"/>
              <a:gd name="connsiteX5" fmla="*/ 11836 w 3056105"/>
              <a:gd name="connsiteY5" fmla="*/ 4633982 h 4668575"/>
              <a:gd name="connsiteX6" fmla="*/ 84 w 3056105"/>
              <a:gd name="connsiteY6" fmla="*/ 1669147 h 4668575"/>
              <a:gd name="connsiteX0" fmla="*/ 485 w 3056506"/>
              <a:gd name="connsiteY0" fmla="*/ 1669147 h 4668575"/>
              <a:gd name="connsiteX1" fmla="*/ 65593 w 3056506"/>
              <a:gd name="connsiteY1" fmla="*/ 1525864 h 4668575"/>
              <a:gd name="connsiteX2" fmla="*/ 3056506 w 3056506"/>
              <a:gd name="connsiteY2" fmla="*/ 0 h 4668575"/>
              <a:gd name="connsiteX3" fmla="*/ 3056506 w 3056506"/>
              <a:gd name="connsiteY3" fmla="*/ 3124531 h 4668575"/>
              <a:gd name="connsiteX4" fmla="*/ 62678 w 3056506"/>
              <a:gd name="connsiteY4" fmla="*/ 4661780 h 4668575"/>
              <a:gd name="connsiteX5" fmla="*/ 12237 w 3056506"/>
              <a:gd name="connsiteY5" fmla="*/ 4633982 h 4668575"/>
              <a:gd name="connsiteX6" fmla="*/ 485 w 3056506"/>
              <a:gd name="connsiteY6" fmla="*/ 1669147 h 4668575"/>
              <a:gd name="connsiteX0" fmla="*/ 17 w 3056038"/>
              <a:gd name="connsiteY0" fmla="*/ 1669147 h 4668575"/>
              <a:gd name="connsiteX1" fmla="*/ 108784 w 3056038"/>
              <a:gd name="connsiteY1" fmla="*/ 1411331 h 4668575"/>
              <a:gd name="connsiteX2" fmla="*/ 3056038 w 3056038"/>
              <a:gd name="connsiteY2" fmla="*/ 0 h 4668575"/>
              <a:gd name="connsiteX3" fmla="*/ 3056038 w 3056038"/>
              <a:gd name="connsiteY3" fmla="*/ 3124531 h 4668575"/>
              <a:gd name="connsiteX4" fmla="*/ 62210 w 3056038"/>
              <a:gd name="connsiteY4" fmla="*/ 4661780 h 4668575"/>
              <a:gd name="connsiteX5" fmla="*/ 11769 w 3056038"/>
              <a:gd name="connsiteY5" fmla="*/ 4633982 h 4668575"/>
              <a:gd name="connsiteX6" fmla="*/ 17 w 3056038"/>
              <a:gd name="connsiteY6" fmla="*/ 1669147 h 4668575"/>
              <a:gd name="connsiteX0" fmla="*/ 12 w 3056033"/>
              <a:gd name="connsiteY0" fmla="*/ 1669147 h 4668575"/>
              <a:gd name="connsiteX1" fmla="*/ 129153 w 3056033"/>
              <a:gd name="connsiteY1" fmla="*/ 1490413 h 4668575"/>
              <a:gd name="connsiteX2" fmla="*/ 3056033 w 3056033"/>
              <a:gd name="connsiteY2" fmla="*/ 0 h 4668575"/>
              <a:gd name="connsiteX3" fmla="*/ 3056033 w 3056033"/>
              <a:gd name="connsiteY3" fmla="*/ 3124531 h 4668575"/>
              <a:gd name="connsiteX4" fmla="*/ 62205 w 3056033"/>
              <a:gd name="connsiteY4" fmla="*/ 4661780 h 4668575"/>
              <a:gd name="connsiteX5" fmla="*/ 11764 w 3056033"/>
              <a:gd name="connsiteY5" fmla="*/ 4633982 h 4668575"/>
              <a:gd name="connsiteX6" fmla="*/ 12 w 3056033"/>
              <a:gd name="connsiteY6" fmla="*/ 1669147 h 4668575"/>
              <a:gd name="connsiteX0" fmla="*/ 589 w 3056610"/>
              <a:gd name="connsiteY0" fmla="*/ 1669147 h 4668575"/>
              <a:gd name="connsiteX1" fmla="*/ 129730 w 3056610"/>
              <a:gd name="connsiteY1" fmla="*/ 1490413 h 4668575"/>
              <a:gd name="connsiteX2" fmla="*/ 3056610 w 3056610"/>
              <a:gd name="connsiteY2" fmla="*/ 0 h 4668575"/>
              <a:gd name="connsiteX3" fmla="*/ 3056610 w 3056610"/>
              <a:gd name="connsiteY3" fmla="*/ 3124531 h 4668575"/>
              <a:gd name="connsiteX4" fmla="*/ 62782 w 3056610"/>
              <a:gd name="connsiteY4" fmla="*/ 4661780 h 4668575"/>
              <a:gd name="connsiteX5" fmla="*/ 12341 w 3056610"/>
              <a:gd name="connsiteY5" fmla="*/ 4633982 h 4668575"/>
              <a:gd name="connsiteX6" fmla="*/ 589 w 3056610"/>
              <a:gd name="connsiteY6" fmla="*/ 1669147 h 4668575"/>
              <a:gd name="connsiteX0" fmla="*/ 61174 w 3117195"/>
              <a:gd name="connsiteY0" fmla="*/ 1669147 h 4672279"/>
              <a:gd name="connsiteX1" fmla="*/ 190315 w 3117195"/>
              <a:gd name="connsiteY1" fmla="*/ 1490413 h 4672279"/>
              <a:gd name="connsiteX2" fmla="*/ 3117195 w 3117195"/>
              <a:gd name="connsiteY2" fmla="*/ 0 h 4672279"/>
              <a:gd name="connsiteX3" fmla="*/ 3117195 w 3117195"/>
              <a:gd name="connsiteY3" fmla="*/ 3124531 h 4672279"/>
              <a:gd name="connsiteX4" fmla="*/ 123367 w 3117195"/>
              <a:gd name="connsiteY4" fmla="*/ 4661780 h 4672279"/>
              <a:gd name="connsiteX5" fmla="*/ 162 w 3117195"/>
              <a:gd name="connsiteY5" fmla="*/ 4644890 h 4672279"/>
              <a:gd name="connsiteX6" fmla="*/ 61174 w 3117195"/>
              <a:gd name="connsiteY6" fmla="*/ 1669147 h 4672279"/>
              <a:gd name="connsiteX0" fmla="*/ 3683 w 3059704"/>
              <a:gd name="connsiteY0" fmla="*/ 1669147 h 4664457"/>
              <a:gd name="connsiteX1" fmla="*/ 132824 w 3059704"/>
              <a:gd name="connsiteY1" fmla="*/ 1490413 h 4664457"/>
              <a:gd name="connsiteX2" fmla="*/ 3059704 w 3059704"/>
              <a:gd name="connsiteY2" fmla="*/ 0 h 4664457"/>
              <a:gd name="connsiteX3" fmla="*/ 3059704 w 3059704"/>
              <a:gd name="connsiteY3" fmla="*/ 3124531 h 4664457"/>
              <a:gd name="connsiteX4" fmla="*/ 65876 w 3059704"/>
              <a:gd name="connsiteY4" fmla="*/ 4661780 h 4664457"/>
              <a:gd name="connsiteX5" fmla="*/ 882 w 3059704"/>
              <a:gd name="connsiteY5" fmla="*/ 4601258 h 4664457"/>
              <a:gd name="connsiteX6" fmla="*/ 3683 w 3059704"/>
              <a:gd name="connsiteY6" fmla="*/ 1669147 h 4664457"/>
              <a:gd name="connsiteX0" fmla="*/ 3683 w 3059704"/>
              <a:gd name="connsiteY0" fmla="*/ 1669147 h 4749992"/>
              <a:gd name="connsiteX1" fmla="*/ 132824 w 3059704"/>
              <a:gd name="connsiteY1" fmla="*/ 1490413 h 4749992"/>
              <a:gd name="connsiteX2" fmla="*/ 3059704 w 3059704"/>
              <a:gd name="connsiteY2" fmla="*/ 0 h 4749992"/>
              <a:gd name="connsiteX3" fmla="*/ 3059704 w 3059704"/>
              <a:gd name="connsiteY3" fmla="*/ 3124531 h 4749992"/>
              <a:gd name="connsiteX4" fmla="*/ 202672 w 3059704"/>
              <a:gd name="connsiteY4" fmla="*/ 4749044 h 4749992"/>
              <a:gd name="connsiteX5" fmla="*/ 882 w 3059704"/>
              <a:gd name="connsiteY5" fmla="*/ 4601258 h 4749992"/>
              <a:gd name="connsiteX6" fmla="*/ 3683 w 3059704"/>
              <a:gd name="connsiteY6" fmla="*/ 1669147 h 4749992"/>
              <a:gd name="connsiteX0" fmla="*/ 3683 w 3059704"/>
              <a:gd name="connsiteY0" fmla="*/ 1669147 h 4651813"/>
              <a:gd name="connsiteX1" fmla="*/ 132824 w 3059704"/>
              <a:gd name="connsiteY1" fmla="*/ 1490413 h 4651813"/>
              <a:gd name="connsiteX2" fmla="*/ 3059704 w 3059704"/>
              <a:gd name="connsiteY2" fmla="*/ 0 h 4651813"/>
              <a:gd name="connsiteX3" fmla="*/ 3059704 w 3059704"/>
              <a:gd name="connsiteY3" fmla="*/ 3124531 h 4651813"/>
              <a:gd name="connsiteX4" fmla="*/ 135729 w 3059704"/>
              <a:gd name="connsiteY4" fmla="*/ 4648145 h 4651813"/>
              <a:gd name="connsiteX5" fmla="*/ 882 w 3059704"/>
              <a:gd name="connsiteY5" fmla="*/ 4601258 h 4651813"/>
              <a:gd name="connsiteX6" fmla="*/ 3683 w 3059704"/>
              <a:gd name="connsiteY6" fmla="*/ 1669147 h 4651813"/>
              <a:gd name="connsiteX0" fmla="*/ 3683 w 3059704"/>
              <a:gd name="connsiteY0" fmla="*/ 1669147 h 4673667"/>
              <a:gd name="connsiteX1" fmla="*/ 132824 w 3059704"/>
              <a:gd name="connsiteY1" fmla="*/ 1490413 h 4673667"/>
              <a:gd name="connsiteX2" fmla="*/ 3059704 w 3059704"/>
              <a:gd name="connsiteY2" fmla="*/ 0 h 4673667"/>
              <a:gd name="connsiteX3" fmla="*/ 3059704 w 3059704"/>
              <a:gd name="connsiteY3" fmla="*/ 3124531 h 4673667"/>
              <a:gd name="connsiteX4" fmla="*/ 135729 w 3059704"/>
              <a:gd name="connsiteY4" fmla="*/ 4648145 h 4673667"/>
              <a:gd name="connsiteX5" fmla="*/ 882 w 3059704"/>
              <a:gd name="connsiteY5" fmla="*/ 4601258 h 4673667"/>
              <a:gd name="connsiteX6" fmla="*/ 3683 w 3059704"/>
              <a:gd name="connsiteY6" fmla="*/ 1669147 h 4673667"/>
              <a:gd name="connsiteX0" fmla="*/ 3683 w 3059704"/>
              <a:gd name="connsiteY0" fmla="*/ 1669147 h 4685257"/>
              <a:gd name="connsiteX1" fmla="*/ 132824 w 3059704"/>
              <a:gd name="connsiteY1" fmla="*/ 1490413 h 4685257"/>
              <a:gd name="connsiteX2" fmla="*/ 3059704 w 3059704"/>
              <a:gd name="connsiteY2" fmla="*/ 0 h 4685257"/>
              <a:gd name="connsiteX3" fmla="*/ 3059704 w 3059704"/>
              <a:gd name="connsiteY3" fmla="*/ 3124531 h 4685257"/>
              <a:gd name="connsiteX4" fmla="*/ 135729 w 3059704"/>
              <a:gd name="connsiteY4" fmla="*/ 4648145 h 4685257"/>
              <a:gd name="connsiteX5" fmla="*/ 882 w 3059704"/>
              <a:gd name="connsiteY5" fmla="*/ 4601258 h 4685257"/>
              <a:gd name="connsiteX6" fmla="*/ 3683 w 3059704"/>
              <a:gd name="connsiteY6" fmla="*/ 1669147 h 468525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135729 w 3059704"/>
              <a:gd name="connsiteY4" fmla="*/ 4648145 h 4683777"/>
              <a:gd name="connsiteX5" fmla="*/ 882 w 3059704"/>
              <a:gd name="connsiteY5" fmla="*/ 4601258 h 4683777"/>
              <a:gd name="connsiteX6" fmla="*/ 3683 w 3059704"/>
              <a:gd name="connsiteY6" fmla="*/ 1669147 h 4683777"/>
              <a:gd name="connsiteX0" fmla="*/ 3683 w 3059704"/>
              <a:gd name="connsiteY0" fmla="*/ 1669147 h 4684975"/>
              <a:gd name="connsiteX1" fmla="*/ 132824 w 3059704"/>
              <a:gd name="connsiteY1" fmla="*/ 1490413 h 4684975"/>
              <a:gd name="connsiteX2" fmla="*/ 3059704 w 3059704"/>
              <a:gd name="connsiteY2" fmla="*/ 0 h 4684975"/>
              <a:gd name="connsiteX3" fmla="*/ 3059704 w 3059704"/>
              <a:gd name="connsiteY3" fmla="*/ 3124531 h 4684975"/>
              <a:gd name="connsiteX4" fmla="*/ 135729 w 3059704"/>
              <a:gd name="connsiteY4" fmla="*/ 4648145 h 4684975"/>
              <a:gd name="connsiteX5" fmla="*/ 882 w 3059704"/>
              <a:gd name="connsiteY5" fmla="*/ 4601258 h 4684975"/>
              <a:gd name="connsiteX6" fmla="*/ 3683 w 3059704"/>
              <a:gd name="connsiteY6" fmla="*/ 1669147 h 4684975"/>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135729 w 3059704"/>
              <a:gd name="connsiteY4" fmla="*/ 4648145 h 4683777"/>
              <a:gd name="connsiteX5" fmla="*/ 882 w 3059704"/>
              <a:gd name="connsiteY5" fmla="*/ 4601258 h 4683777"/>
              <a:gd name="connsiteX6" fmla="*/ 3683 w 3059704"/>
              <a:gd name="connsiteY6" fmla="*/ 1669147 h 468377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3024777 w 3059704"/>
              <a:gd name="connsiteY4" fmla="*/ 3146924 h 4683777"/>
              <a:gd name="connsiteX5" fmla="*/ 135729 w 3059704"/>
              <a:gd name="connsiteY5" fmla="*/ 4648145 h 4683777"/>
              <a:gd name="connsiteX6" fmla="*/ 882 w 3059704"/>
              <a:gd name="connsiteY6" fmla="*/ 4601258 h 4683777"/>
              <a:gd name="connsiteX7" fmla="*/ 3683 w 3059704"/>
              <a:gd name="connsiteY7" fmla="*/ 1669147 h 468377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3024777 w 3059704"/>
              <a:gd name="connsiteY4" fmla="*/ 3286000 h 4683777"/>
              <a:gd name="connsiteX5" fmla="*/ 135729 w 3059704"/>
              <a:gd name="connsiteY5" fmla="*/ 4648145 h 4683777"/>
              <a:gd name="connsiteX6" fmla="*/ 882 w 3059704"/>
              <a:gd name="connsiteY6" fmla="*/ 4601258 h 4683777"/>
              <a:gd name="connsiteX7" fmla="*/ 3683 w 3059704"/>
              <a:gd name="connsiteY7" fmla="*/ 1669147 h 4683777"/>
              <a:gd name="connsiteX0" fmla="*/ 3683 w 3249425"/>
              <a:gd name="connsiteY0" fmla="*/ 1669147 h 4683777"/>
              <a:gd name="connsiteX1" fmla="*/ 132824 w 3249425"/>
              <a:gd name="connsiteY1" fmla="*/ 1490413 h 4683777"/>
              <a:gd name="connsiteX2" fmla="*/ 3059704 w 3249425"/>
              <a:gd name="connsiteY2" fmla="*/ 0 h 4683777"/>
              <a:gd name="connsiteX3" fmla="*/ 3059704 w 3249425"/>
              <a:gd name="connsiteY3" fmla="*/ 3124531 h 4683777"/>
              <a:gd name="connsiteX4" fmla="*/ 3024777 w 3249425"/>
              <a:gd name="connsiteY4" fmla="*/ 3286000 h 4683777"/>
              <a:gd name="connsiteX5" fmla="*/ 135729 w 3249425"/>
              <a:gd name="connsiteY5" fmla="*/ 4648145 h 4683777"/>
              <a:gd name="connsiteX6" fmla="*/ 882 w 3249425"/>
              <a:gd name="connsiteY6" fmla="*/ 4601258 h 4683777"/>
              <a:gd name="connsiteX7" fmla="*/ 3683 w 3249425"/>
              <a:gd name="connsiteY7" fmla="*/ 1669147 h 4683777"/>
              <a:gd name="connsiteX0" fmla="*/ 3683 w 3117989"/>
              <a:gd name="connsiteY0" fmla="*/ 1669147 h 4683777"/>
              <a:gd name="connsiteX1" fmla="*/ 132824 w 3117989"/>
              <a:gd name="connsiteY1" fmla="*/ 1490413 h 4683777"/>
              <a:gd name="connsiteX2" fmla="*/ 3059704 w 3117989"/>
              <a:gd name="connsiteY2" fmla="*/ 0 h 4683777"/>
              <a:gd name="connsiteX3" fmla="*/ 3059704 w 3117989"/>
              <a:gd name="connsiteY3" fmla="*/ 3124531 h 4683777"/>
              <a:gd name="connsiteX4" fmla="*/ 3024777 w 3117989"/>
              <a:gd name="connsiteY4" fmla="*/ 3286000 h 4683777"/>
              <a:gd name="connsiteX5" fmla="*/ 135729 w 3117989"/>
              <a:gd name="connsiteY5" fmla="*/ 4648145 h 4683777"/>
              <a:gd name="connsiteX6" fmla="*/ 882 w 3117989"/>
              <a:gd name="connsiteY6" fmla="*/ 4601258 h 4683777"/>
              <a:gd name="connsiteX7" fmla="*/ 3683 w 3117989"/>
              <a:gd name="connsiteY7" fmla="*/ 1669147 h 4683777"/>
              <a:gd name="connsiteX0" fmla="*/ 3683 w 3142730"/>
              <a:gd name="connsiteY0" fmla="*/ 1669147 h 4683777"/>
              <a:gd name="connsiteX1" fmla="*/ 132824 w 3142730"/>
              <a:gd name="connsiteY1" fmla="*/ 1490413 h 4683777"/>
              <a:gd name="connsiteX2" fmla="*/ 3059704 w 3142730"/>
              <a:gd name="connsiteY2" fmla="*/ 0 h 4683777"/>
              <a:gd name="connsiteX3" fmla="*/ 3059704 w 3142730"/>
              <a:gd name="connsiteY3" fmla="*/ 3124531 h 4683777"/>
              <a:gd name="connsiteX4" fmla="*/ 3024777 w 3142730"/>
              <a:gd name="connsiteY4" fmla="*/ 3286000 h 4683777"/>
              <a:gd name="connsiteX5" fmla="*/ 135729 w 3142730"/>
              <a:gd name="connsiteY5" fmla="*/ 4648145 h 4683777"/>
              <a:gd name="connsiteX6" fmla="*/ 882 w 3142730"/>
              <a:gd name="connsiteY6" fmla="*/ 4601258 h 4683777"/>
              <a:gd name="connsiteX7" fmla="*/ 3683 w 3142730"/>
              <a:gd name="connsiteY7" fmla="*/ 1669147 h 4683777"/>
              <a:gd name="connsiteX0" fmla="*/ 3683 w 3131857"/>
              <a:gd name="connsiteY0" fmla="*/ 1669147 h 4683777"/>
              <a:gd name="connsiteX1" fmla="*/ 132824 w 3131857"/>
              <a:gd name="connsiteY1" fmla="*/ 1490413 h 4683777"/>
              <a:gd name="connsiteX2" fmla="*/ 3059704 w 3131857"/>
              <a:gd name="connsiteY2" fmla="*/ 0 h 4683777"/>
              <a:gd name="connsiteX3" fmla="*/ 3059704 w 3131857"/>
              <a:gd name="connsiteY3" fmla="*/ 3124531 h 4683777"/>
              <a:gd name="connsiteX4" fmla="*/ 3004403 w 3131857"/>
              <a:gd name="connsiteY4" fmla="*/ 3174194 h 4683777"/>
              <a:gd name="connsiteX5" fmla="*/ 135729 w 3131857"/>
              <a:gd name="connsiteY5" fmla="*/ 4648145 h 4683777"/>
              <a:gd name="connsiteX6" fmla="*/ 882 w 3131857"/>
              <a:gd name="connsiteY6" fmla="*/ 4601258 h 4683777"/>
              <a:gd name="connsiteX7" fmla="*/ 3683 w 3131857"/>
              <a:gd name="connsiteY7" fmla="*/ 1669147 h 4683777"/>
              <a:gd name="connsiteX0" fmla="*/ 3683 w 3227649"/>
              <a:gd name="connsiteY0" fmla="*/ 1669147 h 4683777"/>
              <a:gd name="connsiteX1" fmla="*/ 132824 w 3227649"/>
              <a:gd name="connsiteY1" fmla="*/ 1490413 h 4683777"/>
              <a:gd name="connsiteX2" fmla="*/ 3059704 w 3227649"/>
              <a:gd name="connsiteY2" fmla="*/ 0 h 4683777"/>
              <a:gd name="connsiteX3" fmla="*/ 3199410 w 3227649"/>
              <a:gd name="connsiteY3" fmla="*/ 3034540 h 4683777"/>
              <a:gd name="connsiteX4" fmla="*/ 3004403 w 3227649"/>
              <a:gd name="connsiteY4" fmla="*/ 3174194 h 4683777"/>
              <a:gd name="connsiteX5" fmla="*/ 135729 w 3227649"/>
              <a:gd name="connsiteY5" fmla="*/ 4648145 h 4683777"/>
              <a:gd name="connsiteX6" fmla="*/ 882 w 3227649"/>
              <a:gd name="connsiteY6" fmla="*/ 4601258 h 4683777"/>
              <a:gd name="connsiteX7" fmla="*/ 3683 w 3227649"/>
              <a:gd name="connsiteY7" fmla="*/ 1669147 h 4683777"/>
              <a:gd name="connsiteX0" fmla="*/ 3683 w 3134780"/>
              <a:gd name="connsiteY0" fmla="*/ 1669147 h 4683777"/>
              <a:gd name="connsiteX1" fmla="*/ 132824 w 3134780"/>
              <a:gd name="connsiteY1" fmla="*/ 1490413 h 4683777"/>
              <a:gd name="connsiteX2" fmla="*/ 3059704 w 3134780"/>
              <a:gd name="connsiteY2" fmla="*/ 0 h 4683777"/>
              <a:gd name="connsiteX3" fmla="*/ 3065525 w 3134780"/>
              <a:gd name="connsiteY3" fmla="*/ 3061810 h 4683777"/>
              <a:gd name="connsiteX4" fmla="*/ 3004403 w 3134780"/>
              <a:gd name="connsiteY4" fmla="*/ 3174194 h 4683777"/>
              <a:gd name="connsiteX5" fmla="*/ 135729 w 3134780"/>
              <a:gd name="connsiteY5" fmla="*/ 4648145 h 4683777"/>
              <a:gd name="connsiteX6" fmla="*/ 882 w 3134780"/>
              <a:gd name="connsiteY6" fmla="*/ 4601258 h 4683777"/>
              <a:gd name="connsiteX7" fmla="*/ 3683 w 3134780"/>
              <a:gd name="connsiteY7" fmla="*/ 1669147 h 4683777"/>
              <a:gd name="connsiteX0" fmla="*/ 3683 w 3107698"/>
              <a:gd name="connsiteY0" fmla="*/ 1669147 h 4683777"/>
              <a:gd name="connsiteX1" fmla="*/ 132824 w 3107698"/>
              <a:gd name="connsiteY1" fmla="*/ 1490413 h 4683777"/>
              <a:gd name="connsiteX2" fmla="*/ 3059704 w 3107698"/>
              <a:gd name="connsiteY2" fmla="*/ 0 h 4683777"/>
              <a:gd name="connsiteX3" fmla="*/ 3065525 w 3107698"/>
              <a:gd name="connsiteY3" fmla="*/ 3061810 h 4683777"/>
              <a:gd name="connsiteX4" fmla="*/ 2934550 w 3107698"/>
              <a:gd name="connsiteY4" fmla="*/ 3348720 h 4683777"/>
              <a:gd name="connsiteX5" fmla="*/ 135729 w 3107698"/>
              <a:gd name="connsiteY5" fmla="*/ 4648145 h 4683777"/>
              <a:gd name="connsiteX6" fmla="*/ 882 w 3107698"/>
              <a:gd name="connsiteY6" fmla="*/ 4601258 h 4683777"/>
              <a:gd name="connsiteX7" fmla="*/ 3683 w 3107698"/>
              <a:gd name="connsiteY7" fmla="*/ 1669147 h 4683777"/>
              <a:gd name="connsiteX0" fmla="*/ 3683 w 3108550"/>
              <a:gd name="connsiteY0" fmla="*/ 1669147 h 4683777"/>
              <a:gd name="connsiteX1" fmla="*/ 132824 w 3108550"/>
              <a:gd name="connsiteY1" fmla="*/ 1490413 h 4683777"/>
              <a:gd name="connsiteX2" fmla="*/ 3059704 w 3108550"/>
              <a:gd name="connsiteY2" fmla="*/ 0 h 4683777"/>
              <a:gd name="connsiteX3" fmla="*/ 3065525 w 3108550"/>
              <a:gd name="connsiteY3" fmla="*/ 3061810 h 4683777"/>
              <a:gd name="connsiteX4" fmla="*/ 2937461 w 3108550"/>
              <a:gd name="connsiteY4" fmla="*/ 3209644 h 4683777"/>
              <a:gd name="connsiteX5" fmla="*/ 135729 w 3108550"/>
              <a:gd name="connsiteY5" fmla="*/ 4648145 h 4683777"/>
              <a:gd name="connsiteX6" fmla="*/ 882 w 3108550"/>
              <a:gd name="connsiteY6" fmla="*/ 4601258 h 4683777"/>
              <a:gd name="connsiteX7" fmla="*/ 3683 w 3108550"/>
              <a:gd name="connsiteY7" fmla="*/ 1669147 h 4683777"/>
              <a:gd name="connsiteX0" fmla="*/ 3683 w 3091569"/>
              <a:gd name="connsiteY0" fmla="*/ 1669147 h 4683777"/>
              <a:gd name="connsiteX1" fmla="*/ 132824 w 3091569"/>
              <a:gd name="connsiteY1" fmla="*/ 1490413 h 4683777"/>
              <a:gd name="connsiteX2" fmla="*/ 3059704 w 3091569"/>
              <a:gd name="connsiteY2" fmla="*/ 0 h 4683777"/>
              <a:gd name="connsiteX3" fmla="*/ 3065525 w 3091569"/>
              <a:gd name="connsiteY3" fmla="*/ 3061810 h 4683777"/>
              <a:gd name="connsiteX4" fmla="*/ 2937461 w 3091569"/>
              <a:gd name="connsiteY4" fmla="*/ 3209644 h 4683777"/>
              <a:gd name="connsiteX5" fmla="*/ 135729 w 3091569"/>
              <a:gd name="connsiteY5" fmla="*/ 4648145 h 4683777"/>
              <a:gd name="connsiteX6" fmla="*/ 882 w 3091569"/>
              <a:gd name="connsiteY6" fmla="*/ 4601258 h 4683777"/>
              <a:gd name="connsiteX7" fmla="*/ 3683 w 3091569"/>
              <a:gd name="connsiteY7" fmla="*/ 1669147 h 4683777"/>
              <a:gd name="connsiteX0" fmla="*/ 3683 w 3066771"/>
              <a:gd name="connsiteY0" fmla="*/ 1669147 h 4683777"/>
              <a:gd name="connsiteX1" fmla="*/ 132824 w 3066771"/>
              <a:gd name="connsiteY1" fmla="*/ 1490413 h 4683777"/>
              <a:gd name="connsiteX2" fmla="*/ 3059704 w 3066771"/>
              <a:gd name="connsiteY2" fmla="*/ 0 h 4683777"/>
              <a:gd name="connsiteX3" fmla="*/ 3065525 w 3066771"/>
              <a:gd name="connsiteY3" fmla="*/ 3061810 h 4683777"/>
              <a:gd name="connsiteX4" fmla="*/ 2937461 w 3066771"/>
              <a:gd name="connsiteY4" fmla="*/ 3209644 h 4683777"/>
              <a:gd name="connsiteX5" fmla="*/ 135729 w 3066771"/>
              <a:gd name="connsiteY5" fmla="*/ 4648145 h 4683777"/>
              <a:gd name="connsiteX6" fmla="*/ 882 w 3066771"/>
              <a:gd name="connsiteY6" fmla="*/ 4601258 h 4683777"/>
              <a:gd name="connsiteX7" fmla="*/ 3683 w 3066771"/>
              <a:gd name="connsiteY7" fmla="*/ 1669147 h 4683777"/>
              <a:gd name="connsiteX0" fmla="*/ 3683 w 3066771"/>
              <a:gd name="connsiteY0" fmla="*/ 1669147 h 4683777"/>
              <a:gd name="connsiteX1" fmla="*/ 132824 w 3066771"/>
              <a:gd name="connsiteY1" fmla="*/ 1490413 h 4683777"/>
              <a:gd name="connsiteX2" fmla="*/ 3059704 w 3066771"/>
              <a:gd name="connsiteY2" fmla="*/ 0 h 4683777"/>
              <a:gd name="connsiteX3" fmla="*/ 3065525 w 3066771"/>
              <a:gd name="connsiteY3" fmla="*/ 3061810 h 4683777"/>
              <a:gd name="connsiteX4" fmla="*/ 2937461 w 3066771"/>
              <a:gd name="connsiteY4" fmla="*/ 3209644 h 4683777"/>
              <a:gd name="connsiteX5" fmla="*/ 135729 w 3066771"/>
              <a:gd name="connsiteY5" fmla="*/ 4648145 h 4683777"/>
              <a:gd name="connsiteX6" fmla="*/ 882 w 3066771"/>
              <a:gd name="connsiteY6" fmla="*/ 4601258 h 4683777"/>
              <a:gd name="connsiteX7" fmla="*/ 3683 w 3066771"/>
              <a:gd name="connsiteY7" fmla="*/ 1669147 h 4683777"/>
              <a:gd name="connsiteX0" fmla="*/ 3683 w 3066846"/>
              <a:gd name="connsiteY0" fmla="*/ 1669147 h 4683777"/>
              <a:gd name="connsiteX1" fmla="*/ 132824 w 3066846"/>
              <a:gd name="connsiteY1" fmla="*/ 1490413 h 4683777"/>
              <a:gd name="connsiteX2" fmla="*/ 3059704 w 3066846"/>
              <a:gd name="connsiteY2" fmla="*/ 0 h 4683777"/>
              <a:gd name="connsiteX3" fmla="*/ 3065525 w 3066846"/>
              <a:gd name="connsiteY3" fmla="*/ 3061810 h 4683777"/>
              <a:gd name="connsiteX4" fmla="*/ 2937461 w 3066846"/>
              <a:gd name="connsiteY4" fmla="*/ 3209644 h 4683777"/>
              <a:gd name="connsiteX5" fmla="*/ 135729 w 3066846"/>
              <a:gd name="connsiteY5" fmla="*/ 4648145 h 4683777"/>
              <a:gd name="connsiteX6" fmla="*/ 882 w 3066846"/>
              <a:gd name="connsiteY6" fmla="*/ 4601258 h 4683777"/>
              <a:gd name="connsiteX7" fmla="*/ 3683 w 3066846"/>
              <a:gd name="connsiteY7" fmla="*/ 1669147 h 4683777"/>
              <a:gd name="connsiteX0" fmla="*/ 3683 w 3065726"/>
              <a:gd name="connsiteY0" fmla="*/ 1669147 h 4683777"/>
              <a:gd name="connsiteX1" fmla="*/ 132824 w 3065726"/>
              <a:gd name="connsiteY1" fmla="*/ 1490413 h 4683777"/>
              <a:gd name="connsiteX2" fmla="*/ 3059704 w 3065726"/>
              <a:gd name="connsiteY2" fmla="*/ 0 h 4683777"/>
              <a:gd name="connsiteX3" fmla="*/ 3065525 w 3065726"/>
              <a:gd name="connsiteY3" fmla="*/ 3061810 h 4683777"/>
              <a:gd name="connsiteX4" fmla="*/ 2937461 w 3065726"/>
              <a:gd name="connsiteY4" fmla="*/ 3209644 h 4683777"/>
              <a:gd name="connsiteX5" fmla="*/ 135729 w 3065726"/>
              <a:gd name="connsiteY5" fmla="*/ 4648145 h 4683777"/>
              <a:gd name="connsiteX6" fmla="*/ 882 w 3065726"/>
              <a:gd name="connsiteY6" fmla="*/ 4601258 h 4683777"/>
              <a:gd name="connsiteX7" fmla="*/ 3683 w 3065726"/>
              <a:gd name="connsiteY7" fmla="*/ 1669147 h 4683777"/>
              <a:gd name="connsiteX0" fmla="*/ 3683 w 3277265"/>
              <a:gd name="connsiteY0" fmla="*/ 1909187 h 4923817"/>
              <a:gd name="connsiteX1" fmla="*/ 132824 w 3277265"/>
              <a:gd name="connsiteY1" fmla="*/ 1730453 h 4923817"/>
              <a:gd name="connsiteX2" fmla="*/ 3059704 w 3277265"/>
              <a:gd name="connsiteY2" fmla="*/ 240040 h 4923817"/>
              <a:gd name="connsiteX3" fmla="*/ 3062613 w 3277265"/>
              <a:gd name="connsiteY3" fmla="*/ 321847 h 4923817"/>
              <a:gd name="connsiteX4" fmla="*/ 3065525 w 3277265"/>
              <a:gd name="connsiteY4" fmla="*/ 3301850 h 4923817"/>
              <a:gd name="connsiteX5" fmla="*/ 2937461 w 3277265"/>
              <a:gd name="connsiteY5" fmla="*/ 3449684 h 4923817"/>
              <a:gd name="connsiteX6" fmla="*/ 135729 w 3277265"/>
              <a:gd name="connsiteY6" fmla="*/ 4888185 h 4923817"/>
              <a:gd name="connsiteX7" fmla="*/ 882 w 3277265"/>
              <a:gd name="connsiteY7" fmla="*/ 4841298 h 4923817"/>
              <a:gd name="connsiteX8" fmla="*/ 3683 w 3277265"/>
              <a:gd name="connsiteY8" fmla="*/ 1909187 h 4923817"/>
              <a:gd name="connsiteX0" fmla="*/ 3683 w 3133621"/>
              <a:gd name="connsiteY0" fmla="*/ 1902023 h 4916653"/>
              <a:gd name="connsiteX1" fmla="*/ 132824 w 3133621"/>
              <a:gd name="connsiteY1" fmla="*/ 1723289 h 4916653"/>
              <a:gd name="connsiteX2" fmla="*/ 2838503 w 3133621"/>
              <a:gd name="connsiteY2" fmla="*/ 249237 h 4916653"/>
              <a:gd name="connsiteX3" fmla="*/ 3062613 w 3133621"/>
              <a:gd name="connsiteY3" fmla="*/ 314683 h 4916653"/>
              <a:gd name="connsiteX4" fmla="*/ 3065525 w 3133621"/>
              <a:gd name="connsiteY4" fmla="*/ 3294686 h 4916653"/>
              <a:gd name="connsiteX5" fmla="*/ 2937461 w 3133621"/>
              <a:gd name="connsiteY5" fmla="*/ 3442520 h 4916653"/>
              <a:gd name="connsiteX6" fmla="*/ 135729 w 3133621"/>
              <a:gd name="connsiteY6" fmla="*/ 4881021 h 4916653"/>
              <a:gd name="connsiteX7" fmla="*/ 882 w 3133621"/>
              <a:gd name="connsiteY7" fmla="*/ 4834134 h 4916653"/>
              <a:gd name="connsiteX8" fmla="*/ 3683 w 3133621"/>
              <a:gd name="connsiteY8" fmla="*/ 1902023 h 4916653"/>
              <a:gd name="connsiteX0" fmla="*/ 3683 w 3191844"/>
              <a:gd name="connsiteY0" fmla="*/ 1880956 h 4895586"/>
              <a:gd name="connsiteX1" fmla="*/ 132824 w 3191844"/>
              <a:gd name="connsiteY1" fmla="*/ 1702222 h 4895586"/>
              <a:gd name="connsiteX2" fmla="*/ 2838503 w 3191844"/>
              <a:gd name="connsiteY2" fmla="*/ 228170 h 4895586"/>
              <a:gd name="connsiteX3" fmla="*/ 3167392 w 3191844"/>
              <a:gd name="connsiteY3" fmla="*/ 331793 h 4895586"/>
              <a:gd name="connsiteX4" fmla="*/ 3065525 w 3191844"/>
              <a:gd name="connsiteY4" fmla="*/ 3273619 h 4895586"/>
              <a:gd name="connsiteX5" fmla="*/ 2937461 w 3191844"/>
              <a:gd name="connsiteY5" fmla="*/ 3421453 h 4895586"/>
              <a:gd name="connsiteX6" fmla="*/ 135729 w 3191844"/>
              <a:gd name="connsiteY6" fmla="*/ 4859954 h 4895586"/>
              <a:gd name="connsiteX7" fmla="*/ 882 w 3191844"/>
              <a:gd name="connsiteY7" fmla="*/ 4813067 h 4895586"/>
              <a:gd name="connsiteX8" fmla="*/ 3683 w 3191844"/>
              <a:gd name="connsiteY8" fmla="*/ 1880956 h 4895586"/>
              <a:gd name="connsiteX0" fmla="*/ 3683 w 3196901"/>
              <a:gd name="connsiteY0" fmla="*/ 1756529 h 4771159"/>
              <a:gd name="connsiteX1" fmla="*/ 132824 w 3196901"/>
              <a:gd name="connsiteY1" fmla="*/ 1577795 h 4771159"/>
              <a:gd name="connsiteX2" fmla="*/ 2838503 w 3196901"/>
              <a:gd name="connsiteY2" fmla="*/ 103743 h 4771159"/>
              <a:gd name="connsiteX3" fmla="*/ 3167392 w 3196901"/>
              <a:gd name="connsiteY3" fmla="*/ 207366 h 4771159"/>
              <a:gd name="connsiteX4" fmla="*/ 3065525 w 3196901"/>
              <a:gd name="connsiteY4" fmla="*/ 3149192 h 4771159"/>
              <a:gd name="connsiteX5" fmla="*/ 2937461 w 3196901"/>
              <a:gd name="connsiteY5" fmla="*/ 3297026 h 4771159"/>
              <a:gd name="connsiteX6" fmla="*/ 135729 w 3196901"/>
              <a:gd name="connsiteY6" fmla="*/ 4735527 h 4771159"/>
              <a:gd name="connsiteX7" fmla="*/ 882 w 3196901"/>
              <a:gd name="connsiteY7" fmla="*/ 4688640 h 4771159"/>
              <a:gd name="connsiteX8" fmla="*/ 3683 w 3196901"/>
              <a:gd name="connsiteY8" fmla="*/ 1756529 h 4771159"/>
              <a:gd name="connsiteX0" fmla="*/ 3683 w 3196900"/>
              <a:gd name="connsiteY0" fmla="*/ 1756529 h 4771159"/>
              <a:gd name="connsiteX1" fmla="*/ 132824 w 3196900"/>
              <a:gd name="connsiteY1" fmla="*/ 1577795 h 4771159"/>
              <a:gd name="connsiteX2" fmla="*/ 2838503 w 3196900"/>
              <a:gd name="connsiteY2" fmla="*/ 103743 h 4771159"/>
              <a:gd name="connsiteX3" fmla="*/ 3167392 w 3196900"/>
              <a:gd name="connsiteY3" fmla="*/ 207366 h 4771159"/>
              <a:gd name="connsiteX4" fmla="*/ 3065525 w 3196900"/>
              <a:gd name="connsiteY4" fmla="*/ 3149192 h 4771159"/>
              <a:gd name="connsiteX5" fmla="*/ 2937461 w 3196900"/>
              <a:gd name="connsiteY5" fmla="*/ 3297026 h 4771159"/>
              <a:gd name="connsiteX6" fmla="*/ 135729 w 3196900"/>
              <a:gd name="connsiteY6" fmla="*/ 4735527 h 4771159"/>
              <a:gd name="connsiteX7" fmla="*/ 882 w 3196900"/>
              <a:gd name="connsiteY7" fmla="*/ 4688640 h 4771159"/>
              <a:gd name="connsiteX8" fmla="*/ 3683 w 3196900"/>
              <a:gd name="connsiteY8" fmla="*/ 1756529 h 4771159"/>
              <a:gd name="connsiteX0" fmla="*/ 3683 w 3253522"/>
              <a:gd name="connsiteY0" fmla="*/ 1740263 h 4754893"/>
              <a:gd name="connsiteX1" fmla="*/ 132824 w 3253522"/>
              <a:gd name="connsiteY1" fmla="*/ 1561529 h 4754893"/>
              <a:gd name="connsiteX2" fmla="*/ 2963657 w 3253522"/>
              <a:gd name="connsiteY2" fmla="*/ 109293 h 4754893"/>
              <a:gd name="connsiteX3" fmla="*/ 3167392 w 3253522"/>
              <a:gd name="connsiteY3" fmla="*/ 191100 h 4754893"/>
              <a:gd name="connsiteX4" fmla="*/ 3065525 w 3253522"/>
              <a:gd name="connsiteY4" fmla="*/ 3132926 h 4754893"/>
              <a:gd name="connsiteX5" fmla="*/ 2937461 w 3253522"/>
              <a:gd name="connsiteY5" fmla="*/ 3280760 h 4754893"/>
              <a:gd name="connsiteX6" fmla="*/ 135729 w 3253522"/>
              <a:gd name="connsiteY6" fmla="*/ 4719261 h 4754893"/>
              <a:gd name="connsiteX7" fmla="*/ 882 w 3253522"/>
              <a:gd name="connsiteY7" fmla="*/ 4672374 h 4754893"/>
              <a:gd name="connsiteX8" fmla="*/ 3683 w 3253522"/>
              <a:gd name="connsiteY8" fmla="*/ 1740263 h 4754893"/>
              <a:gd name="connsiteX0" fmla="*/ 3683 w 3167939"/>
              <a:gd name="connsiteY0" fmla="*/ 1656695 h 4671325"/>
              <a:gd name="connsiteX1" fmla="*/ 132824 w 3167939"/>
              <a:gd name="connsiteY1" fmla="*/ 1477961 h 4671325"/>
              <a:gd name="connsiteX2" fmla="*/ 2963657 w 3167939"/>
              <a:gd name="connsiteY2" fmla="*/ 25725 h 4671325"/>
              <a:gd name="connsiteX3" fmla="*/ 3167392 w 3167939"/>
              <a:gd name="connsiteY3" fmla="*/ 107532 h 4671325"/>
              <a:gd name="connsiteX4" fmla="*/ 3065525 w 3167939"/>
              <a:gd name="connsiteY4" fmla="*/ 3049358 h 4671325"/>
              <a:gd name="connsiteX5" fmla="*/ 2937461 w 3167939"/>
              <a:gd name="connsiteY5" fmla="*/ 3197192 h 4671325"/>
              <a:gd name="connsiteX6" fmla="*/ 135729 w 3167939"/>
              <a:gd name="connsiteY6" fmla="*/ 4635693 h 4671325"/>
              <a:gd name="connsiteX7" fmla="*/ 882 w 3167939"/>
              <a:gd name="connsiteY7" fmla="*/ 4588806 h 4671325"/>
              <a:gd name="connsiteX8" fmla="*/ 3683 w 3167939"/>
              <a:gd name="connsiteY8" fmla="*/ 1656695 h 4671325"/>
              <a:gd name="connsiteX0" fmla="*/ 3683 w 3065727"/>
              <a:gd name="connsiteY0" fmla="*/ 1663969 h 4678599"/>
              <a:gd name="connsiteX1" fmla="*/ 132824 w 3065727"/>
              <a:gd name="connsiteY1" fmla="*/ 1485235 h 4678599"/>
              <a:gd name="connsiteX2" fmla="*/ 2963657 w 3065727"/>
              <a:gd name="connsiteY2" fmla="*/ 32999 h 4678599"/>
              <a:gd name="connsiteX3" fmla="*/ 3062613 w 3065727"/>
              <a:gd name="connsiteY3" fmla="*/ 92990 h 4678599"/>
              <a:gd name="connsiteX4" fmla="*/ 3065525 w 3065727"/>
              <a:gd name="connsiteY4" fmla="*/ 3056632 h 4678599"/>
              <a:gd name="connsiteX5" fmla="*/ 2937461 w 3065727"/>
              <a:gd name="connsiteY5" fmla="*/ 3204466 h 4678599"/>
              <a:gd name="connsiteX6" fmla="*/ 135729 w 3065727"/>
              <a:gd name="connsiteY6" fmla="*/ 4642967 h 4678599"/>
              <a:gd name="connsiteX7" fmla="*/ 882 w 3065727"/>
              <a:gd name="connsiteY7" fmla="*/ 4596080 h 4678599"/>
              <a:gd name="connsiteX8" fmla="*/ 3683 w 3065727"/>
              <a:gd name="connsiteY8" fmla="*/ 1663969 h 4678599"/>
              <a:gd name="connsiteX0" fmla="*/ 3683 w 3065727"/>
              <a:gd name="connsiteY0" fmla="*/ 1655027 h 4669657"/>
              <a:gd name="connsiteX1" fmla="*/ 132824 w 3065727"/>
              <a:gd name="connsiteY1" fmla="*/ 1476293 h 4669657"/>
              <a:gd name="connsiteX2" fmla="*/ 2963657 w 3065727"/>
              <a:gd name="connsiteY2" fmla="*/ 24057 h 4669657"/>
              <a:gd name="connsiteX3" fmla="*/ 3062613 w 3065727"/>
              <a:gd name="connsiteY3" fmla="*/ 84048 h 4669657"/>
              <a:gd name="connsiteX4" fmla="*/ 3065525 w 3065727"/>
              <a:gd name="connsiteY4" fmla="*/ 3047690 h 4669657"/>
              <a:gd name="connsiteX5" fmla="*/ 2937461 w 3065727"/>
              <a:gd name="connsiteY5" fmla="*/ 3195524 h 4669657"/>
              <a:gd name="connsiteX6" fmla="*/ 135729 w 3065727"/>
              <a:gd name="connsiteY6" fmla="*/ 4634025 h 4669657"/>
              <a:gd name="connsiteX7" fmla="*/ 882 w 3065727"/>
              <a:gd name="connsiteY7" fmla="*/ 4587138 h 4669657"/>
              <a:gd name="connsiteX8" fmla="*/ 3683 w 3065727"/>
              <a:gd name="connsiteY8" fmla="*/ 1655027 h 4669657"/>
              <a:gd name="connsiteX0" fmla="*/ 3683 w 3065727"/>
              <a:gd name="connsiteY0" fmla="*/ 1653817 h 4668447"/>
              <a:gd name="connsiteX1" fmla="*/ 132824 w 3065727"/>
              <a:gd name="connsiteY1" fmla="*/ 1475083 h 4668447"/>
              <a:gd name="connsiteX2" fmla="*/ 2963657 w 3065727"/>
              <a:gd name="connsiteY2" fmla="*/ 22847 h 4668447"/>
              <a:gd name="connsiteX3" fmla="*/ 3062613 w 3065727"/>
              <a:gd name="connsiteY3" fmla="*/ 82838 h 4668447"/>
              <a:gd name="connsiteX4" fmla="*/ 3065525 w 3065727"/>
              <a:gd name="connsiteY4" fmla="*/ 3046480 h 4668447"/>
              <a:gd name="connsiteX5" fmla="*/ 2937461 w 3065727"/>
              <a:gd name="connsiteY5" fmla="*/ 3194314 h 4668447"/>
              <a:gd name="connsiteX6" fmla="*/ 135729 w 3065727"/>
              <a:gd name="connsiteY6" fmla="*/ 4632815 h 4668447"/>
              <a:gd name="connsiteX7" fmla="*/ 882 w 3065727"/>
              <a:gd name="connsiteY7" fmla="*/ 4585928 h 4668447"/>
              <a:gd name="connsiteX8" fmla="*/ 3683 w 3065727"/>
              <a:gd name="connsiteY8" fmla="*/ 1653817 h 4668447"/>
              <a:gd name="connsiteX0" fmla="*/ 3683 w 3065727"/>
              <a:gd name="connsiteY0" fmla="*/ 1658763 h 4673393"/>
              <a:gd name="connsiteX1" fmla="*/ 132824 w 3065727"/>
              <a:gd name="connsiteY1" fmla="*/ 1480029 h 4673393"/>
              <a:gd name="connsiteX2" fmla="*/ 2963657 w 3065727"/>
              <a:gd name="connsiteY2" fmla="*/ 27793 h 4673393"/>
              <a:gd name="connsiteX3" fmla="*/ 3062613 w 3065727"/>
              <a:gd name="connsiteY3" fmla="*/ 87784 h 4673393"/>
              <a:gd name="connsiteX4" fmla="*/ 3065525 w 3065727"/>
              <a:gd name="connsiteY4" fmla="*/ 3051426 h 4673393"/>
              <a:gd name="connsiteX5" fmla="*/ 2937461 w 3065727"/>
              <a:gd name="connsiteY5" fmla="*/ 3199260 h 4673393"/>
              <a:gd name="connsiteX6" fmla="*/ 135729 w 3065727"/>
              <a:gd name="connsiteY6" fmla="*/ 4637761 h 4673393"/>
              <a:gd name="connsiteX7" fmla="*/ 882 w 3065727"/>
              <a:gd name="connsiteY7" fmla="*/ 4590874 h 4673393"/>
              <a:gd name="connsiteX8" fmla="*/ 3683 w 3065727"/>
              <a:gd name="connsiteY8" fmla="*/ 1658763 h 4673393"/>
              <a:gd name="connsiteX0" fmla="*/ 3683 w 3065727"/>
              <a:gd name="connsiteY0" fmla="*/ 1658003 h 4672633"/>
              <a:gd name="connsiteX1" fmla="*/ 132824 w 3065727"/>
              <a:gd name="connsiteY1" fmla="*/ 1479269 h 4672633"/>
              <a:gd name="connsiteX2" fmla="*/ 2963657 w 3065727"/>
              <a:gd name="connsiteY2" fmla="*/ 27033 h 4672633"/>
              <a:gd name="connsiteX3" fmla="*/ 3062613 w 3065727"/>
              <a:gd name="connsiteY3" fmla="*/ 87024 h 4672633"/>
              <a:gd name="connsiteX4" fmla="*/ 3065525 w 3065727"/>
              <a:gd name="connsiteY4" fmla="*/ 3050666 h 4672633"/>
              <a:gd name="connsiteX5" fmla="*/ 2937461 w 3065727"/>
              <a:gd name="connsiteY5" fmla="*/ 3198500 h 4672633"/>
              <a:gd name="connsiteX6" fmla="*/ 135729 w 3065727"/>
              <a:gd name="connsiteY6" fmla="*/ 4637001 h 4672633"/>
              <a:gd name="connsiteX7" fmla="*/ 882 w 3065727"/>
              <a:gd name="connsiteY7" fmla="*/ 4590114 h 4672633"/>
              <a:gd name="connsiteX8" fmla="*/ 3683 w 3065727"/>
              <a:gd name="connsiteY8" fmla="*/ 1658003 h 467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5727" h="4672633">
                <a:moveTo>
                  <a:pt x="3683" y="1658003"/>
                </a:moveTo>
                <a:cubicBezTo>
                  <a:pt x="2745" y="1524145"/>
                  <a:pt x="-8720" y="1551986"/>
                  <a:pt x="132824" y="1479269"/>
                </a:cubicBezTo>
                <a:lnTo>
                  <a:pt x="2963657" y="27033"/>
                </a:lnTo>
                <a:cubicBezTo>
                  <a:pt x="3044479" y="-16847"/>
                  <a:pt x="3067464" y="-14233"/>
                  <a:pt x="3062613" y="87024"/>
                </a:cubicBezTo>
                <a:cubicBezTo>
                  <a:pt x="3063584" y="1074905"/>
                  <a:pt x="3064554" y="2062785"/>
                  <a:pt x="3065525" y="3050666"/>
                </a:cubicBezTo>
                <a:cubicBezTo>
                  <a:pt x="3068435" y="3159290"/>
                  <a:pt x="3040600" y="3146360"/>
                  <a:pt x="2937461" y="3198500"/>
                </a:cubicBezTo>
                <a:lnTo>
                  <a:pt x="135729" y="4637001"/>
                </a:lnTo>
                <a:cubicBezTo>
                  <a:pt x="2152" y="4701788"/>
                  <a:pt x="8624" y="4673537"/>
                  <a:pt x="882" y="4590114"/>
                </a:cubicBezTo>
                <a:cubicBezTo>
                  <a:pt x="-3035" y="3601836"/>
                  <a:pt x="7600" y="2646281"/>
                  <a:pt x="3683" y="1658003"/>
                </a:cubicBezTo>
                <a:close/>
              </a:path>
            </a:pathLst>
          </a:custGeom>
          <a:ln>
            <a:noFill/>
          </a:ln>
        </p:spPr>
        <p:txBody>
          <a:bodyPr lIns="0" tIns="0" rIns="0" bIns="0" anchor="ctr" anchorCtr="1">
            <a:noAutofit/>
          </a:bodyPr>
          <a:lstStyle>
            <a:lvl1pPr marL="0" indent="0" algn="ctr">
              <a:buNone/>
              <a:defRPr lang="en-GB" dirty="0"/>
            </a:lvl1pPr>
          </a:lstStyle>
          <a:p>
            <a:r>
              <a:rPr lang="en-US"/>
              <a:t>Click icon to add picture</a:t>
            </a:r>
            <a:endParaRPr lang="en-GB" dirty="0"/>
          </a:p>
        </p:txBody>
      </p:sp>
    </p:spTree>
    <p:extLst>
      <p:ext uri="{BB962C8B-B14F-4D97-AF65-F5344CB8AC3E}">
        <p14:creationId xmlns:p14="http://schemas.microsoft.com/office/powerpoint/2010/main" val="361952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57903" y="274640"/>
            <a:ext cx="8506451" cy="674777"/>
          </a:xfrm>
          <a:prstGeom prst="rect">
            <a:avLst/>
          </a:prstGeom>
        </p:spPr>
        <p:txBody>
          <a:bodyPr vert="horz" lIns="0" tIns="0" rIns="0" bIns="0" rtlCol="0" anchor="ctr">
            <a:noAutofit/>
          </a:bodyPr>
          <a:lstStyle/>
          <a:p>
            <a:r>
              <a:rPr lang="en-US"/>
              <a:t>Click to edit Master title style</a:t>
            </a:r>
            <a:endParaRPr lang="en-GB" dirty="0"/>
          </a:p>
        </p:txBody>
      </p:sp>
      <p:sp>
        <p:nvSpPr>
          <p:cNvPr id="3" name="Text Placeholder 2"/>
          <p:cNvSpPr>
            <a:spLocks noGrp="1"/>
          </p:cNvSpPr>
          <p:nvPr>
            <p:ph type="body" idx="1"/>
          </p:nvPr>
        </p:nvSpPr>
        <p:spPr bwMode="gray">
          <a:xfrm>
            <a:off x="757904" y="1412777"/>
            <a:ext cx="10803385" cy="471338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bwMode="gray">
          <a:xfrm>
            <a:off x="757903" y="949415"/>
            <a:ext cx="1057769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p:nvSpPr>
        <p:spPr bwMode="gray">
          <a:xfrm>
            <a:off x="11728885" y="6595548"/>
            <a:ext cx="352257"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lgn="l"/>
            <a:fld id="{35031298-4CBC-4EC8-B1EA-1DEB552B8D7C}" type="slidenum">
              <a:rPr lang="en-GB" sz="1333" b="1" smtClean="0">
                <a:solidFill>
                  <a:schemeClr val="tx2"/>
                </a:solidFill>
              </a:rPr>
              <a:pPr lvl="0" algn="l"/>
              <a:t>‹#›</a:t>
            </a:fld>
            <a:endParaRPr lang="en-GB" sz="1333" b="1" dirty="0">
              <a:solidFill>
                <a:schemeClr val="tx2"/>
              </a:solidFill>
            </a:endParaRPr>
          </a:p>
        </p:txBody>
      </p:sp>
      <p:sp>
        <p:nvSpPr>
          <p:cNvPr id="19" name="Footer Placeholder 4"/>
          <p:cNvSpPr txBox="1">
            <a:spLocks/>
          </p:cNvSpPr>
          <p:nvPr/>
        </p:nvSpPr>
        <p:spPr bwMode="gray">
          <a:xfrm>
            <a:off x="6192013" y="6620476"/>
            <a:ext cx="409080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tx2"/>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tx2"/>
                </a:solidFill>
                <a:latin typeface="Arial" panose="020B0604020202020204" pitchFamily="34" charset="0"/>
                <a:ea typeface="+mn-ea"/>
                <a:cs typeface="Arial" panose="020B0604020202020204" pitchFamily="34" charset="0"/>
              </a:rPr>
              <a:t> reserved.</a:t>
            </a:r>
            <a:endParaRPr lang="en-GB" sz="1067" kern="1200" dirty="0">
              <a:solidFill>
                <a:schemeClr val="tx2"/>
              </a:solidFill>
              <a:latin typeface="Arial" panose="020B0604020202020204" pitchFamily="34" charset="0"/>
              <a:ea typeface="+mn-ea"/>
              <a:cs typeface="Arial" panose="020B0604020202020204" pitchFamily="34" charset="0"/>
            </a:endParaRPr>
          </a:p>
        </p:txBody>
      </p:sp>
      <p:sp>
        <p:nvSpPr>
          <p:cNvPr id="20" name="Date Placeholder 3"/>
          <p:cNvSpPr txBox="1">
            <a:spLocks/>
          </p:cNvSpPr>
          <p:nvPr/>
        </p:nvSpPr>
        <p:spPr>
          <a:xfrm>
            <a:off x="9762738" y="662817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lgn="r"/>
            <a:fld id="{9FB042EA-7302-4DB6-8B0F-B44C8CB2054C}" type="datetime4">
              <a:rPr lang="en-GB" sz="1067" smtClean="0"/>
              <a:pPr lvl="0" algn="r"/>
              <a:t>01 August 2023</a:t>
            </a:fld>
            <a:endParaRPr lang="en-GB" sz="1067" dirty="0"/>
          </a:p>
        </p:txBody>
      </p:sp>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658604" y="2"/>
            <a:ext cx="532027" cy="1316765"/>
          </a:xfrm>
          <a:prstGeom prst="rect">
            <a:avLst/>
          </a:prstGeom>
        </p:spPr>
      </p:pic>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28449" y="274638"/>
            <a:ext cx="1207151" cy="417071"/>
          </a:xfrm>
          <a:prstGeom prst="rect">
            <a:avLst/>
          </a:prstGeom>
        </p:spPr>
      </p:pic>
    </p:spTree>
    <p:extLst>
      <p:ext uri="{BB962C8B-B14F-4D97-AF65-F5344CB8AC3E}">
        <p14:creationId xmlns:p14="http://schemas.microsoft.com/office/powerpoint/2010/main" val="1825795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p:txStyles>
    <p:titleStyle>
      <a:lvl1pPr algn="l" defTabSz="1219170" rtl="0" eaLnBrk="1" latinLnBrk="0" hangingPunct="1">
        <a:lnSpc>
          <a:spcPct val="80000"/>
        </a:lnSpc>
        <a:spcBef>
          <a:spcPct val="0"/>
        </a:spcBef>
        <a:buNone/>
        <a:defRPr sz="3200" b="1" kern="1200">
          <a:solidFill>
            <a:schemeClr val="bg2"/>
          </a:solidFill>
          <a:latin typeface="+mj-lt"/>
          <a:ea typeface="+mj-ea"/>
          <a:cs typeface="Arial" panose="020B0604020202020204" pitchFamily="34" charset="0"/>
        </a:defRPr>
      </a:lvl1pPr>
    </p:titleStyle>
    <p:bodyStyle>
      <a:lvl1pPr marL="457189" marR="0" indent="-457189"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2667" b="0" kern="1200">
          <a:solidFill>
            <a:schemeClr val="tx2"/>
          </a:solidFill>
          <a:latin typeface="+mn-lt"/>
          <a:ea typeface="+mn-ea"/>
          <a:cs typeface="Arial" panose="020B0604020202020204" pitchFamily="34" charset="0"/>
        </a:defRPr>
      </a:lvl1pPr>
      <a:lvl2pPr marL="990575" marR="0" indent="-380990"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2400" kern="1200">
          <a:solidFill>
            <a:schemeClr val="tx2"/>
          </a:solidFill>
          <a:latin typeface="+mn-lt"/>
          <a:ea typeface="+mn-ea"/>
          <a:cs typeface="Arial" panose="020B0604020202020204" pitchFamily="34" charset="0"/>
        </a:defRPr>
      </a:lvl2pPr>
      <a:lvl3pPr marL="1523962" marR="0" indent="-304792"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2133" kern="1200">
          <a:solidFill>
            <a:schemeClr val="tx2"/>
          </a:solidFill>
          <a:latin typeface="+mn-lt"/>
          <a:ea typeface="+mn-ea"/>
          <a:cs typeface="Arial" panose="020B0604020202020204" pitchFamily="34" charset="0"/>
        </a:defRPr>
      </a:lvl3pPr>
      <a:lvl4pPr marL="2133547" marR="0" indent="-304792"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1867" kern="1200">
          <a:solidFill>
            <a:schemeClr val="tx2"/>
          </a:solidFill>
          <a:latin typeface="+mn-lt"/>
          <a:ea typeface="+mn-ea"/>
          <a:cs typeface="Arial" panose="020B0604020202020204" pitchFamily="34" charset="0"/>
        </a:defRPr>
      </a:lvl4pPr>
      <a:lvl5pPr marL="2743131" marR="0" indent="-304792"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1600" kern="1200">
          <a:solidFill>
            <a:schemeClr val="tx2"/>
          </a:solidFill>
          <a:latin typeface="+mn-lt"/>
          <a:ea typeface="+mn-ea"/>
          <a:cs typeface="Arial" panose="020B0604020202020204" pitchFamily="34" charset="0"/>
        </a:defRPr>
      </a:lvl5pPr>
      <a:lvl6pPr marL="1437181" indent="-359824"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6pPr>
      <a:lvl7pPr marL="1797006" indent="-359824"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7pPr>
      <a:lvl8pPr marL="2156830" indent="-357708"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8pPr>
      <a:lvl9pPr marL="2514537" indent="-359824"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11" Type="http://schemas.openxmlformats.org/officeDocument/2006/relationships/image" Target="../media/image18.png"/><Relationship Id="rId5" Type="http://schemas.openxmlformats.org/officeDocument/2006/relationships/image" Target="../media/image26.png"/><Relationship Id="rId10" Type="http://schemas.openxmlformats.org/officeDocument/2006/relationships/image" Target="../media/image17.png"/><Relationship Id="rId4" Type="http://schemas.openxmlformats.org/officeDocument/2006/relationships/image" Target="../media/image25.png"/><Relationship Id="rId9" Type="http://schemas.openxmlformats.org/officeDocument/2006/relationships/image" Target="../media/image16.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1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1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17.png"/><Relationship Id="rId2" Type="http://schemas.openxmlformats.org/officeDocument/2006/relationships/image" Target="../media/image57.png"/><Relationship Id="rId1" Type="http://schemas.openxmlformats.org/officeDocument/2006/relationships/slideLayout" Target="../slideLayouts/slideLayout10.xml"/><Relationship Id="rId6" Type="http://schemas.openxmlformats.org/officeDocument/2006/relationships/image" Target="../media/image61.png"/><Relationship Id="rId11" Type="http://schemas.openxmlformats.org/officeDocument/2006/relationships/image" Target="../media/image16.png"/><Relationship Id="rId5" Type="http://schemas.openxmlformats.org/officeDocument/2006/relationships/image" Target="../media/image60.png"/><Relationship Id="rId10" Type="http://schemas.openxmlformats.org/officeDocument/2006/relationships/image" Target="../media/image15.png"/><Relationship Id="rId4" Type="http://schemas.openxmlformats.org/officeDocument/2006/relationships/image" Target="../media/image59.png"/><Relationship Id="rId9" Type="http://schemas.openxmlformats.org/officeDocument/2006/relationships/image" Target="../media/image64.png"/></Relationships>
</file>

<file path=ppt/slides/_rels/slide48.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5.png"/><Relationship Id="rId1" Type="http://schemas.openxmlformats.org/officeDocument/2006/relationships/slideLayout" Target="../slideLayouts/slideLayout10.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4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68.png"/><Relationship Id="rId7" Type="http://schemas.openxmlformats.org/officeDocument/2006/relationships/image" Target="../media/image78.png"/><Relationship Id="rId2" Type="http://schemas.openxmlformats.org/officeDocument/2006/relationships/image" Target="../media/image67.png"/><Relationship Id="rId1" Type="http://schemas.openxmlformats.org/officeDocument/2006/relationships/slideLayout" Target="../slideLayouts/slideLayout10.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0.png"/><Relationship Id="rId10" Type="http://schemas.openxmlformats.org/officeDocument/2006/relationships/image" Target="../media/image81.png"/><Relationship Id="rId4" Type="http://schemas.openxmlformats.org/officeDocument/2006/relationships/image" Target="../media/image69.png"/><Relationship Id="rId9"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87D33AA-94DF-4813-BE91-DF9820BC3BE7}"/>
              </a:ext>
            </a:extLst>
          </p:cNvPr>
          <p:cNvSpPr>
            <a:spLocks noGrp="1"/>
          </p:cNvSpPr>
          <p:nvPr>
            <p:ph type="ctrTitle"/>
          </p:nvPr>
        </p:nvSpPr>
        <p:spPr>
          <a:xfrm>
            <a:off x="1007435" y="548680"/>
            <a:ext cx="6045696" cy="1872209"/>
          </a:xfrm>
        </p:spPr>
        <p:txBody>
          <a:bodyPr/>
          <a:lstStyle/>
          <a:p>
            <a:r>
              <a:rPr lang="ja-JP" altLang="en-US" dirty="0"/>
              <a:t>偽＋本物学習</a:t>
            </a:r>
            <a:r>
              <a:rPr lang="en-US" altLang="ja-JP" dirty="0"/>
              <a:t>_</a:t>
            </a:r>
            <a:r>
              <a:rPr lang="ja-JP" altLang="en-US" dirty="0"/>
              <a:t>全モード分類評価</a:t>
            </a:r>
          </a:p>
        </p:txBody>
      </p:sp>
      <p:sp>
        <p:nvSpPr>
          <p:cNvPr id="3" name="Subtitle 2"/>
          <p:cNvSpPr>
            <a:spLocks noGrp="1"/>
          </p:cNvSpPr>
          <p:nvPr>
            <p:ph type="subTitle" idx="1"/>
          </p:nvPr>
        </p:nvSpPr>
        <p:spPr>
          <a:xfrm>
            <a:off x="1391478" y="3397492"/>
            <a:ext cx="4773193" cy="1752600"/>
          </a:xfrm>
        </p:spPr>
        <p:txBody>
          <a:bodyPr>
            <a:normAutofit/>
          </a:bodyPr>
          <a:lstStyle/>
          <a:p>
            <a:r>
              <a:rPr lang="ja-JP" altLang="en-US" dirty="0"/>
              <a:t> </a:t>
            </a:r>
            <a:r>
              <a:rPr lang="en-US" altLang="ja-JP" dirty="0"/>
              <a:t>P623</a:t>
            </a:r>
            <a:r>
              <a:rPr lang="ja-JP" altLang="en-US" dirty="0"/>
              <a:t>　陳　昭成</a:t>
            </a:r>
            <a:endParaRPr lang="en-US" altLang="ja-JP" dirty="0"/>
          </a:p>
        </p:txBody>
      </p:sp>
    </p:spTree>
    <p:extLst>
      <p:ext uri="{BB962C8B-B14F-4D97-AF65-F5344CB8AC3E}">
        <p14:creationId xmlns:p14="http://schemas.microsoft.com/office/powerpoint/2010/main" val="103525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F8C35-913F-4CC0-BE8F-D81546200883}"/>
              </a:ext>
            </a:extLst>
          </p:cNvPr>
          <p:cNvSpPr>
            <a:spLocks noGrp="1"/>
          </p:cNvSpPr>
          <p:nvPr>
            <p:ph type="title"/>
          </p:nvPr>
        </p:nvSpPr>
        <p:spPr>
          <a:xfrm>
            <a:off x="812494" y="270052"/>
            <a:ext cx="8848864" cy="706091"/>
          </a:xfrm>
        </p:spPr>
        <p:txBody>
          <a:body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ea typeface="Yu Gothic" panose="020B0400000000000000" pitchFamily="50" charset="-128"/>
              </a:rPr>
              <a:t>+</a:t>
            </a:r>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br>
              <a:rPr lang="en-US" altLang="ja-JP" sz="2400" dirty="0">
                <a:ea typeface="Yu Gothic" panose="020B0400000000000000" pitchFamily="50" charset="-128"/>
              </a:rPr>
            </a:br>
            <a:r>
              <a:rPr lang="ja-JP" altLang="en-US" sz="2400" dirty="0">
                <a:ea typeface="Yu Gothic" panose="020B0400000000000000" pitchFamily="50" charset="-128"/>
              </a:rPr>
              <a:t>（</a:t>
            </a:r>
            <a:r>
              <a:rPr lang="en-US" altLang="ja-JP" sz="2400" dirty="0">
                <a:ea typeface="Yu Gothic" panose="020B0400000000000000" pitchFamily="50" charset="-128"/>
              </a:rPr>
              <a:t>ResNet34</a:t>
            </a:r>
            <a:r>
              <a:rPr lang="ja-JP" altLang="en-US" sz="2400" dirty="0">
                <a:ea typeface="Yu Gothic" panose="020B0400000000000000" pitchFamily="50" charset="-128"/>
              </a:rPr>
              <a:t>）</a:t>
            </a:r>
            <a:r>
              <a:rPr lang="ja-JP" altLang="en-US" sz="2400" dirty="0">
                <a:effectLst/>
                <a:ea typeface="Yu Gothic" panose="020B0400000000000000" pitchFamily="50" charset="-128"/>
              </a:rPr>
              <a:t>　</a:t>
            </a:r>
            <a:endParaRPr kumimoji="1" lang="ja-JP" altLang="en-US" sz="2400" dirty="0"/>
          </a:p>
        </p:txBody>
      </p:sp>
      <p:sp>
        <p:nvSpPr>
          <p:cNvPr id="11" name="テキスト ボックス 10">
            <a:extLst>
              <a:ext uri="{FF2B5EF4-FFF2-40B4-BE49-F238E27FC236}">
                <a16:creationId xmlns:a16="http://schemas.microsoft.com/office/drawing/2014/main" id="{0D4A7149-CF81-4C65-AE74-6BF6215E4B09}"/>
              </a:ext>
            </a:extLst>
          </p:cNvPr>
          <p:cNvSpPr txBox="1"/>
          <p:nvPr/>
        </p:nvSpPr>
        <p:spPr>
          <a:xfrm>
            <a:off x="986592" y="976143"/>
            <a:ext cx="10727747" cy="861774"/>
          </a:xfrm>
          <a:prstGeom prst="rect">
            <a:avLst/>
          </a:prstGeom>
          <a:noFill/>
        </p:spPr>
        <p:txBody>
          <a:bodyPr wrap="square">
            <a:spAutoFit/>
          </a:bodyPr>
          <a:lstStyle/>
          <a:p>
            <a:pPr marL="0" marR="0">
              <a:spcBef>
                <a:spcPts val="0"/>
              </a:spcBef>
              <a:spcAft>
                <a:spcPts val="0"/>
              </a:spcAft>
            </a:pPr>
            <a:r>
              <a:rPr lang="ja-JP" altLang="en-US" sz="1600" dirty="0">
                <a:effectLst/>
                <a:ea typeface="Yu Gothic" panose="020B0400000000000000" pitchFamily="50" charset="-128"/>
              </a:rPr>
              <a:t>調査対象の</a:t>
            </a:r>
            <a:r>
              <a:rPr lang="ja-JP" altLang="ja-JP" sz="1600" dirty="0">
                <a:effectLst/>
                <a:ea typeface="Yu Gothic" panose="020B0400000000000000" pitchFamily="50" charset="-128"/>
              </a:rPr>
              <a:t>結果：</a:t>
            </a:r>
            <a:r>
              <a:rPr lang="ja-JP" altLang="en-US" sz="1600" dirty="0">
                <a:effectLst/>
                <a:ea typeface="Yu Gothic" panose="020B0400000000000000" pitchFamily="50" charset="-128"/>
              </a:rPr>
              <a:t>偽画像を追加したことで、変色変形、変形の</a:t>
            </a:r>
            <a:r>
              <a:rPr lang="en-US" altLang="ja-JP" sz="1600" dirty="0">
                <a:effectLst/>
                <a:ea typeface="Yu Gothic" panose="020B0400000000000000" pitchFamily="50" charset="-128"/>
              </a:rPr>
              <a:t>F</a:t>
            </a:r>
            <a:r>
              <a:rPr lang="ja-JP" altLang="en-US" sz="1600" dirty="0">
                <a:effectLst/>
                <a:ea typeface="Yu Gothic" panose="020B0400000000000000" pitchFamily="50" charset="-128"/>
              </a:rPr>
              <a:t>値が</a:t>
            </a:r>
            <a:r>
              <a:rPr lang="en-US" altLang="ja-JP" sz="1600" dirty="0">
                <a:effectLst/>
                <a:ea typeface="Yu Gothic" panose="020B0400000000000000" pitchFamily="50" charset="-128"/>
              </a:rPr>
              <a:t>4.39%</a:t>
            </a:r>
            <a:r>
              <a:rPr lang="ja-JP" altLang="en-US" sz="1600" dirty="0">
                <a:effectLst/>
                <a:ea typeface="Yu Gothic" panose="020B0400000000000000" pitchFamily="50" charset="-128"/>
              </a:rPr>
              <a:t>、</a:t>
            </a:r>
            <a:r>
              <a:rPr lang="en-US" altLang="ja-JP" sz="1600" dirty="0">
                <a:effectLst/>
                <a:ea typeface="Yu Gothic" panose="020B0400000000000000" pitchFamily="50" charset="-128"/>
              </a:rPr>
              <a:t>8.85%</a:t>
            </a:r>
            <a:r>
              <a:rPr lang="ja-JP" altLang="en-US" sz="1600" dirty="0">
                <a:effectLst/>
                <a:ea typeface="Yu Gothic" panose="020B0400000000000000" pitchFamily="50" charset="-128"/>
              </a:rPr>
              <a:t>上がったが、</a:t>
            </a:r>
            <a:endParaRPr lang="en-US" altLang="ja-JP" sz="1600" dirty="0">
              <a:effectLst/>
              <a:ea typeface="Yu Gothic" panose="020B0400000000000000" pitchFamily="50" charset="-128"/>
            </a:endParaRPr>
          </a:p>
          <a:p>
            <a:pPr marL="0" marR="0">
              <a:spcBef>
                <a:spcPts val="0"/>
              </a:spcBef>
              <a:spcAft>
                <a:spcPts val="0"/>
              </a:spcAft>
            </a:pPr>
            <a:r>
              <a:rPr lang="ja-JP" altLang="en-US" sz="1600" dirty="0">
                <a:ea typeface="Yu Gothic" panose="020B0400000000000000" pitchFamily="50" charset="-128"/>
              </a:rPr>
              <a:t>電極赤ブク</a:t>
            </a:r>
            <a:r>
              <a:rPr lang="ja-JP" altLang="en-US" sz="1600" dirty="0">
                <a:effectLst/>
                <a:ea typeface="Yu Gothic" panose="020B0400000000000000" pitchFamily="50" charset="-128"/>
              </a:rPr>
              <a:t>の</a:t>
            </a:r>
            <a:r>
              <a:rPr lang="en-US" altLang="ja-JP" sz="1600" dirty="0">
                <a:effectLst/>
                <a:ea typeface="Yu Gothic" panose="020B0400000000000000" pitchFamily="50" charset="-128"/>
              </a:rPr>
              <a:t>F</a:t>
            </a:r>
            <a:r>
              <a:rPr lang="ja-JP" altLang="en-US" sz="1600" dirty="0">
                <a:effectLst/>
                <a:ea typeface="Yu Gothic" panose="020B0400000000000000" pitchFamily="50" charset="-128"/>
              </a:rPr>
              <a:t>値が</a:t>
            </a:r>
            <a:r>
              <a:rPr lang="en-US" altLang="ja-JP" sz="1600" dirty="0">
                <a:effectLst/>
                <a:ea typeface="Yu Gothic" panose="020B0400000000000000" pitchFamily="50" charset="-128"/>
              </a:rPr>
              <a:t>21.42</a:t>
            </a:r>
            <a:r>
              <a:rPr lang="en-US" altLang="ja-JP" sz="1600" dirty="0">
                <a:ea typeface="Yu Gothic" panose="020B0400000000000000" pitchFamily="50" charset="-128"/>
              </a:rPr>
              <a:t>%</a:t>
            </a:r>
            <a:r>
              <a:rPr lang="ja-JP" altLang="en-US" sz="1600" dirty="0">
                <a:ea typeface="Yu Gothic" panose="020B0400000000000000" pitchFamily="50" charset="-128"/>
              </a:rPr>
              <a:t>下がった。</a:t>
            </a:r>
            <a:endParaRPr lang="en-US" altLang="ja-JP" sz="1600" dirty="0">
              <a:ea typeface="Yu Gothic" panose="020B0400000000000000" pitchFamily="50" charset="-128"/>
            </a:endParaRPr>
          </a:p>
          <a:p>
            <a:pPr marL="0" marR="0">
              <a:spcBef>
                <a:spcPts val="0"/>
              </a:spcBef>
              <a:spcAft>
                <a:spcPts val="0"/>
              </a:spcAft>
            </a:pPr>
            <a:endParaRPr lang="ja-JP" altLang="ja-JP" sz="1800" dirty="0">
              <a:effectLst/>
              <a:ea typeface="Yu Gothic" panose="020B0400000000000000" pitchFamily="50" charset="-128"/>
            </a:endParaRPr>
          </a:p>
        </p:txBody>
      </p:sp>
      <p:graphicFrame>
        <p:nvGraphicFramePr>
          <p:cNvPr id="12" name="表 12">
            <a:extLst>
              <a:ext uri="{FF2B5EF4-FFF2-40B4-BE49-F238E27FC236}">
                <a16:creationId xmlns:a16="http://schemas.microsoft.com/office/drawing/2014/main" id="{F91BFA40-A8FA-446C-A6D1-EF67020819FE}"/>
              </a:ext>
            </a:extLst>
          </p:cNvPr>
          <p:cNvGraphicFramePr>
            <a:graphicFrameLocks noGrp="1"/>
          </p:cNvGraphicFramePr>
          <p:nvPr>
            <p:extLst>
              <p:ext uri="{D42A27DB-BD31-4B8C-83A1-F6EECF244321}">
                <p14:modId xmlns:p14="http://schemas.microsoft.com/office/powerpoint/2010/main" val="2400460572"/>
              </p:ext>
            </p:extLst>
          </p:nvPr>
        </p:nvGraphicFramePr>
        <p:xfrm>
          <a:off x="812494" y="3267230"/>
          <a:ext cx="4600660" cy="1748456"/>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4153357330"/>
                    </a:ext>
                  </a:extLst>
                </a:gridCol>
              </a:tblGrid>
              <a:tr h="370840">
                <a:tc>
                  <a:txBody>
                    <a:bodyPr/>
                    <a:lstStyle/>
                    <a:p>
                      <a:r>
                        <a:rPr lang="ja-JP" altLang="ja-JP" sz="1800" dirty="0">
                          <a:effectLst/>
                        </a:rPr>
                        <a:t>本物</a:t>
                      </a:r>
                      <a:r>
                        <a:rPr lang="ja-JP" altLang="en-US" sz="1800" dirty="0">
                          <a:effectLst/>
                        </a:rPr>
                        <a:t>で</a:t>
                      </a:r>
                      <a:endParaRPr lang="en-US" altLang="ja-JP" sz="1800" dirty="0">
                        <a:effectLst/>
                      </a:endParaRPr>
                    </a:p>
                    <a:p>
                      <a:r>
                        <a:rPr lang="ja-JP" altLang="en-US" sz="1800" dirty="0">
                          <a:effectLst/>
                        </a:rPr>
                        <a:t>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電極赤ブク　</a:t>
                      </a:r>
                      <a:r>
                        <a:rPr lang="en-US" altLang="ja-JP" sz="1800" b="1" kern="1200" dirty="0">
                          <a:solidFill>
                            <a:schemeClr val="tx1"/>
                          </a:solidFill>
                          <a:effectLst/>
                        </a:rPr>
                        <a:t>174</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94.76</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92.68</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66696">
                <a:tc>
                  <a:txBody>
                    <a:bodyPr/>
                    <a:lstStyle/>
                    <a:p>
                      <a:r>
                        <a:rPr lang="ja-JP" altLang="ja-JP" sz="1800" b="1" kern="1200" dirty="0">
                          <a:solidFill>
                            <a:schemeClr val="tx1"/>
                          </a:solidFill>
                          <a:effectLst/>
                        </a:rPr>
                        <a:t>変色変形</a:t>
                      </a:r>
                      <a:r>
                        <a:rPr lang="ja-JP" altLang="en-US" sz="1800" b="1" kern="1200" dirty="0">
                          <a:solidFill>
                            <a:schemeClr val="tx1"/>
                          </a:solidFill>
                          <a:effectLst/>
                        </a:rPr>
                        <a:t>　　</a:t>
                      </a:r>
                      <a:r>
                        <a:rPr lang="en-US" altLang="ja-JP" sz="1800" b="1" kern="1200" dirty="0">
                          <a:solidFill>
                            <a:schemeClr val="tx1"/>
                          </a:solidFill>
                          <a:effectLst/>
                        </a:rPr>
                        <a:t>26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88.46</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79.31</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rPr>
                        <a:t>変形</a:t>
                      </a:r>
                      <a:r>
                        <a:rPr lang="ja-JP" altLang="en-US" sz="1800" b="1" kern="1200" dirty="0">
                          <a:solidFill>
                            <a:schemeClr val="tx1"/>
                          </a:solidFill>
                          <a:effectLst/>
                        </a:rPr>
                        <a:t>　　　　</a:t>
                      </a:r>
                      <a:r>
                        <a:rPr lang="en-US" altLang="ja-JP" sz="1800" b="1" kern="1200" dirty="0">
                          <a:solidFill>
                            <a:schemeClr val="tx1"/>
                          </a:solidFill>
                          <a:effectLst/>
                        </a:rPr>
                        <a:t>106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86.43</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79.62</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graphicFrame>
        <p:nvGraphicFramePr>
          <p:cNvPr id="6" name="表 12">
            <a:extLst>
              <a:ext uri="{FF2B5EF4-FFF2-40B4-BE49-F238E27FC236}">
                <a16:creationId xmlns:a16="http://schemas.microsoft.com/office/drawing/2014/main" id="{41E641FF-E10A-43AD-A6D5-9AB98F0D56EC}"/>
              </a:ext>
            </a:extLst>
          </p:cNvPr>
          <p:cNvGraphicFramePr>
            <a:graphicFrameLocks noGrp="1"/>
          </p:cNvGraphicFramePr>
          <p:nvPr>
            <p:extLst>
              <p:ext uri="{D42A27DB-BD31-4B8C-83A1-F6EECF244321}">
                <p14:modId xmlns:p14="http://schemas.microsoft.com/office/powerpoint/2010/main" val="2206574978"/>
              </p:ext>
            </p:extLst>
          </p:nvPr>
        </p:nvGraphicFramePr>
        <p:xfrm>
          <a:off x="5901389" y="3267230"/>
          <a:ext cx="4600660" cy="175260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1614665329"/>
                    </a:ext>
                  </a:extLst>
                </a:gridCol>
              </a:tblGrid>
              <a:tr h="370840">
                <a:tc>
                  <a:txBody>
                    <a:bodyPr/>
                    <a:lstStyle/>
                    <a:p>
                      <a:r>
                        <a:rPr lang="ja-JP" altLang="ja-JP" sz="1800" dirty="0">
                          <a:effectLst/>
                          <a:ea typeface="Yu Gothic" panose="020B0400000000000000" pitchFamily="50" charset="-128"/>
                        </a:rPr>
                        <a:t>本物＋偽画像</a:t>
                      </a:r>
                      <a:r>
                        <a:rPr lang="ja-JP" altLang="en-US" sz="1800" dirty="0">
                          <a:effectLst/>
                          <a:ea typeface="Yu Gothic" panose="020B0400000000000000" pitchFamily="50" charset="-128"/>
                        </a:rPr>
                        <a:t>で学習させたモード</a:t>
                      </a:r>
                      <a:r>
                        <a:rPr lang="en-US" altLang="ja-JP" sz="1800" dirty="0">
                          <a:effectLst/>
                          <a:ea typeface="Yu Gothic" panose="020B0400000000000000" pitchFamily="50" charset="-128"/>
                        </a:rPr>
                        <a:t>73.34</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latin typeface="+mn-lt"/>
                          <a:ea typeface="Yu Gothic" panose="020B0400000000000000" pitchFamily="50" charset="-128"/>
                          <a:cs typeface="+mn-cs"/>
                        </a:rPr>
                        <a:t>電極赤ブク　</a:t>
                      </a:r>
                      <a:r>
                        <a:rPr lang="en-US" altLang="ja-JP" sz="1800" b="1" kern="1200" dirty="0">
                          <a:solidFill>
                            <a:schemeClr val="tx1"/>
                          </a:solidFill>
                          <a:effectLst/>
                          <a:latin typeface="+mn-lt"/>
                          <a:ea typeface="Yu Gothic" panose="020B0400000000000000" pitchFamily="50" charset="-128"/>
                          <a:cs typeface="+mn-cs"/>
                        </a:rPr>
                        <a:t>2</a:t>
                      </a:r>
                      <a:r>
                        <a:rPr lang="en-US" altLang="ja-JP" sz="1800" b="1" kern="1200" dirty="0">
                          <a:solidFill>
                            <a:schemeClr val="tx1"/>
                          </a:solidFill>
                          <a:effectLst/>
                        </a:rPr>
                        <a:t>74</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73.34</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94.63</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70840">
                <a:tc>
                  <a:txBody>
                    <a:bodyPr/>
                    <a:lstStyle/>
                    <a:p>
                      <a:r>
                        <a:rPr lang="ja-JP" altLang="ja-JP" sz="1800" b="1" kern="1200" dirty="0">
                          <a:solidFill>
                            <a:schemeClr val="tx1"/>
                          </a:solidFill>
                          <a:effectLst/>
                        </a:rPr>
                        <a:t>変色変形</a:t>
                      </a:r>
                      <a:r>
                        <a:rPr lang="ja-JP" altLang="en-US" sz="1800" b="1" kern="1200" dirty="0">
                          <a:solidFill>
                            <a:schemeClr val="tx1"/>
                          </a:solidFill>
                          <a:effectLst/>
                        </a:rPr>
                        <a:t>　　</a:t>
                      </a:r>
                      <a:r>
                        <a:rPr lang="en-US" altLang="ja-JP" sz="1800" b="1" kern="1200" dirty="0">
                          <a:solidFill>
                            <a:schemeClr val="tx1"/>
                          </a:solidFill>
                          <a:effectLst/>
                        </a:rPr>
                        <a:t>126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92.85</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93.51</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rPr>
                        <a:t>変形</a:t>
                      </a:r>
                      <a:r>
                        <a:rPr lang="ja-JP" altLang="en-US" sz="1800" b="1" kern="1200" dirty="0">
                          <a:solidFill>
                            <a:schemeClr val="tx1"/>
                          </a:solidFill>
                          <a:effectLst/>
                        </a:rPr>
                        <a:t>　　　　</a:t>
                      </a:r>
                      <a:r>
                        <a:rPr lang="en-US" altLang="ja-JP" sz="1800" b="1" kern="1200" dirty="0">
                          <a:solidFill>
                            <a:schemeClr val="tx1"/>
                          </a:solidFill>
                          <a:effectLst/>
                        </a:rPr>
                        <a:t>206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95.28</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89.65</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sp>
        <p:nvSpPr>
          <p:cNvPr id="8" name="テキスト ボックス 7">
            <a:extLst>
              <a:ext uri="{FF2B5EF4-FFF2-40B4-BE49-F238E27FC236}">
                <a16:creationId xmlns:a16="http://schemas.microsoft.com/office/drawing/2014/main" id="{62E14BA4-84DB-45D9-AFC4-30C8FB45ACB9}"/>
              </a:ext>
            </a:extLst>
          </p:cNvPr>
          <p:cNvSpPr txBox="1"/>
          <p:nvPr/>
        </p:nvSpPr>
        <p:spPr>
          <a:xfrm>
            <a:off x="828827" y="2222531"/>
            <a:ext cx="5061284" cy="923330"/>
          </a:xfrm>
          <a:prstGeom prst="rect">
            <a:avLst/>
          </a:prstGeom>
          <a:noFill/>
        </p:spPr>
        <p:txBody>
          <a:bodyPr wrap="square">
            <a:spAutoFit/>
          </a:bodyPr>
          <a:lstStyle/>
          <a:p>
            <a:pPr marL="285750" indent="-285750">
              <a:buFont typeface="Arial" panose="020B0604020202020204" pitchFamily="34" charset="0"/>
              <a:buChar char="•"/>
            </a:pPr>
            <a:r>
              <a:rPr lang="en-US" altLang="ja-JP" dirty="0">
                <a:ea typeface="Yu Gothic" panose="020B0400000000000000" pitchFamily="50" charset="-128"/>
              </a:rPr>
              <a:t>OM53</a:t>
            </a:r>
            <a:r>
              <a:rPr lang="ja-JP" altLang="en-US" dirty="0">
                <a:ea typeface="Yu Gothic" panose="020B0400000000000000" pitchFamily="50" charset="-128"/>
              </a:rPr>
              <a:t>の訓練画像の学習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r>
              <a:rPr lang="ja-JP" altLang="en-US" sz="1800" dirty="0">
                <a:ea typeface="Yu Gothic" panose="020B0400000000000000" pitchFamily="50" charset="-128"/>
              </a:rPr>
              <a:t>全モードは</a:t>
            </a:r>
            <a:r>
              <a:rPr lang="en-US" altLang="ja-JP" sz="1800" dirty="0">
                <a:solidFill>
                  <a:schemeClr val="bg2"/>
                </a:solidFill>
                <a:effectLst/>
                <a:ea typeface="Yu Gothic" panose="020B0400000000000000" pitchFamily="50" charset="-128"/>
              </a:rPr>
              <a:t>OM53</a:t>
            </a:r>
            <a:r>
              <a:rPr lang="ja-JP" altLang="ja-JP" sz="1800" dirty="0">
                <a:solidFill>
                  <a:schemeClr val="bg2"/>
                </a:solidFill>
                <a:effectLst/>
                <a:ea typeface="Yu Gothic" panose="020B0400000000000000" pitchFamily="50" charset="-128"/>
              </a:rPr>
              <a:t>の訓練画像</a:t>
            </a:r>
            <a:endParaRPr lang="ja-JP" altLang="ja-JP" sz="1800" dirty="0">
              <a:ea typeface="游ゴシック" panose="020B0400000000000000" pitchFamily="50" charset="-128"/>
            </a:endParaRPr>
          </a:p>
          <a:p>
            <a:r>
              <a:rPr lang="ja-JP" altLang="en-US" dirty="0">
                <a:ea typeface="Yu Gothic" panose="020B0400000000000000" pitchFamily="50" charset="-128"/>
              </a:rPr>
              <a:t>　　　　</a:t>
            </a:r>
            <a:r>
              <a:rPr lang="ja-JP" altLang="en-US" sz="1800" dirty="0">
                <a:effectLst/>
                <a:ea typeface="Yu Gothic" panose="020B0400000000000000" pitchFamily="50" charset="-128"/>
              </a:rPr>
              <a:t>　</a:t>
            </a:r>
            <a:endParaRPr lang="ja-JP" altLang="en-US" dirty="0"/>
          </a:p>
        </p:txBody>
      </p:sp>
      <p:graphicFrame>
        <p:nvGraphicFramePr>
          <p:cNvPr id="3" name="表 2">
            <a:extLst>
              <a:ext uri="{FF2B5EF4-FFF2-40B4-BE49-F238E27FC236}">
                <a16:creationId xmlns:a16="http://schemas.microsoft.com/office/drawing/2014/main" id="{C6997DF3-FB1C-4880-8D03-D52F5D3733F8}"/>
              </a:ext>
            </a:extLst>
          </p:cNvPr>
          <p:cNvGraphicFramePr>
            <a:graphicFrameLocks noGrp="1"/>
          </p:cNvGraphicFramePr>
          <p:nvPr>
            <p:extLst>
              <p:ext uri="{D42A27DB-BD31-4B8C-83A1-F6EECF244321}">
                <p14:modId xmlns:p14="http://schemas.microsoft.com/office/powerpoint/2010/main" val="939252406"/>
              </p:ext>
            </p:extLst>
          </p:nvPr>
        </p:nvGraphicFramePr>
        <p:xfrm>
          <a:off x="812494" y="5114554"/>
          <a:ext cx="4600660" cy="1112520"/>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rPr>
                        <a:t>56.62%</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697819877"/>
                  </a:ext>
                </a:extLst>
              </a:tr>
              <a:tr h="370840">
                <a:tc>
                  <a:txBody>
                    <a:bodyPr/>
                    <a:lstStyle/>
                    <a:p>
                      <a:r>
                        <a:rPr lang="ja-JP" altLang="en-US" sz="1800" b="1" kern="1200" dirty="0">
                          <a:solidFill>
                            <a:schemeClr val="tx1"/>
                          </a:solidFill>
                          <a:effectLst/>
                          <a:latin typeface="+mn-lt"/>
                          <a:ea typeface="Yu Gothic" panose="020B0400000000000000" pitchFamily="50" charset="-128"/>
                          <a:cs typeface="+mn-cs"/>
                        </a:rPr>
                        <a:t>素体部</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77.33%</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932706084"/>
                  </a:ext>
                </a:extLst>
              </a:tr>
            </a:tbl>
          </a:graphicData>
        </a:graphic>
      </p:graphicFrame>
      <p:graphicFrame>
        <p:nvGraphicFramePr>
          <p:cNvPr id="10" name="表 9">
            <a:extLst>
              <a:ext uri="{FF2B5EF4-FFF2-40B4-BE49-F238E27FC236}">
                <a16:creationId xmlns:a16="http://schemas.microsoft.com/office/drawing/2014/main" id="{87C8FB03-D8E5-41CD-9DC8-11E29F25B17D}"/>
              </a:ext>
            </a:extLst>
          </p:cNvPr>
          <p:cNvGraphicFramePr>
            <a:graphicFrameLocks noGrp="1"/>
          </p:cNvGraphicFramePr>
          <p:nvPr>
            <p:extLst>
              <p:ext uri="{D42A27DB-BD31-4B8C-83A1-F6EECF244321}">
                <p14:modId xmlns:p14="http://schemas.microsoft.com/office/powerpoint/2010/main" val="185675787"/>
              </p:ext>
            </p:extLst>
          </p:nvPr>
        </p:nvGraphicFramePr>
        <p:xfrm>
          <a:off x="5901389" y="5121672"/>
          <a:ext cx="4600660" cy="111252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mn-ea"/>
                          <a:cs typeface="+mn-cs"/>
                        </a:rPr>
                        <a:t>55.63%</a:t>
                      </a:r>
                      <a:endParaRPr lang="ja-JP" altLang="en-US" sz="1800" b="1" kern="1200" dirty="0">
                        <a:solidFill>
                          <a:schemeClr val="tx1"/>
                        </a:solidFill>
                        <a:effectLst/>
                        <a:latin typeface="+mn-lt"/>
                        <a:ea typeface="+mn-ea"/>
                        <a:cs typeface="+mn-cs"/>
                      </a:endParaRPr>
                    </a:p>
                  </a:txBody>
                  <a:tcPr/>
                </a:tc>
                <a:extLst>
                  <a:ext uri="{0D108BD9-81ED-4DB2-BD59-A6C34878D82A}">
                    <a16:rowId xmlns:a16="http://schemas.microsoft.com/office/drawing/2014/main" val="2697819877"/>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素体部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mn-ea"/>
                          <a:cs typeface="+mn-cs"/>
                        </a:rPr>
                        <a:t>75.08%</a:t>
                      </a:r>
                      <a:r>
                        <a:rPr lang="ja-JP" altLang="en-US" sz="1800" b="1" kern="1200" dirty="0">
                          <a:solidFill>
                            <a:schemeClr val="tx1"/>
                          </a:solidFill>
                          <a:effectLst/>
                          <a:latin typeface="+mn-lt"/>
                          <a:ea typeface="+mn-ea"/>
                          <a:cs typeface="+mn-cs"/>
                        </a:rPr>
                        <a:t>　</a:t>
                      </a:r>
                    </a:p>
                  </a:txBody>
                  <a:tcPr/>
                </a:tc>
                <a:extLst>
                  <a:ext uri="{0D108BD9-81ED-4DB2-BD59-A6C34878D82A}">
                    <a16:rowId xmlns:a16="http://schemas.microsoft.com/office/drawing/2014/main" val="4170919789"/>
                  </a:ext>
                </a:extLst>
              </a:tr>
            </a:tbl>
          </a:graphicData>
        </a:graphic>
      </p:graphicFrame>
      <p:sp>
        <p:nvSpPr>
          <p:cNvPr id="14" name="テキスト ボックス 13">
            <a:extLst>
              <a:ext uri="{FF2B5EF4-FFF2-40B4-BE49-F238E27FC236}">
                <a16:creationId xmlns:a16="http://schemas.microsoft.com/office/drawing/2014/main" id="{5BEB9F06-E6E8-4081-92D1-F98FD7AECDF0}"/>
              </a:ext>
            </a:extLst>
          </p:cNvPr>
          <p:cNvSpPr txBox="1"/>
          <p:nvPr/>
        </p:nvSpPr>
        <p:spPr>
          <a:xfrm>
            <a:off x="5757276" y="1945532"/>
            <a:ext cx="6138473" cy="1477328"/>
          </a:xfrm>
          <a:prstGeom prst="rect">
            <a:avLst/>
          </a:prstGeom>
          <a:noFill/>
        </p:spPr>
        <p:txBody>
          <a:bodyPr wrap="square">
            <a:spAutoFit/>
          </a:bodyPr>
          <a:lstStyle/>
          <a:p>
            <a:pPr marL="285750" indent="-285750">
              <a:buFont typeface="Arial" panose="020B0604020202020204" pitchFamily="34" charset="0"/>
              <a:buChar char="•"/>
            </a:pPr>
            <a:r>
              <a:rPr lang="ja-JP" altLang="en-US" dirty="0">
                <a:ea typeface="Yu Gothic" panose="020B0400000000000000" pitchFamily="50" charset="-128"/>
              </a:rPr>
              <a:t>偽画像＋</a:t>
            </a:r>
            <a:r>
              <a:rPr lang="en-US" altLang="ja-JP" sz="1800" dirty="0">
                <a:effectLst/>
                <a:ea typeface="Yu Gothic" panose="020B0400000000000000" pitchFamily="50" charset="-128"/>
              </a:rPr>
              <a:t> OM53</a:t>
            </a:r>
            <a:r>
              <a:rPr lang="ja-JP" altLang="ja-JP" sz="1800" dirty="0">
                <a:effectLst/>
                <a:ea typeface="Yu Gothic" panose="020B0400000000000000" pitchFamily="50" charset="-128"/>
              </a:rPr>
              <a:t>の訓練画像</a:t>
            </a:r>
            <a:r>
              <a:rPr lang="ja-JP" altLang="en-US" dirty="0">
                <a:ea typeface="Yu Gothic" panose="020B0400000000000000" pitchFamily="50" charset="-128"/>
              </a:rPr>
              <a:t>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endParaRPr lang="en-US" altLang="ja-JP" sz="1800" dirty="0">
              <a:ea typeface="Yu Gothic" panose="020B0400000000000000" pitchFamily="50" charset="-128"/>
            </a:endParaRPr>
          </a:p>
          <a:p>
            <a:r>
              <a:rPr lang="ja-JP" altLang="en-US" sz="1800" dirty="0">
                <a:effectLst/>
                <a:ea typeface="Yu Gothic" panose="020B0400000000000000" pitchFamily="50" charset="-128"/>
              </a:rPr>
              <a:t>電極赤ブク</a:t>
            </a:r>
            <a:r>
              <a:rPr lang="ja-JP" altLang="en-US" sz="1800" dirty="0">
                <a:ea typeface="Yu Gothic" panose="020B0400000000000000" pitchFamily="50" charset="-128"/>
              </a:rPr>
              <a:t>、変色変形、変形</a:t>
            </a:r>
            <a:r>
              <a:rPr lang="ja-JP" altLang="ja-JP" sz="1800" dirty="0">
                <a:effectLst/>
                <a:ea typeface="游ゴシック" panose="020B0400000000000000" pitchFamily="50" charset="-128"/>
              </a:rPr>
              <a:t>は</a:t>
            </a:r>
            <a:r>
              <a:rPr lang="ja-JP" altLang="en-US" dirty="0">
                <a:ea typeface="Yu Gothic" panose="020B0400000000000000" pitchFamily="50" charset="-128"/>
              </a:rPr>
              <a:t>偽画像＋</a:t>
            </a:r>
            <a:r>
              <a:rPr lang="en-US" altLang="ja-JP" sz="1800" dirty="0">
                <a:effectLst/>
                <a:ea typeface="Yu Gothic" panose="020B0400000000000000" pitchFamily="50" charset="-128"/>
              </a:rPr>
              <a:t> OM53</a:t>
            </a:r>
            <a:r>
              <a:rPr lang="ja-JP" altLang="ja-JP" sz="1800" dirty="0">
                <a:effectLst/>
                <a:ea typeface="Yu Gothic" panose="020B0400000000000000" pitchFamily="50" charset="-128"/>
              </a:rPr>
              <a:t>の訓練画像を使って</a:t>
            </a:r>
            <a:r>
              <a:rPr lang="ja-JP" altLang="en-US" sz="1800" dirty="0">
                <a:effectLst/>
                <a:ea typeface="Yu Gothic" panose="020B0400000000000000" pitchFamily="50" charset="-128"/>
              </a:rPr>
              <a:t>、</a:t>
            </a:r>
            <a:r>
              <a:rPr lang="ja-JP" altLang="ja-JP" sz="1800" dirty="0">
                <a:effectLst/>
                <a:ea typeface="游ゴシック" panose="020B0400000000000000" pitchFamily="50" charset="-128"/>
              </a:rPr>
              <a:t>他の不良モードは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の訓練画像を使っ</a:t>
            </a:r>
            <a:r>
              <a:rPr lang="ja-JP" altLang="en-US" sz="1800" dirty="0">
                <a:effectLst/>
                <a:ea typeface="Yu Gothic" panose="020B0400000000000000" pitchFamily="50" charset="-128"/>
              </a:rPr>
              <a:t>た。</a:t>
            </a:r>
            <a:endParaRPr lang="en-US" altLang="ja-JP" sz="1800" dirty="0">
              <a:effectLst/>
              <a:ea typeface="Yu Gothic" panose="020B0400000000000000" pitchFamily="50" charset="-128"/>
            </a:endParaRPr>
          </a:p>
          <a:p>
            <a:r>
              <a:rPr lang="ja-JP" altLang="en-US" sz="1800" dirty="0">
                <a:effectLst/>
                <a:ea typeface="Yu Gothic" panose="020B0400000000000000" pitchFamily="50" charset="-128"/>
              </a:rPr>
              <a:t>　</a:t>
            </a:r>
            <a:endParaRPr lang="ja-JP" altLang="en-US" dirty="0"/>
          </a:p>
        </p:txBody>
      </p:sp>
    </p:spTree>
    <p:extLst>
      <p:ext uri="{BB962C8B-B14F-4D97-AF65-F5344CB8AC3E}">
        <p14:creationId xmlns:p14="http://schemas.microsoft.com/office/powerpoint/2010/main" val="3622301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87B29-73E3-42EB-94C7-FC87374AA89E}"/>
              </a:ext>
            </a:extLst>
          </p:cNvPr>
          <p:cNvSpPr>
            <a:spLocks noGrp="1"/>
          </p:cNvSpPr>
          <p:nvPr>
            <p:ph type="title"/>
          </p:nvPr>
        </p:nvSpPr>
        <p:spPr>
          <a:xfrm>
            <a:off x="757903" y="274637"/>
            <a:ext cx="9745665" cy="706091"/>
          </a:xfrm>
        </p:spPr>
        <p:txBody>
          <a:bodyPr/>
          <a:lstStyle/>
          <a:p>
            <a:r>
              <a:rPr lang="en-US" altLang="ja-JP" sz="2000" dirty="0">
                <a:solidFill>
                  <a:schemeClr val="bg2"/>
                </a:solidFill>
                <a:effectLst/>
                <a:ea typeface="Yu Gothic" panose="020B0400000000000000" pitchFamily="50" charset="-128"/>
              </a:rPr>
              <a:t>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r>
              <a:rPr lang="en-US" altLang="ja-JP" sz="2000" dirty="0">
                <a:ea typeface="Yu Gothic" panose="020B0400000000000000" pitchFamily="50" charset="-128"/>
              </a:rPr>
              <a:t>vs</a:t>
            </a:r>
            <a:r>
              <a:rPr lang="ja-JP" altLang="en-US" sz="2000" dirty="0">
                <a:ea typeface="Yu Gothic" panose="020B0400000000000000" pitchFamily="50" charset="-128"/>
              </a:rPr>
              <a:t> 偽画像＋</a:t>
            </a:r>
            <a:r>
              <a:rPr lang="en-US" altLang="ja-JP" sz="2000" dirty="0">
                <a:solidFill>
                  <a:schemeClr val="bg2"/>
                </a:solidFill>
                <a:effectLst/>
                <a:ea typeface="Yu Gothic" panose="020B0400000000000000" pitchFamily="50" charset="-128"/>
              </a:rPr>
              <a:t> 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br>
              <a:rPr lang="en-US" altLang="ja-JP" sz="2000" dirty="0">
                <a:ea typeface="Yu Gothic" panose="020B0400000000000000" pitchFamily="50" charset="-128"/>
              </a:rPr>
            </a:b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 ResNet34 </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55.63</a:t>
            </a:r>
            <a:r>
              <a:rPr lang="ja-JP" altLang="en-US" sz="2000" dirty="0">
                <a:effectLst/>
                <a:ea typeface="Yu Gothic" panose="020B0400000000000000" pitchFamily="50" charset="-128"/>
              </a:rPr>
              <a:t>％ 　</a:t>
            </a:r>
            <a:endParaRPr kumimoji="1" lang="ja-JP" altLang="en-US" sz="2000" dirty="0"/>
          </a:p>
        </p:txBody>
      </p:sp>
      <p:graphicFrame>
        <p:nvGraphicFramePr>
          <p:cNvPr id="4" name="表 3">
            <a:extLst>
              <a:ext uri="{FF2B5EF4-FFF2-40B4-BE49-F238E27FC236}">
                <a16:creationId xmlns:a16="http://schemas.microsoft.com/office/drawing/2014/main" id="{E2391FD7-D6EB-4FCE-AA30-3F02562B07A9}"/>
              </a:ext>
            </a:extLst>
          </p:cNvPr>
          <p:cNvGraphicFramePr>
            <a:graphicFrameLocks noGrp="1"/>
          </p:cNvGraphicFramePr>
          <p:nvPr>
            <p:extLst>
              <p:ext uri="{D42A27DB-BD31-4B8C-83A1-F6EECF244321}">
                <p14:modId xmlns:p14="http://schemas.microsoft.com/office/powerpoint/2010/main" val="738305317"/>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1826976234"/>
                    </a:ext>
                  </a:extLst>
                </a:gridCol>
                <a:gridCol w="604268">
                  <a:extLst>
                    <a:ext uri="{9D8B030D-6E8A-4147-A177-3AD203B41FA5}">
                      <a16:colId xmlns:a16="http://schemas.microsoft.com/office/drawing/2014/main" val="4058102638"/>
                    </a:ext>
                  </a:extLst>
                </a:gridCol>
                <a:gridCol w="604268">
                  <a:extLst>
                    <a:ext uri="{9D8B030D-6E8A-4147-A177-3AD203B41FA5}">
                      <a16:colId xmlns:a16="http://schemas.microsoft.com/office/drawing/2014/main" val="3936573524"/>
                    </a:ext>
                  </a:extLst>
                </a:gridCol>
                <a:gridCol w="604268">
                  <a:extLst>
                    <a:ext uri="{9D8B030D-6E8A-4147-A177-3AD203B41FA5}">
                      <a16:colId xmlns:a16="http://schemas.microsoft.com/office/drawing/2014/main" val="4027137161"/>
                    </a:ext>
                  </a:extLst>
                </a:gridCol>
                <a:gridCol w="604268">
                  <a:extLst>
                    <a:ext uri="{9D8B030D-6E8A-4147-A177-3AD203B41FA5}">
                      <a16:colId xmlns:a16="http://schemas.microsoft.com/office/drawing/2014/main" val="1120297931"/>
                    </a:ext>
                  </a:extLst>
                </a:gridCol>
                <a:gridCol w="604268">
                  <a:extLst>
                    <a:ext uri="{9D8B030D-6E8A-4147-A177-3AD203B41FA5}">
                      <a16:colId xmlns:a16="http://schemas.microsoft.com/office/drawing/2014/main" val="3505481042"/>
                    </a:ext>
                  </a:extLst>
                </a:gridCol>
                <a:gridCol w="604268">
                  <a:extLst>
                    <a:ext uri="{9D8B030D-6E8A-4147-A177-3AD203B41FA5}">
                      <a16:colId xmlns:a16="http://schemas.microsoft.com/office/drawing/2014/main" val="3349669262"/>
                    </a:ext>
                  </a:extLst>
                </a:gridCol>
                <a:gridCol w="604268">
                  <a:extLst>
                    <a:ext uri="{9D8B030D-6E8A-4147-A177-3AD203B41FA5}">
                      <a16:colId xmlns:a16="http://schemas.microsoft.com/office/drawing/2014/main" val="88145111"/>
                    </a:ext>
                  </a:extLst>
                </a:gridCol>
                <a:gridCol w="604268">
                  <a:extLst>
                    <a:ext uri="{9D8B030D-6E8A-4147-A177-3AD203B41FA5}">
                      <a16:colId xmlns:a16="http://schemas.microsoft.com/office/drawing/2014/main" val="1344681461"/>
                    </a:ext>
                  </a:extLst>
                </a:gridCol>
                <a:gridCol w="604268">
                  <a:extLst>
                    <a:ext uri="{9D8B030D-6E8A-4147-A177-3AD203B41FA5}">
                      <a16:colId xmlns:a16="http://schemas.microsoft.com/office/drawing/2014/main" val="1690002999"/>
                    </a:ext>
                  </a:extLst>
                </a:gridCol>
                <a:gridCol w="604268">
                  <a:extLst>
                    <a:ext uri="{9D8B030D-6E8A-4147-A177-3AD203B41FA5}">
                      <a16:colId xmlns:a16="http://schemas.microsoft.com/office/drawing/2014/main" val="3445608312"/>
                    </a:ext>
                  </a:extLst>
                </a:gridCol>
                <a:gridCol w="604268">
                  <a:extLst>
                    <a:ext uri="{9D8B030D-6E8A-4147-A177-3AD203B41FA5}">
                      <a16:colId xmlns:a16="http://schemas.microsoft.com/office/drawing/2014/main" val="604440978"/>
                    </a:ext>
                  </a:extLst>
                </a:gridCol>
                <a:gridCol w="604268">
                  <a:extLst>
                    <a:ext uri="{9D8B030D-6E8A-4147-A177-3AD203B41FA5}">
                      <a16:colId xmlns:a16="http://schemas.microsoft.com/office/drawing/2014/main" val="1942532001"/>
                    </a:ext>
                  </a:extLst>
                </a:gridCol>
                <a:gridCol w="604268">
                  <a:extLst>
                    <a:ext uri="{9D8B030D-6E8A-4147-A177-3AD203B41FA5}">
                      <a16:colId xmlns:a16="http://schemas.microsoft.com/office/drawing/2014/main" val="4109162363"/>
                    </a:ext>
                  </a:extLst>
                </a:gridCol>
                <a:gridCol w="604268">
                  <a:extLst>
                    <a:ext uri="{9D8B030D-6E8A-4147-A177-3AD203B41FA5}">
                      <a16:colId xmlns:a16="http://schemas.microsoft.com/office/drawing/2014/main" val="1115003082"/>
                    </a:ext>
                  </a:extLst>
                </a:gridCol>
                <a:gridCol w="604268">
                  <a:extLst>
                    <a:ext uri="{9D8B030D-6E8A-4147-A177-3AD203B41FA5}">
                      <a16:colId xmlns:a16="http://schemas.microsoft.com/office/drawing/2014/main" val="2740087593"/>
                    </a:ext>
                  </a:extLst>
                </a:gridCol>
                <a:gridCol w="604268">
                  <a:extLst>
                    <a:ext uri="{9D8B030D-6E8A-4147-A177-3AD203B41FA5}">
                      <a16:colId xmlns:a16="http://schemas.microsoft.com/office/drawing/2014/main" val="2566068201"/>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dirty="0">
                          <a:solidFill>
                            <a:srgbClr val="000000"/>
                          </a:solidFill>
                          <a:effectLst/>
                        </a:rPr>
                        <a:t>電極キズ（明）</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722342432"/>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215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86</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0.636095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0.751748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578078357"/>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11975767"/>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0.666667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42645202"/>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0.586207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0.73913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958756875"/>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0.62069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0.521739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916954671"/>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0.765957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893918426"/>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0.704918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0.614286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725416284"/>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0.619048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0.553191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244193269"/>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0.788079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0.757962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41629266"/>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0.219178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0.301887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598007858"/>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0.730769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0.655172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076006403"/>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0.727273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908494839"/>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194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0.946341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0.733459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915849736"/>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434856590"/>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0.918803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0.544304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0.730061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0.484848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0.59375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0.598765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0.698242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669548081"/>
                  </a:ext>
                </a:extLst>
              </a:tr>
            </a:tbl>
          </a:graphicData>
        </a:graphic>
      </p:graphicFrame>
    </p:spTree>
    <p:extLst>
      <p:ext uri="{BB962C8B-B14F-4D97-AF65-F5344CB8AC3E}">
        <p14:creationId xmlns:p14="http://schemas.microsoft.com/office/powerpoint/2010/main" val="137250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311D4-6103-4B88-B90A-E2F1F2BB562F}"/>
              </a:ext>
            </a:extLst>
          </p:cNvPr>
          <p:cNvSpPr>
            <a:spLocks noGrp="1"/>
          </p:cNvSpPr>
          <p:nvPr>
            <p:ph type="title"/>
          </p:nvPr>
        </p:nvSpPr>
        <p:spPr/>
        <p:txBody>
          <a:bodyPr/>
          <a:lstStyle/>
          <a:p>
            <a:r>
              <a:rPr lang="en-US" altLang="ja-JP" sz="2000" dirty="0">
                <a:solidFill>
                  <a:schemeClr val="bg2"/>
                </a:solidFill>
                <a:effectLst/>
                <a:ea typeface="Yu Gothic" panose="020B0400000000000000" pitchFamily="50" charset="-128"/>
              </a:rPr>
              <a:t>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r>
              <a:rPr lang="en-US" altLang="ja-JP" sz="2000" dirty="0">
                <a:ea typeface="Yu Gothic" panose="020B0400000000000000" pitchFamily="50" charset="-128"/>
              </a:rPr>
              <a:t>vs</a:t>
            </a:r>
            <a:r>
              <a:rPr lang="ja-JP" altLang="en-US" sz="2000" dirty="0">
                <a:ea typeface="Yu Gothic" panose="020B0400000000000000" pitchFamily="50" charset="-128"/>
              </a:rPr>
              <a:t> 偽画像＋</a:t>
            </a:r>
            <a:r>
              <a:rPr lang="en-US" altLang="ja-JP" sz="2000" dirty="0">
                <a:solidFill>
                  <a:schemeClr val="bg2"/>
                </a:solidFill>
                <a:effectLst/>
                <a:ea typeface="Yu Gothic" panose="020B0400000000000000" pitchFamily="50" charset="-128"/>
              </a:rPr>
              <a:t> OM53</a:t>
            </a:r>
            <a:r>
              <a:rPr lang="ja-JP" altLang="en-US" sz="2000" dirty="0">
                <a:solidFill>
                  <a:schemeClr val="bg2"/>
                </a:solidFill>
                <a:effectLst/>
                <a:ea typeface="Yu Gothic" panose="020B0400000000000000" pitchFamily="50" charset="-128"/>
              </a:rPr>
              <a:t>の訓練画像</a:t>
            </a:r>
            <a:br>
              <a:rPr lang="en-US" altLang="ja-JP" sz="2000" dirty="0">
                <a:solidFill>
                  <a:schemeClr val="bg2"/>
                </a:solidFill>
                <a:effectLst/>
                <a:ea typeface="Yu Gothic" panose="020B0400000000000000" pitchFamily="50" charset="-128"/>
              </a:rPr>
            </a:br>
            <a:r>
              <a:rPr lang="ja-JP" altLang="en-US" sz="2000" dirty="0">
                <a:ea typeface="Yu Gothic" panose="020B0400000000000000" pitchFamily="50" charset="-128"/>
              </a:rPr>
              <a:t>素体</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ResNet34</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75.08</a:t>
            </a:r>
            <a:r>
              <a:rPr lang="ja-JP" altLang="en-US" sz="2000" dirty="0">
                <a:effectLst/>
                <a:ea typeface="Yu Gothic" panose="020B0400000000000000" pitchFamily="50" charset="-128"/>
              </a:rPr>
              <a:t>％ 　</a:t>
            </a:r>
            <a:endParaRPr kumimoji="1" lang="ja-JP" altLang="en-US" sz="2000" dirty="0"/>
          </a:p>
        </p:txBody>
      </p:sp>
      <p:graphicFrame>
        <p:nvGraphicFramePr>
          <p:cNvPr id="5" name="表 4">
            <a:extLst>
              <a:ext uri="{FF2B5EF4-FFF2-40B4-BE49-F238E27FC236}">
                <a16:creationId xmlns:a16="http://schemas.microsoft.com/office/drawing/2014/main" id="{9C2C35FF-1B3A-4AF7-A83D-D73A147354C6}"/>
              </a:ext>
            </a:extLst>
          </p:cNvPr>
          <p:cNvGraphicFramePr>
            <a:graphicFrameLocks noGrp="1"/>
          </p:cNvGraphicFramePr>
          <p:nvPr>
            <p:extLst>
              <p:ext uri="{D42A27DB-BD31-4B8C-83A1-F6EECF244321}">
                <p14:modId xmlns:p14="http://schemas.microsoft.com/office/powerpoint/2010/main" val="2541052550"/>
              </p:ext>
            </p:extLst>
          </p:nvPr>
        </p:nvGraphicFramePr>
        <p:xfrm>
          <a:off x="1384300" y="1381251"/>
          <a:ext cx="9423400" cy="3657600"/>
        </p:xfrm>
        <a:graphic>
          <a:graphicData uri="http://schemas.openxmlformats.org/drawingml/2006/table">
            <a:tbl>
              <a:tblPr>
                <a:tableStyleId>{5DA37D80-6434-44D0-A028-1B22A696006F}</a:tableStyleId>
              </a:tblPr>
              <a:tblGrid>
                <a:gridCol w="673100">
                  <a:extLst>
                    <a:ext uri="{9D8B030D-6E8A-4147-A177-3AD203B41FA5}">
                      <a16:colId xmlns:a16="http://schemas.microsoft.com/office/drawing/2014/main" val="2983453208"/>
                    </a:ext>
                  </a:extLst>
                </a:gridCol>
                <a:gridCol w="673100">
                  <a:extLst>
                    <a:ext uri="{9D8B030D-6E8A-4147-A177-3AD203B41FA5}">
                      <a16:colId xmlns:a16="http://schemas.microsoft.com/office/drawing/2014/main" val="520869622"/>
                    </a:ext>
                  </a:extLst>
                </a:gridCol>
                <a:gridCol w="673100">
                  <a:extLst>
                    <a:ext uri="{9D8B030D-6E8A-4147-A177-3AD203B41FA5}">
                      <a16:colId xmlns:a16="http://schemas.microsoft.com/office/drawing/2014/main" val="1679700460"/>
                    </a:ext>
                  </a:extLst>
                </a:gridCol>
                <a:gridCol w="673100">
                  <a:extLst>
                    <a:ext uri="{9D8B030D-6E8A-4147-A177-3AD203B41FA5}">
                      <a16:colId xmlns:a16="http://schemas.microsoft.com/office/drawing/2014/main" val="1053473441"/>
                    </a:ext>
                  </a:extLst>
                </a:gridCol>
                <a:gridCol w="673100">
                  <a:extLst>
                    <a:ext uri="{9D8B030D-6E8A-4147-A177-3AD203B41FA5}">
                      <a16:colId xmlns:a16="http://schemas.microsoft.com/office/drawing/2014/main" val="4180484744"/>
                    </a:ext>
                  </a:extLst>
                </a:gridCol>
                <a:gridCol w="673100">
                  <a:extLst>
                    <a:ext uri="{9D8B030D-6E8A-4147-A177-3AD203B41FA5}">
                      <a16:colId xmlns:a16="http://schemas.microsoft.com/office/drawing/2014/main" val="3710988034"/>
                    </a:ext>
                  </a:extLst>
                </a:gridCol>
                <a:gridCol w="673100">
                  <a:extLst>
                    <a:ext uri="{9D8B030D-6E8A-4147-A177-3AD203B41FA5}">
                      <a16:colId xmlns:a16="http://schemas.microsoft.com/office/drawing/2014/main" val="3565191767"/>
                    </a:ext>
                  </a:extLst>
                </a:gridCol>
                <a:gridCol w="673100">
                  <a:extLst>
                    <a:ext uri="{9D8B030D-6E8A-4147-A177-3AD203B41FA5}">
                      <a16:colId xmlns:a16="http://schemas.microsoft.com/office/drawing/2014/main" val="4212727576"/>
                    </a:ext>
                  </a:extLst>
                </a:gridCol>
                <a:gridCol w="673100">
                  <a:extLst>
                    <a:ext uri="{9D8B030D-6E8A-4147-A177-3AD203B41FA5}">
                      <a16:colId xmlns:a16="http://schemas.microsoft.com/office/drawing/2014/main" val="538005919"/>
                    </a:ext>
                  </a:extLst>
                </a:gridCol>
                <a:gridCol w="673100">
                  <a:extLst>
                    <a:ext uri="{9D8B030D-6E8A-4147-A177-3AD203B41FA5}">
                      <a16:colId xmlns:a16="http://schemas.microsoft.com/office/drawing/2014/main" val="1394836688"/>
                    </a:ext>
                  </a:extLst>
                </a:gridCol>
                <a:gridCol w="673100">
                  <a:extLst>
                    <a:ext uri="{9D8B030D-6E8A-4147-A177-3AD203B41FA5}">
                      <a16:colId xmlns:a16="http://schemas.microsoft.com/office/drawing/2014/main" val="3595357744"/>
                    </a:ext>
                  </a:extLst>
                </a:gridCol>
                <a:gridCol w="673100">
                  <a:extLst>
                    <a:ext uri="{9D8B030D-6E8A-4147-A177-3AD203B41FA5}">
                      <a16:colId xmlns:a16="http://schemas.microsoft.com/office/drawing/2014/main" val="4206920067"/>
                    </a:ext>
                  </a:extLst>
                </a:gridCol>
                <a:gridCol w="673100">
                  <a:extLst>
                    <a:ext uri="{9D8B030D-6E8A-4147-A177-3AD203B41FA5}">
                      <a16:colId xmlns:a16="http://schemas.microsoft.com/office/drawing/2014/main" val="10124596"/>
                    </a:ext>
                  </a:extLst>
                </a:gridCol>
                <a:gridCol w="673100">
                  <a:extLst>
                    <a:ext uri="{9D8B030D-6E8A-4147-A177-3AD203B41FA5}">
                      <a16:colId xmlns:a16="http://schemas.microsoft.com/office/drawing/2014/main" val="2813298050"/>
                    </a:ext>
                  </a:extLst>
                </a:gridCol>
              </a:tblGrid>
              <a:tr h="228600">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dirty="0">
                          <a:solidFill>
                            <a:srgbClr val="000000"/>
                          </a:solidFill>
                          <a:effectLst/>
                        </a:rPr>
                        <a:t>recall(</a:t>
                      </a:r>
                      <a:r>
                        <a:rPr lang="ja-JP" altLang="en-US" sz="1100" b="0" u="none" strike="noStrike" dirty="0">
                          <a:solidFill>
                            <a:srgbClr val="000000"/>
                          </a:solidFill>
                          <a:effectLst/>
                        </a:rPr>
                        <a:t>再現率</a:t>
                      </a:r>
                      <a:r>
                        <a:rPr lang="en-US" altLang="ja-JP" sz="1100" b="0" u="none" strike="noStrike" dirty="0">
                          <a:solidFill>
                            <a:srgbClr val="000000"/>
                          </a:solidFill>
                          <a:effectLst/>
                        </a:rPr>
                        <a: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a:solidFill>
                            <a:srgbClr val="000000"/>
                          </a:solidFill>
                          <a:effectLst/>
                        </a:rPr>
                        <a:t>f1_score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922933089"/>
                  </a:ext>
                </a:extLst>
              </a:tr>
              <a:tr h="228600">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0.588235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0.740741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91279151"/>
                  </a:ext>
                </a:extLst>
              </a:tr>
              <a:tr h="228600">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0.883117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0.73913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93687381"/>
                  </a:ext>
                </a:extLst>
              </a:tr>
              <a:tr h="228600">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0.804598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0.79096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740261573"/>
                  </a:ext>
                </a:extLst>
              </a:tr>
              <a:tr h="228600">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060353216"/>
                  </a:ext>
                </a:extLst>
              </a:tr>
              <a:tr h="228600">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0.357143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586452573"/>
                  </a:ext>
                </a:extLst>
              </a:tr>
              <a:tr h="228600">
                <a:tc>
                  <a:txBody>
                    <a:bodyPr/>
                    <a:lstStyle/>
                    <a:p>
                      <a:pPr algn="l" fontAlgn="ctr"/>
                      <a:r>
                        <a:rPr lang="ja-JP" altLang="en-US" sz="1100" b="0" u="none" strike="noStrike" dirty="0">
                          <a:solidFill>
                            <a:srgbClr val="000000"/>
                          </a:solidFill>
                          <a:effectLst/>
                        </a:rPr>
                        <a:t>変形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101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0.935185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0.95283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3702687409"/>
                  </a:ext>
                </a:extLst>
              </a:tr>
              <a:tr h="228600">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0.896552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0.928571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499462231"/>
                  </a:ext>
                </a:extLst>
              </a:tr>
              <a:tr h="228600">
                <a:tc>
                  <a:txBody>
                    <a:bodyPr/>
                    <a:lstStyle/>
                    <a:p>
                      <a:pPr algn="l" fontAlgn="ctr"/>
                      <a:r>
                        <a:rPr lang="ja-JP" altLang="en-US" sz="1100" b="0" u="none" strike="noStrike" dirty="0">
                          <a:solidFill>
                            <a:srgbClr val="000000"/>
                          </a:solidFill>
                          <a:effectLst/>
                        </a:rPr>
                        <a:t>局所変色明</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0.708333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0.73913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996150494"/>
                  </a:ext>
                </a:extLst>
              </a:tr>
              <a:tr h="228600">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0.923077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0.941176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324180373"/>
                  </a:ext>
                </a:extLst>
              </a:tr>
              <a:tr h="228600">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0.857143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0.774194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012701500"/>
                  </a:ext>
                </a:extLst>
              </a:tr>
              <a:tr h="228600">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283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0.85241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0.89557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734359155"/>
                  </a:ext>
                </a:extLst>
              </a:tr>
              <a:tr h="228600">
                <a:tc>
                  <a:txBody>
                    <a:bodyPr/>
                    <a:lstStyle/>
                    <a:p>
                      <a:pPr algn="l" fontAlgn="ctr"/>
                      <a:r>
                        <a:rPr lang="en-US" sz="1100" b="0" u="none" strike="noStrike">
                          <a:solidFill>
                            <a:srgbClr val="000000"/>
                          </a:solidFill>
                          <a:effectLst/>
                        </a:rPr>
                        <a:t>precision</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0.635514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0.777778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0.971154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0.962963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0.772727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0.705882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0.943333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397246212"/>
                  </a:ext>
                </a:extLst>
              </a:tr>
            </a:tbl>
          </a:graphicData>
        </a:graphic>
      </p:graphicFrame>
    </p:spTree>
    <p:extLst>
      <p:ext uri="{BB962C8B-B14F-4D97-AF65-F5344CB8AC3E}">
        <p14:creationId xmlns:p14="http://schemas.microsoft.com/office/powerpoint/2010/main" val="65739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87B29-73E3-42EB-94C7-FC87374AA89E}"/>
              </a:ext>
            </a:extLst>
          </p:cNvPr>
          <p:cNvSpPr>
            <a:spLocks noGrp="1"/>
          </p:cNvSpPr>
          <p:nvPr>
            <p:ph type="title"/>
          </p:nvPr>
        </p:nvSpPr>
        <p:spPr>
          <a:xfrm>
            <a:off x="757903" y="274637"/>
            <a:ext cx="9745665" cy="706091"/>
          </a:xfrm>
        </p:spPr>
        <p:txBody>
          <a:bodyPr/>
          <a:lstStyle/>
          <a:p>
            <a:r>
              <a:rPr lang="ja-JP" altLang="en-US" sz="2000" dirty="0">
                <a:ea typeface="Yu Gothic" panose="020B0400000000000000" pitchFamily="50" charset="-128"/>
              </a:rPr>
              <a:t>比較対象：</a:t>
            </a:r>
            <a:r>
              <a:rPr lang="en-US" altLang="ja-JP" sz="2000" dirty="0">
                <a:ea typeface="Yu Gothic" panose="020B0400000000000000" pitchFamily="50" charset="-128"/>
              </a:rPr>
              <a:t>OM53</a:t>
            </a:r>
            <a:r>
              <a:rPr lang="ja-JP" altLang="en-US" sz="2000" dirty="0">
                <a:ea typeface="Yu Gothic" panose="020B0400000000000000" pitchFamily="50" charset="-128"/>
              </a:rPr>
              <a:t>本物のみの学習</a:t>
            </a:r>
            <a:br>
              <a:rPr lang="en-US" altLang="ja-JP" sz="2000" dirty="0">
                <a:effectLst/>
                <a:ea typeface="Yu Gothic" panose="020B0400000000000000" pitchFamily="50" charset="-128"/>
              </a:rPr>
            </a:br>
            <a:r>
              <a:rPr lang="ja-JP" altLang="en-US" sz="2000" dirty="0">
                <a:effectLst/>
                <a:ea typeface="Yu Gothic" panose="020B0400000000000000" pitchFamily="50" charset="-128"/>
              </a:rPr>
              <a:t>（　</a:t>
            </a:r>
            <a:r>
              <a:rPr lang="en-US" altLang="ja-JP" sz="2000" dirty="0">
                <a:effectLst/>
                <a:ea typeface="Yu Gothic" panose="020B0400000000000000" pitchFamily="50" charset="-128"/>
              </a:rPr>
              <a:t>ResNet34 </a:t>
            </a:r>
            <a:r>
              <a:rPr lang="ja-JP" altLang="en-US" sz="2000" dirty="0">
                <a:effectLst/>
                <a:ea typeface="Yu Gothic" panose="020B0400000000000000" pitchFamily="50" charset="-128"/>
              </a:rPr>
              <a:t>）</a:t>
            </a: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56.62</a:t>
            </a:r>
            <a:r>
              <a:rPr lang="ja-JP" altLang="en-US" sz="2000" dirty="0">
                <a:effectLst/>
                <a:ea typeface="Yu Gothic" panose="020B0400000000000000" pitchFamily="50" charset="-128"/>
              </a:rPr>
              <a:t>％ 　</a:t>
            </a:r>
            <a:endParaRPr kumimoji="1" lang="ja-JP" altLang="en-US" sz="2000" dirty="0"/>
          </a:p>
        </p:txBody>
      </p:sp>
      <p:graphicFrame>
        <p:nvGraphicFramePr>
          <p:cNvPr id="4" name="表 3">
            <a:extLst>
              <a:ext uri="{FF2B5EF4-FFF2-40B4-BE49-F238E27FC236}">
                <a16:creationId xmlns:a16="http://schemas.microsoft.com/office/drawing/2014/main" id="{E144D6F5-8D75-4ABA-906F-07BE4E00DA1B}"/>
              </a:ext>
            </a:extLst>
          </p:cNvPr>
          <p:cNvGraphicFramePr>
            <a:graphicFrameLocks noGrp="1"/>
          </p:cNvGraphicFramePr>
          <p:nvPr>
            <p:extLst>
              <p:ext uri="{D42A27DB-BD31-4B8C-83A1-F6EECF244321}">
                <p14:modId xmlns:p14="http://schemas.microsoft.com/office/powerpoint/2010/main" val="1159031199"/>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1456544636"/>
                    </a:ext>
                  </a:extLst>
                </a:gridCol>
                <a:gridCol w="604268">
                  <a:extLst>
                    <a:ext uri="{9D8B030D-6E8A-4147-A177-3AD203B41FA5}">
                      <a16:colId xmlns:a16="http://schemas.microsoft.com/office/drawing/2014/main" val="1743976698"/>
                    </a:ext>
                  </a:extLst>
                </a:gridCol>
                <a:gridCol w="604268">
                  <a:extLst>
                    <a:ext uri="{9D8B030D-6E8A-4147-A177-3AD203B41FA5}">
                      <a16:colId xmlns:a16="http://schemas.microsoft.com/office/drawing/2014/main" val="1482725870"/>
                    </a:ext>
                  </a:extLst>
                </a:gridCol>
                <a:gridCol w="604268">
                  <a:extLst>
                    <a:ext uri="{9D8B030D-6E8A-4147-A177-3AD203B41FA5}">
                      <a16:colId xmlns:a16="http://schemas.microsoft.com/office/drawing/2014/main" val="1061947103"/>
                    </a:ext>
                  </a:extLst>
                </a:gridCol>
                <a:gridCol w="604268">
                  <a:extLst>
                    <a:ext uri="{9D8B030D-6E8A-4147-A177-3AD203B41FA5}">
                      <a16:colId xmlns:a16="http://schemas.microsoft.com/office/drawing/2014/main" val="400670138"/>
                    </a:ext>
                  </a:extLst>
                </a:gridCol>
                <a:gridCol w="604268">
                  <a:extLst>
                    <a:ext uri="{9D8B030D-6E8A-4147-A177-3AD203B41FA5}">
                      <a16:colId xmlns:a16="http://schemas.microsoft.com/office/drawing/2014/main" val="2118752305"/>
                    </a:ext>
                  </a:extLst>
                </a:gridCol>
                <a:gridCol w="604268">
                  <a:extLst>
                    <a:ext uri="{9D8B030D-6E8A-4147-A177-3AD203B41FA5}">
                      <a16:colId xmlns:a16="http://schemas.microsoft.com/office/drawing/2014/main" val="1969123771"/>
                    </a:ext>
                  </a:extLst>
                </a:gridCol>
                <a:gridCol w="604268">
                  <a:extLst>
                    <a:ext uri="{9D8B030D-6E8A-4147-A177-3AD203B41FA5}">
                      <a16:colId xmlns:a16="http://schemas.microsoft.com/office/drawing/2014/main" val="317508285"/>
                    </a:ext>
                  </a:extLst>
                </a:gridCol>
                <a:gridCol w="604268">
                  <a:extLst>
                    <a:ext uri="{9D8B030D-6E8A-4147-A177-3AD203B41FA5}">
                      <a16:colId xmlns:a16="http://schemas.microsoft.com/office/drawing/2014/main" val="1170593307"/>
                    </a:ext>
                  </a:extLst>
                </a:gridCol>
                <a:gridCol w="604268">
                  <a:extLst>
                    <a:ext uri="{9D8B030D-6E8A-4147-A177-3AD203B41FA5}">
                      <a16:colId xmlns:a16="http://schemas.microsoft.com/office/drawing/2014/main" val="2813455004"/>
                    </a:ext>
                  </a:extLst>
                </a:gridCol>
                <a:gridCol w="604268">
                  <a:extLst>
                    <a:ext uri="{9D8B030D-6E8A-4147-A177-3AD203B41FA5}">
                      <a16:colId xmlns:a16="http://schemas.microsoft.com/office/drawing/2014/main" val="99657406"/>
                    </a:ext>
                  </a:extLst>
                </a:gridCol>
                <a:gridCol w="604268">
                  <a:extLst>
                    <a:ext uri="{9D8B030D-6E8A-4147-A177-3AD203B41FA5}">
                      <a16:colId xmlns:a16="http://schemas.microsoft.com/office/drawing/2014/main" val="3431707747"/>
                    </a:ext>
                  </a:extLst>
                </a:gridCol>
                <a:gridCol w="604268">
                  <a:extLst>
                    <a:ext uri="{9D8B030D-6E8A-4147-A177-3AD203B41FA5}">
                      <a16:colId xmlns:a16="http://schemas.microsoft.com/office/drawing/2014/main" val="4079852421"/>
                    </a:ext>
                  </a:extLst>
                </a:gridCol>
                <a:gridCol w="604268">
                  <a:extLst>
                    <a:ext uri="{9D8B030D-6E8A-4147-A177-3AD203B41FA5}">
                      <a16:colId xmlns:a16="http://schemas.microsoft.com/office/drawing/2014/main" val="1327816418"/>
                    </a:ext>
                  </a:extLst>
                </a:gridCol>
                <a:gridCol w="604268">
                  <a:extLst>
                    <a:ext uri="{9D8B030D-6E8A-4147-A177-3AD203B41FA5}">
                      <a16:colId xmlns:a16="http://schemas.microsoft.com/office/drawing/2014/main" val="3007900793"/>
                    </a:ext>
                  </a:extLst>
                </a:gridCol>
                <a:gridCol w="604268">
                  <a:extLst>
                    <a:ext uri="{9D8B030D-6E8A-4147-A177-3AD203B41FA5}">
                      <a16:colId xmlns:a16="http://schemas.microsoft.com/office/drawing/2014/main" val="488724711"/>
                    </a:ext>
                  </a:extLst>
                </a:gridCol>
                <a:gridCol w="604268">
                  <a:extLst>
                    <a:ext uri="{9D8B030D-6E8A-4147-A177-3AD203B41FA5}">
                      <a16:colId xmlns:a16="http://schemas.microsoft.com/office/drawing/2014/main" val="3899136874"/>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03097562"/>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292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4</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0.863905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0.880845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943326521"/>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495409544"/>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338049738"/>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0.72956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039240992"/>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0.551724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0.492308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342672438"/>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0.809524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909985491"/>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0.803279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0.705036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293461102"/>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711360856"/>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0.854305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0.777108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353553627"/>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0.205479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0.30303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36778754"/>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0.653846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0.62963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933767973"/>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0.785714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857440316"/>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190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0.926829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0.947631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1087260294"/>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282876903"/>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0.898462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0.805556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0.444444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0.772727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0.628205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0.358974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0.712707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0.576923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0.607143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0.6875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0.969388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0.790039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93046465"/>
                  </a:ext>
                </a:extLst>
              </a:tr>
            </a:tbl>
          </a:graphicData>
        </a:graphic>
      </p:graphicFrame>
    </p:spTree>
    <p:extLst>
      <p:ext uri="{BB962C8B-B14F-4D97-AF65-F5344CB8AC3E}">
        <p14:creationId xmlns:p14="http://schemas.microsoft.com/office/powerpoint/2010/main" val="418560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4F693849-3572-430A-8999-A14B99E92B4C}"/>
              </a:ext>
            </a:extLst>
          </p:cNvPr>
          <p:cNvSpPr>
            <a:spLocks noGrp="1"/>
          </p:cNvSpPr>
          <p:nvPr>
            <p:ph type="title"/>
          </p:nvPr>
        </p:nvSpPr>
        <p:spPr>
          <a:xfrm>
            <a:off x="757238" y="274638"/>
            <a:ext cx="8507412" cy="706437"/>
          </a:xfrm>
        </p:spPr>
        <p:txBody>
          <a:bodyPr/>
          <a:lstStyle/>
          <a:p>
            <a:r>
              <a:rPr lang="ja-JP" altLang="en-US" sz="2000" dirty="0">
                <a:ea typeface="Yu Gothic" panose="020B0400000000000000" pitchFamily="50" charset="-128"/>
              </a:rPr>
              <a:t>比較対象：</a:t>
            </a:r>
            <a:r>
              <a:rPr lang="en-US" altLang="ja-JP" sz="2000" dirty="0">
                <a:ea typeface="Yu Gothic" panose="020B0400000000000000" pitchFamily="50" charset="-128"/>
              </a:rPr>
              <a:t>OM53</a:t>
            </a:r>
            <a:r>
              <a:rPr lang="ja-JP" altLang="en-US" sz="2000" dirty="0">
                <a:ea typeface="Yu Gothic" panose="020B0400000000000000" pitchFamily="50" charset="-128"/>
              </a:rPr>
              <a:t>本物のみの学習</a:t>
            </a:r>
            <a:br>
              <a:rPr lang="en-US" altLang="ja-JP" sz="2000" dirty="0">
                <a:effectLst/>
                <a:ea typeface="Yu Gothic" panose="020B0400000000000000" pitchFamily="50" charset="-128"/>
              </a:rPr>
            </a:br>
            <a:r>
              <a:rPr lang="ja-JP" altLang="en-US" sz="2000" dirty="0">
                <a:effectLst/>
                <a:ea typeface="Yu Gothic" panose="020B0400000000000000" pitchFamily="50" charset="-128"/>
              </a:rPr>
              <a:t>（　</a:t>
            </a:r>
            <a:r>
              <a:rPr lang="en-US" altLang="ja-JP" sz="2000" dirty="0">
                <a:ea typeface="Yu Gothic" panose="020B0400000000000000" pitchFamily="50" charset="-128"/>
              </a:rPr>
              <a:t>ResNet34</a:t>
            </a:r>
            <a:r>
              <a:rPr lang="ja-JP" altLang="en-US" sz="2000" dirty="0">
                <a:effectLst/>
                <a:ea typeface="Yu Gothic" panose="020B0400000000000000" pitchFamily="50" charset="-128"/>
              </a:rPr>
              <a:t>）素体部　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77.33</a:t>
            </a:r>
            <a:r>
              <a:rPr lang="ja-JP" altLang="en-US" sz="2000" dirty="0">
                <a:effectLst/>
                <a:ea typeface="Yu Gothic" panose="020B0400000000000000" pitchFamily="50" charset="-128"/>
              </a:rPr>
              <a:t>％ 　</a:t>
            </a:r>
            <a:endParaRPr kumimoji="1" lang="ja-JP" altLang="en-US" sz="2000" dirty="0"/>
          </a:p>
        </p:txBody>
      </p:sp>
      <p:graphicFrame>
        <p:nvGraphicFramePr>
          <p:cNvPr id="8" name="表 7">
            <a:extLst>
              <a:ext uri="{FF2B5EF4-FFF2-40B4-BE49-F238E27FC236}">
                <a16:creationId xmlns:a16="http://schemas.microsoft.com/office/drawing/2014/main" id="{199FF913-BF19-4C06-BE13-100458D6BBF0}"/>
              </a:ext>
            </a:extLst>
          </p:cNvPr>
          <p:cNvGraphicFramePr>
            <a:graphicFrameLocks noGrp="1"/>
          </p:cNvGraphicFramePr>
          <p:nvPr/>
        </p:nvGraphicFramePr>
        <p:xfrm>
          <a:off x="665748" y="1170697"/>
          <a:ext cx="10350494" cy="4275597"/>
        </p:xfrm>
        <a:graphic>
          <a:graphicData uri="http://schemas.openxmlformats.org/drawingml/2006/table">
            <a:tbl>
              <a:tblPr>
                <a:tableStyleId>{5DA37D80-6434-44D0-A028-1B22A696006F}</a:tableStyleId>
              </a:tblPr>
              <a:tblGrid>
                <a:gridCol w="739321">
                  <a:extLst>
                    <a:ext uri="{9D8B030D-6E8A-4147-A177-3AD203B41FA5}">
                      <a16:colId xmlns:a16="http://schemas.microsoft.com/office/drawing/2014/main" val="1840456790"/>
                    </a:ext>
                  </a:extLst>
                </a:gridCol>
                <a:gridCol w="739321">
                  <a:extLst>
                    <a:ext uri="{9D8B030D-6E8A-4147-A177-3AD203B41FA5}">
                      <a16:colId xmlns:a16="http://schemas.microsoft.com/office/drawing/2014/main" val="3161548491"/>
                    </a:ext>
                  </a:extLst>
                </a:gridCol>
                <a:gridCol w="739321">
                  <a:extLst>
                    <a:ext uri="{9D8B030D-6E8A-4147-A177-3AD203B41FA5}">
                      <a16:colId xmlns:a16="http://schemas.microsoft.com/office/drawing/2014/main" val="3809608266"/>
                    </a:ext>
                  </a:extLst>
                </a:gridCol>
                <a:gridCol w="739321">
                  <a:extLst>
                    <a:ext uri="{9D8B030D-6E8A-4147-A177-3AD203B41FA5}">
                      <a16:colId xmlns:a16="http://schemas.microsoft.com/office/drawing/2014/main" val="190188597"/>
                    </a:ext>
                  </a:extLst>
                </a:gridCol>
                <a:gridCol w="739321">
                  <a:extLst>
                    <a:ext uri="{9D8B030D-6E8A-4147-A177-3AD203B41FA5}">
                      <a16:colId xmlns:a16="http://schemas.microsoft.com/office/drawing/2014/main" val="373050098"/>
                    </a:ext>
                  </a:extLst>
                </a:gridCol>
                <a:gridCol w="739321">
                  <a:extLst>
                    <a:ext uri="{9D8B030D-6E8A-4147-A177-3AD203B41FA5}">
                      <a16:colId xmlns:a16="http://schemas.microsoft.com/office/drawing/2014/main" val="1404539800"/>
                    </a:ext>
                  </a:extLst>
                </a:gridCol>
                <a:gridCol w="739321">
                  <a:extLst>
                    <a:ext uri="{9D8B030D-6E8A-4147-A177-3AD203B41FA5}">
                      <a16:colId xmlns:a16="http://schemas.microsoft.com/office/drawing/2014/main" val="3631885653"/>
                    </a:ext>
                  </a:extLst>
                </a:gridCol>
                <a:gridCol w="739321">
                  <a:extLst>
                    <a:ext uri="{9D8B030D-6E8A-4147-A177-3AD203B41FA5}">
                      <a16:colId xmlns:a16="http://schemas.microsoft.com/office/drawing/2014/main" val="732970153"/>
                    </a:ext>
                  </a:extLst>
                </a:gridCol>
                <a:gridCol w="739321">
                  <a:extLst>
                    <a:ext uri="{9D8B030D-6E8A-4147-A177-3AD203B41FA5}">
                      <a16:colId xmlns:a16="http://schemas.microsoft.com/office/drawing/2014/main" val="1726013238"/>
                    </a:ext>
                  </a:extLst>
                </a:gridCol>
                <a:gridCol w="739321">
                  <a:extLst>
                    <a:ext uri="{9D8B030D-6E8A-4147-A177-3AD203B41FA5}">
                      <a16:colId xmlns:a16="http://schemas.microsoft.com/office/drawing/2014/main" val="493630431"/>
                    </a:ext>
                  </a:extLst>
                </a:gridCol>
                <a:gridCol w="739321">
                  <a:extLst>
                    <a:ext uri="{9D8B030D-6E8A-4147-A177-3AD203B41FA5}">
                      <a16:colId xmlns:a16="http://schemas.microsoft.com/office/drawing/2014/main" val="2298058997"/>
                    </a:ext>
                  </a:extLst>
                </a:gridCol>
                <a:gridCol w="739321">
                  <a:extLst>
                    <a:ext uri="{9D8B030D-6E8A-4147-A177-3AD203B41FA5}">
                      <a16:colId xmlns:a16="http://schemas.microsoft.com/office/drawing/2014/main" val="894118421"/>
                    </a:ext>
                  </a:extLst>
                </a:gridCol>
                <a:gridCol w="739321">
                  <a:extLst>
                    <a:ext uri="{9D8B030D-6E8A-4147-A177-3AD203B41FA5}">
                      <a16:colId xmlns:a16="http://schemas.microsoft.com/office/drawing/2014/main" val="3669988854"/>
                    </a:ext>
                  </a:extLst>
                </a:gridCol>
                <a:gridCol w="739321">
                  <a:extLst>
                    <a:ext uri="{9D8B030D-6E8A-4147-A177-3AD203B41FA5}">
                      <a16:colId xmlns:a16="http://schemas.microsoft.com/office/drawing/2014/main" val="3520835888"/>
                    </a:ext>
                  </a:extLst>
                </a:gridCol>
              </a:tblGrid>
              <a:tr h="400837">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dirty="0">
                          <a:solidFill>
                            <a:srgbClr val="000000"/>
                          </a:solidFill>
                          <a:effectLst/>
                        </a:rPr>
                        <a:t>recall(</a:t>
                      </a:r>
                      <a:r>
                        <a:rPr lang="ja-JP" altLang="en-US" sz="1100" b="0" u="none" strike="noStrike" dirty="0">
                          <a:solidFill>
                            <a:srgbClr val="000000"/>
                          </a:solidFill>
                          <a:effectLst/>
                        </a:rPr>
                        <a:t>再現率</a:t>
                      </a:r>
                      <a:r>
                        <a:rPr lang="en-US" altLang="ja-JP" sz="1100" b="0" u="none" strike="noStrike" dirty="0">
                          <a:solidFill>
                            <a:srgbClr val="000000"/>
                          </a:solidFill>
                          <a:effectLst/>
                        </a:rPr>
                        <a: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a:solidFill>
                            <a:srgbClr val="000000"/>
                          </a:solidFill>
                          <a:effectLst/>
                        </a:rPr>
                        <a:t>f1_score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38098115"/>
                  </a:ext>
                </a:extLst>
              </a:tr>
              <a:tr h="267225">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0.705882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0.75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210189969"/>
                  </a:ext>
                </a:extLst>
              </a:tr>
              <a:tr h="400837">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0.883117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0.804734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453404852"/>
                  </a:ext>
                </a:extLst>
              </a:tr>
              <a:tr h="400837">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0.758621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0.814815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930624495"/>
                  </a:ext>
                </a:extLst>
              </a:tr>
              <a:tr h="400837">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0.666667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328780383"/>
                  </a:ext>
                </a:extLst>
              </a:tr>
              <a:tr h="267225">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0.341463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4005269681"/>
                  </a:ext>
                </a:extLst>
              </a:tr>
              <a:tr h="267225">
                <a:tc>
                  <a:txBody>
                    <a:bodyPr/>
                    <a:lstStyle/>
                    <a:p>
                      <a:pPr algn="l" fontAlgn="ctr"/>
                      <a:r>
                        <a:rPr lang="ja-JP" altLang="en-US" sz="1100" b="0" u="none" strike="noStrike" dirty="0">
                          <a:solidFill>
                            <a:srgbClr val="000000"/>
                          </a:solidFill>
                          <a:effectLst/>
                        </a:rPr>
                        <a:t>変形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20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86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0.796296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0.864322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306364384"/>
                  </a:ext>
                </a:extLst>
              </a:tr>
              <a:tr h="267225">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0.793103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0.884615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3844323877"/>
                  </a:ext>
                </a:extLst>
              </a:tr>
              <a:tr h="400837">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0.807692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590480223"/>
                  </a:ext>
                </a:extLst>
              </a:tr>
              <a:tr h="400837">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0.923077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0.96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74660768"/>
                  </a:ext>
                </a:extLst>
              </a:tr>
              <a:tr h="267225">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0.785714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0.698413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061220231"/>
                  </a:ext>
                </a:extLst>
              </a:tr>
              <a:tr h="267225">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299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0.900602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0.914373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487132292"/>
                  </a:ext>
                </a:extLst>
              </a:tr>
              <a:tr h="267225">
                <a:tc>
                  <a:txBody>
                    <a:bodyPr/>
                    <a:lstStyle/>
                    <a:p>
                      <a:pPr algn="l" fontAlgn="ctr"/>
                      <a:r>
                        <a:rPr lang="en-US" sz="1100" b="0" u="none" strike="noStrike" dirty="0">
                          <a:solidFill>
                            <a:srgbClr val="000000"/>
                          </a:solidFill>
                          <a:effectLst/>
                        </a:rPr>
                        <a:t>precision</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0.73913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0.212121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0.945055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0.628571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0.928571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0.851351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154383811"/>
                  </a:ext>
                </a:extLst>
              </a:tr>
            </a:tbl>
          </a:graphicData>
        </a:graphic>
      </p:graphicFrame>
    </p:spTree>
    <p:extLst>
      <p:ext uri="{BB962C8B-B14F-4D97-AF65-F5344CB8AC3E}">
        <p14:creationId xmlns:p14="http://schemas.microsoft.com/office/powerpoint/2010/main" val="322494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F8C35-913F-4CC0-BE8F-D81546200883}"/>
              </a:ext>
            </a:extLst>
          </p:cNvPr>
          <p:cNvSpPr>
            <a:spLocks noGrp="1"/>
          </p:cNvSpPr>
          <p:nvPr>
            <p:ph type="title"/>
          </p:nvPr>
        </p:nvSpPr>
        <p:spPr>
          <a:xfrm>
            <a:off x="812494" y="270052"/>
            <a:ext cx="8848864" cy="706091"/>
          </a:xfrm>
        </p:spPr>
        <p:txBody>
          <a:body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ea typeface="Yu Gothic" panose="020B0400000000000000" pitchFamily="50" charset="-128"/>
              </a:rPr>
              <a:t>+</a:t>
            </a:r>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 </a:t>
            </a:r>
            <a:br>
              <a:rPr lang="en-US" altLang="ja-JP" sz="2400" dirty="0">
                <a:solidFill>
                  <a:schemeClr val="bg2"/>
                </a:solidFill>
                <a:effectLst/>
                <a:ea typeface="Yu Gothic" panose="020B0400000000000000" pitchFamily="50" charset="-128"/>
              </a:rPr>
            </a:br>
            <a:r>
              <a:rPr lang="ja-JP" altLang="en-US" sz="2400" dirty="0">
                <a:ea typeface="Yu Gothic" panose="020B0400000000000000" pitchFamily="50" charset="-128"/>
              </a:rPr>
              <a:t>（現状のモデル</a:t>
            </a:r>
            <a:r>
              <a:rPr lang="en-US" altLang="ja-JP" sz="2400" dirty="0">
                <a:ea typeface="Yu Gothic" panose="020B0400000000000000" pitchFamily="50" charset="-128"/>
              </a:rPr>
              <a:t>EfficientNetB3</a:t>
            </a:r>
            <a:r>
              <a:rPr lang="ja-JP" altLang="en-US" sz="2400" dirty="0">
                <a:ea typeface="Yu Gothic" panose="020B0400000000000000" pitchFamily="50" charset="-128"/>
              </a:rPr>
              <a:t>）</a:t>
            </a:r>
            <a:r>
              <a:rPr lang="ja-JP" altLang="en-US" sz="2400" dirty="0">
                <a:effectLst/>
                <a:ea typeface="Yu Gothic" panose="020B0400000000000000" pitchFamily="50" charset="-128"/>
              </a:rPr>
              <a:t>　</a:t>
            </a:r>
            <a:endParaRPr kumimoji="1" lang="ja-JP" altLang="en-US" sz="2400" dirty="0"/>
          </a:p>
        </p:txBody>
      </p:sp>
      <p:sp>
        <p:nvSpPr>
          <p:cNvPr id="11" name="テキスト ボックス 10">
            <a:extLst>
              <a:ext uri="{FF2B5EF4-FFF2-40B4-BE49-F238E27FC236}">
                <a16:creationId xmlns:a16="http://schemas.microsoft.com/office/drawing/2014/main" id="{0D4A7149-CF81-4C65-AE74-6BF6215E4B09}"/>
              </a:ext>
            </a:extLst>
          </p:cNvPr>
          <p:cNvSpPr txBox="1"/>
          <p:nvPr/>
        </p:nvSpPr>
        <p:spPr>
          <a:xfrm>
            <a:off x="812494" y="996287"/>
            <a:ext cx="11515787" cy="830997"/>
          </a:xfrm>
          <a:prstGeom prst="rect">
            <a:avLst/>
          </a:prstGeom>
          <a:noFill/>
        </p:spPr>
        <p:txBody>
          <a:bodyPr wrap="square">
            <a:spAutoFit/>
          </a:bodyPr>
          <a:lstStyle/>
          <a:p>
            <a:pPr marL="0" marR="0">
              <a:spcBef>
                <a:spcPts val="0"/>
              </a:spcBef>
              <a:spcAft>
                <a:spcPts val="0"/>
              </a:spcAft>
            </a:pPr>
            <a:r>
              <a:rPr lang="ja-JP" altLang="en-US" sz="1600" dirty="0">
                <a:effectLst/>
                <a:ea typeface="Yu Gothic" panose="020B0400000000000000" pitchFamily="50" charset="-128"/>
              </a:rPr>
              <a:t>調査対象の</a:t>
            </a:r>
            <a:r>
              <a:rPr lang="ja-JP" altLang="ja-JP" sz="1600" dirty="0">
                <a:effectLst/>
                <a:ea typeface="Yu Gothic" panose="020B0400000000000000" pitchFamily="50" charset="-128"/>
              </a:rPr>
              <a:t>結果：</a:t>
            </a:r>
            <a:r>
              <a:rPr lang="ja-JP" altLang="en-US" sz="1600" dirty="0">
                <a:effectLst/>
                <a:ea typeface="Yu Gothic" panose="020B0400000000000000" pitchFamily="50" charset="-128"/>
              </a:rPr>
              <a:t>偽画像を追加したことで、変形の</a:t>
            </a:r>
            <a:r>
              <a:rPr lang="en-US" altLang="ja-JP" sz="1600" dirty="0">
                <a:effectLst/>
                <a:ea typeface="Yu Gothic" panose="020B0400000000000000" pitchFamily="50" charset="-128"/>
              </a:rPr>
              <a:t>F</a:t>
            </a:r>
            <a:r>
              <a:rPr lang="ja-JP" altLang="en-US" sz="1600" dirty="0">
                <a:effectLst/>
                <a:ea typeface="Yu Gothic" panose="020B0400000000000000" pitchFamily="50" charset="-128"/>
              </a:rPr>
              <a:t>値が</a:t>
            </a:r>
            <a:r>
              <a:rPr lang="en-US" altLang="ja-JP" sz="1600" dirty="0">
                <a:effectLst/>
                <a:ea typeface="Yu Gothic" panose="020B0400000000000000" pitchFamily="50" charset="-128"/>
              </a:rPr>
              <a:t>8.44%</a:t>
            </a:r>
            <a:r>
              <a:rPr lang="ja-JP" altLang="en-US" sz="1600" dirty="0">
                <a:effectLst/>
                <a:ea typeface="Yu Gothic" panose="020B0400000000000000" pitchFamily="50" charset="-128"/>
              </a:rPr>
              <a:t>上がったが、</a:t>
            </a:r>
            <a:endParaRPr lang="en-US" altLang="ja-JP" sz="1600" dirty="0">
              <a:effectLst/>
              <a:ea typeface="Yu Gothic" panose="020B0400000000000000" pitchFamily="50" charset="-128"/>
            </a:endParaRPr>
          </a:p>
          <a:p>
            <a:pPr marL="0" marR="0">
              <a:spcBef>
                <a:spcPts val="0"/>
              </a:spcBef>
              <a:spcAft>
                <a:spcPts val="0"/>
              </a:spcAft>
            </a:pPr>
            <a:r>
              <a:rPr lang="ja-JP" altLang="en-US" sz="1600" dirty="0">
                <a:ea typeface="Yu Gothic" panose="020B0400000000000000" pitchFamily="50" charset="-128"/>
              </a:rPr>
              <a:t>変色変形の</a:t>
            </a:r>
            <a:r>
              <a:rPr lang="en-US" altLang="ja-JP" sz="1600" dirty="0">
                <a:ea typeface="Yu Gothic" panose="020B0400000000000000" pitchFamily="50" charset="-128"/>
              </a:rPr>
              <a:t>F</a:t>
            </a:r>
            <a:r>
              <a:rPr lang="ja-JP" altLang="en-US" sz="1600" dirty="0">
                <a:ea typeface="Yu Gothic" panose="020B0400000000000000" pitchFamily="50" charset="-128"/>
              </a:rPr>
              <a:t>値が変わらなく、電極赤ブク</a:t>
            </a:r>
            <a:r>
              <a:rPr lang="ja-JP" altLang="en-US" sz="1600" dirty="0">
                <a:effectLst/>
                <a:ea typeface="Yu Gothic" panose="020B0400000000000000" pitchFamily="50" charset="-128"/>
              </a:rPr>
              <a:t>の</a:t>
            </a:r>
            <a:r>
              <a:rPr lang="en-US" altLang="ja-JP" sz="1600" dirty="0">
                <a:effectLst/>
                <a:ea typeface="Yu Gothic" panose="020B0400000000000000" pitchFamily="50" charset="-128"/>
              </a:rPr>
              <a:t>F</a:t>
            </a:r>
            <a:r>
              <a:rPr lang="ja-JP" altLang="en-US" sz="1600" dirty="0">
                <a:effectLst/>
                <a:ea typeface="Yu Gothic" panose="020B0400000000000000" pitchFamily="50" charset="-128"/>
              </a:rPr>
              <a:t>値が</a:t>
            </a:r>
            <a:r>
              <a:rPr lang="en-US" altLang="ja-JP" sz="1600" dirty="0">
                <a:ea typeface="Yu Gothic" panose="020B0400000000000000" pitchFamily="50" charset="-128"/>
              </a:rPr>
              <a:t>23.08%</a:t>
            </a:r>
            <a:r>
              <a:rPr lang="ja-JP" altLang="en-US" sz="1600" dirty="0">
                <a:ea typeface="Yu Gothic" panose="020B0400000000000000" pitchFamily="50" charset="-128"/>
              </a:rPr>
              <a:t>下がった。</a:t>
            </a:r>
            <a:endParaRPr lang="en-US" altLang="ja-JP" sz="1600" dirty="0">
              <a:ea typeface="Yu Gothic" panose="020B0400000000000000" pitchFamily="50" charset="-128"/>
            </a:endParaRPr>
          </a:p>
          <a:p>
            <a:pPr marL="0" marR="0">
              <a:spcBef>
                <a:spcPts val="0"/>
              </a:spcBef>
              <a:spcAft>
                <a:spcPts val="0"/>
              </a:spcAft>
            </a:pPr>
            <a:endParaRPr lang="en-US" altLang="ja-JP" sz="1600" dirty="0">
              <a:effectLst/>
              <a:highlight>
                <a:srgbClr val="FFFF00"/>
              </a:highlight>
              <a:ea typeface="Yu Gothic" panose="020B0400000000000000" pitchFamily="50" charset="-128"/>
            </a:endParaRPr>
          </a:p>
        </p:txBody>
      </p:sp>
      <p:graphicFrame>
        <p:nvGraphicFramePr>
          <p:cNvPr id="12" name="表 12">
            <a:extLst>
              <a:ext uri="{FF2B5EF4-FFF2-40B4-BE49-F238E27FC236}">
                <a16:creationId xmlns:a16="http://schemas.microsoft.com/office/drawing/2014/main" id="{F91BFA40-A8FA-446C-A6D1-EF67020819FE}"/>
              </a:ext>
            </a:extLst>
          </p:cNvPr>
          <p:cNvGraphicFramePr>
            <a:graphicFrameLocks noGrp="1"/>
          </p:cNvGraphicFramePr>
          <p:nvPr>
            <p:extLst>
              <p:ext uri="{D42A27DB-BD31-4B8C-83A1-F6EECF244321}">
                <p14:modId xmlns:p14="http://schemas.microsoft.com/office/powerpoint/2010/main" val="1084179741"/>
              </p:ext>
            </p:extLst>
          </p:nvPr>
        </p:nvGraphicFramePr>
        <p:xfrm>
          <a:off x="812494" y="3309341"/>
          <a:ext cx="4600660" cy="1748456"/>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1788564486"/>
                    </a:ext>
                  </a:extLst>
                </a:gridCol>
              </a:tblGrid>
              <a:tr h="370840">
                <a:tc>
                  <a:txBody>
                    <a:bodyPr/>
                    <a:lstStyle/>
                    <a:p>
                      <a:r>
                        <a:rPr lang="ja-JP" altLang="ja-JP" sz="1800" dirty="0">
                          <a:effectLst/>
                        </a:rPr>
                        <a:t>本物</a:t>
                      </a:r>
                      <a:r>
                        <a:rPr lang="ja-JP" altLang="en-US" sz="1800" dirty="0">
                          <a:effectLst/>
                        </a:rPr>
                        <a:t>で</a:t>
                      </a:r>
                      <a:endParaRPr lang="en-US" altLang="ja-JP" sz="1800" dirty="0">
                        <a:effectLst/>
                      </a:endParaRPr>
                    </a:p>
                    <a:p>
                      <a:r>
                        <a:rPr lang="ja-JP" altLang="en-US" sz="1800" dirty="0">
                          <a:effectLst/>
                        </a:rPr>
                        <a:t>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電極赤ブク　</a:t>
                      </a:r>
                      <a:r>
                        <a:rPr lang="en-US" altLang="ja-JP" sz="1800" b="1" kern="1200" dirty="0">
                          <a:solidFill>
                            <a:schemeClr val="tx1"/>
                          </a:solidFill>
                          <a:effectLst/>
                        </a:rPr>
                        <a:t>174</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91.18</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88.29</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66696">
                <a:tc>
                  <a:txBody>
                    <a:bodyPr/>
                    <a:lstStyle/>
                    <a:p>
                      <a:r>
                        <a:rPr lang="ja-JP" altLang="ja-JP" sz="1800" b="1" kern="1200" dirty="0">
                          <a:solidFill>
                            <a:schemeClr val="tx1"/>
                          </a:solidFill>
                          <a:effectLst/>
                        </a:rPr>
                        <a:t>変色変形</a:t>
                      </a:r>
                      <a:r>
                        <a:rPr lang="ja-JP" altLang="en-US" sz="1800" b="1" kern="1200" dirty="0">
                          <a:solidFill>
                            <a:schemeClr val="tx1"/>
                          </a:solidFill>
                          <a:effectLst/>
                        </a:rPr>
                        <a:t>　　</a:t>
                      </a:r>
                      <a:r>
                        <a:rPr lang="en-US" altLang="ja-JP" sz="1800" b="1" kern="1200" dirty="0">
                          <a:solidFill>
                            <a:schemeClr val="tx1"/>
                          </a:solidFill>
                          <a:effectLst/>
                        </a:rPr>
                        <a:t>26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94.54</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89.65</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rPr>
                        <a:t>変形</a:t>
                      </a:r>
                      <a:r>
                        <a:rPr lang="ja-JP" altLang="en-US" sz="1800" b="1" kern="1200" dirty="0">
                          <a:solidFill>
                            <a:schemeClr val="tx1"/>
                          </a:solidFill>
                          <a:effectLst/>
                        </a:rPr>
                        <a:t>　　　　</a:t>
                      </a:r>
                      <a:r>
                        <a:rPr lang="en-US" altLang="ja-JP" sz="1800" b="1" kern="1200" dirty="0">
                          <a:solidFill>
                            <a:schemeClr val="tx1"/>
                          </a:solidFill>
                          <a:effectLst/>
                        </a:rPr>
                        <a:t>106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87.25</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82.4</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sp>
        <p:nvSpPr>
          <p:cNvPr id="8" name="テキスト ボックス 7">
            <a:extLst>
              <a:ext uri="{FF2B5EF4-FFF2-40B4-BE49-F238E27FC236}">
                <a16:creationId xmlns:a16="http://schemas.microsoft.com/office/drawing/2014/main" id="{62E14BA4-84DB-45D9-AFC4-30C8FB45ACB9}"/>
              </a:ext>
            </a:extLst>
          </p:cNvPr>
          <p:cNvSpPr txBox="1"/>
          <p:nvPr/>
        </p:nvSpPr>
        <p:spPr>
          <a:xfrm>
            <a:off x="861069" y="2290765"/>
            <a:ext cx="5061284" cy="923330"/>
          </a:xfrm>
          <a:prstGeom prst="rect">
            <a:avLst/>
          </a:prstGeom>
          <a:noFill/>
        </p:spPr>
        <p:txBody>
          <a:bodyPr wrap="square">
            <a:spAutoFit/>
          </a:bodyPr>
          <a:lstStyle/>
          <a:p>
            <a:pPr marL="285750" indent="-285750">
              <a:buFont typeface="Arial" panose="020B0604020202020204" pitchFamily="34" charset="0"/>
              <a:buChar char="•"/>
            </a:pPr>
            <a:r>
              <a:rPr lang="en-US" altLang="ja-JP" dirty="0">
                <a:ea typeface="Yu Gothic" panose="020B0400000000000000" pitchFamily="50" charset="-128"/>
              </a:rPr>
              <a:t>OM53</a:t>
            </a:r>
            <a:r>
              <a:rPr lang="ja-JP" altLang="en-US" dirty="0">
                <a:ea typeface="Yu Gothic" panose="020B0400000000000000" pitchFamily="50" charset="-128"/>
              </a:rPr>
              <a:t>の訓練画像の学習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r>
              <a:rPr lang="ja-JP" altLang="en-US" sz="1800" dirty="0">
                <a:ea typeface="Yu Gothic" panose="020B0400000000000000" pitchFamily="50" charset="-128"/>
              </a:rPr>
              <a:t>全モードは</a:t>
            </a:r>
            <a:r>
              <a:rPr lang="en-US" altLang="ja-JP" sz="1800" dirty="0">
                <a:solidFill>
                  <a:schemeClr val="bg2"/>
                </a:solidFill>
                <a:effectLst/>
                <a:ea typeface="Yu Gothic" panose="020B0400000000000000" pitchFamily="50" charset="-128"/>
              </a:rPr>
              <a:t>OM53</a:t>
            </a:r>
            <a:r>
              <a:rPr lang="ja-JP" altLang="ja-JP" sz="1800" dirty="0">
                <a:solidFill>
                  <a:schemeClr val="bg2"/>
                </a:solidFill>
                <a:effectLst/>
                <a:ea typeface="Yu Gothic" panose="020B0400000000000000" pitchFamily="50" charset="-128"/>
              </a:rPr>
              <a:t>の訓練画像</a:t>
            </a:r>
            <a:endParaRPr lang="ja-JP" altLang="ja-JP" sz="1800" dirty="0">
              <a:ea typeface="游ゴシック" panose="020B0400000000000000" pitchFamily="50" charset="-128"/>
            </a:endParaRPr>
          </a:p>
          <a:p>
            <a:r>
              <a:rPr lang="ja-JP" altLang="en-US" dirty="0">
                <a:ea typeface="Yu Gothic" panose="020B0400000000000000" pitchFamily="50" charset="-128"/>
              </a:rPr>
              <a:t>　　　　</a:t>
            </a:r>
            <a:r>
              <a:rPr lang="ja-JP" altLang="en-US" sz="1800" dirty="0">
                <a:effectLst/>
                <a:ea typeface="Yu Gothic" panose="020B0400000000000000" pitchFamily="50" charset="-128"/>
              </a:rPr>
              <a:t>　</a:t>
            </a:r>
            <a:endParaRPr lang="ja-JP" altLang="en-US" dirty="0"/>
          </a:p>
        </p:txBody>
      </p:sp>
      <p:graphicFrame>
        <p:nvGraphicFramePr>
          <p:cNvPr id="3" name="表 2">
            <a:extLst>
              <a:ext uri="{FF2B5EF4-FFF2-40B4-BE49-F238E27FC236}">
                <a16:creationId xmlns:a16="http://schemas.microsoft.com/office/drawing/2014/main" id="{C6997DF3-FB1C-4880-8D03-D52F5D3733F8}"/>
              </a:ext>
            </a:extLst>
          </p:cNvPr>
          <p:cNvGraphicFramePr>
            <a:graphicFrameLocks noGrp="1"/>
          </p:cNvGraphicFramePr>
          <p:nvPr>
            <p:extLst>
              <p:ext uri="{D42A27DB-BD31-4B8C-83A1-F6EECF244321}">
                <p14:modId xmlns:p14="http://schemas.microsoft.com/office/powerpoint/2010/main" val="2938812460"/>
              </p:ext>
            </p:extLst>
          </p:nvPr>
        </p:nvGraphicFramePr>
        <p:xfrm>
          <a:off x="812494" y="5156665"/>
          <a:ext cx="4600660" cy="1112520"/>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rPr>
                        <a:t>48.28%</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697819877"/>
                  </a:ext>
                </a:extLst>
              </a:tr>
              <a:tr h="370840">
                <a:tc>
                  <a:txBody>
                    <a:bodyPr/>
                    <a:lstStyle/>
                    <a:p>
                      <a:r>
                        <a:rPr lang="ja-JP" altLang="en-US" sz="1800" b="1" kern="1200" dirty="0">
                          <a:solidFill>
                            <a:schemeClr val="tx1"/>
                          </a:solidFill>
                          <a:effectLst/>
                          <a:latin typeface="+mn-lt"/>
                          <a:ea typeface="Yu Gothic" panose="020B0400000000000000" pitchFamily="50" charset="-128"/>
                          <a:cs typeface="+mn-cs"/>
                        </a:rPr>
                        <a:t>素体部</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77.23%</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932706084"/>
                  </a:ext>
                </a:extLst>
              </a:tr>
            </a:tbl>
          </a:graphicData>
        </a:graphic>
      </p:graphicFrame>
      <p:graphicFrame>
        <p:nvGraphicFramePr>
          <p:cNvPr id="13" name="表 12">
            <a:extLst>
              <a:ext uri="{FF2B5EF4-FFF2-40B4-BE49-F238E27FC236}">
                <a16:creationId xmlns:a16="http://schemas.microsoft.com/office/drawing/2014/main" id="{CA9B6822-77D9-44EE-BAD4-CAF6788E1178}"/>
              </a:ext>
            </a:extLst>
          </p:cNvPr>
          <p:cNvGraphicFramePr>
            <a:graphicFrameLocks noGrp="1"/>
          </p:cNvGraphicFramePr>
          <p:nvPr>
            <p:extLst>
              <p:ext uri="{D42A27DB-BD31-4B8C-83A1-F6EECF244321}">
                <p14:modId xmlns:p14="http://schemas.microsoft.com/office/powerpoint/2010/main" val="595071177"/>
              </p:ext>
            </p:extLst>
          </p:nvPr>
        </p:nvGraphicFramePr>
        <p:xfrm>
          <a:off x="6023418" y="3309341"/>
          <a:ext cx="4600660" cy="175260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2513942625"/>
                    </a:ext>
                  </a:extLst>
                </a:gridCol>
              </a:tblGrid>
              <a:tr h="370840">
                <a:tc>
                  <a:txBody>
                    <a:bodyPr/>
                    <a:lstStyle/>
                    <a:p>
                      <a:r>
                        <a:rPr lang="ja-JP" altLang="ja-JP" sz="1800" dirty="0">
                          <a:effectLst/>
                          <a:ea typeface="Yu Gothic" panose="020B0400000000000000" pitchFamily="50" charset="-128"/>
                        </a:rPr>
                        <a:t>本物＋偽画像</a:t>
                      </a:r>
                      <a:r>
                        <a:rPr lang="ja-JP" altLang="en-US" sz="1800" dirty="0">
                          <a:effectLst/>
                          <a:ea typeface="Yu Gothic" panose="020B0400000000000000" pitchFamily="50" charset="-128"/>
                        </a:rPr>
                        <a:t>で学習させたモード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latin typeface="+mn-lt"/>
                          <a:ea typeface="Yu Gothic" panose="020B0400000000000000" pitchFamily="50" charset="-128"/>
                          <a:cs typeface="+mn-cs"/>
                        </a:rPr>
                        <a:t>電極赤ブク　</a:t>
                      </a:r>
                      <a:r>
                        <a:rPr lang="en-US" altLang="ja-JP" sz="1800" b="1" kern="1200" dirty="0">
                          <a:solidFill>
                            <a:schemeClr val="tx1"/>
                          </a:solidFill>
                          <a:effectLst/>
                          <a:latin typeface="+mn-lt"/>
                          <a:ea typeface="Yu Gothic" panose="020B0400000000000000" pitchFamily="50" charset="-128"/>
                          <a:cs typeface="+mn-cs"/>
                        </a:rPr>
                        <a:t>2</a:t>
                      </a:r>
                      <a:r>
                        <a:rPr lang="en-US" altLang="ja-JP" sz="1800" b="1" kern="1200" dirty="0">
                          <a:solidFill>
                            <a:schemeClr val="tx1"/>
                          </a:solidFill>
                          <a:effectLst/>
                        </a:rPr>
                        <a:t>74</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68.1</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92.68</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70840">
                <a:tc>
                  <a:txBody>
                    <a:bodyPr/>
                    <a:lstStyle/>
                    <a:p>
                      <a:r>
                        <a:rPr lang="ja-JP" altLang="ja-JP" sz="1800" b="1" kern="1200" dirty="0">
                          <a:solidFill>
                            <a:schemeClr val="tx1"/>
                          </a:solidFill>
                          <a:effectLst/>
                        </a:rPr>
                        <a:t>変色変形</a:t>
                      </a:r>
                      <a:r>
                        <a:rPr lang="ja-JP" altLang="en-US" sz="1800" b="1" kern="1200" dirty="0">
                          <a:solidFill>
                            <a:schemeClr val="tx1"/>
                          </a:solidFill>
                          <a:effectLst/>
                        </a:rPr>
                        <a:t>　　</a:t>
                      </a:r>
                      <a:r>
                        <a:rPr lang="en-US" altLang="ja-JP" sz="1800" b="1" kern="1200" dirty="0">
                          <a:solidFill>
                            <a:schemeClr val="tx1"/>
                          </a:solidFill>
                          <a:effectLst/>
                        </a:rPr>
                        <a:t>126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94.54</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89.65</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rPr>
                        <a:t>変形</a:t>
                      </a:r>
                      <a:r>
                        <a:rPr lang="ja-JP" altLang="en-US" sz="1800" b="1" kern="1200" dirty="0">
                          <a:solidFill>
                            <a:schemeClr val="tx1"/>
                          </a:solidFill>
                          <a:effectLst/>
                        </a:rPr>
                        <a:t>　　　　</a:t>
                      </a:r>
                      <a:r>
                        <a:rPr lang="en-US" altLang="ja-JP" sz="1800" b="1" kern="1200" dirty="0">
                          <a:solidFill>
                            <a:schemeClr val="tx1"/>
                          </a:solidFill>
                          <a:effectLst/>
                        </a:rPr>
                        <a:t>206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95.69</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92.59</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graphicFrame>
        <p:nvGraphicFramePr>
          <p:cNvPr id="14" name="表 13">
            <a:extLst>
              <a:ext uri="{FF2B5EF4-FFF2-40B4-BE49-F238E27FC236}">
                <a16:creationId xmlns:a16="http://schemas.microsoft.com/office/drawing/2014/main" id="{96287888-0113-4F00-B131-51A2C7E573B1}"/>
              </a:ext>
            </a:extLst>
          </p:cNvPr>
          <p:cNvGraphicFramePr>
            <a:graphicFrameLocks noGrp="1"/>
          </p:cNvGraphicFramePr>
          <p:nvPr>
            <p:extLst>
              <p:ext uri="{D42A27DB-BD31-4B8C-83A1-F6EECF244321}">
                <p14:modId xmlns:p14="http://schemas.microsoft.com/office/powerpoint/2010/main" val="3094607169"/>
              </p:ext>
            </p:extLst>
          </p:nvPr>
        </p:nvGraphicFramePr>
        <p:xfrm>
          <a:off x="6023418" y="5163783"/>
          <a:ext cx="4600660" cy="111252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mn-ea"/>
                          <a:cs typeface="+mn-cs"/>
                        </a:rPr>
                        <a:t>44.03%</a:t>
                      </a:r>
                      <a:endParaRPr lang="ja-JP" altLang="en-US" sz="1800" b="1" kern="1200" dirty="0">
                        <a:solidFill>
                          <a:schemeClr val="tx1"/>
                        </a:solidFill>
                        <a:effectLst/>
                        <a:latin typeface="+mn-lt"/>
                        <a:ea typeface="+mn-ea"/>
                        <a:cs typeface="+mn-cs"/>
                      </a:endParaRPr>
                    </a:p>
                  </a:txBody>
                  <a:tcPr/>
                </a:tc>
                <a:extLst>
                  <a:ext uri="{0D108BD9-81ED-4DB2-BD59-A6C34878D82A}">
                    <a16:rowId xmlns:a16="http://schemas.microsoft.com/office/drawing/2014/main" val="2697819877"/>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素体部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mn-ea"/>
                          <a:cs typeface="+mn-cs"/>
                        </a:rPr>
                        <a:t>77.39%</a:t>
                      </a:r>
                      <a:r>
                        <a:rPr lang="ja-JP" altLang="en-US" sz="1800" b="1" kern="1200" dirty="0">
                          <a:solidFill>
                            <a:schemeClr val="tx1"/>
                          </a:solidFill>
                          <a:effectLst/>
                          <a:latin typeface="+mn-lt"/>
                          <a:ea typeface="+mn-ea"/>
                          <a:cs typeface="+mn-cs"/>
                        </a:rPr>
                        <a:t>　</a:t>
                      </a:r>
                    </a:p>
                  </a:txBody>
                  <a:tcPr/>
                </a:tc>
                <a:extLst>
                  <a:ext uri="{0D108BD9-81ED-4DB2-BD59-A6C34878D82A}">
                    <a16:rowId xmlns:a16="http://schemas.microsoft.com/office/drawing/2014/main" val="4170919789"/>
                  </a:ext>
                </a:extLst>
              </a:tr>
            </a:tbl>
          </a:graphicData>
        </a:graphic>
      </p:graphicFrame>
      <p:sp>
        <p:nvSpPr>
          <p:cNvPr id="15" name="テキスト ボックス 14">
            <a:extLst>
              <a:ext uri="{FF2B5EF4-FFF2-40B4-BE49-F238E27FC236}">
                <a16:creationId xmlns:a16="http://schemas.microsoft.com/office/drawing/2014/main" id="{D172A437-473D-4408-9C4D-D00CD773A1F4}"/>
              </a:ext>
            </a:extLst>
          </p:cNvPr>
          <p:cNvSpPr txBox="1"/>
          <p:nvPr/>
        </p:nvSpPr>
        <p:spPr>
          <a:xfrm>
            <a:off x="5819430" y="2074170"/>
            <a:ext cx="6138473" cy="1477328"/>
          </a:xfrm>
          <a:prstGeom prst="rect">
            <a:avLst/>
          </a:prstGeom>
          <a:noFill/>
        </p:spPr>
        <p:txBody>
          <a:bodyPr wrap="square">
            <a:spAutoFit/>
          </a:bodyPr>
          <a:lstStyle/>
          <a:p>
            <a:pPr marL="285750" indent="-285750">
              <a:buFont typeface="Arial" panose="020B0604020202020204" pitchFamily="34" charset="0"/>
              <a:buChar char="•"/>
            </a:pPr>
            <a:r>
              <a:rPr lang="ja-JP" altLang="en-US" dirty="0">
                <a:ea typeface="Yu Gothic" panose="020B0400000000000000" pitchFamily="50" charset="-128"/>
              </a:rPr>
              <a:t>偽画像＋</a:t>
            </a:r>
            <a:r>
              <a:rPr lang="en-US" altLang="ja-JP" sz="1800" dirty="0">
                <a:effectLst/>
                <a:ea typeface="Yu Gothic" panose="020B0400000000000000" pitchFamily="50" charset="-128"/>
              </a:rPr>
              <a:t> OM53</a:t>
            </a:r>
            <a:r>
              <a:rPr lang="ja-JP" altLang="ja-JP" sz="1800" dirty="0">
                <a:effectLst/>
                <a:ea typeface="Yu Gothic" panose="020B0400000000000000" pitchFamily="50" charset="-128"/>
              </a:rPr>
              <a:t>の訓練画像</a:t>
            </a:r>
            <a:r>
              <a:rPr lang="ja-JP" altLang="en-US" dirty="0">
                <a:ea typeface="Yu Gothic" panose="020B0400000000000000" pitchFamily="50" charset="-128"/>
              </a:rPr>
              <a:t>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endParaRPr lang="en-US" altLang="ja-JP" sz="1800" dirty="0">
              <a:ea typeface="Yu Gothic" panose="020B0400000000000000" pitchFamily="50" charset="-128"/>
            </a:endParaRPr>
          </a:p>
          <a:p>
            <a:r>
              <a:rPr lang="ja-JP" altLang="en-US" sz="1800" dirty="0">
                <a:effectLst/>
                <a:ea typeface="Yu Gothic" panose="020B0400000000000000" pitchFamily="50" charset="-128"/>
              </a:rPr>
              <a:t>電極赤ブク</a:t>
            </a:r>
            <a:r>
              <a:rPr lang="ja-JP" altLang="en-US" sz="1800" dirty="0">
                <a:ea typeface="Yu Gothic" panose="020B0400000000000000" pitchFamily="50" charset="-128"/>
              </a:rPr>
              <a:t>、変色変形、変形</a:t>
            </a:r>
            <a:r>
              <a:rPr lang="ja-JP" altLang="ja-JP" sz="1800" dirty="0">
                <a:effectLst/>
                <a:ea typeface="游ゴシック" panose="020B0400000000000000" pitchFamily="50" charset="-128"/>
              </a:rPr>
              <a:t>は</a:t>
            </a:r>
            <a:r>
              <a:rPr lang="ja-JP" altLang="en-US" dirty="0">
                <a:ea typeface="Yu Gothic" panose="020B0400000000000000" pitchFamily="50" charset="-128"/>
              </a:rPr>
              <a:t>偽画像＋</a:t>
            </a:r>
            <a:r>
              <a:rPr lang="en-US" altLang="ja-JP" sz="1800" dirty="0">
                <a:effectLst/>
                <a:ea typeface="Yu Gothic" panose="020B0400000000000000" pitchFamily="50" charset="-128"/>
              </a:rPr>
              <a:t> OM53</a:t>
            </a:r>
            <a:r>
              <a:rPr lang="ja-JP" altLang="ja-JP" sz="1800" dirty="0">
                <a:effectLst/>
                <a:ea typeface="Yu Gothic" panose="020B0400000000000000" pitchFamily="50" charset="-128"/>
              </a:rPr>
              <a:t>の訓練画像を使って</a:t>
            </a:r>
            <a:r>
              <a:rPr lang="ja-JP" altLang="en-US" sz="1800" dirty="0">
                <a:effectLst/>
                <a:ea typeface="Yu Gothic" panose="020B0400000000000000" pitchFamily="50" charset="-128"/>
              </a:rPr>
              <a:t>、</a:t>
            </a:r>
            <a:r>
              <a:rPr lang="ja-JP" altLang="ja-JP" sz="1800" dirty="0">
                <a:effectLst/>
                <a:ea typeface="游ゴシック" panose="020B0400000000000000" pitchFamily="50" charset="-128"/>
              </a:rPr>
              <a:t>他の不良モードは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の訓練画像を使っ</a:t>
            </a:r>
            <a:r>
              <a:rPr lang="ja-JP" altLang="en-US" sz="1800" dirty="0">
                <a:effectLst/>
                <a:ea typeface="Yu Gothic" panose="020B0400000000000000" pitchFamily="50" charset="-128"/>
              </a:rPr>
              <a:t>た。</a:t>
            </a:r>
            <a:endParaRPr lang="en-US" altLang="ja-JP" sz="1800" dirty="0">
              <a:effectLst/>
              <a:ea typeface="Yu Gothic" panose="020B0400000000000000" pitchFamily="50" charset="-128"/>
            </a:endParaRPr>
          </a:p>
          <a:p>
            <a:r>
              <a:rPr lang="ja-JP" altLang="en-US" sz="1800" dirty="0">
                <a:effectLst/>
                <a:ea typeface="Yu Gothic" panose="020B0400000000000000" pitchFamily="50" charset="-128"/>
              </a:rPr>
              <a:t>　</a:t>
            </a:r>
            <a:endParaRPr lang="ja-JP" altLang="en-US" dirty="0"/>
          </a:p>
        </p:txBody>
      </p:sp>
    </p:spTree>
    <p:extLst>
      <p:ext uri="{BB962C8B-B14F-4D97-AF65-F5344CB8AC3E}">
        <p14:creationId xmlns:p14="http://schemas.microsoft.com/office/powerpoint/2010/main" val="184880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87B29-73E3-42EB-94C7-FC87374AA89E}"/>
              </a:ext>
            </a:extLst>
          </p:cNvPr>
          <p:cNvSpPr>
            <a:spLocks noGrp="1"/>
          </p:cNvSpPr>
          <p:nvPr>
            <p:ph type="title"/>
          </p:nvPr>
        </p:nvSpPr>
        <p:spPr>
          <a:xfrm>
            <a:off x="757903" y="274637"/>
            <a:ext cx="9745665" cy="706091"/>
          </a:xfrm>
        </p:spPr>
        <p:txBody>
          <a:bodyPr/>
          <a:lstStyle/>
          <a:p>
            <a:r>
              <a:rPr lang="en-US" altLang="ja-JP" sz="2000" dirty="0">
                <a:solidFill>
                  <a:schemeClr val="bg2"/>
                </a:solidFill>
                <a:effectLst/>
                <a:ea typeface="Yu Gothic" panose="020B0400000000000000" pitchFamily="50" charset="-128"/>
              </a:rPr>
              <a:t>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r>
              <a:rPr lang="en-US" altLang="ja-JP" sz="2000" dirty="0">
                <a:ea typeface="Yu Gothic" panose="020B0400000000000000" pitchFamily="50" charset="-128"/>
              </a:rPr>
              <a:t>vs</a:t>
            </a:r>
            <a:r>
              <a:rPr lang="ja-JP" altLang="en-US" sz="2000" dirty="0">
                <a:ea typeface="Yu Gothic" panose="020B0400000000000000" pitchFamily="50" charset="-128"/>
              </a:rPr>
              <a:t> 偽画像＋</a:t>
            </a:r>
            <a:r>
              <a:rPr lang="en-US" altLang="ja-JP" sz="2000" dirty="0">
                <a:solidFill>
                  <a:schemeClr val="bg2"/>
                </a:solidFill>
                <a:effectLst/>
                <a:ea typeface="Yu Gothic" panose="020B0400000000000000" pitchFamily="50" charset="-128"/>
              </a:rPr>
              <a:t> 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br>
              <a:rPr lang="en-US" altLang="ja-JP" sz="2000" dirty="0">
                <a:ea typeface="Yu Gothic" panose="020B0400000000000000" pitchFamily="50" charset="-128"/>
              </a:rPr>
            </a:b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 EfficientNetB3 </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44.03</a:t>
            </a:r>
            <a:r>
              <a:rPr lang="ja-JP" altLang="en-US" sz="2000" dirty="0">
                <a:effectLst/>
                <a:ea typeface="Yu Gothic" panose="020B0400000000000000" pitchFamily="50" charset="-128"/>
              </a:rPr>
              <a:t>％ 　</a:t>
            </a:r>
            <a:endParaRPr kumimoji="1" lang="ja-JP" altLang="en-US" sz="2000" dirty="0"/>
          </a:p>
        </p:txBody>
      </p:sp>
      <p:graphicFrame>
        <p:nvGraphicFramePr>
          <p:cNvPr id="3" name="表 2">
            <a:extLst>
              <a:ext uri="{FF2B5EF4-FFF2-40B4-BE49-F238E27FC236}">
                <a16:creationId xmlns:a16="http://schemas.microsoft.com/office/drawing/2014/main" id="{48062BEC-961A-4541-8880-09C20B568868}"/>
              </a:ext>
            </a:extLst>
          </p:cNvPr>
          <p:cNvGraphicFramePr>
            <a:graphicFrameLocks noGrp="1"/>
          </p:cNvGraphicFramePr>
          <p:nvPr>
            <p:extLst>
              <p:ext uri="{D42A27DB-BD31-4B8C-83A1-F6EECF244321}">
                <p14:modId xmlns:p14="http://schemas.microsoft.com/office/powerpoint/2010/main" val="2923065599"/>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2075594211"/>
                    </a:ext>
                  </a:extLst>
                </a:gridCol>
                <a:gridCol w="604268">
                  <a:extLst>
                    <a:ext uri="{9D8B030D-6E8A-4147-A177-3AD203B41FA5}">
                      <a16:colId xmlns:a16="http://schemas.microsoft.com/office/drawing/2014/main" val="2173908673"/>
                    </a:ext>
                  </a:extLst>
                </a:gridCol>
                <a:gridCol w="604268">
                  <a:extLst>
                    <a:ext uri="{9D8B030D-6E8A-4147-A177-3AD203B41FA5}">
                      <a16:colId xmlns:a16="http://schemas.microsoft.com/office/drawing/2014/main" val="920894080"/>
                    </a:ext>
                  </a:extLst>
                </a:gridCol>
                <a:gridCol w="604268">
                  <a:extLst>
                    <a:ext uri="{9D8B030D-6E8A-4147-A177-3AD203B41FA5}">
                      <a16:colId xmlns:a16="http://schemas.microsoft.com/office/drawing/2014/main" val="2107806055"/>
                    </a:ext>
                  </a:extLst>
                </a:gridCol>
                <a:gridCol w="604268">
                  <a:extLst>
                    <a:ext uri="{9D8B030D-6E8A-4147-A177-3AD203B41FA5}">
                      <a16:colId xmlns:a16="http://schemas.microsoft.com/office/drawing/2014/main" val="1492795606"/>
                    </a:ext>
                  </a:extLst>
                </a:gridCol>
                <a:gridCol w="604268">
                  <a:extLst>
                    <a:ext uri="{9D8B030D-6E8A-4147-A177-3AD203B41FA5}">
                      <a16:colId xmlns:a16="http://schemas.microsoft.com/office/drawing/2014/main" val="1755434130"/>
                    </a:ext>
                  </a:extLst>
                </a:gridCol>
                <a:gridCol w="604268">
                  <a:extLst>
                    <a:ext uri="{9D8B030D-6E8A-4147-A177-3AD203B41FA5}">
                      <a16:colId xmlns:a16="http://schemas.microsoft.com/office/drawing/2014/main" val="140238082"/>
                    </a:ext>
                  </a:extLst>
                </a:gridCol>
                <a:gridCol w="604268">
                  <a:extLst>
                    <a:ext uri="{9D8B030D-6E8A-4147-A177-3AD203B41FA5}">
                      <a16:colId xmlns:a16="http://schemas.microsoft.com/office/drawing/2014/main" val="3636863584"/>
                    </a:ext>
                  </a:extLst>
                </a:gridCol>
                <a:gridCol w="604268">
                  <a:extLst>
                    <a:ext uri="{9D8B030D-6E8A-4147-A177-3AD203B41FA5}">
                      <a16:colId xmlns:a16="http://schemas.microsoft.com/office/drawing/2014/main" val="772881942"/>
                    </a:ext>
                  </a:extLst>
                </a:gridCol>
                <a:gridCol w="604268">
                  <a:extLst>
                    <a:ext uri="{9D8B030D-6E8A-4147-A177-3AD203B41FA5}">
                      <a16:colId xmlns:a16="http://schemas.microsoft.com/office/drawing/2014/main" val="2272420288"/>
                    </a:ext>
                  </a:extLst>
                </a:gridCol>
                <a:gridCol w="604268">
                  <a:extLst>
                    <a:ext uri="{9D8B030D-6E8A-4147-A177-3AD203B41FA5}">
                      <a16:colId xmlns:a16="http://schemas.microsoft.com/office/drawing/2014/main" val="4256434052"/>
                    </a:ext>
                  </a:extLst>
                </a:gridCol>
                <a:gridCol w="604268">
                  <a:extLst>
                    <a:ext uri="{9D8B030D-6E8A-4147-A177-3AD203B41FA5}">
                      <a16:colId xmlns:a16="http://schemas.microsoft.com/office/drawing/2014/main" val="2730666385"/>
                    </a:ext>
                  </a:extLst>
                </a:gridCol>
                <a:gridCol w="604268">
                  <a:extLst>
                    <a:ext uri="{9D8B030D-6E8A-4147-A177-3AD203B41FA5}">
                      <a16:colId xmlns:a16="http://schemas.microsoft.com/office/drawing/2014/main" val="1765051114"/>
                    </a:ext>
                  </a:extLst>
                </a:gridCol>
                <a:gridCol w="604268">
                  <a:extLst>
                    <a:ext uri="{9D8B030D-6E8A-4147-A177-3AD203B41FA5}">
                      <a16:colId xmlns:a16="http://schemas.microsoft.com/office/drawing/2014/main" val="4081715513"/>
                    </a:ext>
                  </a:extLst>
                </a:gridCol>
                <a:gridCol w="604268">
                  <a:extLst>
                    <a:ext uri="{9D8B030D-6E8A-4147-A177-3AD203B41FA5}">
                      <a16:colId xmlns:a16="http://schemas.microsoft.com/office/drawing/2014/main" val="1502235360"/>
                    </a:ext>
                  </a:extLst>
                </a:gridCol>
                <a:gridCol w="604268">
                  <a:extLst>
                    <a:ext uri="{9D8B030D-6E8A-4147-A177-3AD203B41FA5}">
                      <a16:colId xmlns:a16="http://schemas.microsoft.com/office/drawing/2014/main" val="177901751"/>
                    </a:ext>
                  </a:extLst>
                </a:gridCol>
                <a:gridCol w="604268">
                  <a:extLst>
                    <a:ext uri="{9D8B030D-6E8A-4147-A177-3AD203B41FA5}">
                      <a16:colId xmlns:a16="http://schemas.microsoft.com/office/drawing/2014/main" val="2617453116"/>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347420352"/>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226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77</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0.668639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0.758389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662227288"/>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47911777"/>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0.25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348579907"/>
                  </a:ext>
                </a:extLst>
              </a:tr>
              <a:tr h="458331">
                <a:tc>
                  <a:txBody>
                    <a:bodyPr/>
                    <a:lstStyle/>
                    <a:p>
                      <a:pPr algn="l" fontAlgn="ctr"/>
                      <a:r>
                        <a:rPr lang="ja-JP" altLang="en-US" sz="1000" b="0" u="none" strike="noStrike" dirty="0">
                          <a:solidFill>
                            <a:srgbClr val="000000"/>
                          </a:solidFill>
                          <a:effectLst/>
                        </a:rPr>
                        <a:t>電極キズ（明まだら）</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0.563218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0.662162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558932183"/>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0.586207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832388673"/>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0.755556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764389158"/>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0.360656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0.363636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141973872"/>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0.190476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0.186047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862708498"/>
                  </a:ext>
                </a:extLst>
              </a:tr>
              <a:tr h="307834">
                <a:tc>
                  <a:txBody>
                    <a:bodyPr/>
                    <a:lstStyle/>
                    <a:p>
                      <a:pPr algn="l" fontAlgn="ctr"/>
                      <a:r>
                        <a:rPr lang="ja-JP" altLang="en-US" sz="1000" b="0" u="none" strike="noStrike" dirty="0">
                          <a:solidFill>
                            <a:srgbClr val="000000"/>
                          </a:solidFill>
                          <a:effectLst/>
                        </a:rPr>
                        <a:t>電極未めっき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87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22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0.576159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0.623656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461912068"/>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0.123288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0.183673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820741100"/>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0.576923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0.612245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483721204"/>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0.588235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307191706"/>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190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0.926829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0.681004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2576808678"/>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007383381"/>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0.875969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0.142857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0.803279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0.435897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0.181818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0.679688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0.652174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0.454545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0.538244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0.631836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203629590"/>
                  </a:ext>
                </a:extLst>
              </a:tr>
            </a:tbl>
          </a:graphicData>
        </a:graphic>
      </p:graphicFrame>
    </p:spTree>
    <p:extLst>
      <p:ext uri="{BB962C8B-B14F-4D97-AF65-F5344CB8AC3E}">
        <p14:creationId xmlns:p14="http://schemas.microsoft.com/office/powerpoint/2010/main" val="106614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311D4-6103-4B88-B90A-E2F1F2BB562F}"/>
              </a:ext>
            </a:extLst>
          </p:cNvPr>
          <p:cNvSpPr>
            <a:spLocks noGrp="1"/>
          </p:cNvSpPr>
          <p:nvPr>
            <p:ph type="title"/>
          </p:nvPr>
        </p:nvSpPr>
        <p:spPr/>
        <p:txBody>
          <a:bodyPr/>
          <a:lstStyle/>
          <a:p>
            <a:r>
              <a:rPr lang="en-US" altLang="ja-JP" sz="2000" dirty="0">
                <a:solidFill>
                  <a:schemeClr val="bg2"/>
                </a:solidFill>
                <a:effectLst/>
                <a:ea typeface="Yu Gothic" panose="020B0400000000000000" pitchFamily="50" charset="-128"/>
              </a:rPr>
              <a:t>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r>
              <a:rPr lang="en-US" altLang="ja-JP" sz="2000" dirty="0">
                <a:ea typeface="Yu Gothic" panose="020B0400000000000000" pitchFamily="50" charset="-128"/>
              </a:rPr>
              <a:t>vs</a:t>
            </a:r>
            <a:r>
              <a:rPr lang="ja-JP" altLang="en-US" sz="2000" dirty="0">
                <a:ea typeface="Yu Gothic" panose="020B0400000000000000" pitchFamily="50" charset="-128"/>
              </a:rPr>
              <a:t> 偽画像＋</a:t>
            </a:r>
            <a:r>
              <a:rPr lang="en-US" altLang="ja-JP" sz="2000" dirty="0">
                <a:solidFill>
                  <a:schemeClr val="bg2"/>
                </a:solidFill>
                <a:effectLst/>
                <a:ea typeface="Yu Gothic" panose="020B0400000000000000" pitchFamily="50" charset="-128"/>
              </a:rPr>
              <a:t> OM53</a:t>
            </a:r>
            <a:r>
              <a:rPr lang="ja-JP" altLang="en-US" sz="2000" dirty="0">
                <a:solidFill>
                  <a:schemeClr val="bg2"/>
                </a:solidFill>
                <a:effectLst/>
                <a:ea typeface="Yu Gothic" panose="020B0400000000000000" pitchFamily="50" charset="-128"/>
              </a:rPr>
              <a:t>の訓練画像</a:t>
            </a:r>
            <a:br>
              <a:rPr lang="en-US" altLang="ja-JP" sz="2000" dirty="0">
                <a:solidFill>
                  <a:schemeClr val="bg2"/>
                </a:solidFill>
                <a:effectLst/>
                <a:ea typeface="Yu Gothic" panose="020B0400000000000000" pitchFamily="50" charset="-128"/>
              </a:rPr>
            </a:br>
            <a:r>
              <a:rPr lang="ja-JP" altLang="en-US" sz="2000" dirty="0">
                <a:ea typeface="Yu Gothic" panose="020B0400000000000000" pitchFamily="50" charset="-128"/>
              </a:rPr>
              <a:t>素体</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EfficientNetB3</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77.39</a:t>
            </a:r>
            <a:r>
              <a:rPr lang="ja-JP" altLang="en-US" sz="2000" dirty="0">
                <a:effectLst/>
                <a:ea typeface="Yu Gothic" panose="020B0400000000000000" pitchFamily="50" charset="-128"/>
              </a:rPr>
              <a:t>％ 　</a:t>
            </a:r>
            <a:endParaRPr kumimoji="1" lang="ja-JP" altLang="en-US" sz="2000" dirty="0"/>
          </a:p>
        </p:txBody>
      </p:sp>
      <p:graphicFrame>
        <p:nvGraphicFramePr>
          <p:cNvPr id="4" name="表 3">
            <a:extLst>
              <a:ext uri="{FF2B5EF4-FFF2-40B4-BE49-F238E27FC236}">
                <a16:creationId xmlns:a16="http://schemas.microsoft.com/office/drawing/2014/main" id="{A73478BD-385C-4A38-A2B3-66761E4C49BA}"/>
              </a:ext>
            </a:extLst>
          </p:cNvPr>
          <p:cNvGraphicFramePr>
            <a:graphicFrameLocks noGrp="1"/>
          </p:cNvGraphicFramePr>
          <p:nvPr>
            <p:extLst>
              <p:ext uri="{D42A27DB-BD31-4B8C-83A1-F6EECF244321}">
                <p14:modId xmlns:p14="http://schemas.microsoft.com/office/powerpoint/2010/main" val="3735572995"/>
              </p:ext>
            </p:extLst>
          </p:nvPr>
        </p:nvGraphicFramePr>
        <p:xfrm>
          <a:off x="1435769" y="1435392"/>
          <a:ext cx="9423400" cy="3657600"/>
        </p:xfrm>
        <a:graphic>
          <a:graphicData uri="http://schemas.openxmlformats.org/drawingml/2006/table">
            <a:tbl>
              <a:tblPr>
                <a:tableStyleId>{5DA37D80-6434-44D0-A028-1B22A696006F}</a:tableStyleId>
              </a:tblPr>
              <a:tblGrid>
                <a:gridCol w="673100">
                  <a:extLst>
                    <a:ext uri="{9D8B030D-6E8A-4147-A177-3AD203B41FA5}">
                      <a16:colId xmlns:a16="http://schemas.microsoft.com/office/drawing/2014/main" val="1110516932"/>
                    </a:ext>
                  </a:extLst>
                </a:gridCol>
                <a:gridCol w="673100">
                  <a:extLst>
                    <a:ext uri="{9D8B030D-6E8A-4147-A177-3AD203B41FA5}">
                      <a16:colId xmlns:a16="http://schemas.microsoft.com/office/drawing/2014/main" val="2820700944"/>
                    </a:ext>
                  </a:extLst>
                </a:gridCol>
                <a:gridCol w="673100">
                  <a:extLst>
                    <a:ext uri="{9D8B030D-6E8A-4147-A177-3AD203B41FA5}">
                      <a16:colId xmlns:a16="http://schemas.microsoft.com/office/drawing/2014/main" val="3171043283"/>
                    </a:ext>
                  </a:extLst>
                </a:gridCol>
                <a:gridCol w="673100">
                  <a:extLst>
                    <a:ext uri="{9D8B030D-6E8A-4147-A177-3AD203B41FA5}">
                      <a16:colId xmlns:a16="http://schemas.microsoft.com/office/drawing/2014/main" val="3719606807"/>
                    </a:ext>
                  </a:extLst>
                </a:gridCol>
                <a:gridCol w="673100">
                  <a:extLst>
                    <a:ext uri="{9D8B030D-6E8A-4147-A177-3AD203B41FA5}">
                      <a16:colId xmlns:a16="http://schemas.microsoft.com/office/drawing/2014/main" val="1185225831"/>
                    </a:ext>
                  </a:extLst>
                </a:gridCol>
                <a:gridCol w="673100">
                  <a:extLst>
                    <a:ext uri="{9D8B030D-6E8A-4147-A177-3AD203B41FA5}">
                      <a16:colId xmlns:a16="http://schemas.microsoft.com/office/drawing/2014/main" val="2113186092"/>
                    </a:ext>
                  </a:extLst>
                </a:gridCol>
                <a:gridCol w="673100">
                  <a:extLst>
                    <a:ext uri="{9D8B030D-6E8A-4147-A177-3AD203B41FA5}">
                      <a16:colId xmlns:a16="http://schemas.microsoft.com/office/drawing/2014/main" val="744829475"/>
                    </a:ext>
                  </a:extLst>
                </a:gridCol>
                <a:gridCol w="673100">
                  <a:extLst>
                    <a:ext uri="{9D8B030D-6E8A-4147-A177-3AD203B41FA5}">
                      <a16:colId xmlns:a16="http://schemas.microsoft.com/office/drawing/2014/main" val="173989533"/>
                    </a:ext>
                  </a:extLst>
                </a:gridCol>
                <a:gridCol w="673100">
                  <a:extLst>
                    <a:ext uri="{9D8B030D-6E8A-4147-A177-3AD203B41FA5}">
                      <a16:colId xmlns:a16="http://schemas.microsoft.com/office/drawing/2014/main" val="1765842556"/>
                    </a:ext>
                  </a:extLst>
                </a:gridCol>
                <a:gridCol w="673100">
                  <a:extLst>
                    <a:ext uri="{9D8B030D-6E8A-4147-A177-3AD203B41FA5}">
                      <a16:colId xmlns:a16="http://schemas.microsoft.com/office/drawing/2014/main" val="282641868"/>
                    </a:ext>
                  </a:extLst>
                </a:gridCol>
                <a:gridCol w="673100">
                  <a:extLst>
                    <a:ext uri="{9D8B030D-6E8A-4147-A177-3AD203B41FA5}">
                      <a16:colId xmlns:a16="http://schemas.microsoft.com/office/drawing/2014/main" val="4191595810"/>
                    </a:ext>
                  </a:extLst>
                </a:gridCol>
                <a:gridCol w="673100">
                  <a:extLst>
                    <a:ext uri="{9D8B030D-6E8A-4147-A177-3AD203B41FA5}">
                      <a16:colId xmlns:a16="http://schemas.microsoft.com/office/drawing/2014/main" val="892558148"/>
                    </a:ext>
                  </a:extLst>
                </a:gridCol>
                <a:gridCol w="673100">
                  <a:extLst>
                    <a:ext uri="{9D8B030D-6E8A-4147-A177-3AD203B41FA5}">
                      <a16:colId xmlns:a16="http://schemas.microsoft.com/office/drawing/2014/main" val="2990513824"/>
                    </a:ext>
                  </a:extLst>
                </a:gridCol>
                <a:gridCol w="673100">
                  <a:extLst>
                    <a:ext uri="{9D8B030D-6E8A-4147-A177-3AD203B41FA5}">
                      <a16:colId xmlns:a16="http://schemas.microsoft.com/office/drawing/2014/main" val="2228277878"/>
                    </a:ext>
                  </a:extLst>
                </a:gridCol>
              </a:tblGrid>
              <a:tr h="228600">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dirty="0">
                          <a:solidFill>
                            <a:srgbClr val="000000"/>
                          </a:solidFill>
                          <a:effectLst/>
                        </a:rPr>
                        <a:t>recall(</a:t>
                      </a:r>
                      <a:r>
                        <a:rPr lang="ja-JP" altLang="en-US" sz="1100" b="0" u="none" strike="noStrike" dirty="0">
                          <a:solidFill>
                            <a:srgbClr val="000000"/>
                          </a:solidFill>
                          <a:effectLst/>
                        </a:rPr>
                        <a:t>再現率</a:t>
                      </a:r>
                      <a:r>
                        <a:rPr lang="en-US" altLang="ja-JP" sz="1100" b="0" u="none" strike="noStrike" dirty="0">
                          <a:solidFill>
                            <a:srgbClr val="000000"/>
                          </a:solidFill>
                          <a:effectLst/>
                        </a:rPr>
                        <a: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a:solidFill>
                            <a:srgbClr val="000000"/>
                          </a:solidFill>
                          <a:effectLst/>
                        </a:rPr>
                        <a:t>f1_score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947242870"/>
                  </a:ext>
                </a:extLst>
              </a:tr>
              <a:tr h="228600">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0.764706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0.8125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465677114"/>
                  </a:ext>
                </a:extLst>
              </a:tr>
              <a:tr h="228600">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0.792208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0.802632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269042488"/>
                  </a:ext>
                </a:extLst>
              </a:tr>
              <a:tr h="228600">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0.689655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0.774194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968691968"/>
                  </a:ext>
                </a:extLst>
              </a:tr>
              <a:tr h="228600">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4146532409"/>
                  </a:ext>
                </a:extLst>
              </a:tr>
              <a:tr h="228600">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0.484848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494826181"/>
                  </a:ext>
                </a:extLst>
              </a:tr>
              <a:tr h="228600">
                <a:tc>
                  <a:txBody>
                    <a:bodyPr/>
                    <a:lstStyle/>
                    <a:p>
                      <a:pPr algn="l" fontAlgn="ctr"/>
                      <a:r>
                        <a:rPr lang="ja-JP" altLang="en-US" sz="1100" b="0" u="none" strike="noStrike" dirty="0">
                          <a:solidFill>
                            <a:srgbClr val="000000"/>
                          </a:solidFill>
                          <a:effectLst/>
                        </a:rPr>
                        <a:t>変形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0.925926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0.956938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1736958037"/>
                  </a:ext>
                </a:extLst>
              </a:tr>
              <a:tr h="228600">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0.896552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0.945455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3931320409"/>
                  </a:ext>
                </a:extLst>
              </a:tr>
              <a:tr h="228600">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0.833333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0.754717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606179983"/>
                  </a:ext>
                </a:extLst>
              </a:tr>
              <a:tr h="228600">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0.961538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0.925926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035370569"/>
                  </a:ext>
                </a:extLst>
              </a:tr>
              <a:tr h="228600">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0.821429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0.766667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679635529"/>
                  </a:ext>
                </a:extLst>
              </a:tr>
              <a:tr h="228600">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299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0.900602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0.889881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634035357"/>
                  </a:ext>
                </a:extLst>
              </a:tr>
              <a:tr h="228600">
                <a:tc>
                  <a:txBody>
                    <a:bodyPr/>
                    <a:lstStyle/>
                    <a:p>
                      <a:pPr algn="l" fontAlgn="ctr"/>
                      <a:r>
                        <a:rPr lang="en-US" sz="1100" b="0" u="none" strike="noStrike">
                          <a:solidFill>
                            <a:srgbClr val="000000"/>
                          </a:solidFill>
                          <a:effectLst/>
                        </a:rPr>
                        <a:t>precision</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0.866667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0.813333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0.882353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0.32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0.990099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0.689655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0.892857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0.71875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0.879412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0.859459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404433766"/>
                  </a:ext>
                </a:extLst>
              </a:tr>
            </a:tbl>
          </a:graphicData>
        </a:graphic>
      </p:graphicFrame>
    </p:spTree>
    <p:extLst>
      <p:ext uri="{BB962C8B-B14F-4D97-AF65-F5344CB8AC3E}">
        <p14:creationId xmlns:p14="http://schemas.microsoft.com/office/powerpoint/2010/main" val="127648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791861B6-68A7-41F6-BD89-12B9199FF4CA}"/>
              </a:ext>
            </a:extLst>
          </p:cNvPr>
          <p:cNvSpPr>
            <a:spLocks noGrp="1"/>
          </p:cNvSpPr>
          <p:nvPr>
            <p:ph type="title"/>
          </p:nvPr>
        </p:nvSpPr>
        <p:spPr>
          <a:xfrm>
            <a:off x="757238" y="274638"/>
            <a:ext cx="8507412" cy="706437"/>
          </a:xfrm>
        </p:spPr>
        <p:txBody>
          <a:bodyPr/>
          <a:lstStyle/>
          <a:p>
            <a:r>
              <a:rPr lang="ja-JP" altLang="en-US" sz="2000" dirty="0">
                <a:ea typeface="Yu Gothic" panose="020B0400000000000000" pitchFamily="50" charset="-128"/>
              </a:rPr>
              <a:t>比較対象：</a:t>
            </a:r>
            <a:r>
              <a:rPr lang="en-US" altLang="ja-JP" sz="2000" dirty="0">
                <a:ea typeface="Yu Gothic" panose="020B0400000000000000" pitchFamily="50" charset="-128"/>
              </a:rPr>
              <a:t>OM53</a:t>
            </a:r>
            <a:r>
              <a:rPr lang="ja-JP" altLang="en-US" sz="2000" dirty="0">
                <a:ea typeface="Yu Gothic" panose="020B0400000000000000" pitchFamily="50" charset="-128"/>
              </a:rPr>
              <a:t>本物のみの学習</a:t>
            </a:r>
            <a:br>
              <a:rPr lang="en-US" altLang="ja-JP" sz="2000" dirty="0">
                <a:effectLst/>
                <a:ea typeface="Yu Gothic" panose="020B0400000000000000" pitchFamily="50" charset="-128"/>
              </a:rPr>
            </a:br>
            <a:r>
              <a:rPr lang="ja-JP" altLang="en-US" sz="2000" dirty="0">
                <a:effectLst/>
                <a:ea typeface="Yu Gothic" panose="020B0400000000000000" pitchFamily="50" charset="-128"/>
              </a:rPr>
              <a:t>（　</a:t>
            </a:r>
            <a:r>
              <a:rPr lang="en-US" altLang="ja-JP" sz="2000" dirty="0">
                <a:effectLst/>
                <a:ea typeface="Yu Gothic" panose="020B0400000000000000" pitchFamily="50" charset="-128"/>
              </a:rPr>
              <a:t>EfficientNetB3 </a:t>
            </a:r>
            <a:r>
              <a:rPr lang="ja-JP" altLang="en-US" sz="2000" dirty="0">
                <a:effectLst/>
                <a:ea typeface="Yu Gothic" panose="020B0400000000000000" pitchFamily="50" charset="-128"/>
              </a:rPr>
              <a:t>）</a:t>
            </a: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48.28</a:t>
            </a:r>
            <a:r>
              <a:rPr lang="ja-JP" altLang="en-US" sz="2000" dirty="0">
                <a:effectLst/>
                <a:ea typeface="Yu Gothic" panose="020B0400000000000000" pitchFamily="50" charset="-128"/>
              </a:rPr>
              <a:t>％ 　</a:t>
            </a:r>
            <a:endParaRPr kumimoji="1" lang="ja-JP" altLang="en-US" sz="2000" dirty="0"/>
          </a:p>
        </p:txBody>
      </p:sp>
      <p:graphicFrame>
        <p:nvGraphicFramePr>
          <p:cNvPr id="3" name="表 2">
            <a:extLst>
              <a:ext uri="{FF2B5EF4-FFF2-40B4-BE49-F238E27FC236}">
                <a16:creationId xmlns:a16="http://schemas.microsoft.com/office/drawing/2014/main" id="{CDD3E866-6EA9-4FF9-950A-628C1533C1A3}"/>
              </a:ext>
            </a:extLst>
          </p:cNvPr>
          <p:cNvGraphicFramePr>
            <a:graphicFrameLocks noGrp="1"/>
          </p:cNvGraphicFramePr>
          <p:nvPr>
            <p:extLst>
              <p:ext uri="{D42A27DB-BD31-4B8C-83A1-F6EECF244321}">
                <p14:modId xmlns:p14="http://schemas.microsoft.com/office/powerpoint/2010/main" val="1669708027"/>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3291948213"/>
                    </a:ext>
                  </a:extLst>
                </a:gridCol>
                <a:gridCol w="604268">
                  <a:extLst>
                    <a:ext uri="{9D8B030D-6E8A-4147-A177-3AD203B41FA5}">
                      <a16:colId xmlns:a16="http://schemas.microsoft.com/office/drawing/2014/main" val="2166611561"/>
                    </a:ext>
                  </a:extLst>
                </a:gridCol>
                <a:gridCol w="604268">
                  <a:extLst>
                    <a:ext uri="{9D8B030D-6E8A-4147-A177-3AD203B41FA5}">
                      <a16:colId xmlns:a16="http://schemas.microsoft.com/office/drawing/2014/main" val="1376199759"/>
                    </a:ext>
                  </a:extLst>
                </a:gridCol>
                <a:gridCol w="604268">
                  <a:extLst>
                    <a:ext uri="{9D8B030D-6E8A-4147-A177-3AD203B41FA5}">
                      <a16:colId xmlns:a16="http://schemas.microsoft.com/office/drawing/2014/main" val="70705851"/>
                    </a:ext>
                  </a:extLst>
                </a:gridCol>
                <a:gridCol w="604268">
                  <a:extLst>
                    <a:ext uri="{9D8B030D-6E8A-4147-A177-3AD203B41FA5}">
                      <a16:colId xmlns:a16="http://schemas.microsoft.com/office/drawing/2014/main" val="2295602288"/>
                    </a:ext>
                  </a:extLst>
                </a:gridCol>
                <a:gridCol w="604268">
                  <a:extLst>
                    <a:ext uri="{9D8B030D-6E8A-4147-A177-3AD203B41FA5}">
                      <a16:colId xmlns:a16="http://schemas.microsoft.com/office/drawing/2014/main" val="2667549499"/>
                    </a:ext>
                  </a:extLst>
                </a:gridCol>
                <a:gridCol w="604268">
                  <a:extLst>
                    <a:ext uri="{9D8B030D-6E8A-4147-A177-3AD203B41FA5}">
                      <a16:colId xmlns:a16="http://schemas.microsoft.com/office/drawing/2014/main" val="191868322"/>
                    </a:ext>
                  </a:extLst>
                </a:gridCol>
                <a:gridCol w="604268">
                  <a:extLst>
                    <a:ext uri="{9D8B030D-6E8A-4147-A177-3AD203B41FA5}">
                      <a16:colId xmlns:a16="http://schemas.microsoft.com/office/drawing/2014/main" val="2844122920"/>
                    </a:ext>
                  </a:extLst>
                </a:gridCol>
                <a:gridCol w="604268">
                  <a:extLst>
                    <a:ext uri="{9D8B030D-6E8A-4147-A177-3AD203B41FA5}">
                      <a16:colId xmlns:a16="http://schemas.microsoft.com/office/drawing/2014/main" val="54401035"/>
                    </a:ext>
                  </a:extLst>
                </a:gridCol>
                <a:gridCol w="604268">
                  <a:extLst>
                    <a:ext uri="{9D8B030D-6E8A-4147-A177-3AD203B41FA5}">
                      <a16:colId xmlns:a16="http://schemas.microsoft.com/office/drawing/2014/main" val="3703239674"/>
                    </a:ext>
                  </a:extLst>
                </a:gridCol>
                <a:gridCol w="604268">
                  <a:extLst>
                    <a:ext uri="{9D8B030D-6E8A-4147-A177-3AD203B41FA5}">
                      <a16:colId xmlns:a16="http://schemas.microsoft.com/office/drawing/2014/main" val="4117500761"/>
                    </a:ext>
                  </a:extLst>
                </a:gridCol>
                <a:gridCol w="604268">
                  <a:extLst>
                    <a:ext uri="{9D8B030D-6E8A-4147-A177-3AD203B41FA5}">
                      <a16:colId xmlns:a16="http://schemas.microsoft.com/office/drawing/2014/main" val="166156288"/>
                    </a:ext>
                  </a:extLst>
                </a:gridCol>
                <a:gridCol w="604268">
                  <a:extLst>
                    <a:ext uri="{9D8B030D-6E8A-4147-A177-3AD203B41FA5}">
                      <a16:colId xmlns:a16="http://schemas.microsoft.com/office/drawing/2014/main" val="3516450007"/>
                    </a:ext>
                  </a:extLst>
                </a:gridCol>
                <a:gridCol w="604268">
                  <a:extLst>
                    <a:ext uri="{9D8B030D-6E8A-4147-A177-3AD203B41FA5}">
                      <a16:colId xmlns:a16="http://schemas.microsoft.com/office/drawing/2014/main" val="2608403894"/>
                    </a:ext>
                  </a:extLst>
                </a:gridCol>
                <a:gridCol w="604268">
                  <a:extLst>
                    <a:ext uri="{9D8B030D-6E8A-4147-A177-3AD203B41FA5}">
                      <a16:colId xmlns:a16="http://schemas.microsoft.com/office/drawing/2014/main" val="3982319182"/>
                    </a:ext>
                  </a:extLst>
                </a:gridCol>
                <a:gridCol w="604268">
                  <a:extLst>
                    <a:ext uri="{9D8B030D-6E8A-4147-A177-3AD203B41FA5}">
                      <a16:colId xmlns:a16="http://schemas.microsoft.com/office/drawing/2014/main" val="3738522528"/>
                    </a:ext>
                  </a:extLst>
                </a:gridCol>
                <a:gridCol w="604268">
                  <a:extLst>
                    <a:ext uri="{9D8B030D-6E8A-4147-A177-3AD203B41FA5}">
                      <a16:colId xmlns:a16="http://schemas.microsoft.com/office/drawing/2014/main" val="1211816677"/>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51429291"/>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292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1</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0.863905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0.860088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422448870"/>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003361366"/>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0.285714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929256964"/>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0.528736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0.634483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593901447"/>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0.551724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0.347826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235371191"/>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038050714"/>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0.491803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0.508475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940432310"/>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0.619048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0.45614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598058222"/>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0.695364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0.695364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406923195"/>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0.219178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0.299065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338672161"/>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0.565217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577464116"/>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0.628571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621429435"/>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181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0.882927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0.911839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2058020738"/>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50737009"/>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0.856305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0.793103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0.253968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0.526316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0.361111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0.695364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0.470588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0.478261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0.942708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0.723633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059199144"/>
                  </a:ext>
                </a:extLst>
              </a:tr>
            </a:tbl>
          </a:graphicData>
        </a:graphic>
      </p:graphicFrame>
    </p:spTree>
    <p:extLst>
      <p:ext uri="{BB962C8B-B14F-4D97-AF65-F5344CB8AC3E}">
        <p14:creationId xmlns:p14="http://schemas.microsoft.com/office/powerpoint/2010/main" val="45114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02F124D9-5424-4151-9A6C-9E9C44D3B05E}"/>
              </a:ext>
            </a:extLst>
          </p:cNvPr>
          <p:cNvSpPr>
            <a:spLocks noGrp="1"/>
          </p:cNvSpPr>
          <p:nvPr>
            <p:ph type="title"/>
          </p:nvPr>
        </p:nvSpPr>
        <p:spPr>
          <a:xfrm>
            <a:off x="757238" y="274638"/>
            <a:ext cx="8507412" cy="706437"/>
          </a:xfrm>
        </p:spPr>
        <p:txBody>
          <a:bodyPr/>
          <a:lstStyle/>
          <a:p>
            <a:r>
              <a:rPr lang="ja-JP" altLang="en-US" sz="2000" dirty="0">
                <a:ea typeface="Yu Gothic" panose="020B0400000000000000" pitchFamily="50" charset="-128"/>
              </a:rPr>
              <a:t>比較対象：</a:t>
            </a:r>
            <a:r>
              <a:rPr lang="en-US" altLang="ja-JP" sz="2000" dirty="0">
                <a:ea typeface="Yu Gothic" panose="020B0400000000000000" pitchFamily="50" charset="-128"/>
              </a:rPr>
              <a:t>OM53</a:t>
            </a:r>
            <a:r>
              <a:rPr lang="ja-JP" altLang="en-US" sz="2000" dirty="0">
                <a:ea typeface="Yu Gothic" panose="020B0400000000000000" pitchFamily="50" charset="-128"/>
              </a:rPr>
              <a:t>本物のみの学習</a:t>
            </a:r>
            <a:br>
              <a:rPr lang="en-US" altLang="ja-JP" sz="2000" dirty="0">
                <a:effectLst/>
                <a:ea typeface="Yu Gothic" panose="020B0400000000000000" pitchFamily="50" charset="-128"/>
              </a:rPr>
            </a:br>
            <a:r>
              <a:rPr lang="ja-JP" altLang="en-US" sz="2000" dirty="0">
                <a:effectLst/>
                <a:ea typeface="Yu Gothic" panose="020B0400000000000000" pitchFamily="50" charset="-128"/>
              </a:rPr>
              <a:t>（　</a:t>
            </a:r>
            <a:r>
              <a:rPr lang="en-US" altLang="ja-JP" sz="2000" dirty="0">
                <a:effectLst/>
                <a:ea typeface="Yu Gothic" panose="020B0400000000000000" pitchFamily="50" charset="-128"/>
              </a:rPr>
              <a:t>EfficientNetB3 </a:t>
            </a:r>
            <a:r>
              <a:rPr lang="ja-JP" altLang="en-US" sz="2000" dirty="0">
                <a:effectLst/>
                <a:ea typeface="Yu Gothic" panose="020B0400000000000000" pitchFamily="50" charset="-128"/>
              </a:rPr>
              <a:t>）素体部　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77.23</a:t>
            </a:r>
            <a:r>
              <a:rPr lang="ja-JP" altLang="en-US" sz="2000" dirty="0">
                <a:effectLst/>
                <a:ea typeface="Yu Gothic" panose="020B0400000000000000" pitchFamily="50" charset="-128"/>
              </a:rPr>
              <a:t>％ 　</a:t>
            </a:r>
            <a:endParaRPr kumimoji="1" lang="ja-JP" altLang="en-US" sz="2000" dirty="0"/>
          </a:p>
        </p:txBody>
      </p:sp>
      <p:graphicFrame>
        <p:nvGraphicFramePr>
          <p:cNvPr id="3" name="表 2">
            <a:extLst>
              <a:ext uri="{FF2B5EF4-FFF2-40B4-BE49-F238E27FC236}">
                <a16:creationId xmlns:a16="http://schemas.microsoft.com/office/drawing/2014/main" id="{6FF3DBEA-3881-46CB-83C1-BF73DB28CECE}"/>
              </a:ext>
            </a:extLst>
          </p:cNvPr>
          <p:cNvGraphicFramePr>
            <a:graphicFrameLocks noGrp="1"/>
          </p:cNvGraphicFramePr>
          <p:nvPr/>
        </p:nvGraphicFramePr>
        <p:xfrm>
          <a:off x="684140" y="1317959"/>
          <a:ext cx="10823720" cy="4713293"/>
        </p:xfrm>
        <a:graphic>
          <a:graphicData uri="http://schemas.openxmlformats.org/drawingml/2006/table">
            <a:tbl>
              <a:tblPr/>
              <a:tblGrid>
                <a:gridCol w="772962">
                  <a:extLst>
                    <a:ext uri="{9D8B030D-6E8A-4147-A177-3AD203B41FA5}">
                      <a16:colId xmlns:a16="http://schemas.microsoft.com/office/drawing/2014/main" val="1321438969"/>
                    </a:ext>
                  </a:extLst>
                </a:gridCol>
                <a:gridCol w="772962">
                  <a:extLst>
                    <a:ext uri="{9D8B030D-6E8A-4147-A177-3AD203B41FA5}">
                      <a16:colId xmlns:a16="http://schemas.microsoft.com/office/drawing/2014/main" val="147378930"/>
                    </a:ext>
                  </a:extLst>
                </a:gridCol>
                <a:gridCol w="772962">
                  <a:extLst>
                    <a:ext uri="{9D8B030D-6E8A-4147-A177-3AD203B41FA5}">
                      <a16:colId xmlns:a16="http://schemas.microsoft.com/office/drawing/2014/main" val="480120116"/>
                    </a:ext>
                  </a:extLst>
                </a:gridCol>
                <a:gridCol w="772962">
                  <a:extLst>
                    <a:ext uri="{9D8B030D-6E8A-4147-A177-3AD203B41FA5}">
                      <a16:colId xmlns:a16="http://schemas.microsoft.com/office/drawing/2014/main" val="3514826531"/>
                    </a:ext>
                  </a:extLst>
                </a:gridCol>
                <a:gridCol w="772962">
                  <a:extLst>
                    <a:ext uri="{9D8B030D-6E8A-4147-A177-3AD203B41FA5}">
                      <a16:colId xmlns:a16="http://schemas.microsoft.com/office/drawing/2014/main" val="3020784209"/>
                    </a:ext>
                  </a:extLst>
                </a:gridCol>
                <a:gridCol w="772962">
                  <a:extLst>
                    <a:ext uri="{9D8B030D-6E8A-4147-A177-3AD203B41FA5}">
                      <a16:colId xmlns:a16="http://schemas.microsoft.com/office/drawing/2014/main" val="2709988615"/>
                    </a:ext>
                  </a:extLst>
                </a:gridCol>
                <a:gridCol w="772962">
                  <a:extLst>
                    <a:ext uri="{9D8B030D-6E8A-4147-A177-3AD203B41FA5}">
                      <a16:colId xmlns:a16="http://schemas.microsoft.com/office/drawing/2014/main" val="3712343909"/>
                    </a:ext>
                  </a:extLst>
                </a:gridCol>
                <a:gridCol w="772962">
                  <a:extLst>
                    <a:ext uri="{9D8B030D-6E8A-4147-A177-3AD203B41FA5}">
                      <a16:colId xmlns:a16="http://schemas.microsoft.com/office/drawing/2014/main" val="1815098926"/>
                    </a:ext>
                  </a:extLst>
                </a:gridCol>
                <a:gridCol w="772962">
                  <a:extLst>
                    <a:ext uri="{9D8B030D-6E8A-4147-A177-3AD203B41FA5}">
                      <a16:colId xmlns:a16="http://schemas.microsoft.com/office/drawing/2014/main" val="1248255002"/>
                    </a:ext>
                  </a:extLst>
                </a:gridCol>
                <a:gridCol w="772962">
                  <a:extLst>
                    <a:ext uri="{9D8B030D-6E8A-4147-A177-3AD203B41FA5}">
                      <a16:colId xmlns:a16="http://schemas.microsoft.com/office/drawing/2014/main" val="1303669333"/>
                    </a:ext>
                  </a:extLst>
                </a:gridCol>
                <a:gridCol w="772962">
                  <a:extLst>
                    <a:ext uri="{9D8B030D-6E8A-4147-A177-3AD203B41FA5}">
                      <a16:colId xmlns:a16="http://schemas.microsoft.com/office/drawing/2014/main" val="4078175684"/>
                    </a:ext>
                  </a:extLst>
                </a:gridCol>
                <a:gridCol w="772962">
                  <a:extLst>
                    <a:ext uri="{9D8B030D-6E8A-4147-A177-3AD203B41FA5}">
                      <a16:colId xmlns:a16="http://schemas.microsoft.com/office/drawing/2014/main" val="2188949066"/>
                    </a:ext>
                  </a:extLst>
                </a:gridCol>
                <a:gridCol w="868736">
                  <a:extLst>
                    <a:ext uri="{9D8B030D-6E8A-4147-A177-3AD203B41FA5}">
                      <a16:colId xmlns:a16="http://schemas.microsoft.com/office/drawing/2014/main" val="924765393"/>
                    </a:ext>
                  </a:extLst>
                </a:gridCol>
                <a:gridCol w="679440">
                  <a:extLst>
                    <a:ext uri="{9D8B030D-6E8A-4147-A177-3AD203B41FA5}">
                      <a16:colId xmlns:a16="http://schemas.microsoft.com/office/drawing/2014/main" val="2178520241"/>
                    </a:ext>
                  </a:extLst>
                </a:gridCol>
              </a:tblGrid>
              <a:tr h="362561">
                <a:tc>
                  <a:txBody>
                    <a:bodyPr/>
                    <a:lstStyle/>
                    <a:p>
                      <a:pPr marL="0" marR="0" fontAlgn="t">
                        <a:spcBef>
                          <a:spcPts val="0"/>
                        </a:spcBef>
                        <a:spcAft>
                          <a:spcPts val="0"/>
                        </a:spcAft>
                      </a:pPr>
                      <a:r>
                        <a:rPr lang="ja-JP" sz="900" dirty="0">
                          <a:effectLst/>
                          <a:ea typeface="游ゴシック" panose="020B0400000000000000" pitchFamily="50" charset="-128"/>
                        </a:rPr>
                        <a:t> </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ガビガビ</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メッキ汚れ</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メッキ汚れ黄</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ユニットブク</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ワレカケ</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変形</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変色変形</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局所変色明</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局所変色暗</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白異物</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良品</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altLang="ja-JP" sz="900" dirty="0">
                          <a:solidFill>
                            <a:srgbClr val="000000"/>
                          </a:solidFill>
                          <a:effectLst/>
                          <a:ea typeface="游ゴシック" panose="020B0400000000000000" pitchFamily="50" charset="-128"/>
                        </a:rPr>
                        <a:t>recall(</a:t>
                      </a:r>
                      <a:r>
                        <a:rPr lang="ja-JP" altLang="en-US" sz="900" dirty="0">
                          <a:solidFill>
                            <a:srgbClr val="000000"/>
                          </a:solidFill>
                          <a:effectLst/>
                          <a:ea typeface="游ゴシック" panose="020B0400000000000000" pitchFamily="50" charset="-128"/>
                        </a:rPr>
                        <a:t>再現率</a:t>
                      </a:r>
                      <a:r>
                        <a:rPr lang="en-US" altLang="ja-JP" sz="900" dirty="0">
                          <a:solidFill>
                            <a:srgbClr val="000000"/>
                          </a:solidFill>
                          <a:effectLst/>
                          <a:ea typeface="游ゴシック" panose="020B0400000000000000" pitchFamily="50" charset="-128"/>
                        </a:rPr>
                        <a:t>)</a:t>
                      </a:r>
                      <a:endParaRPr lang="ja-JP" sz="900" dirty="0">
                        <a:solidFill>
                          <a:srgbClr val="000000"/>
                        </a:solidFill>
                        <a:effectLst/>
                        <a:ea typeface="游ゴシック" panose="020B0400000000000000" pitchFamily="50" charset="-128"/>
                      </a:endParaRP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f1_score</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662880900"/>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ガビガビ</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2</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0.647059</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0.594595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03755112"/>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メッキ汚れ</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60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0.779221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0.779221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86854809"/>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メッキ汚れ黄</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62</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0.712644</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0.742515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234125339"/>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ユニットブク</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0.75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0.75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195358146"/>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ワレカケ</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7</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0.875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29438789"/>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変形</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89</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0.824074</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0.872549</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extLst>
                  <a:ext uri="{0D108BD9-81ED-4DB2-BD59-A6C34878D82A}">
                    <a16:rowId xmlns:a16="http://schemas.microsoft.com/office/drawing/2014/main" val="2975446098"/>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変色変形</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26</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0.896552</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0.945455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CC1D9"/>
                    </a:solidFill>
                  </a:tcPr>
                </a:tc>
                <a:extLst>
                  <a:ext uri="{0D108BD9-81ED-4DB2-BD59-A6C34878D82A}">
                    <a16:rowId xmlns:a16="http://schemas.microsoft.com/office/drawing/2014/main" val="311732216"/>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局所変色明</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2</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20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0.833333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0.784314</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260252957"/>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局所変色暗</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24</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0.923077</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0.90566</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019830333"/>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白異物</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2</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22</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2</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0.785714</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0.721311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994556192"/>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良品</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6</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2</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9</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298</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0.89759</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0.900302</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25203390"/>
                  </a:ext>
                </a:extLst>
              </a:tr>
              <a:tr h="362561">
                <a:tc>
                  <a:txBody>
                    <a:bodyPr/>
                    <a:lstStyle/>
                    <a:p>
                      <a:pPr marL="0" marR="0" fontAlgn="t">
                        <a:spcBef>
                          <a:spcPts val="0"/>
                        </a:spcBef>
                        <a:spcAft>
                          <a:spcPts val="0"/>
                        </a:spcAft>
                      </a:pPr>
                      <a:r>
                        <a:rPr lang="ja-JP" sz="900">
                          <a:solidFill>
                            <a:srgbClr val="000000"/>
                          </a:solidFill>
                          <a:effectLst/>
                          <a:ea typeface="游ゴシック" panose="020B0400000000000000" pitchFamily="50" charset="-128"/>
                        </a:rPr>
                        <a:t>precision</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0.55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0.779221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0.775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0.75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0.35</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0.927083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0.740741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0.888889</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0.666667</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a:solidFill>
                            <a:srgbClr val="000000"/>
                          </a:solidFill>
                          <a:effectLst/>
                          <a:ea typeface="游ゴシック" panose="020B0400000000000000" pitchFamily="50" charset="-128"/>
                        </a:rPr>
                        <a:t>0.90303</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ja-JP" sz="900" dirty="0">
                          <a:solidFill>
                            <a:srgbClr val="000000"/>
                          </a:solidFill>
                          <a:effectLst/>
                          <a:ea typeface="游ゴシック" panose="020B0400000000000000" pitchFamily="50" charset="-128"/>
                        </a:rPr>
                        <a:t>0.840541</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ja-JP" sz="900" dirty="0">
                          <a:effectLst/>
                          <a:ea typeface="游ゴシック" panose="020B0400000000000000" pitchFamily="50" charset="-128"/>
                        </a:rPr>
                        <a:t> </a:t>
                      </a:r>
                    </a:p>
                  </a:txBody>
                  <a:tcPr marL="42158" marR="42158" marT="42158" marB="421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52254233"/>
                  </a:ext>
                </a:extLst>
              </a:tr>
            </a:tbl>
          </a:graphicData>
        </a:graphic>
      </p:graphicFrame>
    </p:spTree>
    <p:extLst>
      <p:ext uri="{BB962C8B-B14F-4D97-AF65-F5344CB8AC3E}">
        <p14:creationId xmlns:p14="http://schemas.microsoft.com/office/powerpoint/2010/main" val="352119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CC1FC1-8284-476D-A3AC-CB4B27801D02}"/>
              </a:ext>
            </a:extLst>
          </p:cNvPr>
          <p:cNvSpPr>
            <a:spLocks noGrp="1"/>
          </p:cNvSpPr>
          <p:nvPr>
            <p:ph type="title"/>
          </p:nvPr>
        </p:nvSpPr>
        <p:spPr>
          <a:xfrm>
            <a:off x="1391478" y="160985"/>
            <a:ext cx="9178524" cy="706091"/>
          </a:xfrm>
        </p:spPr>
        <p:txBody>
          <a:bodyPr/>
          <a:lstStyle/>
          <a:p>
            <a:r>
              <a:rPr kumimoji="1" lang="ja-JP" altLang="en-US" dirty="0"/>
              <a:t>目的</a:t>
            </a:r>
          </a:p>
        </p:txBody>
      </p:sp>
      <p:pic>
        <p:nvPicPr>
          <p:cNvPr id="16" name="図 15">
            <a:extLst>
              <a:ext uri="{FF2B5EF4-FFF2-40B4-BE49-F238E27FC236}">
                <a16:creationId xmlns:a16="http://schemas.microsoft.com/office/drawing/2014/main" id="{F455A012-4F32-4FDC-A7BB-39B253CC4376}"/>
              </a:ext>
            </a:extLst>
          </p:cNvPr>
          <p:cNvPicPr>
            <a:picLocks noChangeAspect="1"/>
          </p:cNvPicPr>
          <p:nvPr/>
        </p:nvPicPr>
        <p:blipFill>
          <a:blip r:embed="rId2"/>
          <a:stretch>
            <a:fillRect/>
          </a:stretch>
        </p:blipFill>
        <p:spPr>
          <a:xfrm>
            <a:off x="6731466" y="2949926"/>
            <a:ext cx="4592717" cy="1188823"/>
          </a:xfrm>
          <a:prstGeom prst="rect">
            <a:avLst/>
          </a:prstGeom>
        </p:spPr>
      </p:pic>
      <p:sp>
        <p:nvSpPr>
          <p:cNvPr id="17" name="テキスト ボックス 16">
            <a:extLst>
              <a:ext uri="{FF2B5EF4-FFF2-40B4-BE49-F238E27FC236}">
                <a16:creationId xmlns:a16="http://schemas.microsoft.com/office/drawing/2014/main" id="{05CDD5CF-2B8C-49F1-BF81-5B475D7B3FFD}"/>
              </a:ext>
            </a:extLst>
          </p:cNvPr>
          <p:cNvSpPr txBox="1"/>
          <p:nvPr/>
        </p:nvSpPr>
        <p:spPr>
          <a:xfrm>
            <a:off x="1031455" y="3009012"/>
            <a:ext cx="6096000" cy="923330"/>
          </a:xfrm>
          <a:prstGeom prst="rect">
            <a:avLst/>
          </a:prstGeom>
          <a:noFill/>
        </p:spPr>
        <p:txBody>
          <a:bodyPr wrap="square">
            <a:spAutoFit/>
          </a:bodyPr>
          <a:lstStyle/>
          <a:p>
            <a:pPr defTabSz="1219170"/>
            <a:r>
              <a:rPr lang="ja-JP" altLang="en-US" dirty="0">
                <a:solidFill>
                  <a:prstClr val="black"/>
                </a:solidFill>
                <a:latin typeface="Arial"/>
                <a:ea typeface="Meiryo"/>
              </a:rPr>
              <a:t>訓練画像</a:t>
            </a:r>
            <a:r>
              <a:rPr lang="en-US" altLang="ja-JP" dirty="0">
                <a:solidFill>
                  <a:prstClr val="black"/>
                </a:solidFill>
                <a:latin typeface="Arial"/>
                <a:ea typeface="Meiryo"/>
              </a:rPr>
              <a:t>:</a:t>
            </a:r>
          </a:p>
          <a:p>
            <a:pPr defTabSz="1219170"/>
            <a:r>
              <a:rPr lang="ja-JP" altLang="en-US" dirty="0">
                <a:solidFill>
                  <a:prstClr val="black"/>
                </a:solidFill>
                <a:latin typeface="Arial"/>
                <a:ea typeface="Meiryo"/>
              </a:rPr>
              <a:t>本物赤ブク</a:t>
            </a:r>
            <a:r>
              <a:rPr lang="en-US" altLang="ja-JP" dirty="0">
                <a:solidFill>
                  <a:prstClr val="black"/>
                </a:solidFill>
                <a:latin typeface="Arial"/>
                <a:ea typeface="Meiryo"/>
              </a:rPr>
              <a:t>32</a:t>
            </a:r>
            <a:r>
              <a:rPr lang="ja-JP" altLang="en-US" dirty="0">
                <a:solidFill>
                  <a:prstClr val="black"/>
                </a:solidFill>
                <a:latin typeface="Arial"/>
                <a:ea typeface="Meiryo"/>
              </a:rPr>
              <a:t>枚、　　本物良品</a:t>
            </a:r>
            <a:r>
              <a:rPr lang="en-US" altLang="ja-JP" dirty="0">
                <a:solidFill>
                  <a:prstClr val="black"/>
                </a:solidFill>
                <a:latin typeface="Arial"/>
                <a:ea typeface="Meiryo"/>
              </a:rPr>
              <a:t>100</a:t>
            </a:r>
            <a:r>
              <a:rPr lang="ja-JP" altLang="en-US" dirty="0">
                <a:solidFill>
                  <a:prstClr val="black"/>
                </a:solidFill>
                <a:latin typeface="Arial"/>
                <a:ea typeface="Meiryo"/>
              </a:rPr>
              <a:t>枚</a:t>
            </a:r>
            <a:endParaRPr lang="en-US" altLang="ja-JP" dirty="0">
              <a:solidFill>
                <a:prstClr val="black"/>
              </a:solidFill>
              <a:latin typeface="Arial"/>
              <a:ea typeface="Meiryo"/>
            </a:endParaRPr>
          </a:p>
          <a:p>
            <a:pPr defTabSz="1219170"/>
            <a:r>
              <a:rPr lang="ja-JP" altLang="en-US" dirty="0">
                <a:solidFill>
                  <a:prstClr val="black"/>
                </a:solidFill>
                <a:latin typeface="Arial"/>
                <a:ea typeface="Meiryo"/>
              </a:rPr>
              <a:t>＋</a:t>
            </a:r>
            <a:r>
              <a:rPr lang="ja-JP" altLang="en-US" dirty="0">
                <a:solidFill>
                  <a:srgbClr val="FF0000"/>
                </a:solidFill>
                <a:latin typeface="Arial"/>
                <a:ea typeface="Meiryo"/>
              </a:rPr>
              <a:t>偽電極赤ブク</a:t>
            </a:r>
            <a:r>
              <a:rPr lang="en-US" altLang="ja-JP" dirty="0">
                <a:solidFill>
                  <a:srgbClr val="FF0000"/>
                </a:solidFill>
                <a:latin typeface="Arial"/>
                <a:ea typeface="Meiryo"/>
              </a:rPr>
              <a:t>100</a:t>
            </a:r>
            <a:r>
              <a:rPr lang="ja-JP" altLang="en-US" dirty="0">
                <a:solidFill>
                  <a:srgbClr val="FF0000"/>
                </a:solidFill>
                <a:latin typeface="Arial"/>
                <a:ea typeface="Meiryo"/>
              </a:rPr>
              <a:t>枚</a:t>
            </a:r>
            <a:endParaRPr lang="en-US" altLang="ja-JP" dirty="0">
              <a:solidFill>
                <a:prstClr val="black"/>
              </a:solidFill>
              <a:latin typeface="Arial"/>
              <a:ea typeface="Meiryo"/>
            </a:endParaRPr>
          </a:p>
        </p:txBody>
      </p:sp>
      <p:sp>
        <p:nvSpPr>
          <p:cNvPr id="14" name="テキスト ボックス 13">
            <a:extLst>
              <a:ext uri="{FF2B5EF4-FFF2-40B4-BE49-F238E27FC236}">
                <a16:creationId xmlns:a16="http://schemas.microsoft.com/office/drawing/2014/main" id="{7B731C30-1AF8-4168-BCEB-FA96D647854D}"/>
              </a:ext>
            </a:extLst>
          </p:cNvPr>
          <p:cNvSpPr txBox="1"/>
          <p:nvPr/>
        </p:nvSpPr>
        <p:spPr>
          <a:xfrm>
            <a:off x="893142" y="1205396"/>
            <a:ext cx="9345732" cy="1754326"/>
          </a:xfrm>
          <a:prstGeom prst="rect">
            <a:avLst/>
          </a:prstGeom>
          <a:noFill/>
        </p:spPr>
        <p:txBody>
          <a:bodyPr wrap="square">
            <a:spAutoFit/>
          </a:bodyPr>
          <a:lstStyle/>
          <a:p>
            <a:pPr defTabSz="1219170"/>
            <a:r>
              <a:rPr lang="ja-JP" altLang="en-US" dirty="0">
                <a:solidFill>
                  <a:srgbClr val="FF0000"/>
                </a:solidFill>
                <a:latin typeface="Arial"/>
                <a:ea typeface="Meiryo"/>
              </a:rPr>
              <a:t>電極赤ブク、変形、変色変形の</a:t>
            </a:r>
            <a:r>
              <a:rPr lang="ja-JP" altLang="en-US" sz="1800" dirty="0">
                <a:solidFill>
                  <a:srgbClr val="FF0000"/>
                </a:solidFill>
                <a:latin typeface="Arial"/>
                <a:ea typeface="Meiryo"/>
              </a:rPr>
              <a:t>偽画像は全モード分類モデルの</a:t>
            </a:r>
            <a:r>
              <a:rPr lang="ja-JP" altLang="en-US" dirty="0">
                <a:solidFill>
                  <a:srgbClr val="FF0000"/>
                </a:solidFill>
                <a:latin typeface="Arial"/>
                <a:ea typeface="Meiryo"/>
              </a:rPr>
              <a:t>訓練</a:t>
            </a:r>
            <a:r>
              <a:rPr lang="ja-JP" altLang="en-US" sz="1800" dirty="0">
                <a:solidFill>
                  <a:srgbClr val="FF0000"/>
                </a:solidFill>
                <a:latin typeface="Arial"/>
                <a:ea typeface="Meiryo"/>
              </a:rPr>
              <a:t>画像として使えるかを確認する。</a:t>
            </a:r>
            <a:endParaRPr lang="en-US" altLang="ja-JP" sz="1800" dirty="0">
              <a:solidFill>
                <a:srgbClr val="FF0000"/>
              </a:solidFill>
              <a:latin typeface="Arial"/>
              <a:ea typeface="Meiryo"/>
            </a:endParaRPr>
          </a:p>
          <a:p>
            <a:pPr defTabSz="1219170"/>
            <a:endParaRPr lang="en-US" altLang="ja-JP" sz="1800" dirty="0">
              <a:solidFill>
                <a:prstClr val="black"/>
              </a:solidFill>
              <a:latin typeface="Arial"/>
              <a:ea typeface="Meiryo"/>
            </a:endParaRPr>
          </a:p>
          <a:p>
            <a:pPr defTabSz="1219170"/>
            <a:r>
              <a:rPr lang="ja-JP" altLang="en-US" sz="1800" dirty="0">
                <a:solidFill>
                  <a:prstClr val="black"/>
                </a:solidFill>
                <a:latin typeface="Arial"/>
                <a:ea typeface="Meiryo"/>
              </a:rPr>
              <a:t>偽画像と本物画像を混ぜて学習させたら、精度が本物のみと偽画像のみより</a:t>
            </a:r>
            <a:r>
              <a:rPr lang="ja-JP" altLang="en-US" dirty="0">
                <a:solidFill>
                  <a:prstClr val="black"/>
                </a:solidFill>
                <a:latin typeface="Arial"/>
                <a:ea typeface="Meiryo"/>
              </a:rPr>
              <a:t>良かった</a:t>
            </a:r>
            <a:r>
              <a:rPr lang="ja-JP" altLang="en-US" sz="1800" dirty="0">
                <a:solidFill>
                  <a:prstClr val="black"/>
                </a:solidFill>
                <a:latin typeface="Arial"/>
                <a:ea typeface="Meiryo"/>
              </a:rPr>
              <a:t>ため、</a:t>
            </a:r>
            <a:endParaRPr lang="en-US" altLang="ja-JP" sz="1800" dirty="0">
              <a:solidFill>
                <a:prstClr val="black"/>
              </a:solidFill>
              <a:latin typeface="Arial"/>
              <a:ea typeface="Meiryo"/>
            </a:endParaRPr>
          </a:p>
          <a:p>
            <a:pPr defTabSz="1219170"/>
            <a:r>
              <a:rPr lang="ja-JP" altLang="en-US" sz="1800" dirty="0">
                <a:solidFill>
                  <a:prstClr val="black"/>
                </a:solidFill>
                <a:latin typeface="Arial"/>
                <a:ea typeface="Meiryo"/>
              </a:rPr>
              <a:t>偽画像と本物画像を混ぜ</a:t>
            </a:r>
            <a:r>
              <a:rPr lang="ja-JP" altLang="en-US" dirty="0">
                <a:solidFill>
                  <a:prstClr val="black"/>
                </a:solidFill>
                <a:latin typeface="Arial"/>
                <a:ea typeface="Meiryo"/>
              </a:rPr>
              <a:t>た状態で、</a:t>
            </a:r>
            <a:r>
              <a:rPr lang="en-US" altLang="ja-JP" dirty="0">
                <a:solidFill>
                  <a:prstClr val="black"/>
                </a:solidFill>
                <a:latin typeface="Arial"/>
                <a:ea typeface="Meiryo"/>
              </a:rPr>
              <a:t>OM53</a:t>
            </a:r>
            <a:r>
              <a:rPr lang="ja-JP" altLang="en-US" dirty="0">
                <a:solidFill>
                  <a:prstClr val="black"/>
                </a:solidFill>
                <a:latin typeface="Arial"/>
                <a:ea typeface="Meiryo"/>
              </a:rPr>
              <a:t>の教師画像を使って、</a:t>
            </a:r>
            <a:endParaRPr lang="en-US" altLang="ja-JP" dirty="0">
              <a:solidFill>
                <a:prstClr val="black"/>
              </a:solidFill>
              <a:latin typeface="Arial"/>
              <a:ea typeface="Meiryo"/>
            </a:endParaRPr>
          </a:p>
          <a:p>
            <a:pPr defTabSz="1219170"/>
            <a:r>
              <a:rPr lang="ja-JP" altLang="en-US" dirty="0">
                <a:solidFill>
                  <a:prstClr val="black"/>
                </a:solidFill>
                <a:latin typeface="Arial"/>
                <a:ea typeface="Meiryo"/>
              </a:rPr>
              <a:t>全モードを分類するモデルを作成し、精度を確認する。</a:t>
            </a:r>
            <a:endParaRPr lang="en-US" altLang="ja-JP" sz="1800" dirty="0">
              <a:solidFill>
                <a:prstClr val="black"/>
              </a:solidFill>
              <a:latin typeface="Arial"/>
              <a:ea typeface="Meiryo"/>
            </a:endParaRPr>
          </a:p>
        </p:txBody>
      </p:sp>
    </p:spTree>
    <p:extLst>
      <p:ext uri="{BB962C8B-B14F-4D97-AF65-F5344CB8AC3E}">
        <p14:creationId xmlns:p14="http://schemas.microsoft.com/office/powerpoint/2010/main" val="253984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588480" y="4313496"/>
            <a:ext cx="11015040" cy="706091"/>
          </a:xfrm>
        </p:spPr>
        <p:txBody>
          <a:bodyPr/>
          <a:lstStyle/>
          <a:p>
            <a:br>
              <a:rPr lang="en-US" altLang="ja-JP" sz="2400" b="0" dirty="0">
                <a:solidFill>
                  <a:schemeClr val="tx1"/>
                </a:solidFill>
                <a:effectLst/>
                <a:ea typeface="Yu Gothic" panose="020B0400000000000000" pitchFamily="50" charset="-128"/>
              </a:rPr>
            </a:br>
            <a:r>
              <a:rPr lang="ja-JP" altLang="en-US" sz="2000" b="0" dirty="0">
                <a:solidFill>
                  <a:schemeClr val="tx1"/>
                </a:solidFill>
                <a:effectLst/>
                <a:ea typeface="Yu Gothic" panose="020B0400000000000000" pitchFamily="50" charset="-128"/>
              </a:rPr>
              <a:t>結果</a:t>
            </a:r>
            <a:r>
              <a:rPr lang="ja-JP" altLang="en-US" sz="2000" b="0" dirty="0">
                <a:solidFill>
                  <a:schemeClr val="tx1"/>
                </a:solidFill>
                <a:ea typeface="Yu Gothic" panose="020B0400000000000000" pitchFamily="50" charset="-128"/>
              </a:rPr>
              <a:t>①：偽画像を追加した場合、</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r>
              <a:rPr lang="en-US" altLang="ja-JP" sz="2000" b="0" dirty="0">
                <a:solidFill>
                  <a:schemeClr val="tx1"/>
                </a:solidFill>
                <a:ea typeface="Yu Gothic" panose="020B0400000000000000" pitchFamily="50" charset="-128"/>
              </a:rPr>
              <a:t>LGA</a:t>
            </a:r>
            <a:r>
              <a:rPr lang="ja-JP" altLang="en-US" sz="2000" b="0" dirty="0">
                <a:solidFill>
                  <a:schemeClr val="tx1"/>
                </a:solidFill>
                <a:ea typeface="Yu Gothic" panose="020B0400000000000000" pitchFamily="50" charset="-128"/>
              </a:rPr>
              <a:t>部について、</a:t>
            </a: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電極赤ブクの</a:t>
            </a:r>
            <a:r>
              <a:rPr lang="en-US" altLang="ja-JP" sz="2000" b="0" dirty="0">
                <a:solidFill>
                  <a:schemeClr val="tx1"/>
                </a:solidFill>
                <a:ea typeface="Yu Gothic" panose="020B0400000000000000" pitchFamily="50" charset="-128"/>
              </a:rPr>
              <a:t>recall(</a:t>
            </a:r>
            <a:r>
              <a:rPr lang="ja-JP" altLang="en-US" sz="2000" b="0" dirty="0">
                <a:solidFill>
                  <a:schemeClr val="tx1"/>
                </a:solidFill>
                <a:ea typeface="Yu Gothic" panose="020B0400000000000000" pitchFamily="50" charset="-128"/>
              </a:rPr>
              <a:t>再現率</a:t>
            </a:r>
            <a:r>
              <a:rPr lang="en-US" altLang="ja-JP" sz="2000" b="0" dirty="0">
                <a:solidFill>
                  <a:schemeClr val="tx1"/>
                </a:solidFill>
                <a:ea typeface="Yu Gothic" panose="020B0400000000000000" pitchFamily="50" charset="-128"/>
              </a:rPr>
              <a:t>)</a:t>
            </a:r>
            <a:r>
              <a:rPr lang="ja-JP" altLang="en-US" sz="2000" b="0" dirty="0">
                <a:solidFill>
                  <a:schemeClr val="tx1"/>
                </a:solidFill>
                <a:ea typeface="Yu Gothic" panose="020B0400000000000000" pitchFamily="50" charset="-128"/>
              </a:rPr>
              <a:t>は</a:t>
            </a:r>
            <a:r>
              <a:rPr lang="en-US" altLang="ja-JP" sz="2000" b="0" dirty="0">
                <a:solidFill>
                  <a:schemeClr val="tx1"/>
                </a:solidFill>
                <a:ea typeface="Yu Gothic" panose="020B0400000000000000" pitchFamily="50" charset="-128"/>
              </a:rPr>
              <a:t>3%</a:t>
            </a:r>
            <a:r>
              <a:rPr lang="ja-JP" altLang="en-US" sz="2000" b="0" dirty="0">
                <a:solidFill>
                  <a:schemeClr val="tx1"/>
                </a:solidFill>
                <a:ea typeface="Yu Gothic" panose="020B0400000000000000" pitchFamily="50" charset="-128"/>
              </a:rPr>
              <a:t>上がって、</a:t>
            </a:r>
            <a:br>
              <a:rPr lang="en-US" altLang="ja-JP" sz="2000" b="0" dirty="0">
                <a:solidFill>
                  <a:schemeClr val="tx1"/>
                </a:solidFill>
                <a:ea typeface="Yu Gothic" panose="020B0400000000000000" pitchFamily="50" charset="-128"/>
              </a:rPr>
            </a:br>
            <a:r>
              <a:rPr lang="en-US" altLang="ja-JP" sz="2000" b="0" dirty="0">
                <a:solidFill>
                  <a:schemeClr val="tx1"/>
                </a:solidFill>
                <a:ea typeface="Yu Gothic" panose="020B0400000000000000" pitchFamily="50" charset="-128"/>
              </a:rPr>
              <a:t>90%</a:t>
            </a:r>
            <a:r>
              <a:rPr lang="ja-JP" altLang="en-US" sz="2000" b="0" dirty="0">
                <a:solidFill>
                  <a:schemeClr val="tx1"/>
                </a:solidFill>
                <a:ea typeface="Yu Gothic" panose="020B0400000000000000" pitchFamily="50" charset="-128"/>
              </a:rPr>
              <a:t>以上である（</a:t>
            </a:r>
            <a:r>
              <a:rPr lang="en-US" altLang="ja-JP" sz="2000" b="0" dirty="0">
                <a:solidFill>
                  <a:schemeClr val="tx1"/>
                </a:solidFill>
                <a:ea typeface="Yu Gothic" panose="020B0400000000000000" pitchFamily="50" charset="-128"/>
              </a:rPr>
              <a:t>90%</a:t>
            </a:r>
            <a:r>
              <a:rPr lang="ja-JP" altLang="en-US" sz="2000" b="0" dirty="0">
                <a:solidFill>
                  <a:schemeClr val="tx1"/>
                </a:solidFill>
                <a:ea typeface="Yu Gothic" panose="020B0400000000000000" pitchFamily="50" charset="-128"/>
              </a:rPr>
              <a:t>の電極赤ブクが検知できている）。</a:t>
            </a: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しかし、他の不良モード画像が大量に電極赤ブクとして判定されたため、</a:t>
            </a:r>
            <a:r>
              <a:rPr lang="en-US" altLang="ja-JP" sz="2000" b="0" dirty="0">
                <a:solidFill>
                  <a:schemeClr val="tx1"/>
                </a:solidFill>
                <a:ea typeface="Yu Gothic" panose="020B0400000000000000" pitchFamily="50" charset="-128"/>
              </a:rPr>
              <a:t> F</a:t>
            </a:r>
            <a:r>
              <a:rPr lang="ja-JP" altLang="en-US" sz="2000" b="0" dirty="0">
                <a:solidFill>
                  <a:schemeClr val="tx1"/>
                </a:solidFill>
                <a:ea typeface="Yu Gothic" panose="020B0400000000000000" pitchFamily="50" charset="-128"/>
              </a:rPr>
              <a:t>値が約</a:t>
            </a:r>
            <a:r>
              <a:rPr lang="en-US" altLang="ja-JP" sz="2000" b="0" dirty="0">
                <a:solidFill>
                  <a:schemeClr val="tx1"/>
                </a:solidFill>
                <a:ea typeface="Yu Gothic" panose="020B0400000000000000" pitchFamily="50" charset="-128"/>
              </a:rPr>
              <a:t>24%</a:t>
            </a:r>
            <a:r>
              <a:rPr lang="ja-JP" altLang="en-US" sz="2000" b="0" dirty="0">
                <a:solidFill>
                  <a:schemeClr val="tx1"/>
                </a:solidFill>
                <a:ea typeface="Yu Gothic" panose="020B0400000000000000" pitchFamily="50" charset="-128"/>
              </a:rPr>
              <a:t>悪化した。</a:t>
            </a: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特に良品が大量に（</a:t>
            </a:r>
            <a:r>
              <a:rPr lang="en-US" altLang="ja-JP" sz="2000" b="0" dirty="0">
                <a:solidFill>
                  <a:schemeClr val="tx1"/>
                </a:solidFill>
                <a:ea typeface="Yu Gothic" panose="020B0400000000000000" pitchFamily="50" charset="-128"/>
              </a:rPr>
              <a:t>100</a:t>
            </a:r>
            <a:r>
              <a:rPr lang="ja-JP" altLang="en-US" sz="2000" b="0" dirty="0">
                <a:solidFill>
                  <a:schemeClr val="tx1"/>
                </a:solidFill>
                <a:ea typeface="Yu Gothic" panose="020B0400000000000000" pitchFamily="50" charset="-128"/>
              </a:rPr>
              <a:t>枚程度）電極赤ブクとして誤判定された。</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素体部について、</a:t>
            </a: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変色変形は</a:t>
            </a:r>
            <a:r>
              <a:rPr lang="en-US" altLang="ja-JP" sz="2000" b="0" dirty="0">
                <a:solidFill>
                  <a:schemeClr val="tx1"/>
                </a:solidFill>
                <a:ea typeface="Yu Gothic" panose="020B0400000000000000" pitchFamily="50" charset="-128"/>
              </a:rPr>
              <a:t>recall(</a:t>
            </a:r>
            <a:r>
              <a:rPr lang="ja-JP" altLang="en-US" sz="2000" b="0" dirty="0">
                <a:solidFill>
                  <a:schemeClr val="tx1"/>
                </a:solidFill>
                <a:ea typeface="Yu Gothic" panose="020B0400000000000000" pitchFamily="50" charset="-128"/>
              </a:rPr>
              <a:t>再現率</a:t>
            </a:r>
            <a:r>
              <a:rPr lang="en-US" altLang="ja-JP" sz="2000" b="0" dirty="0">
                <a:solidFill>
                  <a:schemeClr val="tx1"/>
                </a:solidFill>
                <a:ea typeface="Yu Gothic" panose="020B0400000000000000" pitchFamily="50" charset="-128"/>
              </a:rPr>
              <a:t>)</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ResNet18</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3%</a:t>
            </a:r>
            <a:r>
              <a:rPr lang="ja-JP" altLang="en-US" sz="2000" b="0" dirty="0">
                <a:solidFill>
                  <a:schemeClr val="tx1"/>
                </a:solidFill>
                <a:ea typeface="Yu Gothic" panose="020B0400000000000000" pitchFamily="50" charset="-128"/>
              </a:rPr>
              <a:t>、</a:t>
            </a:r>
            <a:r>
              <a:rPr lang="en-US" altLang="ja-JP" sz="2000" b="0" dirty="0">
                <a:solidFill>
                  <a:schemeClr val="tx1"/>
                </a:solidFill>
                <a:ea typeface="Yu Gothic" panose="020B0400000000000000" pitchFamily="50" charset="-128"/>
              </a:rPr>
              <a:t>ResNet34</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10%</a:t>
            </a:r>
            <a:r>
              <a:rPr lang="ja-JP" altLang="en-US" sz="2000" b="0" dirty="0">
                <a:solidFill>
                  <a:schemeClr val="tx1"/>
                </a:solidFill>
                <a:ea typeface="Yu Gothic" panose="020B0400000000000000" pitchFamily="50" charset="-128"/>
              </a:rPr>
              <a:t>上がった。</a:t>
            </a:r>
            <a:r>
              <a:rPr lang="en-US" altLang="ja-JP" sz="2000" b="0" dirty="0">
                <a:solidFill>
                  <a:schemeClr val="tx1"/>
                </a:solidFill>
                <a:ea typeface="Yu Gothic" panose="020B0400000000000000" pitchFamily="50" charset="-128"/>
              </a:rPr>
              <a:t>EfficientNetB3</a:t>
            </a:r>
            <a:r>
              <a:rPr lang="ja-JP" altLang="en-US" sz="2000" b="0" dirty="0">
                <a:solidFill>
                  <a:schemeClr val="tx1"/>
                </a:solidFill>
                <a:ea typeface="Yu Gothic" panose="020B0400000000000000" pitchFamily="50" charset="-128"/>
              </a:rPr>
              <a:t>が変わらない。</a:t>
            </a: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変色変形は</a:t>
            </a:r>
            <a:r>
              <a:rPr lang="en-US" altLang="ja-JP" sz="2000" b="0" dirty="0">
                <a:solidFill>
                  <a:schemeClr val="tx1"/>
                </a:solidFill>
                <a:ea typeface="Yu Gothic" panose="020B0400000000000000" pitchFamily="50" charset="-128"/>
              </a:rPr>
              <a:t>F</a:t>
            </a:r>
            <a:r>
              <a:rPr lang="ja-JP" altLang="en-US" sz="2000" b="0" dirty="0">
                <a:solidFill>
                  <a:schemeClr val="tx1"/>
                </a:solidFill>
                <a:ea typeface="Yu Gothic" panose="020B0400000000000000" pitchFamily="50" charset="-128"/>
              </a:rPr>
              <a:t>値が</a:t>
            </a:r>
            <a:r>
              <a:rPr lang="en-US" altLang="ja-JP" sz="2000" b="0" dirty="0">
                <a:solidFill>
                  <a:schemeClr val="tx1"/>
                </a:solidFill>
                <a:ea typeface="Yu Gothic" panose="020B0400000000000000" pitchFamily="50" charset="-128"/>
              </a:rPr>
              <a:t>ResNet18</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3%</a:t>
            </a:r>
            <a:r>
              <a:rPr lang="ja-JP" altLang="en-US" sz="2000" b="0" dirty="0">
                <a:solidFill>
                  <a:schemeClr val="tx1"/>
                </a:solidFill>
                <a:ea typeface="Yu Gothic" panose="020B0400000000000000" pitchFamily="50" charset="-128"/>
              </a:rPr>
              <a:t>、</a:t>
            </a:r>
            <a:r>
              <a:rPr lang="en-US" altLang="ja-JP" sz="2000" b="0" dirty="0">
                <a:solidFill>
                  <a:schemeClr val="tx1"/>
                </a:solidFill>
                <a:ea typeface="Yu Gothic" panose="020B0400000000000000" pitchFamily="50" charset="-128"/>
              </a:rPr>
              <a:t>ResNet34</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4%</a:t>
            </a:r>
            <a:r>
              <a:rPr lang="ja-JP" altLang="en-US" sz="2000" b="0" dirty="0">
                <a:solidFill>
                  <a:schemeClr val="tx1"/>
                </a:solidFill>
                <a:ea typeface="Yu Gothic" panose="020B0400000000000000" pitchFamily="50" charset="-128"/>
              </a:rPr>
              <a:t>上がった。 </a:t>
            </a:r>
            <a:r>
              <a:rPr lang="en-US" altLang="ja-JP" sz="2000" b="0" dirty="0">
                <a:solidFill>
                  <a:schemeClr val="tx1"/>
                </a:solidFill>
                <a:ea typeface="Yu Gothic" panose="020B0400000000000000" pitchFamily="50" charset="-128"/>
              </a:rPr>
              <a:t>EfficientNetB3</a:t>
            </a:r>
            <a:r>
              <a:rPr lang="ja-JP" altLang="en-US" sz="2000" b="0" dirty="0">
                <a:solidFill>
                  <a:schemeClr val="tx1"/>
                </a:solidFill>
                <a:ea typeface="Yu Gothic" panose="020B0400000000000000" pitchFamily="50" charset="-128"/>
              </a:rPr>
              <a:t>が変わらない。</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変形は</a:t>
            </a:r>
            <a:r>
              <a:rPr lang="en-US" altLang="ja-JP" sz="2000" b="0" dirty="0">
                <a:solidFill>
                  <a:schemeClr val="tx1"/>
                </a:solidFill>
                <a:ea typeface="Yu Gothic" panose="020B0400000000000000" pitchFamily="50" charset="-128"/>
              </a:rPr>
              <a:t>recall(</a:t>
            </a:r>
            <a:r>
              <a:rPr lang="ja-JP" altLang="en-US" sz="2000" b="0" dirty="0">
                <a:solidFill>
                  <a:schemeClr val="tx1"/>
                </a:solidFill>
                <a:ea typeface="Yu Gothic" panose="020B0400000000000000" pitchFamily="50" charset="-128"/>
              </a:rPr>
              <a:t>再現率</a:t>
            </a:r>
            <a:r>
              <a:rPr lang="en-US" altLang="ja-JP" sz="2000" b="0" dirty="0">
                <a:solidFill>
                  <a:schemeClr val="tx1"/>
                </a:solidFill>
                <a:ea typeface="Yu Gothic" panose="020B0400000000000000" pitchFamily="50" charset="-128"/>
              </a:rPr>
              <a:t>)</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ResNet18</a:t>
            </a:r>
            <a:r>
              <a:rPr lang="ja-JP" altLang="en-US" sz="2000" b="0" dirty="0">
                <a:solidFill>
                  <a:schemeClr val="tx1"/>
                </a:solidFill>
                <a:ea typeface="Yu Gothic" panose="020B0400000000000000" pitchFamily="50" charset="-128"/>
              </a:rPr>
              <a:t>、</a:t>
            </a:r>
            <a:r>
              <a:rPr lang="en-US" altLang="ja-JP" sz="2000" b="0" dirty="0">
                <a:solidFill>
                  <a:schemeClr val="tx1"/>
                </a:solidFill>
                <a:ea typeface="Yu Gothic" panose="020B0400000000000000" pitchFamily="50" charset="-128"/>
              </a:rPr>
              <a:t>ResNet34</a:t>
            </a:r>
            <a:r>
              <a:rPr lang="ja-JP" altLang="en-US" sz="2000" b="0" dirty="0">
                <a:solidFill>
                  <a:schemeClr val="tx1"/>
                </a:solidFill>
                <a:ea typeface="Yu Gothic" panose="020B0400000000000000" pitchFamily="50" charset="-128"/>
              </a:rPr>
              <a:t>と</a:t>
            </a:r>
            <a:r>
              <a:rPr lang="en-US" altLang="ja-JP" sz="2000" b="0" dirty="0">
                <a:solidFill>
                  <a:schemeClr val="tx1"/>
                </a:solidFill>
                <a:ea typeface="Yu Gothic" panose="020B0400000000000000" pitchFamily="50" charset="-128"/>
              </a:rPr>
              <a:t>EfficientNetB3</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10%</a:t>
            </a:r>
            <a:r>
              <a:rPr lang="ja-JP" altLang="en-US" sz="2000" b="0" dirty="0">
                <a:solidFill>
                  <a:schemeClr val="tx1"/>
                </a:solidFill>
                <a:ea typeface="Yu Gothic" panose="020B0400000000000000" pitchFamily="50" charset="-128"/>
              </a:rPr>
              <a:t>以上上がった。</a:t>
            </a: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変形は</a:t>
            </a:r>
            <a:r>
              <a:rPr lang="en-US" altLang="ja-JP" sz="2000" b="0" dirty="0">
                <a:solidFill>
                  <a:schemeClr val="tx1"/>
                </a:solidFill>
                <a:ea typeface="Yu Gothic" panose="020B0400000000000000" pitchFamily="50" charset="-128"/>
              </a:rPr>
              <a:t>F</a:t>
            </a:r>
            <a:r>
              <a:rPr lang="ja-JP" altLang="en-US" sz="2000" b="0" dirty="0">
                <a:solidFill>
                  <a:schemeClr val="tx1"/>
                </a:solidFill>
                <a:ea typeface="Yu Gothic" panose="020B0400000000000000" pitchFamily="50" charset="-128"/>
              </a:rPr>
              <a:t>値が</a:t>
            </a:r>
            <a:r>
              <a:rPr lang="en-US" altLang="ja-JP" sz="2000" b="0" dirty="0">
                <a:solidFill>
                  <a:schemeClr val="tx1"/>
                </a:solidFill>
                <a:ea typeface="Yu Gothic" panose="020B0400000000000000" pitchFamily="50" charset="-128"/>
              </a:rPr>
              <a:t>ResNet18</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3%</a:t>
            </a:r>
            <a:r>
              <a:rPr lang="ja-JP" altLang="en-US" sz="2000" b="0" dirty="0">
                <a:solidFill>
                  <a:schemeClr val="tx1"/>
                </a:solidFill>
                <a:ea typeface="Yu Gothic" panose="020B0400000000000000" pitchFamily="50" charset="-128"/>
              </a:rPr>
              <a:t>、</a:t>
            </a:r>
            <a:r>
              <a:rPr lang="en-US" altLang="ja-JP" sz="2000" b="0" dirty="0">
                <a:solidFill>
                  <a:schemeClr val="tx1"/>
                </a:solidFill>
                <a:ea typeface="Yu Gothic" panose="020B0400000000000000" pitchFamily="50" charset="-128"/>
              </a:rPr>
              <a:t>ResNet34</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9%</a:t>
            </a:r>
            <a:r>
              <a:rPr lang="ja-JP" altLang="en-US" sz="2000" b="0" dirty="0">
                <a:solidFill>
                  <a:schemeClr val="tx1"/>
                </a:solidFill>
                <a:ea typeface="Yu Gothic" panose="020B0400000000000000" pitchFamily="50" charset="-128"/>
              </a:rPr>
              <a:t>、</a:t>
            </a:r>
            <a:r>
              <a:rPr lang="en-US" altLang="ja-JP" sz="2000" b="0" dirty="0">
                <a:solidFill>
                  <a:schemeClr val="tx1"/>
                </a:solidFill>
                <a:ea typeface="Yu Gothic" panose="020B0400000000000000" pitchFamily="50" charset="-128"/>
              </a:rPr>
              <a:t> EfficientNetB3</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8%</a:t>
            </a:r>
            <a:r>
              <a:rPr lang="ja-JP" altLang="en-US" sz="2000" b="0" dirty="0">
                <a:solidFill>
                  <a:schemeClr val="tx1"/>
                </a:solidFill>
                <a:ea typeface="Yu Gothic" panose="020B0400000000000000" pitchFamily="50" charset="-128"/>
              </a:rPr>
              <a:t>上がった。</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000" b="0" dirty="0">
                <a:highlight>
                  <a:srgbClr val="FFFF00"/>
                </a:highlight>
                <a:ea typeface="Yu Gothic" panose="020B0400000000000000" pitchFamily="50" charset="-128"/>
              </a:rPr>
            </a:br>
            <a:br>
              <a:rPr lang="en-US" altLang="ja-JP" sz="2000" b="0" dirty="0">
                <a:highlight>
                  <a:srgbClr val="FFFF00"/>
                </a:highlight>
                <a:ea typeface="Yu Gothic" panose="020B0400000000000000" pitchFamily="50" charset="-128"/>
              </a:rPr>
            </a:br>
            <a:br>
              <a:rPr lang="en-US" altLang="ja-JP" sz="1800" b="0" dirty="0">
                <a:solidFill>
                  <a:schemeClr val="tx1"/>
                </a:solidFill>
                <a:effectLst/>
                <a:ea typeface="Yu Gothic" panose="020B0400000000000000" pitchFamily="50" charset="-128"/>
              </a:rPr>
            </a:br>
            <a:br>
              <a:rPr lang="en-US" altLang="ja-JP" sz="18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ffectLst/>
                <a:ea typeface="Yu Gothic" panose="020B0400000000000000" pitchFamily="50" charset="-128"/>
              </a:rPr>
            </a:br>
            <a:endParaRPr kumimoji="1" lang="ja-JP" altLang="en-US" sz="2400" b="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802018" y="162343"/>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ea typeface="Yu Gothic" panose="020B0400000000000000" pitchFamily="50" charset="-128"/>
              </a:rPr>
              <a:t>+</a:t>
            </a:r>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endParaRPr lang="en-US" altLang="ja-JP" sz="2400" dirty="0">
              <a:solidFill>
                <a:schemeClr val="bg2"/>
              </a:solidFill>
              <a:effectLst/>
              <a:ea typeface="Yu Gothic" panose="020B0400000000000000" pitchFamily="50" charset="-128"/>
            </a:endParaRPr>
          </a:p>
          <a:p>
            <a:r>
              <a:rPr lang="ja-JP" altLang="en-US" sz="2400" dirty="0">
                <a:solidFill>
                  <a:schemeClr val="bg2"/>
                </a:solidFill>
                <a:effectLst/>
                <a:ea typeface="Yu Gothic" panose="020B0400000000000000" pitchFamily="50" charset="-128"/>
              </a:rPr>
              <a:t>結果</a:t>
            </a:r>
            <a:endParaRPr kumimoji="1" lang="ja-JP" altLang="en-US" sz="2400" dirty="0"/>
          </a:p>
        </p:txBody>
      </p:sp>
    </p:spTree>
    <p:extLst>
      <p:ext uri="{BB962C8B-B14F-4D97-AF65-F5344CB8AC3E}">
        <p14:creationId xmlns:p14="http://schemas.microsoft.com/office/powerpoint/2010/main" val="3169927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735496" y="3014783"/>
            <a:ext cx="11015040" cy="706091"/>
          </a:xfrm>
        </p:spPr>
        <p:txBody>
          <a:bodyPr/>
          <a:lstStyle/>
          <a:p>
            <a:br>
              <a:rPr lang="en-US" altLang="ja-JP" sz="24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000" b="0" dirty="0">
                <a:highlight>
                  <a:srgbClr val="FFFF00"/>
                </a:highlight>
                <a:ea typeface="Yu Gothic" panose="020B0400000000000000" pitchFamily="50" charset="-128"/>
              </a:rPr>
            </a:br>
            <a:br>
              <a:rPr lang="en-US" altLang="ja-JP" sz="2000" b="0" dirty="0">
                <a:highlight>
                  <a:srgbClr val="FFFF00"/>
                </a:highlight>
                <a:ea typeface="Yu Gothic" panose="020B0400000000000000" pitchFamily="50" charset="-128"/>
              </a:rPr>
            </a:br>
            <a:r>
              <a:rPr lang="ja-JP" altLang="en-US" sz="2000" b="0" dirty="0">
                <a:solidFill>
                  <a:schemeClr val="tx1"/>
                </a:solidFill>
                <a:ea typeface="Yu Gothic" panose="020B0400000000000000" pitchFamily="50" charset="-128"/>
              </a:rPr>
              <a:t>結果②：偽画像を追加した場合、</a:t>
            </a:r>
            <a:br>
              <a:rPr lang="en-US" altLang="ja-JP" sz="2000" b="0" dirty="0">
                <a:solidFill>
                  <a:schemeClr val="tx1"/>
                </a:solidFill>
                <a:ea typeface="Yu Gothic" panose="020B0400000000000000" pitchFamily="50" charset="-128"/>
              </a:rPr>
            </a:br>
            <a:r>
              <a:rPr lang="en-US" altLang="ja-JP" sz="2000" b="0" dirty="0">
                <a:solidFill>
                  <a:schemeClr val="tx1"/>
                </a:solidFill>
                <a:ea typeface="Yu Gothic" panose="020B0400000000000000" pitchFamily="50" charset="-128"/>
              </a:rPr>
              <a:t>ResNet18</a:t>
            </a:r>
            <a:r>
              <a:rPr lang="ja-JP" altLang="en-US" sz="2000" b="0" dirty="0">
                <a:solidFill>
                  <a:schemeClr val="tx1"/>
                </a:solidFill>
                <a:ea typeface="Yu Gothic" panose="020B0400000000000000" pitchFamily="50" charset="-128"/>
              </a:rPr>
              <a:t>は全体の平均</a:t>
            </a:r>
            <a:r>
              <a:rPr lang="en-US" altLang="ja-JP" sz="2000" b="0" dirty="0">
                <a:solidFill>
                  <a:schemeClr val="tx1"/>
                </a:solidFill>
                <a:effectLst/>
                <a:ea typeface="Yu Gothic" panose="020B0400000000000000" pitchFamily="50" charset="-128"/>
              </a:rPr>
              <a:t>F</a:t>
            </a:r>
            <a:r>
              <a:rPr lang="ja-JP" altLang="en-US" sz="2000" b="0" dirty="0">
                <a:solidFill>
                  <a:schemeClr val="tx1"/>
                </a:solidFill>
                <a:effectLst/>
                <a:ea typeface="Yu Gothic" panose="020B0400000000000000" pitchFamily="50" charset="-128"/>
              </a:rPr>
              <a:t>値が一番高いモデル。</a:t>
            </a:r>
            <a:br>
              <a:rPr lang="en-US" altLang="ja-JP" sz="20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r>
              <a:rPr lang="en-US" altLang="ja-JP" sz="1800" b="0" dirty="0">
                <a:solidFill>
                  <a:schemeClr val="tx1"/>
                </a:solidFill>
                <a:effectLst/>
                <a:ea typeface="Yu Gothic" panose="020B0400000000000000" pitchFamily="50" charset="-128"/>
              </a:rPr>
              <a:t>- L</a:t>
            </a:r>
            <a:r>
              <a:rPr lang="en-US" altLang="ja-JP" sz="1800" b="0" dirty="0">
                <a:solidFill>
                  <a:schemeClr val="tx1"/>
                </a:solidFill>
                <a:ea typeface="Yu Gothic" panose="020B0400000000000000" pitchFamily="50" charset="-128"/>
              </a:rPr>
              <a:t>GA</a:t>
            </a:r>
            <a:r>
              <a:rPr lang="ja-JP" altLang="en-US" sz="1800" b="0" dirty="0">
                <a:solidFill>
                  <a:schemeClr val="tx1"/>
                </a:solidFill>
                <a:ea typeface="Yu Gothic" panose="020B0400000000000000" pitchFamily="50" charset="-128"/>
              </a:rPr>
              <a:t>部平均</a:t>
            </a:r>
            <a:r>
              <a:rPr lang="en-US" altLang="ja-JP" sz="1800" b="0" dirty="0">
                <a:solidFill>
                  <a:schemeClr val="tx1"/>
                </a:solidFill>
                <a:effectLst/>
                <a:ea typeface="Yu Gothic" panose="020B0400000000000000" pitchFamily="50" charset="-128"/>
              </a:rPr>
              <a:t>F</a:t>
            </a:r>
            <a:r>
              <a:rPr lang="ja-JP" altLang="en-US" sz="1800" b="0" dirty="0">
                <a:solidFill>
                  <a:schemeClr val="tx1"/>
                </a:solidFill>
                <a:effectLst/>
                <a:ea typeface="Yu Gothic" panose="020B0400000000000000" pitchFamily="50" charset="-128"/>
              </a:rPr>
              <a:t>値：</a:t>
            </a:r>
            <a:br>
              <a:rPr lang="en-US" altLang="ja-JP" sz="1800" b="0" dirty="0">
                <a:solidFill>
                  <a:schemeClr val="tx1"/>
                </a:solidFill>
                <a:effectLst/>
                <a:ea typeface="Yu Gothic" panose="020B0400000000000000" pitchFamily="50" charset="-128"/>
              </a:rPr>
            </a:br>
            <a:r>
              <a:rPr lang="en-US" altLang="ja-JP" sz="1800" b="0" dirty="0">
                <a:solidFill>
                  <a:schemeClr val="tx1"/>
                </a:solidFill>
                <a:effectLst/>
                <a:ea typeface="Yu Gothic" panose="020B0400000000000000" pitchFamily="50" charset="-128"/>
              </a:rPr>
              <a:t>ResNet34(55.63%)</a:t>
            </a:r>
            <a:r>
              <a:rPr lang="ja-JP" altLang="en-US" sz="1800" b="0" dirty="0">
                <a:solidFill>
                  <a:schemeClr val="tx1"/>
                </a:solidFill>
                <a:effectLst/>
                <a:ea typeface="Yu Gothic" panose="020B0400000000000000" pitchFamily="50" charset="-128"/>
              </a:rPr>
              <a:t> ＞ </a:t>
            </a:r>
            <a:r>
              <a:rPr lang="en-US" altLang="ja-JP" sz="1800" b="0" dirty="0">
                <a:solidFill>
                  <a:schemeClr val="tx1"/>
                </a:solidFill>
                <a:effectLst/>
                <a:ea typeface="Yu Gothic" panose="020B0400000000000000" pitchFamily="50" charset="-128"/>
              </a:rPr>
              <a:t>ResNet18</a:t>
            </a:r>
            <a:r>
              <a:rPr lang="ja-JP" altLang="en-US" sz="1800" b="0" dirty="0">
                <a:solidFill>
                  <a:schemeClr val="tx1"/>
                </a:solidFill>
                <a:effectLst/>
                <a:ea typeface="Yu Gothic" panose="020B0400000000000000" pitchFamily="50" charset="-128"/>
              </a:rPr>
              <a:t> </a:t>
            </a:r>
            <a:r>
              <a:rPr lang="en-US" altLang="ja-JP" sz="1800" b="0" dirty="0">
                <a:solidFill>
                  <a:schemeClr val="tx1"/>
                </a:solidFill>
                <a:effectLst/>
                <a:ea typeface="Yu Gothic" panose="020B0400000000000000" pitchFamily="50" charset="-128"/>
              </a:rPr>
              <a:t>(54.14%)</a:t>
            </a:r>
            <a:r>
              <a:rPr lang="ja-JP" altLang="en-US" sz="1800" b="0" dirty="0">
                <a:solidFill>
                  <a:schemeClr val="tx1"/>
                </a:solidFill>
                <a:effectLst/>
                <a:ea typeface="Yu Gothic" panose="020B0400000000000000" pitchFamily="50" charset="-128"/>
              </a:rPr>
              <a:t> </a:t>
            </a:r>
            <a:r>
              <a:rPr lang="ja-JP" altLang="en-US" sz="1800" b="0" dirty="0">
                <a:solidFill>
                  <a:schemeClr val="tx1"/>
                </a:solidFill>
                <a:ea typeface="Yu Gothic" panose="020B0400000000000000" pitchFamily="50" charset="-128"/>
              </a:rPr>
              <a:t>＞</a:t>
            </a:r>
            <a:r>
              <a:rPr lang="en-US" altLang="ja-JP" sz="1800" b="0" dirty="0">
                <a:solidFill>
                  <a:schemeClr val="tx1"/>
                </a:solidFill>
                <a:ea typeface="Yu Gothic" panose="020B0400000000000000" pitchFamily="50" charset="-128"/>
              </a:rPr>
              <a:t>EfficientNetB3(4</a:t>
            </a:r>
            <a:r>
              <a:rPr lang="en-US" altLang="ja-JP" sz="1800" b="0" dirty="0">
                <a:solidFill>
                  <a:schemeClr val="tx1"/>
                </a:solidFill>
                <a:effectLst/>
                <a:ea typeface="Yu Gothic" panose="020B0400000000000000" pitchFamily="50" charset="-128"/>
              </a:rPr>
              <a:t>4.03%</a:t>
            </a:r>
            <a:r>
              <a:rPr lang="en-US" altLang="ja-JP" sz="1800" b="0" dirty="0">
                <a:solidFill>
                  <a:schemeClr val="tx1"/>
                </a:solidFill>
                <a:ea typeface="Yu Gothic" panose="020B0400000000000000" pitchFamily="50" charset="-128"/>
              </a:rPr>
              <a:t>)</a:t>
            </a:r>
            <a:br>
              <a:rPr lang="en-US" altLang="ja-JP" sz="1800" b="0" dirty="0">
                <a:solidFill>
                  <a:schemeClr val="tx1"/>
                </a:solidFill>
                <a:effectLst/>
                <a:ea typeface="Yu Gothic" panose="020B0400000000000000" pitchFamily="50" charset="-128"/>
              </a:rPr>
            </a:br>
            <a:br>
              <a:rPr lang="en-US" altLang="ja-JP" sz="1800" b="0" dirty="0">
                <a:solidFill>
                  <a:schemeClr val="tx1"/>
                </a:solidFill>
                <a:effectLst/>
                <a:ea typeface="Yu Gothic" panose="020B0400000000000000" pitchFamily="50" charset="-128"/>
              </a:rPr>
            </a:br>
            <a:br>
              <a:rPr lang="en-US" altLang="ja-JP" sz="1800" b="0" dirty="0">
                <a:solidFill>
                  <a:schemeClr val="tx1"/>
                </a:solidFill>
                <a:effectLst/>
                <a:ea typeface="Yu Gothic" panose="020B0400000000000000" pitchFamily="50" charset="-128"/>
              </a:rPr>
            </a:br>
            <a:r>
              <a:rPr lang="en-US" altLang="ja-JP" sz="1800" b="0" dirty="0">
                <a:solidFill>
                  <a:schemeClr val="tx1"/>
                </a:solidFill>
                <a:effectLst/>
                <a:ea typeface="Yu Gothic" panose="020B0400000000000000" pitchFamily="50" charset="-128"/>
              </a:rPr>
              <a:t>- </a:t>
            </a:r>
            <a:r>
              <a:rPr lang="ja-JP" altLang="en-US" sz="1800" b="0" dirty="0">
                <a:solidFill>
                  <a:schemeClr val="tx1"/>
                </a:solidFill>
                <a:effectLst/>
                <a:ea typeface="Yu Gothic" panose="020B0400000000000000" pitchFamily="50" charset="-128"/>
              </a:rPr>
              <a:t>素体</a:t>
            </a:r>
            <a:r>
              <a:rPr lang="ja-JP" altLang="en-US" sz="1800" b="0" dirty="0">
                <a:solidFill>
                  <a:schemeClr val="tx1"/>
                </a:solidFill>
                <a:ea typeface="Yu Gothic" panose="020B0400000000000000" pitchFamily="50" charset="-128"/>
              </a:rPr>
              <a:t>部平均</a:t>
            </a:r>
            <a:r>
              <a:rPr lang="en-US" altLang="ja-JP" sz="1800" b="0" dirty="0">
                <a:solidFill>
                  <a:schemeClr val="tx1"/>
                </a:solidFill>
                <a:effectLst/>
                <a:ea typeface="Yu Gothic" panose="020B0400000000000000" pitchFamily="50" charset="-128"/>
              </a:rPr>
              <a:t>F</a:t>
            </a:r>
            <a:r>
              <a:rPr lang="ja-JP" altLang="en-US" sz="1800" b="0" dirty="0">
                <a:solidFill>
                  <a:schemeClr val="tx1"/>
                </a:solidFill>
                <a:effectLst/>
                <a:ea typeface="Yu Gothic" panose="020B0400000000000000" pitchFamily="50" charset="-128"/>
              </a:rPr>
              <a:t>値：</a:t>
            </a:r>
            <a:br>
              <a:rPr lang="en-US" altLang="ja-JP" sz="1800" b="0" dirty="0">
                <a:solidFill>
                  <a:schemeClr val="tx1"/>
                </a:solidFill>
                <a:effectLst/>
                <a:ea typeface="Yu Gothic" panose="020B0400000000000000" pitchFamily="50" charset="-128"/>
              </a:rPr>
            </a:br>
            <a:r>
              <a:rPr lang="en-US" altLang="ja-JP" sz="1800" b="0" dirty="0">
                <a:solidFill>
                  <a:schemeClr val="tx1"/>
                </a:solidFill>
                <a:effectLst/>
                <a:ea typeface="Yu Gothic" panose="020B0400000000000000" pitchFamily="50" charset="-128"/>
              </a:rPr>
              <a:t>ResNet18</a:t>
            </a:r>
            <a:r>
              <a:rPr lang="ja-JP" altLang="en-US" sz="1800" b="0" dirty="0">
                <a:solidFill>
                  <a:schemeClr val="tx1"/>
                </a:solidFill>
                <a:effectLst/>
                <a:ea typeface="Yu Gothic" panose="020B0400000000000000" pitchFamily="50" charset="-128"/>
              </a:rPr>
              <a:t> </a:t>
            </a:r>
            <a:r>
              <a:rPr lang="en-US" altLang="ja-JP" sz="1800" b="0" dirty="0">
                <a:solidFill>
                  <a:schemeClr val="tx1"/>
                </a:solidFill>
                <a:effectLst/>
                <a:ea typeface="Yu Gothic" panose="020B0400000000000000" pitchFamily="50" charset="-128"/>
              </a:rPr>
              <a:t>(</a:t>
            </a:r>
            <a:r>
              <a:rPr lang="en-US" altLang="ja-JP" sz="1800" b="0" dirty="0">
                <a:solidFill>
                  <a:schemeClr val="tx1"/>
                </a:solidFill>
                <a:ea typeface="Yu Gothic" panose="020B0400000000000000" pitchFamily="50" charset="-128"/>
              </a:rPr>
              <a:t>81</a:t>
            </a:r>
            <a:r>
              <a:rPr lang="en-US" altLang="ja-JP" sz="1800" b="0" dirty="0">
                <a:solidFill>
                  <a:schemeClr val="tx1"/>
                </a:solidFill>
                <a:effectLst/>
                <a:ea typeface="Yu Gothic" panose="020B0400000000000000" pitchFamily="50" charset="-128"/>
              </a:rPr>
              <a:t>.26%)</a:t>
            </a:r>
            <a:r>
              <a:rPr lang="ja-JP" altLang="en-US" sz="1800" b="0" dirty="0">
                <a:solidFill>
                  <a:schemeClr val="tx1"/>
                </a:solidFill>
                <a:effectLst/>
                <a:ea typeface="Yu Gothic" panose="020B0400000000000000" pitchFamily="50" charset="-128"/>
              </a:rPr>
              <a:t>＞</a:t>
            </a:r>
            <a:r>
              <a:rPr lang="en-US" altLang="ja-JP" sz="1800" b="0" dirty="0">
                <a:solidFill>
                  <a:schemeClr val="tx1"/>
                </a:solidFill>
                <a:ea typeface="Yu Gothic" panose="020B0400000000000000" pitchFamily="50" charset="-128"/>
              </a:rPr>
              <a:t>EfficientNetB3(</a:t>
            </a:r>
            <a:r>
              <a:rPr lang="en-US" altLang="ja-JP" sz="1800" b="0" dirty="0">
                <a:solidFill>
                  <a:schemeClr val="tx1"/>
                </a:solidFill>
                <a:effectLst/>
                <a:ea typeface="Yu Gothic" panose="020B0400000000000000" pitchFamily="50" charset="-128"/>
              </a:rPr>
              <a:t>77. 39%</a:t>
            </a:r>
            <a:r>
              <a:rPr lang="en-US" altLang="ja-JP" sz="1800" b="0" dirty="0">
                <a:solidFill>
                  <a:schemeClr val="tx1"/>
                </a:solidFill>
                <a:ea typeface="Yu Gothic" panose="020B0400000000000000" pitchFamily="50" charset="-128"/>
              </a:rPr>
              <a:t>)</a:t>
            </a:r>
            <a:r>
              <a:rPr lang="ja-JP" altLang="en-US" sz="1800" b="0" dirty="0">
                <a:solidFill>
                  <a:schemeClr val="tx1"/>
                </a:solidFill>
                <a:ea typeface="Yu Gothic" panose="020B0400000000000000" pitchFamily="50" charset="-128"/>
              </a:rPr>
              <a:t>＞</a:t>
            </a:r>
            <a:r>
              <a:rPr lang="en-US" altLang="ja-JP" sz="1800" b="0" dirty="0">
                <a:solidFill>
                  <a:schemeClr val="tx1"/>
                </a:solidFill>
                <a:effectLst/>
                <a:ea typeface="Yu Gothic" panose="020B0400000000000000" pitchFamily="50" charset="-128"/>
              </a:rPr>
              <a:t>ResNet34(75.08%)</a:t>
            </a:r>
            <a:br>
              <a:rPr lang="en-US" altLang="ja-JP" sz="1800" b="0" dirty="0">
                <a:solidFill>
                  <a:schemeClr val="tx1"/>
                </a:solidFill>
                <a:ea typeface="Yu Gothic" panose="020B0400000000000000" pitchFamily="50" charset="-128"/>
              </a:rPr>
            </a:br>
            <a:br>
              <a:rPr lang="en-US" altLang="ja-JP" sz="1800" b="0" dirty="0">
                <a:solidFill>
                  <a:schemeClr val="tx1"/>
                </a:solidFill>
                <a:effectLst/>
                <a:ea typeface="Yu Gothic" panose="020B0400000000000000" pitchFamily="50" charset="-128"/>
              </a:rPr>
            </a:br>
            <a:br>
              <a:rPr lang="en-US" altLang="ja-JP" sz="18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ffectLst/>
                <a:ea typeface="Yu Gothic" panose="020B0400000000000000" pitchFamily="50" charset="-128"/>
              </a:rPr>
            </a:br>
            <a:endParaRPr kumimoji="1" lang="ja-JP" altLang="en-US" sz="2400" b="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802018" y="162343"/>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ea typeface="Yu Gothic" panose="020B0400000000000000" pitchFamily="50" charset="-128"/>
              </a:rPr>
              <a:t>+</a:t>
            </a:r>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endParaRPr lang="en-US" altLang="ja-JP" sz="2400" dirty="0">
              <a:solidFill>
                <a:schemeClr val="bg2"/>
              </a:solidFill>
              <a:effectLst/>
              <a:ea typeface="Yu Gothic" panose="020B0400000000000000" pitchFamily="50" charset="-128"/>
            </a:endParaRPr>
          </a:p>
          <a:p>
            <a:r>
              <a:rPr lang="ja-JP" altLang="en-US" sz="2400" dirty="0">
                <a:solidFill>
                  <a:schemeClr val="bg2"/>
                </a:solidFill>
                <a:effectLst/>
                <a:ea typeface="Yu Gothic" panose="020B0400000000000000" pitchFamily="50" charset="-128"/>
              </a:rPr>
              <a:t>結果</a:t>
            </a:r>
            <a:endParaRPr kumimoji="1" lang="ja-JP" altLang="en-US" sz="2400" dirty="0"/>
          </a:p>
        </p:txBody>
      </p:sp>
    </p:spTree>
    <p:extLst>
      <p:ext uri="{BB962C8B-B14F-4D97-AF65-F5344CB8AC3E}">
        <p14:creationId xmlns:p14="http://schemas.microsoft.com/office/powerpoint/2010/main" val="1308865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801762" y="2878396"/>
            <a:ext cx="10690100" cy="706091"/>
          </a:xfrm>
        </p:spPr>
        <p:txBody>
          <a:bodyPr/>
          <a:lstStyle/>
          <a:p>
            <a:r>
              <a:rPr lang="ja-JP" altLang="en-US" sz="2400" dirty="0">
                <a:solidFill>
                  <a:schemeClr val="tx1"/>
                </a:solidFill>
                <a:effectLst/>
                <a:ea typeface="Yu Gothic" panose="020B0400000000000000" pitchFamily="50" charset="-128"/>
              </a:rPr>
              <a:t>良品</a:t>
            </a:r>
            <a:r>
              <a:rPr kumimoji="1" lang="ja-JP" altLang="en-US" sz="2400" dirty="0">
                <a:ea typeface="Yu Gothic" panose="020B0400000000000000" pitchFamily="50" charset="-128"/>
              </a:rPr>
              <a:t>が電極赤ブクと誤判定された</a:t>
            </a:r>
            <a:br>
              <a:rPr lang="en-US" altLang="ja-JP" sz="2400" b="0" dirty="0">
                <a:solidFill>
                  <a:schemeClr val="tx1"/>
                </a:solidFill>
                <a:effectLst/>
                <a:ea typeface="Yu Gothic" panose="020B0400000000000000" pitchFamily="50" charset="-128"/>
              </a:rPr>
            </a:br>
            <a:r>
              <a:rPr lang="ja-JP" altLang="en-US" sz="2000" b="0" dirty="0">
                <a:solidFill>
                  <a:schemeClr val="tx1"/>
                </a:solidFill>
                <a:ea typeface="Yu Gothic" panose="020B0400000000000000" pitchFamily="50" charset="-128"/>
              </a:rPr>
              <a:t>特に赤い点が明確な大量の良品</a:t>
            </a:r>
            <a:r>
              <a:rPr lang="en-US" altLang="ja-JP" sz="2000" b="0" dirty="0">
                <a:solidFill>
                  <a:schemeClr val="tx1"/>
                </a:solidFill>
                <a:ea typeface="Yu Gothic" panose="020B0400000000000000" pitchFamily="50" charset="-128"/>
              </a:rPr>
              <a:t>(100</a:t>
            </a:r>
            <a:r>
              <a:rPr lang="ja-JP" altLang="en-US" sz="2000" b="0" dirty="0">
                <a:solidFill>
                  <a:schemeClr val="tx1"/>
                </a:solidFill>
                <a:ea typeface="Yu Gothic" panose="020B0400000000000000" pitchFamily="50" charset="-128"/>
              </a:rPr>
              <a:t>枚程度</a:t>
            </a:r>
            <a:r>
              <a:rPr lang="en-US" altLang="ja-JP" sz="2000" b="0" dirty="0">
                <a:solidFill>
                  <a:schemeClr val="tx1"/>
                </a:solidFill>
                <a:ea typeface="Yu Gothic" panose="020B0400000000000000" pitchFamily="50" charset="-128"/>
              </a:rPr>
              <a:t>)</a:t>
            </a:r>
            <a:r>
              <a:rPr lang="ja-JP" altLang="en-US" sz="2000" b="0" dirty="0">
                <a:solidFill>
                  <a:schemeClr val="tx1"/>
                </a:solidFill>
                <a:ea typeface="Yu Gothic" panose="020B0400000000000000" pitchFamily="50" charset="-128"/>
              </a:rPr>
              <a:t>が電極赤ブクとして誤判定された。</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r>
              <a:rPr lang="ja-JP" altLang="en-US" sz="2000" b="0" dirty="0">
                <a:ea typeface="Yu Gothic" panose="020B0400000000000000" pitchFamily="50" charset="-128"/>
              </a:rPr>
              <a:t>推測①：偽画像の赤ブクは色が薄いため、赤い点が多い良品を薄い赤ブクとして判定した。</a:t>
            </a:r>
            <a:br>
              <a:rPr lang="en-US" altLang="ja-JP" sz="2000" b="0" dirty="0">
                <a:ea typeface="Yu Gothic" panose="020B0400000000000000" pitchFamily="50" charset="-128"/>
              </a:rPr>
            </a:br>
            <a:r>
              <a:rPr lang="ja-JP" altLang="en-US" sz="2000" b="0" dirty="0">
                <a:ea typeface="Yu Gothic" panose="020B0400000000000000" pitchFamily="50" charset="-128"/>
              </a:rPr>
              <a:t>　　　</a:t>
            </a:r>
            <a:br>
              <a:rPr lang="en-US" altLang="ja-JP" sz="2400" b="0" dirty="0">
                <a:highlight>
                  <a:srgbClr val="FFFF00"/>
                </a:highligh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ffectLst/>
                <a:ea typeface="Yu Gothic" panose="020B0400000000000000" pitchFamily="50" charset="-128"/>
              </a:rPr>
            </a:br>
            <a:endParaRPr kumimoji="1" lang="ja-JP" altLang="en-US" sz="2400" b="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801762" y="193159"/>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ea typeface="Yu Gothic" panose="020B0400000000000000" pitchFamily="50" charset="-128"/>
              </a:rPr>
              <a:t>+</a:t>
            </a:r>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endParaRPr lang="en-US" altLang="ja-JP" sz="2400" dirty="0">
              <a:solidFill>
                <a:schemeClr val="bg2"/>
              </a:solidFill>
              <a:effectLst/>
              <a:ea typeface="Yu Gothic" panose="020B0400000000000000" pitchFamily="50" charset="-128"/>
            </a:endParaRPr>
          </a:p>
          <a:p>
            <a:r>
              <a:rPr lang="ja-JP" altLang="en-US" sz="2400" b="0" dirty="0">
                <a:solidFill>
                  <a:schemeClr val="tx1"/>
                </a:solidFill>
                <a:effectLst/>
                <a:ea typeface="Yu Gothic" panose="020B0400000000000000" pitchFamily="50" charset="-128"/>
              </a:rPr>
              <a:t>結果③</a:t>
            </a:r>
            <a:r>
              <a:rPr lang="ja-JP" altLang="en-US" sz="2400" b="0" dirty="0">
                <a:solidFill>
                  <a:schemeClr val="tx1"/>
                </a:solidFill>
                <a:ea typeface="Yu Gothic" panose="020B0400000000000000" pitchFamily="50" charset="-128"/>
              </a:rPr>
              <a:t>：</a:t>
            </a:r>
            <a:r>
              <a:rPr lang="en-US" altLang="ja-JP" sz="2400" b="0" dirty="0">
                <a:solidFill>
                  <a:schemeClr val="tx1"/>
                </a:solidFill>
                <a:ea typeface="Yu Gothic" panose="020B0400000000000000" pitchFamily="50" charset="-128"/>
              </a:rPr>
              <a:t>LGA</a:t>
            </a:r>
            <a:r>
              <a:rPr lang="ja-JP" altLang="en-US" sz="2400" b="0" dirty="0">
                <a:solidFill>
                  <a:schemeClr val="tx1"/>
                </a:solidFill>
                <a:ea typeface="Yu Gothic" panose="020B0400000000000000" pitchFamily="50" charset="-128"/>
              </a:rPr>
              <a:t>部電極赤ブクが悪化した原因</a:t>
            </a:r>
            <a:endParaRPr lang="en-US" altLang="ja-JP" sz="2400" dirty="0">
              <a:solidFill>
                <a:schemeClr val="bg2"/>
              </a:solidFill>
              <a:effectLst/>
              <a:ea typeface="Yu Gothic" panose="020B0400000000000000" pitchFamily="50" charset="-128"/>
            </a:endParaRPr>
          </a:p>
        </p:txBody>
      </p:sp>
      <p:pic>
        <p:nvPicPr>
          <p:cNvPr id="6" name="図 5">
            <a:extLst>
              <a:ext uri="{FF2B5EF4-FFF2-40B4-BE49-F238E27FC236}">
                <a16:creationId xmlns:a16="http://schemas.microsoft.com/office/drawing/2014/main" id="{B844F1B3-5F22-4263-ADBD-1A5947CAA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055" y="3452134"/>
            <a:ext cx="2445624" cy="1328487"/>
          </a:xfrm>
          <a:prstGeom prst="rect">
            <a:avLst/>
          </a:prstGeom>
        </p:spPr>
      </p:pic>
      <p:pic>
        <p:nvPicPr>
          <p:cNvPr id="22" name="図 21">
            <a:extLst>
              <a:ext uri="{FF2B5EF4-FFF2-40B4-BE49-F238E27FC236}">
                <a16:creationId xmlns:a16="http://schemas.microsoft.com/office/drawing/2014/main" id="{D3F7F07E-1ED7-4257-9B4E-BED4E3888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892" y="5275594"/>
            <a:ext cx="2572669" cy="1382810"/>
          </a:xfrm>
          <a:prstGeom prst="rect">
            <a:avLst/>
          </a:prstGeom>
        </p:spPr>
      </p:pic>
      <p:pic>
        <p:nvPicPr>
          <p:cNvPr id="28" name="図 27">
            <a:extLst>
              <a:ext uri="{FF2B5EF4-FFF2-40B4-BE49-F238E27FC236}">
                <a16:creationId xmlns:a16="http://schemas.microsoft.com/office/drawing/2014/main" id="{DBC53728-BD37-4A1C-8EE7-ED48267AB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735" y="5288468"/>
            <a:ext cx="2502497" cy="1376373"/>
          </a:xfrm>
          <a:prstGeom prst="rect">
            <a:avLst/>
          </a:prstGeom>
        </p:spPr>
      </p:pic>
      <p:pic>
        <p:nvPicPr>
          <p:cNvPr id="32" name="図 31">
            <a:extLst>
              <a:ext uri="{FF2B5EF4-FFF2-40B4-BE49-F238E27FC236}">
                <a16:creationId xmlns:a16="http://schemas.microsoft.com/office/drawing/2014/main" id="{C4B3453D-1FE9-4D7D-8DC4-D56C946FEE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916" y="5282031"/>
            <a:ext cx="2545628" cy="1382810"/>
          </a:xfrm>
          <a:prstGeom prst="rect">
            <a:avLst/>
          </a:prstGeom>
        </p:spPr>
      </p:pic>
      <p:sp>
        <p:nvSpPr>
          <p:cNvPr id="34" name="テキスト ボックス 33">
            <a:extLst>
              <a:ext uri="{FF2B5EF4-FFF2-40B4-BE49-F238E27FC236}">
                <a16:creationId xmlns:a16="http://schemas.microsoft.com/office/drawing/2014/main" id="{38982D92-9215-493E-963A-1AE96FBA10BF}"/>
              </a:ext>
            </a:extLst>
          </p:cNvPr>
          <p:cNvSpPr txBox="1"/>
          <p:nvPr/>
        </p:nvSpPr>
        <p:spPr>
          <a:xfrm>
            <a:off x="700138" y="2969961"/>
            <a:ext cx="6096000" cy="400110"/>
          </a:xfrm>
          <a:prstGeom prst="rect">
            <a:avLst/>
          </a:prstGeom>
          <a:noFill/>
        </p:spPr>
        <p:txBody>
          <a:bodyPr wrap="square">
            <a:spAutoFit/>
          </a:bodyPr>
          <a:lstStyle/>
          <a:p>
            <a:r>
              <a:rPr lang="ja-JP" altLang="en-US" sz="2000" b="1" dirty="0">
                <a:latin typeface="+mj-lt"/>
                <a:ea typeface="Yu Gothic" panose="020B0400000000000000" pitchFamily="50" charset="-128"/>
                <a:cs typeface="Arial" panose="020B0604020202020204" pitchFamily="34" charset="0"/>
              </a:rPr>
              <a:t>電極赤ブクと誤判定された良品画像</a:t>
            </a:r>
          </a:p>
        </p:txBody>
      </p:sp>
      <p:pic>
        <p:nvPicPr>
          <p:cNvPr id="36" name="図 35">
            <a:extLst>
              <a:ext uri="{FF2B5EF4-FFF2-40B4-BE49-F238E27FC236}">
                <a16:creationId xmlns:a16="http://schemas.microsoft.com/office/drawing/2014/main" id="{81CBF28B-1196-4171-B6B7-4BCEAD5A96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4370" y="3437193"/>
            <a:ext cx="2400630" cy="1304046"/>
          </a:xfrm>
          <a:prstGeom prst="rect">
            <a:avLst/>
          </a:prstGeom>
        </p:spPr>
      </p:pic>
      <p:pic>
        <p:nvPicPr>
          <p:cNvPr id="38" name="図 37">
            <a:extLst>
              <a:ext uri="{FF2B5EF4-FFF2-40B4-BE49-F238E27FC236}">
                <a16:creationId xmlns:a16="http://schemas.microsoft.com/office/drawing/2014/main" id="{9DB41923-9AC2-46C5-866D-DBA899D636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2892" y="3437194"/>
            <a:ext cx="2430265" cy="1304045"/>
          </a:xfrm>
          <a:prstGeom prst="rect">
            <a:avLst/>
          </a:prstGeom>
        </p:spPr>
      </p:pic>
      <p:sp>
        <p:nvSpPr>
          <p:cNvPr id="14" name="テキスト ボックス 13">
            <a:extLst>
              <a:ext uri="{FF2B5EF4-FFF2-40B4-BE49-F238E27FC236}">
                <a16:creationId xmlns:a16="http://schemas.microsoft.com/office/drawing/2014/main" id="{52BC7376-7BBB-463C-AB1D-A52A9AE2DC38}"/>
              </a:ext>
            </a:extLst>
          </p:cNvPr>
          <p:cNvSpPr txBox="1"/>
          <p:nvPr/>
        </p:nvSpPr>
        <p:spPr>
          <a:xfrm>
            <a:off x="801762" y="4875484"/>
            <a:ext cx="6097002" cy="400110"/>
          </a:xfrm>
          <a:prstGeom prst="rect">
            <a:avLst/>
          </a:prstGeom>
          <a:noFill/>
        </p:spPr>
        <p:txBody>
          <a:bodyPr wrap="square">
            <a:spAutoFit/>
          </a:bodyPr>
          <a:lstStyle/>
          <a:p>
            <a:r>
              <a:rPr lang="ja-JP" altLang="en-US" sz="2000" b="1" dirty="0">
                <a:latin typeface="+mj-lt"/>
                <a:ea typeface="Yu Gothic" panose="020B0400000000000000" pitchFamily="50" charset="-128"/>
                <a:cs typeface="Arial" panose="020B0604020202020204" pitchFamily="34" charset="0"/>
              </a:rPr>
              <a:t>正しく良品と判定された画像</a:t>
            </a:r>
          </a:p>
        </p:txBody>
      </p:sp>
      <p:grpSp>
        <p:nvGrpSpPr>
          <p:cNvPr id="24" name="グループ化 23">
            <a:extLst>
              <a:ext uri="{FF2B5EF4-FFF2-40B4-BE49-F238E27FC236}">
                <a16:creationId xmlns:a16="http://schemas.microsoft.com/office/drawing/2014/main" id="{C1B93E34-E01A-4567-B9A7-32A75499AFB3}"/>
              </a:ext>
            </a:extLst>
          </p:cNvPr>
          <p:cNvGrpSpPr/>
          <p:nvPr/>
        </p:nvGrpSpPr>
        <p:grpSpPr>
          <a:xfrm>
            <a:off x="8930348" y="3025739"/>
            <a:ext cx="3219883" cy="2408493"/>
            <a:chOff x="8769274" y="1887388"/>
            <a:chExt cx="3219883" cy="2408493"/>
          </a:xfrm>
        </p:grpSpPr>
        <p:grpSp>
          <p:nvGrpSpPr>
            <p:cNvPr id="25" name="グループ化 24">
              <a:extLst>
                <a:ext uri="{FF2B5EF4-FFF2-40B4-BE49-F238E27FC236}">
                  <a16:creationId xmlns:a16="http://schemas.microsoft.com/office/drawing/2014/main" id="{6690A579-3F9A-424C-A4E6-C69E743C3ED4}"/>
                </a:ext>
              </a:extLst>
            </p:cNvPr>
            <p:cNvGrpSpPr/>
            <p:nvPr/>
          </p:nvGrpSpPr>
          <p:grpSpPr>
            <a:xfrm>
              <a:off x="8769274" y="1887388"/>
              <a:ext cx="2898162" cy="2408493"/>
              <a:chOff x="8769274" y="1887388"/>
              <a:chExt cx="2898162" cy="2408493"/>
            </a:xfrm>
          </p:grpSpPr>
          <p:pic>
            <p:nvPicPr>
              <p:cNvPr id="29" name="図 28">
                <a:extLst>
                  <a:ext uri="{FF2B5EF4-FFF2-40B4-BE49-F238E27FC236}">
                    <a16:creationId xmlns:a16="http://schemas.microsoft.com/office/drawing/2014/main" id="{ECFF10A2-E4DF-4FE6-A9E0-E60C976053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9274" y="3453009"/>
                <a:ext cx="1570808" cy="842872"/>
              </a:xfrm>
              <a:prstGeom prst="rect">
                <a:avLst/>
              </a:prstGeom>
            </p:spPr>
          </p:pic>
          <p:pic>
            <p:nvPicPr>
              <p:cNvPr id="30" name="図 29">
                <a:extLst>
                  <a:ext uri="{FF2B5EF4-FFF2-40B4-BE49-F238E27FC236}">
                    <a16:creationId xmlns:a16="http://schemas.microsoft.com/office/drawing/2014/main" id="{4F72FF30-3348-4156-B6C3-5A6308A4E3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69274" y="2544048"/>
                <a:ext cx="1570808" cy="881185"/>
              </a:xfrm>
              <a:prstGeom prst="rect">
                <a:avLst/>
              </a:prstGeom>
            </p:spPr>
          </p:pic>
          <p:sp>
            <p:nvSpPr>
              <p:cNvPr id="31" name="テキスト ボックス 30">
                <a:extLst>
                  <a:ext uri="{FF2B5EF4-FFF2-40B4-BE49-F238E27FC236}">
                    <a16:creationId xmlns:a16="http://schemas.microsoft.com/office/drawing/2014/main" id="{B7581419-89D5-43EA-B99A-9AEEBD85CEA7}"/>
                  </a:ext>
                </a:extLst>
              </p:cNvPr>
              <p:cNvSpPr txBox="1"/>
              <p:nvPr/>
            </p:nvSpPr>
            <p:spPr>
              <a:xfrm>
                <a:off x="9012727" y="1887388"/>
                <a:ext cx="2654709" cy="646331"/>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訓練画像：</a:t>
                </a:r>
                <a:endParaRPr lang="en-US" altLang="ja-JP" b="1" dirty="0">
                  <a:latin typeface="+mj-lt"/>
                  <a:ea typeface="Yu Gothic" panose="020B0400000000000000" pitchFamily="50" charset="-128"/>
                  <a:cs typeface="Arial" panose="020B0604020202020204" pitchFamily="34" charset="0"/>
                </a:endParaRPr>
              </a:p>
              <a:p>
                <a:r>
                  <a:rPr lang="ja-JP" altLang="en-US" dirty="0"/>
                  <a:t>本物　　　　　偽画像</a:t>
                </a:r>
              </a:p>
            </p:txBody>
          </p:sp>
        </p:grpSp>
        <p:pic>
          <p:nvPicPr>
            <p:cNvPr id="26" name="図 25">
              <a:extLst>
                <a:ext uri="{FF2B5EF4-FFF2-40B4-BE49-F238E27FC236}">
                  <a16:creationId xmlns:a16="http://schemas.microsoft.com/office/drawing/2014/main" id="{BEEC4556-D50E-4004-96B7-0FDFD841BE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46109" y="3464989"/>
              <a:ext cx="1543048" cy="827976"/>
            </a:xfrm>
            <a:prstGeom prst="rect">
              <a:avLst/>
            </a:prstGeom>
          </p:spPr>
        </p:pic>
        <p:pic>
          <p:nvPicPr>
            <p:cNvPr id="27" name="図 26">
              <a:extLst>
                <a:ext uri="{FF2B5EF4-FFF2-40B4-BE49-F238E27FC236}">
                  <a16:creationId xmlns:a16="http://schemas.microsoft.com/office/drawing/2014/main" id="{6DE3241D-D19D-49B4-8431-CFE02FC4419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435126" y="2544048"/>
              <a:ext cx="1505412" cy="827976"/>
            </a:xfrm>
            <a:prstGeom prst="rect">
              <a:avLst/>
            </a:prstGeom>
          </p:spPr>
        </p:pic>
      </p:grpSp>
    </p:spTree>
    <p:extLst>
      <p:ext uri="{BB962C8B-B14F-4D97-AF65-F5344CB8AC3E}">
        <p14:creationId xmlns:p14="http://schemas.microsoft.com/office/powerpoint/2010/main" val="2929754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750950" y="2667066"/>
            <a:ext cx="10690100" cy="706091"/>
          </a:xfrm>
        </p:spPr>
        <p:txBody>
          <a:bodyPr/>
          <a:lstStyle/>
          <a:p>
            <a:br>
              <a:rPr lang="en-US" altLang="ja-JP" sz="24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r>
              <a:rPr lang="ja-JP" altLang="en-US" sz="2000" b="0" dirty="0">
                <a:ea typeface="Yu Gothic" panose="020B0400000000000000" pitchFamily="50" charset="-128"/>
              </a:rPr>
              <a:t>推測②：</a:t>
            </a:r>
            <a:r>
              <a:rPr lang="en-US" altLang="ja-JP" sz="2000" b="0" dirty="0">
                <a:ea typeface="Yu Gothic" panose="020B0400000000000000" pitchFamily="50" charset="-128"/>
              </a:rPr>
              <a:t> OM53</a:t>
            </a:r>
            <a:r>
              <a:rPr lang="ja-JP" altLang="en-US" sz="2000" b="0" dirty="0">
                <a:ea typeface="Yu Gothic" panose="020B0400000000000000" pitchFamily="50" charset="-128"/>
              </a:rPr>
              <a:t>の訓練画像の良品は綺麗な良品だが、</a:t>
            </a:r>
            <a:r>
              <a:rPr lang="en-US" altLang="ja-JP" sz="2000" b="0" dirty="0">
                <a:ea typeface="Yu Gothic" panose="020B0400000000000000" pitchFamily="50" charset="-128"/>
              </a:rPr>
              <a:t>OM53</a:t>
            </a:r>
            <a:r>
              <a:rPr lang="ja-JP" altLang="en-US" sz="2000" b="0" dirty="0">
                <a:ea typeface="Yu Gothic" panose="020B0400000000000000" pitchFamily="50" charset="-128"/>
              </a:rPr>
              <a:t>のテスト画像の良品は赤い点が</a:t>
            </a:r>
            <a:br>
              <a:rPr lang="en-US" altLang="ja-JP" sz="2000" b="0" dirty="0">
                <a:ea typeface="Yu Gothic" panose="020B0400000000000000" pitchFamily="50" charset="-128"/>
              </a:rPr>
            </a:br>
            <a:r>
              <a:rPr lang="ja-JP" altLang="en-US" sz="2000" b="0" dirty="0">
                <a:ea typeface="Yu Gothic" panose="020B0400000000000000" pitchFamily="50" charset="-128"/>
              </a:rPr>
              <a:t>多くて、赤ブクみたいな異物が付いているものもあって比較的に汚い良品である。</a:t>
            </a:r>
            <a:br>
              <a:rPr lang="en-US" altLang="ja-JP" sz="2000" b="0" dirty="0">
                <a:ea typeface="Yu Gothic" panose="020B0400000000000000" pitchFamily="50" charset="-128"/>
              </a:rPr>
            </a:br>
            <a:r>
              <a:rPr lang="ja-JP" altLang="en-US" sz="2000" b="0" dirty="0">
                <a:ea typeface="Yu Gothic" panose="020B0400000000000000" pitchFamily="50" charset="-128"/>
              </a:rPr>
              <a:t>　　　</a:t>
            </a:r>
            <a:br>
              <a:rPr lang="en-US" altLang="ja-JP" sz="2400" b="0" dirty="0">
                <a:highlight>
                  <a:srgbClr val="FFFF00"/>
                </a:highligh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ffectLst/>
                <a:ea typeface="Yu Gothic" panose="020B0400000000000000" pitchFamily="50" charset="-128"/>
              </a:rPr>
            </a:br>
            <a:endParaRPr kumimoji="1" lang="ja-JP" altLang="en-US" sz="2400" b="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801762" y="193159"/>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ea typeface="Yu Gothic" panose="020B0400000000000000" pitchFamily="50" charset="-128"/>
              </a:rPr>
              <a:t>+</a:t>
            </a:r>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endParaRPr lang="en-US" altLang="ja-JP" sz="2400" dirty="0">
              <a:solidFill>
                <a:schemeClr val="bg2"/>
              </a:solidFill>
              <a:effectLst/>
              <a:ea typeface="Yu Gothic" panose="020B0400000000000000" pitchFamily="50" charset="-128"/>
            </a:endParaRPr>
          </a:p>
          <a:p>
            <a:r>
              <a:rPr lang="ja-JP" altLang="en-US" sz="2400" dirty="0">
                <a:solidFill>
                  <a:schemeClr val="tx1"/>
                </a:solidFill>
                <a:effectLst/>
                <a:ea typeface="Yu Gothic" panose="020B0400000000000000" pitchFamily="50" charset="-128"/>
              </a:rPr>
              <a:t>良品</a:t>
            </a:r>
            <a:r>
              <a:rPr kumimoji="1" lang="ja-JP" altLang="en-US" sz="2400" dirty="0">
                <a:ea typeface="Yu Gothic" panose="020B0400000000000000" pitchFamily="50" charset="-128"/>
              </a:rPr>
              <a:t>が電極赤ブクと誤判定された</a:t>
            </a:r>
            <a:endParaRPr lang="en-US" altLang="ja-JP" sz="2400" dirty="0">
              <a:solidFill>
                <a:schemeClr val="bg2"/>
              </a:solidFill>
              <a:effectLst/>
              <a:ea typeface="Yu Gothic" panose="020B0400000000000000" pitchFamily="50" charset="-128"/>
            </a:endParaRPr>
          </a:p>
        </p:txBody>
      </p:sp>
      <p:sp>
        <p:nvSpPr>
          <p:cNvPr id="34" name="テキスト ボックス 33">
            <a:extLst>
              <a:ext uri="{FF2B5EF4-FFF2-40B4-BE49-F238E27FC236}">
                <a16:creationId xmlns:a16="http://schemas.microsoft.com/office/drawing/2014/main" id="{38982D92-9215-493E-963A-1AE96FBA10BF}"/>
              </a:ext>
            </a:extLst>
          </p:cNvPr>
          <p:cNvSpPr txBox="1"/>
          <p:nvPr/>
        </p:nvSpPr>
        <p:spPr>
          <a:xfrm>
            <a:off x="700138" y="2969961"/>
            <a:ext cx="6096000" cy="400110"/>
          </a:xfrm>
          <a:prstGeom prst="rect">
            <a:avLst/>
          </a:prstGeom>
          <a:noFill/>
        </p:spPr>
        <p:txBody>
          <a:bodyPr wrap="square">
            <a:spAutoFit/>
          </a:bodyPr>
          <a:lstStyle/>
          <a:p>
            <a:r>
              <a:rPr lang="ja-JP" altLang="en-US" sz="2000" b="1" dirty="0">
                <a:latin typeface="+mj-lt"/>
                <a:ea typeface="Yu Gothic" panose="020B0400000000000000" pitchFamily="50" charset="-128"/>
                <a:cs typeface="Arial" panose="020B0604020202020204" pitchFamily="34" charset="0"/>
              </a:rPr>
              <a:t>電極赤ブクと誤判定された良品画像</a:t>
            </a:r>
          </a:p>
        </p:txBody>
      </p:sp>
      <p:pic>
        <p:nvPicPr>
          <p:cNvPr id="5" name="図 4">
            <a:extLst>
              <a:ext uri="{FF2B5EF4-FFF2-40B4-BE49-F238E27FC236}">
                <a16:creationId xmlns:a16="http://schemas.microsoft.com/office/drawing/2014/main" id="{8BC2FC1D-3D38-461D-81AE-0A7F8FA753B8}"/>
              </a:ext>
            </a:extLst>
          </p:cNvPr>
          <p:cNvPicPr>
            <a:picLocks noChangeAspect="1"/>
          </p:cNvPicPr>
          <p:nvPr/>
        </p:nvPicPr>
        <p:blipFill>
          <a:blip r:embed="rId2"/>
          <a:stretch>
            <a:fillRect/>
          </a:stretch>
        </p:blipFill>
        <p:spPr>
          <a:xfrm>
            <a:off x="6504947" y="2755545"/>
            <a:ext cx="5267795" cy="2760488"/>
          </a:xfrm>
          <a:prstGeom prst="rect">
            <a:avLst/>
          </a:prstGeom>
        </p:spPr>
      </p:pic>
      <p:pic>
        <p:nvPicPr>
          <p:cNvPr id="8" name="図 7">
            <a:extLst>
              <a:ext uri="{FF2B5EF4-FFF2-40B4-BE49-F238E27FC236}">
                <a16:creationId xmlns:a16="http://schemas.microsoft.com/office/drawing/2014/main" id="{09144E4B-C55F-4B12-A4AB-49C9FB0B1A2B}"/>
              </a:ext>
            </a:extLst>
          </p:cNvPr>
          <p:cNvPicPr>
            <a:picLocks noChangeAspect="1"/>
          </p:cNvPicPr>
          <p:nvPr/>
        </p:nvPicPr>
        <p:blipFill>
          <a:blip r:embed="rId3"/>
          <a:stretch>
            <a:fillRect/>
          </a:stretch>
        </p:blipFill>
        <p:spPr>
          <a:xfrm>
            <a:off x="6504947" y="4723780"/>
            <a:ext cx="5233948" cy="1897306"/>
          </a:xfrm>
          <a:prstGeom prst="rect">
            <a:avLst/>
          </a:prstGeom>
        </p:spPr>
      </p:pic>
      <p:pic>
        <p:nvPicPr>
          <p:cNvPr id="10" name="図 9">
            <a:extLst>
              <a:ext uri="{FF2B5EF4-FFF2-40B4-BE49-F238E27FC236}">
                <a16:creationId xmlns:a16="http://schemas.microsoft.com/office/drawing/2014/main" id="{7BF813D0-45D9-4CFB-8785-D3D8839E7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1984" y="3370071"/>
            <a:ext cx="2036557" cy="1394599"/>
          </a:xfrm>
          <a:prstGeom prst="rect">
            <a:avLst/>
          </a:prstGeom>
        </p:spPr>
      </p:pic>
      <p:pic>
        <p:nvPicPr>
          <p:cNvPr id="12" name="図 11">
            <a:extLst>
              <a:ext uri="{FF2B5EF4-FFF2-40B4-BE49-F238E27FC236}">
                <a16:creationId xmlns:a16="http://schemas.microsoft.com/office/drawing/2014/main" id="{A58B4410-44F5-4B06-B9E3-9EAA36F02B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05" y="3487930"/>
            <a:ext cx="2247692" cy="1218628"/>
          </a:xfrm>
          <a:prstGeom prst="rect">
            <a:avLst/>
          </a:prstGeom>
        </p:spPr>
      </p:pic>
      <p:sp>
        <p:nvSpPr>
          <p:cNvPr id="33" name="テキスト ボックス 32">
            <a:extLst>
              <a:ext uri="{FF2B5EF4-FFF2-40B4-BE49-F238E27FC236}">
                <a16:creationId xmlns:a16="http://schemas.microsoft.com/office/drawing/2014/main" id="{96C99F22-1FBC-4EE0-80BC-B9F82A21343E}"/>
              </a:ext>
            </a:extLst>
          </p:cNvPr>
          <p:cNvSpPr txBox="1"/>
          <p:nvPr/>
        </p:nvSpPr>
        <p:spPr>
          <a:xfrm>
            <a:off x="5266310" y="4995001"/>
            <a:ext cx="1324567" cy="1015663"/>
          </a:xfrm>
          <a:prstGeom prst="rect">
            <a:avLst/>
          </a:prstGeom>
          <a:noFill/>
        </p:spPr>
        <p:txBody>
          <a:bodyPr wrap="square">
            <a:spAutoFit/>
          </a:bodyPr>
          <a:lstStyle/>
          <a:p>
            <a:r>
              <a:rPr lang="en-US" altLang="ja-JP" sz="2000" b="1" dirty="0">
                <a:latin typeface="+mj-lt"/>
                <a:ea typeface="Yu Gothic" panose="020B0400000000000000" pitchFamily="50" charset="-128"/>
                <a:cs typeface="Arial" panose="020B0604020202020204" pitchFamily="34" charset="0"/>
              </a:rPr>
              <a:t>OM53</a:t>
            </a:r>
            <a:r>
              <a:rPr lang="ja-JP" altLang="en-US" sz="2000" b="1" dirty="0">
                <a:latin typeface="+mj-lt"/>
                <a:ea typeface="Yu Gothic" panose="020B0400000000000000" pitchFamily="50" charset="-128"/>
                <a:cs typeface="Arial" panose="020B0604020202020204" pitchFamily="34" charset="0"/>
              </a:rPr>
              <a:t>の良品</a:t>
            </a:r>
            <a:endParaRPr lang="en-US" altLang="ja-JP" sz="2000" b="1" dirty="0">
              <a:latin typeface="+mj-lt"/>
              <a:ea typeface="Yu Gothic" panose="020B0400000000000000" pitchFamily="50" charset="-128"/>
              <a:cs typeface="Arial" panose="020B0604020202020204" pitchFamily="34" charset="0"/>
            </a:endParaRPr>
          </a:p>
          <a:p>
            <a:r>
              <a:rPr lang="ja-JP" altLang="en-US" sz="2000" b="1" dirty="0">
                <a:latin typeface="+mj-lt"/>
                <a:ea typeface="Yu Gothic" panose="020B0400000000000000" pitchFamily="50" charset="-128"/>
                <a:cs typeface="Arial" panose="020B0604020202020204" pitchFamily="34" charset="0"/>
              </a:rPr>
              <a:t>訓練画像</a:t>
            </a:r>
          </a:p>
        </p:txBody>
      </p:sp>
      <p:sp>
        <p:nvSpPr>
          <p:cNvPr id="35" name="テキスト ボックス 34">
            <a:extLst>
              <a:ext uri="{FF2B5EF4-FFF2-40B4-BE49-F238E27FC236}">
                <a16:creationId xmlns:a16="http://schemas.microsoft.com/office/drawing/2014/main" id="{2AF10425-5D6F-4FD6-A833-B79E1541A04A}"/>
              </a:ext>
            </a:extLst>
          </p:cNvPr>
          <p:cNvSpPr txBox="1"/>
          <p:nvPr/>
        </p:nvSpPr>
        <p:spPr>
          <a:xfrm>
            <a:off x="5080883" y="3199506"/>
            <a:ext cx="1509993" cy="1015663"/>
          </a:xfrm>
          <a:prstGeom prst="rect">
            <a:avLst/>
          </a:prstGeom>
          <a:noFill/>
        </p:spPr>
        <p:txBody>
          <a:bodyPr wrap="square">
            <a:spAutoFit/>
          </a:bodyPr>
          <a:lstStyle/>
          <a:p>
            <a:r>
              <a:rPr lang="en-US" altLang="ja-JP" sz="2000" b="1" dirty="0">
                <a:latin typeface="+mj-lt"/>
                <a:ea typeface="Yu Gothic" panose="020B0400000000000000" pitchFamily="50" charset="-128"/>
                <a:cs typeface="Arial" panose="020B0604020202020204" pitchFamily="34" charset="0"/>
              </a:rPr>
              <a:t>OM53</a:t>
            </a:r>
            <a:r>
              <a:rPr lang="ja-JP" altLang="en-US" sz="2000" b="1" dirty="0">
                <a:latin typeface="+mj-lt"/>
                <a:ea typeface="Yu Gothic" panose="020B0400000000000000" pitchFamily="50" charset="-128"/>
                <a:cs typeface="Arial" panose="020B0604020202020204" pitchFamily="34" charset="0"/>
              </a:rPr>
              <a:t>の</a:t>
            </a:r>
            <a:endParaRPr lang="en-US" altLang="ja-JP" sz="2000" b="1" dirty="0">
              <a:latin typeface="+mj-lt"/>
              <a:ea typeface="Yu Gothic" panose="020B0400000000000000" pitchFamily="50" charset="-128"/>
              <a:cs typeface="Arial" panose="020B0604020202020204" pitchFamily="34" charset="0"/>
            </a:endParaRPr>
          </a:p>
          <a:p>
            <a:r>
              <a:rPr lang="ja-JP" altLang="en-US" sz="2000" b="1" dirty="0">
                <a:latin typeface="+mj-lt"/>
                <a:ea typeface="Yu Gothic" panose="020B0400000000000000" pitchFamily="50" charset="-128"/>
                <a:cs typeface="Arial" panose="020B0604020202020204" pitchFamily="34" charset="0"/>
              </a:rPr>
              <a:t>良品</a:t>
            </a:r>
            <a:endParaRPr lang="en-US" altLang="ja-JP" sz="2000" b="1" dirty="0">
              <a:latin typeface="+mj-lt"/>
              <a:ea typeface="Yu Gothic" panose="020B0400000000000000" pitchFamily="50" charset="-128"/>
              <a:cs typeface="Arial" panose="020B0604020202020204" pitchFamily="34" charset="0"/>
            </a:endParaRPr>
          </a:p>
          <a:p>
            <a:r>
              <a:rPr lang="ja-JP" altLang="en-US" sz="2000" b="1" dirty="0">
                <a:latin typeface="+mj-lt"/>
                <a:ea typeface="Yu Gothic" panose="020B0400000000000000" pitchFamily="50" charset="-128"/>
                <a:cs typeface="Arial" panose="020B0604020202020204" pitchFamily="34" charset="0"/>
              </a:rPr>
              <a:t>テスト画像</a:t>
            </a:r>
          </a:p>
        </p:txBody>
      </p:sp>
    </p:spTree>
    <p:extLst>
      <p:ext uri="{BB962C8B-B14F-4D97-AF65-F5344CB8AC3E}">
        <p14:creationId xmlns:p14="http://schemas.microsoft.com/office/powerpoint/2010/main" val="1257440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286665" y="3268712"/>
            <a:ext cx="10690100" cy="706091"/>
          </a:xfrm>
        </p:spPr>
        <p:txBody>
          <a:bodyPr/>
          <a:lstStyle/>
          <a:p>
            <a:br>
              <a:rPr lang="en-US" altLang="ja-JP" sz="2400" dirty="0">
                <a:solidFill>
                  <a:schemeClr val="tx1"/>
                </a:solidFill>
                <a:effectLst/>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ffectLst/>
                <a:ea typeface="Yu Gothic" panose="020B0400000000000000" pitchFamily="50" charset="-128"/>
              </a:rPr>
            </a:br>
            <a:r>
              <a:rPr lang="ja-JP" altLang="en-US" sz="1600" dirty="0">
                <a:solidFill>
                  <a:schemeClr val="tx1"/>
                </a:solidFill>
                <a:effectLst/>
                <a:ea typeface="Yu Gothic" panose="020B0400000000000000" pitchFamily="50" charset="-128"/>
              </a:rPr>
              <a:t>正しく</a:t>
            </a:r>
            <a:r>
              <a:rPr lang="ja-JP" altLang="en-US" sz="1600" dirty="0">
                <a:solidFill>
                  <a:schemeClr val="tx1"/>
                </a:solidFill>
                <a:ea typeface="Yu Gothic" panose="020B0400000000000000" pitchFamily="50" charset="-128"/>
              </a:rPr>
              <a:t>電極キズ（明まだら）</a:t>
            </a:r>
            <a:r>
              <a:rPr lang="ja-JP" altLang="en-US" sz="1600" b="1" dirty="0">
                <a:solidFill>
                  <a:schemeClr val="tx1"/>
                </a:solidFill>
                <a:latin typeface="+mj-lt"/>
                <a:ea typeface="Yu Gothic" panose="020B0400000000000000" pitchFamily="50" charset="-128"/>
                <a:cs typeface="Arial" panose="020B0604020202020204" pitchFamily="34" charset="0"/>
              </a:rPr>
              <a:t>と判定</a:t>
            </a:r>
            <a:r>
              <a:rPr lang="ja-JP" altLang="en-US" sz="1600" dirty="0">
                <a:solidFill>
                  <a:schemeClr val="tx1"/>
                </a:solidFill>
                <a:ea typeface="Yu Gothic" panose="020B0400000000000000" pitchFamily="50" charset="-128"/>
              </a:rPr>
              <a:t>された画像</a:t>
            </a:r>
            <a:br>
              <a:rPr lang="ja-JP" altLang="en-US" sz="2400" b="1" dirty="0">
                <a:latin typeface="+mj-lt"/>
                <a:ea typeface="Yu Gothic" panose="020B0400000000000000" pitchFamily="50" charset="-128"/>
                <a:cs typeface="Arial" panose="020B0604020202020204" pitchFamily="34" charset="0"/>
              </a:rPr>
            </a:br>
            <a:endParaRPr kumimoji="1" lang="ja-JP" altLang="en-US" sz="240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779959" y="265416"/>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ea typeface="Yu Gothic" panose="020B0400000000000000" pitchFamily="50" charset="-128"/>
              </a:rPr>
              <a:t>+</a:t>
            </a:r>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endParaRPr lang="en-US" altLang="ja-JP" sz="2400" dirty="0">
              <a:solidFill>
                <a:schemeClr val="bg2"/>
              </a:solidFill>
              <a:effectLst/>
              <a:ea typeface="Yu Gothic" panose="020B0400000000000000" pitchFamily="50" charset="-128"/>
            </a:endParaRPr>
          </a:p>
          <a:p>
            <a:r>
              <a:rPr lang="ja-JP" altLang="en-US" sz="2400" dirty="0">
                <a:solidFill>
                  <a:schemeClr val="tx1"/>
                </a:solidFill>
                <a:ea typeface="Yu Gothic" panose="020B0400000000000000" pitchFamily="50" charset="-128"/>
              </a:rPr>
              <a:t>電極キズ（明まだら）</a:t>
            </a:r>
            <a:r>
              <a:rPr kumimoji="1" lang="ja-JP" altLang="en-US" sz="2400" dirty="0">
                <a:ea typeface="Yu Gothic" panose="020B0400000000000000" pitchFamily="50" charset="-128"/>
              </a:rPr>
              <a:t>が電極赤ブクと誤判定された</a:t>
            </a:r>
            <a:endParaRPr kumimoji="1" lang="ja-JP" altLang="en-US" sz="2400" dirty="0"/>
          </a:p>
          <a:p>
            <a:endParaRPr lang="ja-JP" altLang="en-US" sz="2400" dirty="0">
              <a:solidFill>
                <a:schemeClr val="bg2"/>
              </a:solidFill>
              <a:effectLst/>
              <a:ea typeface="Yu Gothic" panose="020B0400000000000000" pitchFamily="50" charset="-128"/>
            </a:endParaRPr>
          </a:p>
        </p:txBody>
      </p:sp>
      <p:sp>
        <p:nvSpPr>
          <p:cNvPr id="34" name="テキスト ボックス 33">
            <a:extLst>
              <a:ext uri="{FF2B5EF4-FFF2-40B4-BE49-F238E27FC236}">
                <a16:creationId xmlns:a16="http://schemas.microsoft.com/office/drawing/2014/main" id="{38982D92-9215-493E-963A-1AE96FBA10BF}"/>
              </a:ext>
            </a:extLst>
          </p:cNvPr>
          <p:cNvSpPr txBox="1"/>
          <p:nvPr/>
        </p:nvSpPr>
        <p:spPr>
          <a:xfrm>
            <a:off x="118265" y="2291921"/>
            <a:ext cx="7800561" cy="369332"/>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電極赤ブクと誤判定された電極キズ（明まだら）画像</a:t>
            </a:r>
          </a:p>
        </p:txBody>
      </p:sp>
      <p:pic>
        <p:nvPicPr>
          <p:cNvPr id="5" name="図 4">
            <a:extLst>
              <a:ext uri="{FF2B5EF4-FFF2-40B4-BE49-F238E27FC236}">
                <a16:creationId xmlns:a16="http://schemas.microsoft.com/office/drawing/2014/main" id="{7244E745-CDEE-46ED-897A-ED59AF5E7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210" y="2761685"/>
            <a:ext cx="2408137" cy="1334630"/>
          </a:xfrm>
          <a:prstGeom prst="rect">
            <a:avLst/>
          </a:prstGeom>
        </p:spPr>
      </p:pic>
      <p:pic>
        <p:nvPicPr>
          <p:cNvPr id="8" name="図 7">
            <a:extLst>
              <a:ext uri="{FF2B5EF4-FFF2-40B4-BE49-F238E27FC236}">
                <a16:creationId xmlns:a16="http://schemas.microsoft.com/office/drawing/2014/main" id="{F862F75F-1FD4-4BE2-9A4D-9C964D9C6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87" y="2781543"/>
            <a:ext cx="2461653" cy="1334631"/>
          </a:xfrm>
          <a:prstGeom prst="rect">
            <a:avLst/>
          </a:prstGeom>
        </p:spPr>
      </p:pic>
      <p:pic>
        <p:nvPicPr>
          <p:cNvPr id="10" name="図 9">
            <a:extLst>
              <a:ext uri="{FF2B5EF4-FFF2-40B4-BE49-F238E27FC236}">
                <a16:creationId xmlns:a16="http://schemas.microsoft.com/office/drawing/2014/main" id="{13E4B2E3-D83A-4E53-83CD-4FC4C3900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1025" y="2769080"/>
            <a:ext cx="2456932" cy="1334630"/>
          </a:xfrm>
          <a:prstGeom prst="rect">
            <a:avLst/>
          </a:prstGeom>
        </p:spPr>
      </p:pic>
      <p:pic>
        <p:nvPicPr>
          <p:cNvPr id="12" name="図 11">
            <a:extLst>
              <a:ext uri="{FF2B5EF4-FFF2-40B4-BE49-F238E27FC236}">
                <a16:creationId xmlns:a16="http://schemas.microsoft.com/office/drawing/2014/main" id="{8C23C701-258C-4508-9302-179E48F879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467" y="5144057"/>
            <a:ext cx="2568743" cy="1395367"/>
          </a:xfrm>
          <a:prstGeom prst="rect">
            <a:avLst/>
          </a:prstGeom>
        </p:spPr>
      </p:pic>
      <p:pic>
        <p:nvPicPr>
          <p:cNvPr id="14" name="図 13">
            <a:extLst>
              <a:ext uri="{FF2B5EF4-FFF2-40B4-BE49-F238E27FC236}">
                <a16:creationId xmlns:a16="http://schemas.microsoft.com/office/drawing/2014/main" id="{8750F858-E99E-45B6-92BF-E9919EBC3E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9235" y="5144057"/>
            <a:ext cx="2568743" cy="1395367"/>
          </a:xfrm>
          <a:prstGeom prst="rect">
            <a:avLst/>
          </a:prstGeom>
        </p:spPr>
      </p:pic>
      <p:pic>
        <p:nvPicPr>
          <p:cNvPr id="16" name="図 15">
            <a:extLst>
              <a:ext uri="{FF2B5EF4-FFF2-40B4-BE49-F238E27FC236}">
                <a16:creationId xmlns:a16="http://schemas.microsoft.com/office/drawing/2014/main" id="{F8CCA7ED-029F-49FD-B469-BEC114CECF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1578" y="5144057"/>
            <a:ext cx="2511661" cy="1395367"/>
          </a:xfrm>
          <a:prstGeom prst="rect">
            <a:avLst/>
          </a:prstGeom>
        </p:spPr>
      </p:pic>
      <p:sp>
        <p:nvSpPr>
          <p:cNvPr id="24" name="テキスト ボックス 23">
            <a:extLst>
              <a:ext uri="{FF2B5EF4-FFF2-40B4-BE49-F238E27FC236}">
                <a16:creationId xmlns:a16="http://schemas.microsoft.com/office/drawing/2014/main" id="{E6520219-2342-4CDB-9227-B7713E8B3995}"/>
              </a:ext>
            </a:extLst>
          </p:cNvPr>
          <p:cNvSpPr txBox="1"/>
          <p:nvPr/>
        </p:nvSpPr>
        <p:spPr>
          <a:xfrm>
            <a:off x="727910" y="1036495"/>
            <a:ext cx="6757824" cy="369332"/>
          </a:xfrm>
          <a:prstGeom prst="rect">
            <a:avLst/>
          </a:prstGeom>
          <a:noFill/>
        </p:spPr>
        <p:txBody>
          <a:bodyPr wrap="square">
            <a:spAutoFit/>
          </a:bodyPr>
          <a:lstStyle/>
          <a:p>
            <a:r>
              <a:rPr lang="ja-JP" altLang="en-US" sz="1800" dirty="0">
                <a:latin typeface="+mj-lt"/>
                <a:ea typeface="Yu Gothic" panose="020B0400000000000000" pitchFamily="50" charset="-128"/>
                <a:cs typeface="Arial" panose="020B0604020202020204" pitchFamily="34" charset="0"/>
              </a:rPr>
              <a:t>電極キズ（明まだら）も</a:t>
            </a:r>
            <a:r>
              <a:rPr lang="en-US" altLang="ja-JP" sz="1800" dirty="0">
                <a:latin typeface="+mj-lt"/>
                <a:ea typeface="Yu Gothic" panose="020B0400000000000000" pitchFamily="50" charset="-128"/>
                <a:cs typeface="Arial" panose="020B0604020202020204" pitchFamily="34" charset="0"/>
              </a:rPr>
              <a:t>15</a:t>
            </a:r>
            <a:r>
              <a:rPr lang="ja-JP" altLang="en-US" sz="1800" dirty="0">
                <a:latin typeface="+mj-lt"/>
                <a:ea typeface="Yu Gothic" panose="020B0400000000000000" pitchFamily="50" charset="-128"/>
                <a:cs typeface="Arial" panose="020B0604020202020204" pitchFamily="34" charset="0"/>
              </a:rPr>
              <a:t>枚</a:t>
            </a:r>
            <a:r>
              <a:rPr lang="ja-JP" altLang="en-US" dirty="0">
                <a:latin typeface="+mj-lt"/>
                <a:ea typeface="Yu Gothic" panose="020B0400000000000000" pitchFamily="50" charset="-128"/>
                <a:cs typeface="Arial" panose="020B0604020202020204" pitchFamily="34" charset="0"/>
              </a:rPr>
              <a:t>程度電極赤ブクと誤判定した</a:t>
            </a:r>
          </a:p>
        </p:txBody>
      </p:sp>
      <p:sp>
        <p:nvSpPr>
          <p:cNvPr id="37" name="テキスト ボックス 36">
            <a:extLst>
              <a:ext uri="{FF2B5EF4-FFF2-40B4-BE49-F238E27FC236}">
                <a16:creationId xmlns:a16="http://schemas.microsoft.com/office/drawing/2014/main" id="{323D744F-31C7-45A5-95B1-1C3BF6AB8B0B}"/>
              </a:ext>
            </a:extLst>
          </p:cNvPr>
          <p:cNvSpPr txBox="1"/>
          <p:nvPr/>
        </p:nvSpPr>
        <p:spPr>
          <a:xfrm>
            <a:off x="727910" y="1485449"/>
            <a:ext cx="7407655" cy="1231106"/>
          </a:xfrm>
          <a:prstGeom prst="rect">
            <a:avLst/>
          </a:prstGeom>
          <a:noFill/>
        </p:spPr>
        <p:txBody>
          <a:bodyPr wrap="square">
            <a:spAutoFit/>
          </a:bodyPr>
          <a:lstStyle/>
          <a:p>
            <a:r>
              <a:rPr lang="ja-JP" altLang="en-US" sz="1800" dirty="0">
                <a:solidFill>
                  <a:schemeClr val="bg2"/>
                </a:solidFill>
                <a:ea typeface="Yu Gothic" panose="020B0400000000000000" pitchFamily="50" charset="-128"/>
              </a:rPr>
              <a:t>推測：偽画像の赤ブクは色が薄いため、赤い点が明確な良品を</a:t>
            </a:r>
            <a:endParaRPr lang="en-US" altLang="ja-JP" sz="1800" dirty="0">
              <a:solidFill>
                <a:schemeClr val="bg2"/>
              </a:solidFill>
              <a:ea typeface="Yu Gothic" panose="020B0400000000000000" pitchFamily="50" charset="-128"/>
            </a:endParaRPr>
          </a:p>
          <a:p>
            <a:r>
              <a:rPr lang="ja-JP" altLang="en-US" sz="1800" dirty="0">
                <a:solidFill>
                  <a:schemeClr val="bg2"/>
                </a:solidFill>
                <a:ea typeface="Yu Gothic" panose="020B0400000000000000" pitchFamily="50" charset="-128"/>
              </a:rPr>
              <a:t>薄い赤ブクとして判定した。</a:t>
            </a:r>
            <a:br>
              <a:rPr lang="en-US" altLang="ja-JP" sz="1800" dirty="0">
                <a:ea typeface="Yu Gothic" panose="020B0400000000000000" pitchFamily="50" charset="-128"/>
              </a:rPr>
            </a:br>
            <a:br>
              <a:rPr lang="en-US" altLang="ja-JP" sz="2000" b="1" dirty="0">
                <a:solidFill>
                  <a:schemeClr val="bg2"/>
                </a:solidFill>
                <a:highlight>
                  <a:srgbClr val="FFFF00"/>
                </a:highlight>
                <a:ea typeface="Yu Gothic" panose="020B0400000000000000" pitchFamily="50" charset="-128"/>
              </a:rPr>
            </a:br>
            <a:endParaRPr lang="ja-JP" altLang="en-US" b="1" dirty="0">
              <a:solidFill>
                <a:schemeClr val="bg2"/>
              </a:solidFill>
            </a:endParaRPr>
          </a:p>
        </p:txBody>
      </p:sp>
      <p:grpSp>
        <p:nvGrpSpPr>
          <p:cNvPr id="20" name="グループ化 19">
            <a:extLst>
              <a:ext uri="{FF2B5EF4-FFF2-40B4-BE49-F238E27FC236}">
                <a16:creationId xmlns:a16="http://schemas.microsoft.com/office/drawing/2014/main" id="{73ABE0B5-1FBB-4608-B94E-9FC57B14C840}"/>
              </a:ext>
            </a:extLst>
          </p:cNvPr>
          <p:cNvGrpSpPr/>
          <p:nvPr/>
        </p:nvGrpSpPr>
        <p:grpSpPr>
          <a:xfrm>
            <a:off x="8769274" y="1887388"/>
            <a:ext cx="3219883" cy="2408493"/>
            <a:chOff x="8769274" y="1887388"/>
            <a:chExt cx="3219883" cy="2408493"/>
          </a:xfrm>
        </p:grpSpPr>
        <p:grpSp>
          <p:nvGrpSpPr>
            <p:cNvPr id="22" name="グループ化 21">
              <a:extLst>
                <a:ext uri="{FF2B5EF4-FFF2-40B4-BE49-F238E27FC236}">
                  <a16:creationId xmlns:a16="http://schemas.microsoft.com/office/drawing/2014/main" id="{6E6DB36F-3C33-46E4-A929-3CF19EE86EF1}"/>
                </a:ext>
              </a:extLst>
            </p:cNvPr>
            <p:cNvGrpSpPr/>
            <p:nvPr/>
          </p:nvGrpSpPr>
          <p:grpSpPr>
            <a:xfrm>
              <a:off x="8769274" y="1887388"/>
              <a:ext cx="2898162" cy="2408493"/>
              <a:chOff x="8769274" y="1887388"/>
              <a:chExt cx="2898162" cy="2408493"/>
            </a:xfrm>
          </p:grpSpPr>
          <p:pic>
            <p:nvPicPr>
              <p:cNvPr id="28" name="図 27">
                <a:extLst>
                  <a:ext uri="{FF2B5EF4-FFF2-40B4-BE49-F238E27FC236}">
                    <a16:creationId xmlns:a16="http://schemas.microsoft.com/office/drawing/2014/main" id="{1E8FD50C-3BD7-4E5E-9BD6-F7C213026A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9274" y="3453009"/>
                <a:ext cx="1570808" cy="842872"/>
              </a:xfrm>
              <a:prstGeom prst="rect">
                <a:avLst/>
              </a:prstGeom>
            </p:spPr>
          </p:pic>
          <p:pic>
            <p:nvPicPr>
              <p:cNvPr id="29" name="図 28">
                <a:extLst>
                  <a:ext uri="{FF2B5EF4-FFF2-40B4-BE49-F238E27FC236}">
                    <a16:creationId xmlns:a16="http://schemas.microsoft.com/office/drawing/2014/main" id="{BC878C13-3E8A-444B-B477-260C3A9779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69274" y="2544048"/>
                <a:ext cx="1570808" cy="881185"/>
              </a:xfrm>
              <a:prstGeom prst="rect">
                <a:avLst/>
              </a:prstGeom>
            </p:spPr>
          </p:pic>
          <p:sp>
            <p:nvSpPr>
              <p:cNvPr id="30" name="テキスト ボックス 29">
                <a:extLst>
                  <a:ext uri="{FF2B5EF4-FFF2-40B4-BE49-F238E27FC236}">
                    <a16:creationId xmlns:a16="http://schemas.microsoft.com/office/drawing/2014/main" id="{E7DC5B2E-2297-46E0-9DA8-2E92A8CAC306}"/>
                  </a:ext>
                </a:extLst>
              </p:cNvPr>
              <p:cNvSpPr txBox="1"/>
              <p:nvPr/>
            </p:nvSpPr>
            <p:spPr>
              <a:xfrm>
                <a:off x="9012727" y="1887388"/>
                <a:ext cx="2654709" cy="646331"/>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訓練画像：</a:t>
                </a:r>
                <a:endParaRPr lang="en-US" altLang="ja-JP" b="1" dirty="0">
                  <a:latin typeface="+mj-lt"/>
                  <a:ea typeface="Yu Gothic" panose="020B0400000000000000" pitchFamily="50" charset="-128"/>
                  <a:cs typeface="Arial" panose="020B0604020202020204" pitchFamily="34" charset="0"/>
                </a:endParaRPr>
              </a:p>
              <a:p>
                <a:r>
                  <a:rPr lang="ja-JP" altLang="en-US" dirty="0"/>
                  <a:t>本物　　　　　偽画像</a:t>
                </a:r>
              </a:p>
            </p:txBody>
          </p:sp>
        </p:grpSp>
        <p:pic>
          <p:nvPicPr>
            <p:cNvPr id="23" name="図 22">
              <a:extLst>
                <a:ext uri="{FF2B5EF4-FFF2-40B4-BE49-F238E27FC236}">
                  <a16:creationId xmlns:a16="http://schemas.microsoft.com/office/drawing/2014/main" id="{D58FE369-6A63-4123-975F-7BEB4DC1219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46109" y="3464989"/>
              <a:ext cx="1543048" cy="827976"/>
            </a:xfrm>
            <a:prstGeom prst="rect">
              <a:avLst/>
            </a:prstGeom>
          </p:spPr>
        </p:pic>
        <p:pic>
          <p:nvPicPr>
            <p:cNvPr id="26" name="図 25">
              <a:extLst>
                <a:ext uri="{FF2B5EF4-FFF2-40B4-BE49-F238E27FC236}">
                  <a16:creationId xmlns:a16="http://schemas.microsoft.com/office/drawing/2014/main" id="{7E74F666-4011-4BDC-91F8-BBB0AD16A14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435126" y="2544048"/>
              <a:ext cx="1505412" cy="827976"/>
            </a:xfrm>
            <a:prstGeom prst="rect">
              <a:avLst/>
            </a:prstGeom>
          </p:spPr>
        </p:pic>
      </p:grpSp>
    </p:spTree>
    <p:extLst>
      <p:ext uri="{BB962C8B-B14F-4D97-AF65-F5344CB8AC3E}">
        <p14:creationId xmlns:p14="http://schemas.microsoft.com/office/powerpoint/2010/main" val="3220123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539329" y="2587986"/>
            <a:ext cx="10690100" cy="706091"/>
          </a:xfrm>
        </p:spPr>
        <p:txBody>
          <a:bodyPr/>
          <a:lstStyle/>
          <a:p>
            <a:br>
              <a:rPr lang="en-US" altLang="ja-JP" sz="2400" dirty="0">
                <a:solidFill>
                  <a:schemeClr val="tx1"/>
                </a:solidFill>
                <a:effectLst/>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ffectLst/>
                <a:ea typeface="Yu Gothic" panose="020B0400000000000000" pitchFamily="50" charset="-128"/>
              </a:rPr>
            </a:br>
            <a:endParaRPr kumimoji="1" lang="ja-JP" altLang="en-US" sz="1800" dirty="0">
              <a:solidFill>
                <a:schemeClr val="tx1"/>
              </a:solidFill>
              <a:ea typeface="Yu Gothic" panose="020B0400000000000000" pitchFamily="50" charset="-128"/>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374897" y="156327"/>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ea typeface="Yu Gothic" panose="020B0400000000000000" pitchFamily="50" charset="-128"/>
              </a:rPr>
              <a:t>+</a:t>
            </a:r>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endParaRPr lang="en-US" altLang="ja-JP" sz="2400" dirty="0">
              <a:solidFill>
                <a:schemeClr val="bg2"/>
              </a:solidFill>
              <a:effectLst/>
              <a:ea typeface="Yu Gothic" panose="020B0400000000000000" pitchFamily="50" charset="-128"/>
            </a:endParaRPr>
          </a:p>
          <a:p>
            <a:r>
              <a:rPr kumimoji="1" lang="ja-JP" altLang="en-US" sz="2400" dirty="0">
                <a:solidFill>
                  <a:schemeClr val="tx1"/>
                </a:solidFill>
                <a:ea typeface="Yu Gothic" panose="020B0400000000000000" pitchFamily="50" charset="-128"/>
              </a:rPr>
              <a:t>電極未めっき</a:t>
            </a:r>
            <a:r>
              <a:rPr kumimoji="1" lang="ja-JP" altLang="en-US" sz="2400" dirty="0">
                <a:ea typeface="Yu Gothic" panose="020B0400000000000000" pitchFamily="50" charset="-128"/>
              </a:rPr>
              <a:t>が電極赤ブクと誤判定された</a:t>
            </a:r>
            <a:endParaRPr kumimoji="1" lang="ja-JP" altLang="en-US" sz="2400" dirty="0"/>
          </a:p>
        </p:txBody>
      </p:sp>
      <p:sp>
        <p:nvSpPr>
          <p:cNvPr id="34" name="テキスト ボックス 33">
            <a:extLst>
              <a:ext uri="{FF2B5EF4-FFF2-40B4-BE49-F238E27FC236}">
                <a16:creationId xmlns:a16="http://schemas.microsoft.com/office/drawing/2014/main" id="{38982D92-9215-493E-963A-1AE96FBA10BF}"/>
              </a:ext>
            </a:extLst>
          </p:cNvPr>
          <p:cNvSpPr txBox="1"/>
          <p:nvPr/>
        </p:nvSpPr>
        <p:spPr>
          <a:xfrm>
            <a:off x="161697" y="2128456"/>
            <a:ext cx="7800561" cy="369332"/>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電極赤ブクと誤判定された電極未めっき画像</a:t>
            </a:r>
          </a:p>
        </p:txBody>
      </p:sp>
      <p:pic>
        <p:nvPicPr>
          <p:cNvPr id="5" name="図 4">
            <a:extLst>
              <a:ext uri="{FF2B5EF4-FFF2-40B4-BE49-F238E27FC236}">
                <a16:creationId xmlns:a16="http://schemas.microsoft.com/office/drawing/2014/main" id="{C147F8EC-4DEF-46B6-BE60-A2E060486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0" y="2551833"/>
            <a:ext cx="2766548" cy="1484489"/>
          </a:xfrm>
          <a:prstGeom prst="rect">
            <a:avLst/>
          </a:prstGeom>
        </p:spPr>
      </p:pic>
      <p:pic>
        <p:nvPicPr>
          <p:cNvPr id="8" name="図 7">
            <a:extLst>
              <a:ext uri="{FF2B5EF4-FFF2-40B4-BE49-F238E27FC236}">
                <a16:creationId xmlns:a16="http://schemas.microsoft.com/office/drawing/2014/main" id="{4E119D2E-F0AD-4C45-9530-61621DE7D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839" y="2551832"/>
            <a:ext cx="2732809" cy="1484489"/>
          </a:xfrm>
          <a:prstGeom prst="rect">
            <a:avLst/>
          </a:prstGeom>
        </p:spPr>
      </p:pic>
      <p:pic>
        <p:nvPicPr>
          <p:cNvPr id="10" name="図 9">
            <a:extLst>
              <a:ext uri="{FF2B5EF4-FFF2-40B4-BE49-F238E27FC236}">
                <a16:creationId xmlns:a16="http://schemas.microsoft.com/office/drawing/2014/main" id="{8169EB3B-2FA0-4EE0-98BD-B1E7C612F6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583" y="2533445"/>
            <a:ext cx="2766548" cy="1484489"/>
          </a:xfrm>
          <a:prstGeom prst="rect">
            <a:avLst/>
          </a:prstGeom>
        </p:spPr>
      </p:pic>
      <p:pic>
        <p:nvPicPr>
          <p:cNvPr id="12" name="図 11">
            <a:extLst>
              <a:ext uri="{FF2B5EF4-FFF2-40B4-BE49-F238E27FC236}">
                <a16:creationId xmlns:a16="http://schemas.microsoft.com/office/drawing/2014/main" id="{CE5564C5-242D-44C9-B1B6-201E02C2C3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71" y="4587541"/>
            <a:ext cx="2766548" cy="1533268"/>
          </a:xfrm>
          <a:prstGeom prst="rect">
            <a:avLst/>
          </a:prstGeom>
        </p:spPr>
      </p:pic>
      <p:pic>
        <p:nvPicPr>
          <p:cNvPr id="14" name="図 13">
            <a:extLst>
              <a:ext uri="{FF2B5EF4-FFF2-40B4-BE49-F238E27FC236}">
                <a16:creationId xmlns:a16="http://schemas.microsoft.com/office/drawing/2014/main" id="{4E7A6A1A-1151-46DC-917E-3E8339E7F9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0087" y="4587540"/>
            <a:ext cx="2733215" cy="1533267"/>
          </a:xfrm>
          <a:prstGeom prst="rect">
            <a:avLst/>
          </a:prstGeom>
        </p:spPr>
      </p:pic>
      <p:pic>
        <p:nvPicPr>
          <p:cNvPr id="16" name="図 15">
            <a:extLst>
              <a:ext uri="{FF2B5EF4-FFF2-40B4-BE49-F238E27FC236}">
                <a16:creationId xmlns:a16="http://schemas.microsoft.com/office/drawing/2014/main" id="{D00FCDDB-9232-4EE1-92EC-D1F90A5ED6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1467" y="4587540"/>
            <a:ext cx="2759881" cy="1533267"/>
          </a:xfrm>
          <a:prstGeom prst="rect">
            <a:avLst/>
          </a:prstGeom>
        </p:spPr>
      </p:pic>
      <p:sp>
        <p:nvSpPr>
          <p:cNvPr id="24" name="テキスト ボックス 23">
            <a:extLst>
              <a:ext uri="{FF2B5EF4-FFF2-40B4-BE49-F238E27FC236}">
                <a16:creationId xmlns:a16="http://schemas.microsoft.com/office/drawing/2014/main" id="{83450A3D-3629-465B-B2CA-4514C332D5D3}"/>
              </a:ext>
            </a:extLst>
          </p:cNvPr>
          <p:cNvSpPr txBox="1"/>
          <p:nvPr/>
        </p:nvSpPr>
        <p:spPr>
          <a:xfrm>
            <a:off x="690311" y="956602"/>
            <a:ext cx="7960394" cy="923330"/>
          </a:xfrm>
          <a:prstGeom prst="rect">
            <a:avLst/>
          </a:prstGeom>
          <a:noFill/>
        </p:spPr>
        <p:txBody>
          <a:bodyPr wrap="square">
            <a:spAutoFit/>
          </a:bodyPr>
          <a:lstStyle/>
          <a:p>
            <a:r>
              <a:rPr lang="ja-JP" altLang="en-US" dirty="0">
                <a:latin typeface="+mj-lt"/>
                <a:ea typeface="Yu Gothic" panose="020B0400000000000000" pitchFamily="50" charset="-128"/>
                <a:cs typeface="Arial" panose="020B0604020202020204" pitchFamily="34" charset="0"/>
              </a:rPr>
              <a:t>電極未めっきも</a:t>
            </a:r>
            <a:r>
              <a:rPr lang="en-US" altLang="ja-JP" sz="1800" dirty="0">
                <a:latin typeface="+mj-lt"/>
                <a:ea typeface="Yu Gothic" panose="020B0400000000000000" pitchFamily="50" charset="-128"/>
                <a:cs typeface="Arial" panose="020B0604020202020204" pitchFamily="34" charset="0"/>
              </a:rPr>
              <a:t>10</a:t>
            </a:r>
            <a:r>
              <a:rPr lang="ja-JP" altLang="en-US" sz="1800" dirty="0">
                <a:latin typeface="+mj-lt"/>
                <a:ea typeface="Yu Gothic" panose="020B0400000000000000" pitchFamily="50" charset="-128"/>
                <a:cs typeface="Arial" panose="020B0604020202020204" pitchFamily="34" charset="0"/>
              </a:rPr>
              <a:t>枚</a:t>
            </a:r>
            <a:r>
              <a:rPr lang="ja-JP" altLang="en-US" dirty="0">
                <a:latin typeface="+mj-lt"/>
                <a:ea typeface="Yu Gothic" panose="020B0400000000000000" pitchFamily="50" charset="-128"/>
                <a:cs typeface="Arial" panose="020B0604020202020204" pitchFamily="34" charset="0"/>
              </a:rPr>
              <a:t>程度電極赤ブクと誤判定した。</a:t>
            </a:r>
            <a:endParaRPr lang="en-US" altLang="ja-JP" dirty="0">
              <a:latin typeface="+mj-lt"/>
              <a:ea typeface="Yu Gothic" panose="020B0400000000000000" pitchFamily="50" charset="-128"/>
              <a:cs typeface="Arial" panose="020B0604020202020204" pitchFamily="34" charset="0"/>
            </a:endParaRPr>
          </a:p>
          <a:p>
            <a:r>
              <a:rPr lang="ja-JP" altLang="en-US" sz="1800" dirty="0">
                <a:solidFill>
                  <a:schemeClr val="bg2"/>
                </a:solidFill>
                <a:ea typeface="Yu Gothic" panose="020B0400000000000000" pitchFamily="50" charset="-128"/>
              </a:rPr>
              <a:t>推測：似ている偽画像色が暗い赤ブクが稀にあるため、</a:t>
            </a:r>
            <a:endParaRPr lang="en-US" altLang="ja-JP" sz="1800" dirty="0">
              <a:solidFill>
                <a:schemeClr val="bg2"/>
              </a:solidFill>
              <a:ea typeface="Yu Gothic" panose="020B0400000000000000" pitchFamily="50" charset="-128"/>
            </a:endParaRPr>
          </a:p>
          <a:p>
            <a:r>
              <a:rPr lang="en-US" altLang="ja-JP" sz="1800" dirty="0">
                <a:solidFill>
                  <a:schemeClr val="bg2"/>
                </a:solidFill>
                <a:ea typeface="Yu Gothic" panose="020B0400000000000000" pitchFamily="50" charset="-128"/>
              </a:rPr>
              <a:t>AI</a:t>
            </a:r>
            <a:r>
              <a:rPr lang="ja-JP" altLang="en-US" sz="1800" dirty="0">
                <a:solidFill>
                  <a:schemeClr val="bg2"/>
                </a:solidFill>
                <a:ea typeface="Yu Gothic" panose="020B0400000000000000" pitchFamily="50" charset="-128"/>
              </a:rPr>
              <a:t>がそれも赤ブクの特徴として学習した。</a:t>
            </a:r>
            <a:endParaRPr lang="ja-JP" altLang="en-US" dirty="0">
              <a:latin typeface="+mj-lt"/>
              <a:ea typeface="Yu Gothic" panose="020B0400000000000000" pitchFamily="50"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A645990D-B018-4D62-9D21-798360839E61}"/>
              </a:ext>
            </a:extLst>
          </p:cNvPr>
          <p:cNvSpPr txBox="1"/>
          <p:nvPr/>
        </p:nvSpPr>
        <p:spPr>
          <a:xfrm>
            <a:off x="161697" y="4110121"/>
            <a:ext cx="6097002" cy="646331"/>
          </a:xfrm>
          <a:prstGeom prst="rect">
            <a:avLst/>
          </a:prstGeom>
          <a:noFill/>
        </p:spPr>
        <p:txBody>
          <a:bodyPr wrap="square">
            <a:spAutoFit/>
          </a:bodyPr>
          <a:lstStyle/>
          <a:p>
            <a:r>
              <a:rPr kumimoji="1" lang="ja-JP" altLang="en-US" sz="1800" b="1" dirty="0">
                <a:solidFill>
                  <a:schemeClr val="tx1"/>
                </a:solidFill>
                <a:ea typeface="Yu Gothic" panose="020B0400000000000000" pitchFamily="50" charset="-128"/>
              </a:rPr>
              <a:t>正しく電極未めっきと判定された画像</a:t>
            </a:r>
            <a:br>
              <a:rPr kumimoji="1" lang="ja-JP" altLang="en-US" sz="1800" b="1" dirty="0">
                <a:solidFill>
                  <a:schemeClr val="tx1"/>
                </a:solidFill>
                <a:ea typeface="Yu Gothic" panose="020B0400000000000000" pitchFamily="50" charset="-128"/>
              </a:rPr>
            </a:br>
            <a:endParaRPr lang="ja-JP" altLang="en-US" b="1" dirty="0"/>
          </a:p>
        </p:txBody>
      </p:sp>
      <p:grpSp>
        <p:nvGrpSpPr>
          <p:cNvPr id="26" name="グループ化 25">
            <a:extLst>
              <a:ext uri="{FF2B5EF4-FFF2-40B4-BE49-F238E27FC236}">
                <a16:creationId xmlns:a16="http://schemas.microsoft.com/office/drawing/2014/main" id="{C3B0E224-E73D-4A5B-A43E-B3D85E8FA90F}"/>
              </a:ext>
            </a:extLst>
          </p:cNvPr>
          <p:cNvGrpSpPr/>
          <p:nvPr/>
        </p:nvGrpSpPr>
        <p:grpSpPr>
          <a:xfrm>
            <a:off x="9272838" y="2660974"/>
            <a:ext cx="2919162" cy="2908715"/>
            <a:chOff x="9272838" y="2660974"/>
            <a:chExt cx="2919162" cy="2908715"/>
          </a:xfrm>
        </p:grpSpPr>
        <p:pic>
          <p:nvPicPr>
            <p:cNvPr id="19" name="図 18">
              <a:extLst>
                <a:ext uri="{FF2B5EF4-FFF2-40B4-BE49-F238E27FC236}">
                  <a16:creationId xmlns:a16="http://schemas.microsoft.com/office/drawing/2014/main" id="{6133AC00-96ED-4E1C-9A86-7A274AC972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24039" y="4480209"/>
              <a:ext cx="2030396" cy="1089480"/>
            </a:xfrm>
            <a:prstGeom prst="rect">
              <a:avLst/>
            </a:prstGeom>
          </p:spPr>
        </p:pic>
        <p:pic>
          <p:nvPicPr>
            <p:cNvPr id="21" name="図 20">
              <a:extLst>
                <a:ext uri="{FF2B5EF4-FFF2-40B4-BE49-F238E27FC236}">
                  <a16:creationId xmlns:a16="http://schemas.microsoft.com/office/drawing/2014/main" id="{00B9B59C-6495-4123-8748-77A3925A9E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24039" y="3349017"/>
              <a:ext cx="2030396" cy="1089480"/>
            </a:xfrm>
            <a:prstGeom prst="rect">
              <a:avLst/>
            </a:prstGeom>
          </p:spPr>
        </p:pic>
        <p:sp>
          <p:nvSpPr>
            <p:cNvPr id="33" name="テキスト ボックス 32">
              <a:extLst>
                <a:ext uri="{FF2B5EF4-FFF2-40B4-BE49-F238E27FC236}">
                  <a16:creationId xmlns:a16="http://schemas.microsoft.com/office/drawing/2014/main" id="{6FA398D7-65E8-499A-9118-77C0FB35F96D}"/>
                </a:ext>
              </a:extLst>
            </p:cNvPr>
            <p:cNvSpPr txBox="1"/>
            <p:nvPr/>
          </p:nvSpPr>
          <p:spPr>
            <a:xfrm>
              <a:off x="9272838" y="2660974"/>
              <a:ext cx="2919162" cy="646331"/>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訓練画像：</a:t>
              </a:r>
              <a:endParaRPr lang="en-US" altLang="ja-JP" b="1" dirty="0">
                <a:latin typeface="+mj-lt"/>
                <a:ea typeface="Yu Gothic" panose="020B0400000000000000" pitchFamily="50" charset="-128"/>
                <a:cs typeface="Arial" panose="020B0604020202020204" pitchFamily="34" charset="0"/>
              </a:endParaRPr>
            </a:p>
            <a:p>
              <a:r>
                <a:rPr lang="ja-JP" altLang="en-US" dirty="0"/>
                <a:t>偽画像</a:t>
              </a:r>
            </a:p>
          </p:txBody>
        </p:sp>
      </p:grpSp>
    </p:spTree>
    <p:extLst>
      <p:ext uri="{BB962C8B-B14F-4D97-AF65-F5344CB8AC3E}">
        <p14:creationId xmlns:p14="http://schemas.microsoft.com/office/powerpoint/2010/main" val="227608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539329" y="2587986"/>
            <a:ext cx="10690100" cy="706091"/>
          </a:xfrm>
        </p:spPr>
        <p:txBody>
          <a:bodyPr/>
          <a:lstStyle/>
          <a:p>
            <a:br>
              <a:rPr lang="en-US" altLang="ja-JP" sz="2400" dirty="0">
                <a:solidFill>
                  <a:schemeClr val="tx1"/>
                </a:solidFill>
                <a:effectLst/>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ffectLst/>
                <a:ea typeface="Yu Gothic" panose="020B0400000000000000" pitchFamily="50" charset="-128"/>
              </a:rPr>
            </a:br>
            <a:endParaRPr kumimoji="1" lang="ja-JP" altLang="en-US" sz="1800" dirty="0">
              <a:solidFill>
                <a:schemeClr val="tx1"/>
              </a:solidFill>
              <a:ea typeface="Yu Gothic" panose="020B0400000000000000" pitchFamily="50" charset="-128"/>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374897" y="156327"/>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ea typeface="Yu Gothic" panose="020B0400000000000000" pitchFamily="50" charset="-128"/>
              </a:rPr>
              <a:t>+</a:t>
            </a:r>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endParaRPr lang="en-US" altLang="ja-JP" sz="2400" dirty="0">
              <a:solidFill>
                <a:schemeClr val="bg2"/>
              </a:solidFill>
              <a:effectLst/>
              <a:ea typeface="Yu Gothic" panose="020B0400000000000000" pitchFamily="50" charset="-128"/>
            </a:endParaRPr>
          </a:p>
          <a:p>
            <a:r>
              <a:rPr kumimoji="1" lang="ja-JP" altLang="en-US" sz="2400" dirty="0">
                <a:solidFill>
                  <a:schemeClr val="tx1"/>
                </a:solidFill>
                <a:ea typeface="Yu Gothic" panose="020B0400000000000000" pitchFamily="50" charset="-128"/>
              </a:rPr>
              <a:t>電極大タレ</a:t>
            </a:r>
            <a:r>
              <a:rPr kumimoji="1" lang="ja-JP" altLang="en-US" sz="2400" dirty="0">
                <a:ea typeface="Yu Gothic" panose="020B0400000000000000" pitchFamily="50" charset="-128"/>
              </a:rPr>
              <a:t>が電極赤ブクと誤判定された</a:t>
            </a:r>
            <a:endParaRPr kumimoji="1" lang="ja-JP" altLang="en-US" sz="2400" dirty="0"/>
          </a:p>
        </p:txBody>
      </p:sp>
      <p:sp>
        <p:nvSpPr>
          <p:cNvPr id="34" name="テキスト ボックス 33">
            <a:extLst>
              <a:ext uri="{FF2B5EF4-FFF2-40B4-BE49-F238E27FC236}">
                <a16:creationId xmlns:a16="http://schemas.microsoft.com/office/drawing/2014/main" id="{38982D92-9215-493E-963A-1AE96FBA10BF}"/>
              </a:ext>
            </a:extLst>
          </p:cNvPr>
          <p:cNvSpPr txBox="1"/>
          <p:nvPr/>
        </p:nvSpPr>
        <p:spPr>
          <a:xfrm>
            <a:off x="161697" y="2128456"/>
            <a:ext cx="7800561" cy="369332"/>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電極赤ブクと誤判定された電極大タレ画像</a:t>
            </a:r>
          </a:p>
        </p:txBody>
      </p:sp>
      <p:sp>
        <p:nvSpPr>
          <p:cNvPr id="24" name="テキスト ボックス 23">
            <a:extLst>
              <a:ext uri="{FF2B5EF4-FFF2-40B4-BE49-F238E27FC236}">
                <a16:creationId xmlns:a16="http://schemas.microsoft.com/office/drawing/2014/main" id="{83450A3D-3629-465B-B2CA-4514C332D5D3}"/>
              </a:ext>
            </a:extLst>
          </p:cNvPr>
          <p:cNvSpPr txBox="1"/>
          <p:nvPr/>
        </p:nvSpPr>
        <p:spPr>
          <a:xfrm>
            <a:off x="690311" y="956602"/>
            <a:ext cx="7960394" cy="1200329"/>
          </a:xfrm>
          <a:prstGeom prst="rect">
            <a:avLst/>
          </a:prstGeom>
          <a:noFill/>
        </p:spPr>
        <p:txBody>
          <a:bodyPr wrap="square">
            <a:spAutoFit/>
          </a:bodyPr>
          <a:lstStyle/>
          <a:p>
            <a:r>
              <a:rPr lang="ja-JP" altLang="en-US" dirty="0">
                <a:latin typeface="+mj-lt"/>
                <a:ea typeface="Yu Gothic" panose="020B0400000000000000" pitchFamily="50" charset="-128"/>
                <a:cs typeface="Arial" panose="020B0604020202020204" pitchFamily="34" charset="0"/>
              </a:rPr>
              <a:t>電極大タレも</a:t>
            </a:r>
            <a:r>
              <a:rPr lang="en-US" altLang="ja-JP" dirty="0">
                <a:latin typeface="+mj-lt"/>
                <a:ea typeface="Yu Gothic" panose="020B0400000000000000" pitchFamily="50" charset="-128"/>
                <a:cs typeface="Arial" panose="020B0604020202020204" pitchFamily="34" charset="0"/>
              </a:rPr>
              <a:t>10</a:t>
            </a:r>
            <a:r>
              <a:rPr lang="ja-JP" altLang="en-US" sz="1800" dirty="0">
                <a:latin typeface="+mj-lt"/>
                <a:ea typeface="Yu Gothic" panose="020B0400000000000000" pitchFamily="50" charset="-128"/>
                <a:cs typeface="Arial" panose="020B0604020202020204" pitchFamily="34" charset="0"/>
              </a:rPr>
              <a:t>枚</a:t>
            </a:r>
            <a:r>
              <a:rPr lang="ja-JP" altLang="en-US" dirty="0">
                <a:latin typeface="+mj-lt"/>
                <a:ea typeface="Yu Gothic" panose="020B0400000000000000" pitchFamily="50" charset="-128"/>
                <a:cs typeface="Arial" panose="020B0604020202020204" pitchFamily="34" charset="0"/>
              </a:rPr>
              <a:t>程度電極赤ブクと誤判定した。</a:t>
            </a:r>
            <a:endParaRPr lang="en-US" altLang="ja-JP" dirty="0">
              <a:latin typeface="+mj-lt"/>
              <a:ea typeface="Yu Gothic" panose="020B0400000000000000" pitchFamily="50" charset="-128"/>
              <a:cs typeface="Arial" panose="020B0604020202020204" pitchFamily="34" charset="0"/>
            </a:endParaRPr>
          </a:p>
          <a:p>
            <a:r>
              <a:rPr lang="ja-JP" altLang="en-US" sz="1800" dirty="0">
                <a:solidFill>
                  <a:schemeClr val="bg2"/>
                </a:solidFill>
                <a:ea typeface="Yu Gothic" panose="020B0400000000000000" pitchFamily="50" charset="-128"/>
              </a:rPr>
              <a:t>推測：偽画像の赤ブクは色が薄いため、大タレが薄い赤色が付いている場合、薄い赤ブクとして判定した。</a:t>
            </a:r>
            <a:br>
              <a:rPr lang="en-US" altLang="ja-JP" sz="1800" dirty="0">
                <a:ea typeface="Yu Gothic" panose="020B0400000000000000" pitchFamily="50" charset="-128"/>
              </a:rPr>
            </a:br>
            <a:endParaRPr lang="ja-JP" altLang="en-US" dirty="0">
              <a:latin typeface="+mj-lt"/>
              <a:ea typeface="Yu Gothic" panose="020B0400000000000000" pitchFamily="50"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A645990D-B018-4D62-9D21-798360839E61}"/>
              </a:ext>
            </a:extLst>
          </p:cNvPr>
          <p:cNvSpPr txBox="1"/>
          <p:nvPr/>
        </p:nvSpPr>
        <p:spPr>
          <a:xfrm>
            <a:off x="161697" y="4373314"/>
            <a:ext cx="6097002" cy="646331"/>
          </a:xfrm>
          <a:prstGeom prst="rect">
            <a:avLst/>
          </a:prstGeom>
          <a:noFill/>
        </p:spPr>
        <p:txBody>
          <a:bodyPr wrap="square">
            <a:spAutoFit/>
          </a:bodyPr>
          <a:lstStyle/>
          <a:p>
            <a:r>
              <a:rPr kumimoji="1" lang="ja-JP" altLang="en-US" sz="1800" b="1" dirty="0">
                <a:solidFill>
                  <a:schemeClr val="tx1"/>
                </a:solidFill>
                <a:ea typeface="Yu Gothic" panose="020B0400000000000000" pitchFamily="50" charset="-128"/>
              </a:rPr>
              <a:t>正しく電極</a:t>
            </a:r>
            <a:r>
              <a:rPr lang="ja-JP" altLang="en-US" b="1" dirty="0">
                <a:latin typeface="+mj-lt"/>
                <a:ea typeface="Yu Gothic" panose="020B0400000000000000" pitchFamily="50" charset="-128"/>
                <a:cs typeface="Arial" panose="020B0604020202020204" pitchFamily="34" charset="0"/>
              </a:rPr>
              <a:t>大タレ</a:t>
            </a:r>
            <a:r>
              <a:rPr kumimoji="1" lang="ja-JP" altLang="en-US" sz="1800" b="1" dirty="0">
                <a:solidFill>
                  <a:schemeClr val="tx1"/>
                </a:solidFill>
                <a:ea typeface="Yu Gothic" panose="020B0400000000000000" pitchFamily="50" charset="-128"/>
              </a:rPr>
              <a:t>と判定された画像</a:t>
            </a:r>
            <a:br>
              <a:rPr kumimoji="1" lang="ja-JP" altLang="en-US" sz="1800" b="1" dirty="0">
                <a:solidFill>
                  <a:schemeClr val="tx1"/>
                </a:solidFill>
                <a:ea typeface="Yu Gothic" panose="020B0400000000000000" pitchFamily="50" charset="-128"/>
              </a:rPr>
            </a:br>
            <a:endParaRPr lang="ja-JP" altLang="en-US" b="1" dirty="0"/>
          </a:p>
        </p:txBody>
      </p:sp>
      <p:sp>
        <p:nvSpPr>
          <p:cNvPr id="33" name="テキスト ボックス 32">
            <a:extLst>
              <a:ext uri="{FF2B5EF4-FFF2-40B4-BE49-F238E27FC236}">
                <a16:creationId xmlns:a16="http://schemas.microsoft.com/office/drawing/2014/main" id="{6FA398D7-65E8-499A-9118-77C0FB35F96D}"/>
              </a:ext>
            </a:extLst>
          </p:cNvPr>
          <p:cNvSpPr txBox="1"/>
          <p:nvPr/>
        </p:nvSpPr>
        <p:spPr>
          <a:xfrm>
            <a:off x="8855486" y="2782367"/>
            <a:ext cx="2919162" cy="646331"/>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訓練画像：</a:t>
            </a:r>
            <a:endParaRPr lang="en-US" altLang="ja-JP" b="1" dirty="0">
              <a:latin typeface="+mj-lt"/>
              <a:ea typeface="Yu Gothic" panose="020B0400000000000000" pitchFamily="50" charset="-128"/>
              <a:cs typeface="Arial" panose="020B0604020202020204" pitchFamily="34" charset="0"/>
            </a:endParaRPr>
          </a:p>
          <a:p>
            <a:r>
              <a:rPr lang="ja-JP" altLang="en-US" dirty="0"/>
              <a:t>本物　　　偽画像</a:t>
            </a:r>
          </a:p>
        </p:txBody>
      </p:sp>
      <p:pic>
        <p:nvPicPr>
          <p:cNvPr id="6" name="図 5" descr="バッグ が含まれている画像&#10;&#10;自動的に生成された説明">
            <a:extLst>
              <a:ext uri="{FF2B5EF4-FFF2-40B4-BE49-F238E27FC236}">
                <a16:creationId xmlns:a16="http://schemas.microsoft.com/office/drawing/2014/main" id="{28304035-8025-48AA-B5FB-44BB32C8B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97" y="2586771"/>
            <a:ext cx="2290098" cy="1441914"/>
          </a:xfrm>
          <a:prstGeom prst="rect">
            <a:avLst/>
          </a:prstGeom>
        </p:spPr>
      </p:pic>
      <p:pic>
        <p:nvPicPr>
          <p:cNvPr id="9" name="図 8" descr="黒い背景とぼやけた写真&#10;&#10;中程度の精度で自動的に生成された説明">
            <a:extLst>
              <a:ext uri="{FF2B5EF4-FFF2-40B4-BE49-F238E27FC236}">
                <a16:creationId xmlns:a16="http://schemas.microsoft.com/office/drawing/2014/main" id="{1F21AFDE-4EF7-449C-8F78-967E98A86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427" y="2593441"/>
            <a:ext cx="2325094" cy="1435243"/>
          </a:xfrm>
          <a:prstGeom prst="rect">
            <a:avLst/>
          </a:prstGeom>
        </p:spPr>
      </p:pic>
      <p:pic>
        <p:nvPicPr>
          <p:cNvPr id="13" name="図 12" descr="黒い背景とぼやけた写真&#10;&#10;中程度の精度で自動的に生成された説明">
            <a:extLst>
              <a:ext uri="{FF2B5EF4-FFF2-40B4-BE49-F238E27FC236}">
                <a16:creationId xmlns:a16="http://schemas.microsoft.com/office/drawing/2014/main" id="{AB4E1F2C-E8D0-4D9D-8EF9-35F86B1088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953" y="2593441"/>
            <a:ext cx="2258092" cy="1441914"/>
          </a:xfrm>
          <a:prstGeom prst="rect">
            <a:avLst/>
          </a:prstGeom>
        </p:spPr>
      </p:pic>
      <p:pic>
        <p:nvPicPr>
          <p:cNvPr id="17" name="図 16">
            <a:extLst>
              <a:ext uri="{FF2B5EF4-FFF2-40B4-BE49-F238E27FC236}">
                <a16:creationId xmlns:a16="http://schemas.microsoft.com/office/drawing/2014/main" id="{E3DD8B3D-CE41-4CD4-A1F9-D3500DF780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97" y="4805332"/>
            <a:ext cx="2290098" cy="1132466"/>
          </a:xfrm>
          <a:prstGeom prst="rect">
            <a:avLst/>
          </a:prstGeom>
        </p:spPr>
      </p:pic>
      <p:pic>
        <p:nvPicPr>
          <p:cNvPr id="20" name="図 19">
            <a:extLst>
              <a:ext uri="{FF2B5EF4-FFF2-40B4-BE49-F238E27FC236}">
                <a16:creationId xmlns:a16="http://schemas.microsoft.com/office/drawing/2014/main" id="{813918D1-3066-4327-A855-77D12D6D47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9427" y="4793299"/>
            <a:ext cx="2325094" cy="1550063"/>
          </a:xfrm>
          <a:prstGeom prst="rect">
            <a:avLst/>
          </a:prstGeom>
        </p:spPr>
      </p:pic>
      <p:pic>
        <p:nvPicPr>
          <p:cNvPr id="23" name="図 22">
            <a:extLst>
              <a:ext uri="{FF2B5EF4-FFF2-40B4-BE49-F238E27FC236}">
                <a16:creationId xmlns:a16="http://schemas.microsoft.com/office/drawing/2014/main" id="{6558C439-A5AF-47B2-B10A-07A1DE0DF4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8953" y="4831218"/>
            <a:ext cx="2325094" cy="1241812"/>
          </a:xfrm>
          <a:prstGeom prst="rect">
            <a:avLst/>
          </a:prstGeom>
        </p:spPr>
      </p:pic>
      <p:pic>
        <p:nvPicPr>
          <p:cNvPr id="27" name="図 26" descr="バッグ が含まれている画像&#10;&#10;自動的に生成された説明">
            <a:extLst>
              <a:ext uri="{FF2B5EF4-FFF2-40B4-BE49-F238E27FC236}">
                <a16:creationId xmlns:a16="http://schemas.microsoft.com/office/drawing/2014/main" id="{8DA1CD57-FAD8-497A-A945-6C8F7BB61A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2258" y="3492150"/>
            <a:ext cx="2013098" cy="1301149"/>
          </a:xfrm>
          <a:prstGeom prst="rect">
            <a:avLst/>
          </a:prstGeom>
        </p:spPr>
      </p:pic>
      <p:pic>
        <p:nvPicPr>
          <p:cNvPr id="32" name="図 31">
            <a:extLst>
              <a:ext uri="{FF2B5EF4-FFF2-40B4-BE49-F238E27FC236}">
                <a16:creationId xmlns:a16="http://schemas.microsoft.com/office/drawing/2014/main" id="{BC08962B-5D91-47F8-A17C-1B6E3BE6D6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1161" y="3503460"/>
            <a:ext cx="1979142" cy="1063789"/>
          </a:xfrm>
          <a:prstGeom prst="rect">
            <a:avLst/>
          </a:prstGeom>
        </p:spPr>
      </p:pic>
    </p:spTree>
    <p:extLst>
      <p:ext uri="{BB962C8B-B14F-4D97-AF65-F5344CB8AC3E}">
        <p14:creationId xmlns:p14="http://schemas.microsoft.com/office/powerpoint/2010/main" val="27954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886238" y="2107543"/>
            <a:ext cx="10690100" cy="706091"/>
          </a:xfrm>
        </p:spPr>
        <p:txBody>
          <a:bodyPr/>
          <a:lstStyle/>
          <a:p>
            <a:br>
              <a:rPr lang="en-US" altLang="ja-JP" sz="1800" dirty="0">
                <a:solidFill>
                  <a:schemeClr val="tx1"/>
                </a:solidFill>
                <a:effectLst/>
                <a:ea typeface="Yu Gothic" panose="020B0400000000000000" pitchFamily="50" charset="-128"/>
              </a:rPr>
            </a:br>
            <a:r>
              <a:rPr lang="en-US" altLang="ja-JP" sz="1800" b="0" dirty="0">
                <a:solidFill>
                  <a:schemeClr val="tx1"/>
                </a:solidFill>
                <a:ea typeface="Yu Gothic" panose="020B0400000000000000" pitchFamily="50" charset="-128"/>
              </a:rPr>
              <a:t>LGA</a:t>
            </a:r>
            <a:r>
              <a:rPr lang="ja-JP" altLang="en-US" sz="1800" b="0" dirty="0">
                <a:solidFill>
                  <a:schemeClr val="tx1"/>
                </a:solidFill>
                <a:ea typeface="Yu Gothic" panose="020B0400000000000000" pitchFamily="50" charset="-128"/>
              </a:rPr>
              <a:t>部電極赤ブクの偽画像を追加したことで、</a:t>
            </a:r>
            <a:br>
              <a:rPr lang="en-US" altLang="ja-JP" sz="1800" b="0" dirty="0">
                <a:solidFill>
                  <a:schemeClr val="tx1"/>
                </a:solidFill>
                <a:ea typeface="Yu Gothic" panose="020B0400000000000000" pitchFamily="50" charset="-128"/>
              </a:rPr>
            </a:br>
            <a:r>
              <a:rPr lang="en-US" altLang="ja-JP" sz="1800" b="0" dirty="0">
                <a:solidFill>
                  <a:schemeClr val="bg2"/>
                </a:solidFill>
                <a:effectLst/>
                <a:ea typeface="Yu Gothic" panose="020B0400000000000000" pitchFamily="50" charset="-128"/>
              </a:rPr>
              <a:t>OM53</a:t>
            </a:r>
            <a:r>
              <a:rPr lang="ja-JP" altLang="en-US" sz="1800" b="0" dirty="0">
                <a:solidFill>
                  <a:schemeClr val="bg2"/>
                </a:solidFill>
                <a:effectLst/>
                <a:ea typeface="Yu Gothic" panose="020B0400000000000000" pitchFamily="50" charset="-128"/>
              </a:rPr>
              <a:t>の訓練画像</a:t>
            </a:r>
            <a:r>
              <a:rPr lang="ja-JP" altLang="en-US" sz="1800" b="0" dirty="0">
                <a:effectLst/>
                <a:ea typeface="Yu Gothic" panose="020B0400000000000000" pitchFamily="50" charset="-128"/>
              </a:rPr>
              <a:t>のみの場合に、見逃した明確ではない赤ブクを、検出できるようになった</a:t>
            </a:r>
            <a:r>
              <a:rPr lang="ja-JP" altLang="en-US" sz="1800" b="0" dirty="0">
                <a:ea typeface="Yu Gothic" panose="020B0400000000000000" pitchFamily="50" charset="-128"/>
              </a:rPr>
              <a:t>。</a:t>
            </a:r>
            <a:br>
              <a:rPr lang="en-US" altLang="ja-JP" sz="1800" b="0" dirty="0">
                <a:highlight>
                  <a:srgbClr val="FFFF00"/>
                </a:highlight>
                <a:ea typeface="Yu Gothic" panose="020B0400000000000000" pitchFamily="50" charset="-128"/>
              </a:rPr>
            </a:br>
            <a:br>
              <a:rPr lang="en-US" altLang="ja-JP" sz="1800" b="0" dirty="0">
                <a:highlight>
                  <a:srgbClr val="FFFF00"/>
                </a:highlight>
                <a:ea typeface="Yu Gothic" panose="020B0400000000000000" pitchFamily="50" charset="-128"/>
              </a:rPr>
            </a:br>
            <a:br>
              <a:rPr lang="en-US" altLang="ja-JP" sz="1600" dirty="0">
                <a:solidFill>
                  <a:schemeClr val="tx1"/>
                </a:solidFill>
                <a:effectLst/>
                <a:ea typeface="Yu Gothic" panose="020B0400000000000000" pitchFamily="50" charset="-128"/>
              </a:rPr>
            </a:br>
            <a:br>
              <a:rPr lang="en-US" altLang="ja-JP" sz="1600" dirty="0">
                <a:solidFill>
                  <a:schemeClr val="tx1"/>
                </a:solidFill>
                <a:effectLst/>
                <a:ea typeface="Yu Gothic" panose="020B0400000000000000" pitchFamily="50" charset="-128"/>
              </a:rPr>
            </a:br>
            <a:br>
              <a:rPr lang="en-US" altLang="ja-JP" sz="1600" dirty="0">
                <a:solidFill>
                  <a:schemeClr val="tx1"/>
                </a:solidFill>
                <a:effectLst/>
                <a:ea typeface="Yu Gothic" panose="020B0400000000000000" pitchFamily="50" charset="-128"/>
              </a:rPr>
            </a:br>
            <a:br>
              <a:rPr lang="en-US" altLang="ja-JP" sz="1600" dirty="0">
                <a:solidFill>
                  <a:schemeClr val="tx1"/>
                </a:solidFill>
                <a:ea typeface="Yu Gothic" panose="020B0400000000000000" pitchFamily="50" charset="-128"/>
              </a:rPr>
            </a:br>
            <a:br>
              <a:rPr lang="en-US" altLang="ja-JP" sz="1800" dirty="0">
                <a:solidFill>
                  <a:schemeClr val="tx1"/>
                </a:solidFill>
                <a:ea typeface="Yu Gothic" panose="020B0400000000000000" pitchFamily="50" charset="-128"/>
              </a:rPr>
            </a:br>
            <a:br>
              <a:rPr lang="en-US" altLang="ja-JP" sz="1800" dirty="0">
                <a:solidFill>
                  <a:schemeClr val="tx1"/>
                </a:solidFill>
                <a:ea typeface="Yu Gothic" panose="020B0400000000000000" pitchFamily="50" charset="-128"/>
              </a:rPr>
            </a:br>
            <a:br>
              <a:rPr lang="en-US" altLang="ja-JP" sz="1800" dirty="0">
                <a:solidFill>
                  <a:schemeClr val="tx1"/>
                </a:solidFill>
                <a:ea typeface="Yu Gothic" panose="020B0400000000000000" pitchFamily="50" charset="-128"/>
              </a:rPr>
            </a:br>
            <a:br>
              <a:rPr lang="en-US" altLang="ja-JP" sz="1800" dirty="0">
                <a:solidFill>
                  <a:schemeClr val="tx1"/>
                </a:solidFill>
                <a:effectLst/>
                <a:ea typeface="Yu Gothic" panose="020B0400000000000000" pitchFamily="50" charset="-128"/>
              </a:rPr>
            </a:br>
            <a:endParaRPr kumimoji="1" lang="ja-JP" altLang="en-US" sz="180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802018" y="162343"/>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ea typeface="Yu Gothic" panose="020B0400000000000000" pitchFamily="50" charset="-128"/>
              </a:rPr>
              <a:t>+</a:t>
            </a:r>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endParaRPr lang="en-US" altLang="ja-JP" sz="2400" dirty="0">
              <a:solidFill>
                <a:schemeClr val="bg2"/>
              </a:solidFill>
              <a:effectLst/>
              <a:ea typeface="Yu Gothic" panose="020B0400000000000000" pitchFamily="50" charset="-128"/>
            </a:endParaRPr>
          </a:p>
          <a:p>
            <a:r>
              <a:rPr lang="ja-JP" altLang="en-US" sz="2400" b="0" dirty="0">
                <a:solidFill>
                  <a:schemeClr val="tx1"/>
                </a:solidFill>
                <a:effectLst/>
                <a:ea typeface="Yu Gothic" panose="020B0400000000000000" pitchFamily="50" charset="-128"/>
              </a:rPr>
              <a:t>結果</a:t>
            </a:r>
            <a:r>
              <a:rPr lang="ja-JP" altLang="en-US" sz="2400" b="0" dirty="0">
                <a:solidFill>
                  <a:schemeClr val="tx1"/>
                </a:solidFill>
                <a:ea typeface="Yu Gothic" panose="020B0400000000000000" pitchFamily="50" charset="-128"/>
              </a:rPr>
              <a:t>④ 　偽画像の追加によって改善された見逃し</a:t>
            </a:r>
            <a:endParaRPr lang="en-US" altLang="ja-JP" sz="2400" b="0" dirty="0">
              <a:solidFill>
                <a:schemeClr val="tx1"/>
              </a:solidFill>
              <a:effectLst/>
              <a:ea typeface="Yu Gothic" panose="020B0400000000000000" pitchFamily="50" charset="-128"/>
            </a:endParaRPr>
          </a:p>
        </p:txBody>
      </p:sp>
      <p:pic>
        <p:nvPicPr>
          <p:cNvPr id="5" name="図 4">
            <a:extLst>
              <a:ext uri="{FF2B5EF4-FFF2-40B4-BE49-F238E27FC236}">
                <a16:creationId xmlns:a16="http://schemas.microsoft.com/office/drawing/2014/main" id="{A1126181-7598-4265-A4E0-FB6C4973D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38" y="2312319"/>
            <a:ext cx="2201779" cy="1238501"/>
          </a:xfrm>
          <a:prstGeom prst="rect">
            <a:avLst/>
          </a:prstGeom>
        </p:spPr>
      </p:pic>
      <p:pic>
        <p:nvPicPr>
          <p:cNvPr id="8" name="図 7">
            <a:extLst>
              <a:ext uri="{FF2B5EF4-FFF2-40B4-BE49-F238E27FC236}">
                <a16:creationId xmlns:a16="http://schemas.microsoft.com/office/drawing/2014/main" id="{C324802A-289F-4991-AACE-1519EA378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906" y="2312319"/>
            <a:ext cx="2256824" cy="1238501"/>
          </a:xfrm>
          <a:prstGeom prst="rect">
            <a:avLst/>
          </a:prstGeom>
        </p:spPr>
      </p:pic>
      <p:pic>
        <p:nvPicPr>
          <p:cNvPr id="11" name="図 10" descr="バッグ が含まれている画像&#10;&#10;自動的に生成された説明">
            <a:extLst>
              <a:ext uri="{FF2B5EF4-FFF2-40B4-BE49-F238E27FC236}">
                <a16:creationId xmlns:a16="http://schemas.microsoft.com/office/drawing/2014/main" id="{87E4F95C-D6C9-4809-B4EB-4B7BE790A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619" y="2312318"/>
            <a:ext cx="1903622" cy="1238501"/>
          </a:xfrm>
          <a:prstGeom prst="rect">
            <a:avLst/>
          </a:prstGeom>
        </p:spPr>
      </p:pic>
      <p:pic>
        <p:nvPicPr>
          <p:cNvPr id="13" name="図 12">
            <a:extLst>
              <a:ext uri="{FF2B5EF4-FFF2-40B4-BE49-F238E27FC236}">
                <a16:creationId xmlns:a16="http://schemas.microsoft.com/office/drawing/2014/main" id="{711DFBE5-8DD1-4152-A698-AE94F8392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238" y="3923298"/>
            <a:ext cx="2201778" cy="1210978"/>
          </a:xfrm>
          <a:prstGeom prst="rect">
            <a:avLst/>
          </a:prstGeom>
        </p:spPr>
      </p:pic>
      <p:pic>
        <p:nvPicPr>
          <p:cNvPr id="16" name="図 15">
            <a:extLst>
              <a:ext uri="{FF2B5EF4-FFF2-40B4-BE49-F238E27FC236}">
                <a16:creationId xmlns:a16="http://schemas.microsoft.com/office/drawing/2014/main" id="{89FB9339-6164-4B25-B38E-A32392F6BD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2906" y="3923298"/>
            <a:ext cx="2421956" cy="1210978"/>
          </a:xfrm>
          <a:prstGeom prst="rect">
            <a:avLst/>
          </a:prstGeom>
        </p:spPr>
      </p:pic>
      <p:pic>
        <p:nvPicPr>
          <p:cNvPr id="20" name="図 19">
            <a:extLst>
              <a:ext uri="{FF2B5EF4-FFF2-40B4-BE49-F238E27FC236}">
                <a16:creationId xmlns:a16="http://schemas.microsoft.com/office/drawing/2014/main" id="{2106A606-87CC-42C4-B9A1-B0BD423C32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2187" y="3923298"/>
            <a:ext cx="2368135" cy="1210978"/>
          </a:xfrm>
          <a:prstGeom prst="rect">
            <a:avLst/>
          </a:prstGeom>
        </p:spPr>
      </p:pic>
    </p:spTree>
    <p:extLst>
      <p:ext uri="{BB962C8B-B14F-4D97-AF65-F5344CB8AC3E}">
        <p14:creationId xmlns:p14="http://schemas.microsoft.com/office/powerpoint/2010/main" val="3846578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886238" y="2107543"/>
            <a:ext cx="10690100" cy="706091"/>
          </a:xfrm>
        </p:spPr>
        <p:txBody>
          <a:bodyPr/>
          <a:lstStyle/>
          <a:p>
            <a:r>
              <a:rPr lang="ja-JP" altLang="en-US" sz="1800" b="0" dirty="0">
                <a:solidFill>
                  <a:schemeClr val="tx1"/>
                </a:solidFill>
                <a:ea typeface="Yu Gothic" panose="020B0400000000000000" pitchFamily="50" charset="-128"/>
              </a:rPr>
              <a:t>素体部変色変形、変形の偽画像を追加したことで、</a:t>
            </a:r>
            <a:br>
              <a:rPr lang="en-US" altLang="ja-JP" sz="1800" b="0" dirty="0">
                <a:solidFill>
                  <a:schemeClr val="tx1"/>
                </a:solidFill>
                <a:ea typeface="Yu Gothic" panose="020B0400000000000000" pitchFamily="50" charset="-128"/>
              </a:rPr>
            </a:br>
            <a:r>
              <a:rPr lang="en-US" altLang="ja-JP" sz="1800" b="0" dirty="0">
                <a:solidFill>
                  <a:schemeClr val="bg2"/>
                </a:solidFill>
                <a:effectLst/>
                <a:ea typeface="Yu Gothic" panose="020B0400000000000000" pitchFamily="50" charset="-128"/>
              </a:rPr>
              <a:t>OM53</a:t>
            </a:r>
            <a:r>
              <a:rPr lang="ja-JP" altLang="en-US" sz="1800" b="0" dirty="0">
                <a:solidFill>
                  <a:schemeClr val="bg2"/>
                </a:solidFill>
                <a:effectLst/>
                <a:ea typeface="Yu Gothic" panose="020B0400000000000000" pitchFamily="50" charset="-128"/>
              </a:rPr>
              <a:t>の訓練画像</a:t>
            </a:r>
            <a:r>
              <a:rPr lang="ja-JP" altLang="en-US" sz="1800" b="0" dirty="0">
                <a:effectLst/>
                <a:ea typeface="Yu Gothic" panose="020B0400000000000000" pitchFamily="50" charset="-128"/>
              </a:rPr>
              <a:t>のみの場合に、局所変色明と誤判定された変色変形、ワレカケと判定された変形を、</a:t>
            </a:r>
            <a:br>
              <a:rPr lang="en-US" altLang="ja-JP" sz="1800" b="0" dirty="0">
                <a:effectLst/>
                <a:ea typeface="Yu Gothic" panose="020B0400000000000000" pitchFamily="50" charset="-128"/>
              </a:rPr>
            </a:br>
            <a:r>
              <a:rPr lang="ja-JP" altLang="en-US" sz="1800" b="0" dirty="0">
                <a:effectLst/>
                <a:ea typeface="Yu Gothic" panose="020B0400000000000000" pitchFamily="50" charset="-128"/>
              </a:rPr>
              <a:t>検出できるようになった</a:t>
            </a:r>
            <a:r>
              <a:rPr lang="ja-JP" altLang="en-US" sz="1800" b="0" dirty="0">
                <a:ea typeface="Yu Gothic" panose="020B0400000000000000" pitchFamily="50" charset="-128"/>
              </a:rPr>
              <a:t>。</a:t>
            </a:r>
            <a:br>
              <a:rPr lang="en-US" altLang="ja-JP" sz="1800" b="0" dirty="0">
                <a:highlight>
                  <a:srgbClr val="FFFF00"/>
                </a:highlight>
                <a:ea typeface="Yu Gothic" panose="020B0400000000000000" pitchFamily="50" charset="-128"/>
              </a:rPr>
            </a:br>
            <a:br>
              <a:rPr lang="en-US" altLang="ja-JP" sz="1800" b="0" dirty="0">
                <a:highlight>
                  <a:srgbClr val="FFFF00"/>
                </a:highlight>
                <a:ea typeface="Yu Gothic" panose="020B0400000000000000" pitchFamily="50" charset="-128"/>
              </a:rPr>
            </a:br>
            <a:br>
              <a:rPr lang="en-US" altLang="ja-JP" sz="1600" dirty="0">
                <a:solidFill>
                  <a:schemeClr val="tx1"/>
                </a:solidFill>
                <a:effectLst/>
                <a:ea typeface="Yu Gothic" panose="020B0400000000000000" pitchFamily="50" charset="-128"/>
              </a:rPr>
            </a:br>
            <a:br>
              <a:rPr lang="en-US" altLang="ja-JP" sz="1600" dirty="0">
                <a:solidFill>
                  <a:schemeClr val="tx1"/>
                </a:solidFill>
                <a:effectLst/>
                <a:ea typeface="Yu Gothic" panose="020B0400000000000000" pitchFamily="50" charset="-128"/>
              </a:rPr>
            </a:br>
            <a:br>
              <a:rPr lang="en-US" altLang="ja-JP" sz="1600" dirty="0">
                <a:solidFill>
                  <a:schemeClr val="tx1"/>
                </a:solidFill>
                <a:effectLst/>
                <a:ea typeface="Yu Gothic" panose="020B0400000000000000" pitchFamily="50" charset="-128"/>
              </a:rPr>
            </a:br>
            <a:br>
              <a:rPr lang="en-US" altLang="ja-JP" sz="1600" dirty="0">
                <a:solidFill>
                  <a:schemeClr val="tx1"/>
                </a:solidFill>
                <a:ea typeface="Yu Gothic" panose="020B0400000000000000" pitchFamily="50" charset="-128"/>
              </a:rPr>
            </a:br>
            <a:br>
              <a:rPr lang="en-US" altLang="ja-JP" sz="1800" dirty="0">
                <a:solidFill>
                  <a:schemeClr val="tx1"/>
                </a:solidFill>
                <a:ea typeface="Yu Gothic" panose="020B0400000000000000" pitchFamily="50" charset="-128"/>
              </a:rPr>
            </a:br>
            <a:br>
              <a:rPr lang="en-US" altLang="ja-JP" sz="1800" dirty="0">
                <a:solidFill>
                  <a:schemeClr val="tx1"/>
                </a:solidFill>
                <a:ea typeface="Yu Gothic" panose="020B0400000000000000" pitchFamily="50" charset="-128"/>
              </a:rPr>
            </a:br>
            <a:br>
              <a:rPr lang="en-US" altLang="ja-JP" sz="1800" dirty="0">
                <a:solidFill>
                  <a:schemeClr val="tx1"/>
                </a:solidFill>
                <a:ea typeface="Yu Gothic" panose="020B0400000000000000" pitchFamily="50" charset="-128"/>
              </a:rPr>
            </a:br>
            <a:br>
              <a:rPr lang="en-US" altLang="ja-JP" sz="1800" dirty="0">
                <a:solidFill>
                  <a:schemeClr val="tx1"/>
                </a:solidFill>
                <a:effectLst/>
                <a:ea typeface="Yu Gothic" panose="020B0400000000000000" pitchFamily="50" charset="-128"/>
              </a:rPr>
            </a:br>
            <a:endParaRPr kumimoji="1" lang="ja-JP" altLang="en-US" sz="180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802018" y="162343"/>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ea typeface="Yu Gothic" panose="020B0400000000000000" pitchFamily="50" charset="-128"/>
              </a:rPr>
              <a:t>+</a:t>
            </a:r>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endParaRPr lang="en-US" altLang="ja-JP" sz="2400" dirty="0">
              <a:solidFill>
                <a:schemeClr val="bg2"/>
              </a:solidFill>
              <a:effectLst/>
              <a:ea typeface="Yu Gothic" panose="020B0400000000000000" pitchFamily="50" charset="-128"/>
            </a:endParaRPr>
          </a:p>
          <a:p>
            <a:r>
              <a:rPr lang="ja-JP" altLang="en-US" sz="2400" b="0" dirty="0">
                <a:solidFill>
                  <a:schemeClr val="tx1"/>
                </a:solidFill>
                <a:effectLst/>
                <a:ea typeface="Yu Gothic" panose="020B0400000000000000" pitchFamily="50" charset="-128"/>
              </a:rPr>
              <a:t>結果</a:t>
            </a:r>
            <a:r>
              <a:rPr lang="ja-JP" altLang="en-US" sz="2400" b="0" dirty="0">
                <a:solidFill>
                  <a:schemeClr val="tx1"/>
                </a:solidFill>
                <a:ea typeface="Yu Gothic" panose="020B0400000000000000" pitchFamily="50" charset="-128"/>
              </a:rPr>
              <a:t>④ 　偽画像の追加によって改善された見逃し</a:t>
            </a:r>
            <a:endParaRPr lang="en-US" altLang="ja-JP" sz="2400" b="0" dirty="0">
              <a:solidFill>
                <a:schemeClr val="tx1"/>
              </a:solidFill>
              <a:effectLst/>
              <a:ea typeface="Yu Gothic" panose="020B0400000000000000" pitchFamily="50" charset="-128"/>
            </a:endParaRPr>
          </a:p>
        </p:txBody>
      </p:sp>
      <p:grpSp>
        <p:nvGrpSpPr>
          <p:cNvPr id="25" name="グループ化 24">
            <a:extLst>
              <a:ext uri="{FF2B5EF4-FFF2-40B4-BE49-F238E27FC236}">
                <a16:creationId xmlns:a16="http://schemas.microsoft.com/office/drawing/2014/main" id="{B52D3197-2E02-4E35-97B2-0EE009238A14}"/>
              </a:ext>
            </a:extLst>
          </p:cNvPr>
          <p:cNvGrpSpPr/>
          <p:nvPr/>
        </p:nvGrpSpPr>
        <p:grpSpPr>
          <a:xfrm>
            <a:off x="747742" y="4647273"/>
            <a:ext cx="8191272" cy="1737410"/>
            <a:chOff x="886237" y="1922877"/>
            <a:chExt cx="8191272" cy="1737410"/>
          </a:xfrm>
        </p:grpSpPr>
        <p:pic>
          <p:nvPicPr>
            <p:cNvPr id="6" name="図 5" descr="時計, メーター が含まれている画像&#10;&#10;自動的に生成された説明">
              <a:extLst>
                <a:ext uri="{FF2B5EF4-FFF2-40B4-BE49-F238E27FC236}">
                  <a16:creationId xmlns:a16="http://schemas.microsoft.com/office/drawing/2014/main" id="{EF92004F-B711-4678-AAE5-125F84B9B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38" y="2336312"/>
              <a:ext cx="2581275" cy="1323975"/>
            </a:xfrm>
            <a:prstGeom prst="rect">
              <a:avLst/>
            </a:prstGeom>
          </p:spPr>
        </p:pic>
        <p:sp>
          <p:nvSpPr>
            <p:cNvPr id="17" name="テキスト ボックス 16">
              <a:extLst>
                <a:ext uri="{FF2B5EF4-FFF2-40B4-BE49-F238E27FC236}">
                  <a16:creationId xmlns:a16="http://schemas.microsoft.com/office/drawing/2014/main" id="{6AD2A21D-D824-4394-B7AB-8685A4BC319C}"/>
                </a:ext>
              </a:extLst>
            </p:cNvPr>
            <p:cNvSpPr txBox="1"/>
            <p:nvPr/>
          </p:nvSpPr>
          <p:spPr>
            <a:xfrm>
              <a:off x="886237" y="1922877"/>
              <a:ext cx="5209763" cy="369332"/>
            </a:xfrm>
            <a:prstGeom prst="rect">
              <a:avLst/>
            </a:prstGeom>
            <a:noFill/>
          </p:spPr>
          <p:txBody>
            <a:bodyPr wrap="square">
              <a:spAutoFit/>
            </a:bodyPr>
            <a:lstStyle/>
            <a:p>
              <a:r>
                <a:rPr lang="ja-JP" altLang="en-US" sz="1800" b="1" dirty="0">
                  <a:solidFill>
                    <a:schemeClr val="tx1"/>
                  </a:solidFill>
                  <a:ea typeface="Yu Gothic" panose="020B0400000000000000" pitchFamily="50" charset="-128"/>
                </a:rPr>
                <a:t>正しく変形として判定できるようになった画像</a:t>
              </a:r>
              <a:endParaRPr lang="ja-JP" altLang="en-US" b="1" dirty="0"/>
            </a:p>
          </p:txBody>
        </p:sp>
        <p:pic>
          <p:nvPicPr>
            <p:cNvPr id="18" name="図 17" descr="グリーン, 時計, メーター が含まれている画像&#10;&#10;自動的に生成された説明">
              <a:extLst>
                <a:ext uri="{FF2B5EF4-FFF2-40B4-BE49-F238E27FC236}">
                  <a16:creationId xmlns:a16="http://schemas.microsoft.com/office/drawing/2014/main" id="{74802AF8-8ACB-460B-9837-60CA18CF1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0488" y="2336312"/>
              <a:ext cx="2590800" cy="1304925"/>
            </a:xfrm>
            <a:prstGeom prst="rect">
              <a:avLst/>
            </a:prstGeom>
          </p:spPr>
        </p:pic>
        <p:pic>
          <p:nvPicPr>
            <p:cNvPr id="21" name="図 20" descr="グラフィカル ユーザー インターフェイス が含まれている画像&#10;&#10;自動的に生成された説明">
              <a:extLst>
                <a:ext uri="{FF2B5EF4-FFF2-40B4-BE49-F238E27FC236}">
                  <a16:creationId xmlns:a16="http://schemas.microsoft.com/office/drawing/2014/main" id="{EDEA4AD9-0362-4C50-A610-83BE5E341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984" y="2332169"/>
              <a:ext cx="2676525" cy="1276350"/>
            </a:xfrm>
            <a:prstGeom prst="rect">
              <a:avLst/>
            </a:prstGeom>
          </p:spPr>
        </p:pic>
      </p:grpSp>
      <p:sp>
        <p:nvSpPr>
          <p:cNvPr id="22" name="テキスト ボックス 21">
            <a:extLst>
              <a:ext uri="{FF2B5EF4-FFF2-40B4-BE49-F238E27FC236}">
                <a16:creationId xmlns:a16="http://schemas.microsoft.com/office/drawing/2014/main" id="{93D5DA79-0C92-48D5-BA20-62826F6BF21A}"/>
              </a:ext>
            </a:extLst>
          </p:cNvPr>
          <p:cNvSpPr txBox="1"/>
          <p:nvPr/>
        </p:nvSpPr>
        <p:spPr>
          <a:xfrm>
            <a:off x="747742" y="2022840"/>
            <a:ext cx="5742706" cy="369332"/>
          </a:xfrm>
          <a:prstGeom prst="rect">
            <a:avLst/>
          </a:prstGeom>
          <a:noFill/>
        </p:spPr>
        <p:txBody>
          <a:bodyPr wrap="square">
            <a:spAutoFit/>
          </a:bodyPr>
          <a:lstStyle/>
          <a:p>
            <a:r>
              <a:rPr lang="ja-JP" altLang="en-US" sz="1800" b="1" dirty="0">
                <a:solidFill>
                  <a:schemeClr val="tx1"/>
                </a:solidFill>
                <a:ea typeface="Yu Gothic" panose="020B0400000000000000" pitchFamily="50" charset="-128"/>
              </a:rPr>
              <a:t>正しく変色変形として判定できるようになった画像</a:t>
            </a:r>
            <a:endParaRPr lang="ja-JP" altLang="en-US" b="1" dirty="0"/>
          </a:p>
        </p:txBody>
      </p:sp>
      <p:pic>
        <p:nvPicPr>
          <p:cNvPr id="24" name="図 23" descr="時計, グリーン, 小さい, メーター が含まれている画像&#10;&#10;自動的に生成された説明">
            <a:extLst>
              <a:ext uri="{FF2B5EF4-FFF2-40B4-BE49-F238E27FC236}">
                <a16:creationId xmlns:a16="http://schemas.microsoft.com/office/drawing/2014/main" id="{B8143856-0752-4D0E-9FFD-A76A08FFFF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018" y="2480153"/>
            <a:ext cx="2609850" cy="1295400"/>
          </a:xfrm>
          <a:prstGeom prst="rect">
            <a:avLst/>
          </a:prstGeom>
        </p:spPr>
      </p:pic>
      <p:pic>
        <p:nvPicPr>
          <p:cNvPr id="27" name="図 26" descr="グリーン, 時計, メーター, 電車 が含まれている画像&#10;&#10;自動的に生成された説明">
            <a:extLst>
              <a:ext uri="{FF2B5EF4-FFF2-40B4-BE49-F238E27FC236}">
                <a16:creationId xmlns:a16="http://schemas.microsoft.com/office/drawing/2014/main" id="{50418BFD-91BA-46AC-B0CD-0C70D0C1F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3114" y="2476875"/>
            <a:ext cx="2619375" cy="1304925"/>
          </a:xfrm>
          <a:prstGeom prst="rect">
            <a:avLst/>
          </a:prstGeom>
        </p:spPr>
      </p:pic>
      <p:pic>
        <p:nvPicPr>
          <p:cNvPr id="29" name="図 28" descr="グリーン, 時計, 電車, メーター が含まれている画像&#10;&#10;自動的に生成された説明">
            <a:extLst>
              <a:ext uri="{FF2B5EF4-FFF2-40B4-BE49-F238E27FC236}">
                <a16:creationId xmlns:a16="http://schemas.microsoft.com/office/drawing/2014/main" id="{04449DFF-6ED0-470C-BF66-82760E8B72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448" y="2473165"/>
            <a:ext cx="2667000" cy="1302388"/>
          </a:xfrm>
          <a:prstGeom prst="rect">
            <a:avLst/>
          </a:prstGeom>
        </p:spPr>
      </p:pic>
    </p:spTree>
    <p:extLst>
      <p:ext uri="{BB962C8B-B14F-4D97-AF65-F5344CB8AC3E}">
        <p14:creationId xmlns:p14="http://schemas.microsoft.com/office/powerpoint/2010/main" val="3471816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F8C35-913F-4CC0-BE8F-D81546200883}"/>
              </a:ext>
            </a:extLst>
          </p:cNvPr>
          <p:cNvSpPr>
            <a:spLocks noGrp="1"/>
          </p:cNvSpPr>
          <p:nvPr>
            <p:ph type="title"/>
          </p:nvPr>
        </p:nvSpPr>
        <p:spPr>
          <a:xfrm>
            <a:off x="812494" y="270052"/>
            <a:ext cx="8848864" cy="706091"/>
          </a:xfrm>
        </p:spPr>
        <p:txBody>
          <a:bodyPr/>
          <a:lstStyle/>
          <a:p>
            <a:r>
              <a:rPr lang="ja-JP" altLang="en-US" sz="2400" dirty="0">
                <a:ea typeface="Yu Gothic" panose="020B0400000000000000" pitchFamily="50" charset="-128"/>
              </a:rPr>
              <a:t>少ない本物 </a:t>
            </a:r>
            <a:r>
              <a:rPr lang="en-US" altLang="ja-JP" sz="2400" dirty="0">
                <a:ea typeface="Yu Gothic" panose="020B0400000000000000" pitchFamily="50" charset="-128"/>
              </a:rPr>
              <a:t>vs</a:t>
            </a:r>
            <a:r>
              <a:rPr lang="ja-JP" altLang="en-US" sz="2400" dirty="0">
                <a:ea typeface="Yu Gothic" panose="020B0400000000000000" pitchFamily="50" charset="-128"/>
              </a:rPr>
              <a:t> 偽画像＋少ない本物（</a:t>
            </a:r>
            <a:r>
              <a:rPr lang="en-US" altLang="ja-JP" sz="2400" dirty="0">
                <a:ea typeface="Yu Gothic" panose="020B0400000000000000" pitchFamily="50" charset="-128"/>
              </a:rPr>
              <a:t>ResNet18</a:t>
            </a:r>
            <a:r>
              <a:rPr lang="ja-JP" altLang="en-US" sz="2400" dirty="0">
                <a:ea typeface="Yu Gothic" panose="020B0400000000000000" pitchFamily="50" charset="-128"/>
              </a:rPr>
              <a:t>）</a:t>
            </a:r>
            <a:r>
              <a:rPr lang="ja-JP" altLang="en-US" sz="2400" dirty="0">
                <a:effectLst/>
                <a:ea typeface="Yu Gothic" panose="020B0400000000000000" pitchFamily="50" charset="-128"/>
              </a:rPr>
              <a:t>　</a:t>
            </a:r>
            <a:endParaRPr kumimoji="1" lang="ja-JP" altLang="en-US" sz="2400" dirty="0"/>
          </a:p>
        </p:txBody>
      </p:sp>
      <p:sp>
        <p:nvSpPr>
          <p:cNvPr id="11" name="テキスト ボックス 10">
            <a:extLst>
              <a:ext uri="{FF2B5EF4-FFF2-40B4-BE49-F238E27FC236}">
                <a16:creationId xmlns:a16="http://schemas.microsoft.com/office/drawing/2014/main" id="{0D4A7149-CF81-4C65-AE74-6BF6215E4B09}"/>
              </a:ext>
            </a:extLst>
          </p:cNvPr>
          <p:cNvSpPr txBox="1"/>
          <p:nvPr/>
        </p:nvSpPr>
        <p:spPr>
          <a:xfrm>
            <a:off x="812494" y="996287"/>
            <a:ext cx="11515787" cy="830997"/>
          </a:xfrm>
          <a:prstGeom prst="rect">
            <a:avLst/>
          </a:prstGeom>
          <a:noFill/>
        </p:spPr>
        <p:txBody>
          <a:bodyPr wrap="square">
            <a:spAutoFit/>
          </a:bodyPr>
          <a:lstStyle/>
          <a:p>
            <a:r>
              <a:rPr lang="ja-JP" altLang="en-US" sz="1600" dirty="0">
                <a:effectLst/>
                <a:ea typeface="Yu Gothic" panose="020B0400000000000000" pitchFamily="50" charset="-128"/>
              </a:rPr>
              <a:t>調査対象の</a:t>
            </a:r>
            <a:r>
              <a:rPr lang="ja-JP" altLang="ja-JP" sz="1600" dirty="0">
                <a:effectLst/>
                <a:ea typeface="Yu Gothic" panose="020B0400000000000000" pitchFamily="50" charset="-128"/>
              </a:rPr>
              <a:t>結果：</a:t>
            </a:r>
            <a:r>
              <a:rPr lang="ja-JP" altLang="en-US" sz="1600" dirty="0">
                <a:effectLst/>
                <a:ea typeface="Yu Gothic" panose="020B0400000000000000" pitchFamily="50" charset="-128"/>
              </a:rPr>
              <a:t>偽画像を追加したことで、</a:t>
            </a:r>
            <a:r>
              <a:rPr lang="ja-JP" altLang="en-US" sz="1600" dirty="0">
                <a:highlight>
                  <a:srgbClr val="FFFF00"/>
                </a:highlight>
                <a:ea typeface="Yu Gothic" panose="020B0400000000000000" pitchFamily="50" charset="-128"/>
              </a:rPr>
              <a:t>電極赤ブク</a:t>
            </a:r>
            <a:r>
              <a:rPr lang="ja-JP" altLang="en-US" sz="1600" dirty="0">
                <a:effectLst/>
                <a:highlight>
                  <a:srgbClr val="FFFF00"/>
                </a:highlight>
                <a:ea typeface="Yu Gothic" panose="020B0400000000000000" pitchFamily="50" charset="-128"/>
              </a:rPr>
              <a:t>の</a:t>
            </a:r>
            <a:r>
              <a:rPr lang="en-US" altLang="ja-JP" sz="1600" dirty="0">
                <a:effectLst/>
                <a:highlight>
                  <a:srgbClr val="FFFF00"/>
                </a:highlight>
                <a:ea typeface="Yu Gothic" panose="020B0400000000000000" pitchFamily="50" charset="-128"/>
              </a:rPr>
              <a:t>F</a:t>
            </a:r>
            <a:r>
              <a:rPr lang="ja-JP" altLang="en-US" sz="1600" dirty="0">
                <a:effectLst/>
                <a:highlight>
                  <a:srgbClr val="FFFF00"/>
                </a:highlight>
                <a:ea typeface="Yu Gothic" panose="020B0400000000000000" pitchFamily="50" charset="-128"/>
              </a:rPr>
              <a:t>値が</a:t>
            </a:r>
            <a:r>
              <a:rPr lang="en-US" altLang="ja-JP" sz="1600" dirty="0">
                <a:effectLst/>
                <a:highlight>
                  <a:srgbClr val="FFFF00"/>
                </a:highlight>
                <a:ea typeface="Yu Gothic" panose="020B0400000000000000" pitchFamily="50" charset="-128"/>
              </a:rPr>
              <a:t>21.42.</a:t>
            </a:r>
            <a:r>
              <a:rPr lang="en-US" altLang="ja-JP" sz="1600" dirty="0">
                <a:highlight>
                  <a:srgbClr val="FFFF00"/>
                </a:highlight>
                <a:ea typeface="Yu Gothic" panose="020B0400000000000000" pitchFamily="50" charset="-128"/>
              </a:rPr>
              <a:t>%</a:t>
            </a:r>
            <a:r>
              <a:rPr lang="ja-JP" altLang="en-US" sz="1600" dirty="0">
                <a:highlight>
                  <a:srgbClr val="FFFF00"/>
                </a:highlight>
                <a:ea typeface="Yu Gothic" panose="020B0400000000000000" pitchFamily="50" charset="-128"/>
              </a:rPr>
              <a:t>下がったが、</a:t>
            </a:r>
            <a:endParaRPr lang="en-US" altLang="ja-JP" sz="1600" dirty="0">
              <a:highlight>
                <a:srgbClr val="FFFF00"/>
              </a:highlight>
              <a:ea typeface="Yu Gothic" panose="020B0400000000000000" pitchFamily="50" charset="-128"/>
            </a:endParaRPr>
          </a:p>
          <a:p>
            <a:r>
              <a:rPr lang="ja-JP" altLang="en-US" sz="1600" dirty="0">
                <a:highlight>
                  <a:srgbClr val="FFFF00"/>
                </a:highlight>
                <a:ea typeface="Yu Gothic" panose="020B0400000000000000" pitchFamily="50" charset="-128"/>
              </a:rPr>
              <a:t>変色変形の</a:t>
            </a:r>
            <a:r>
              <a:rPr lang="en-US" altLang="ja-JP" sz="1600" dirty="0">
                <a:highlight>
                  <a:srgbClr val="FFFF00"/>
                </a:highlight>
                <a:ea typeface="Yu Gothic" panose="020B0400000000000000" pitchFamily="50" charset="-128"/>
              </a:rPr>
              <a:t>F</a:t>
            </a:r>
            <a:r>
              <a:rPr lang="ja-JP" altLang="en-US" sz="1600" dirty="0">
                <a:highlight>
                  <a:srgbClr val="FFFF00"/>
                </a:highlight>
                <a:ea typeface="Yu Gothic" panose="020B0400000000000000" pitchFamily="50" charset="-128"/>
              </a:rPr>
              <a:t>値が</a:t>
            </a:r>
            <a:r>
              <a:rPr lang="en-US" altLang="ja-JP" sz="1600" dirty="0">
                <a:highlight>
                  <a:srgbClr val="FFFF00"/>
                </a:highlight>
                <a:ea typeface="Yu Gothic" panose="020B0400000000000000" pitchFamily="50" charset="-128"/>
              </a:rPr>
              <a:t>8.06</a:t>
            </a:r>
            <a:r>
              <a:rPr lang="ja-JP" altLang="en-US" sz="1600" dirty="0">
                <a:highlight>
                  <a:srgbClr val="FFFF00"/>
                </a:highlight>
                <a:ea typeface="Yu Gothic" panose="020B0400000000000000" pitchFamily="50" charset="-128"/>
              </a:rPr>
              <a:t>、</a:t>
            </a:r>
            <a:r>
              <a:rPr lang="ja-JP" altLang="en-US" sz="1600" dirty="0">
                <a:effectLst/>
                <a:highlight>
                  <a:srgbClr val="FFFF00"/>
                </a:highlight>
                <a:ea typeface="Yu Gothic" panose="020B0400000000000000" pitchFamily="50" charset="-128"/>
              </a:rPr>
              <a:t>変形の</a:t>
            </a:r>
            <a:r>
              <a:rPr lang="en-US" altLang="ja-JP" sz="1600" dirty="0">
                <a:effectLst/>
                <a:highlight>
                  <a:srgbClr val="FFFF00"/>
                </a:highlight>
                <a:ea typeface="Yu Gothic" panose="020B0400000000000000" pitchFamily="50" charset="-128"/>
              </a:rPr>
              <a:t>F</a:t>
            </a:r>
            <a:r>
              <a:rPr lang="ja-JP" altLang="en-US" sz="1600" dirty="0">
                <a:effectLst/>
                <a:highlight>
                  <a:srgbClr val="FFFF00"/>
                </a:highlight>
                <a:ea typeface="Yu Gothic" panose="020B0400000000000000" pitchFamily="50" charset="-128"/>
              </a:rPr>
              <a:t>値が</a:t>
            </a:r>
            <a:r>
              <a:rPr lang="en-US" altLang="ja-JP" sz="1600" dirty="0">
                <a:effectLst/>
                <a:highlight>
                  <a:srgbClr val="FFFF00"/>
                </a:highlight>
                <a:ea typeface="Yu Gothic" panose="020B0400000000000000" pitchFamily="50" charset="-128"/>
              </a:rPr>
              <a:t>23.39%</a:t>
            </a:r>
            <a:r>
              <a:rPr lang="ja-JP" altLang="en-US" sz="1600" dirty="0">
                <a:effectLst/>
                <a:highlight>
                  <a:srgbClr val="FFFF00"/>
                </a:highlight>
                <a:ea typeface="Yu Gothic" panose="020B0400000000000000" pitchFamily="50" charset="-128"/>
              </a:rPr>
              <a:t>上がった。</a:t>
            </a:r>
            <a:endParaRPr lang="en-US" altLang="ja-JP" sz="1600" dirty="0">
              <a:effectLst/>
              <a:highlight>
                <a:srgbClr val="FFFF00"/>
              </a:highlight>
              <a:ea typeface="Yu Gothic" panose="020B0400000000000000" pitchFamily="50" charset="-128"/>
            </a:endParaRPr>
          </a:p>
          <a:p>
            <a:pPr marL="0" marR="0">
              <a:spcBef>
                <a:spcPts val="0"/>
              </a:spcBef>
              <a:spcAft>
                <a:spcPts val="0"/>
              </a:spcAft>
            </a:pPr>
            <a:r>
              <a:rPr lang="ja-JP" altLang="en-US" sz="1600" dirty="0">
                <a:effectLst/>
                <a:highlight>
                  <a:srgbClr val="FFFF00"/>
                </a:highlight>
                <a:ea typeface="Yu Gothic" panose="020B0400000000000000" pitchFamily="50" charset="-128"/>
              </a:rPr>
              <a:t>全モードの平均</a:t>
            </a:r>
            <a:r>
              <a:rPr lang="en-US" altLang="ja-JP" sz="1600" dirty="0">
                <a:effectLst/>
                <a:highlight>
                  <a:srgbClr val="FFFF00"/>
                </a:highlight>
                <a:ea typeface="Yu Gothic" panose="020B0400000000000000" pitchFamily="50" charset="-128"/>
              </a:rPr>
              <a:t>F</a:t>
            </a:r>
            <a:r>
              <a:rPr lang="ja-JP" altLang="en-US" sz="1600" dirty="0">
                <a:effectLst/>
                <a:highlight>
                  <a:srgbClr val="FFFF00"/>
                </a:highlight>
                <a:ea typeface="Yu Gothic" panose="020B0400000000000000" pitchFamily="50" charset="-128"/>
              </a:rPr>
              <a:t>値</a:t>
            </a:r>
            <a:r>
              <a:rPr lang="ja-JP" altLang="en-US" sz="1600" dirty="0">
                <a:highlight>
                  <a:srgbClr val="FFFF00"/>
                </a:highlight>
                <a:ea typeface="Yu Gothic" panose="020B0400000000000000" pitchFamily="50" charset="-128"/>
              </a:rPr>
              <a:t>はあまり変わらない。</a:t>
            </a:r>
            <a:endParaRPr lang="en-US" altLang="ja-JP" sz="1600" dirty="0">
              <a:effectLst/>
              <a:highlight>
                <a:srgbClr val="FFFF00"/>
              </a:highlight>
              <a:ea typeface="Yu Gothic" panose="020B0400000000000000" pitchFamily="50" charset="-128"/>
            </a:endParaRPr>
          </a:p>
        </p:txBody>
      </p:sp>
      <p:graphicFrame>
        <p:nvGraphicFramePr>
          <p:cNvPr id="12" name="表 12">
            <a:extLst>
              <a:ext uri="{FF2B5EF4-FFF2-40B4-BE49-F238E27FC236}">
                <a16:creationId xmlns:a16="http://schemas.microsoft.com/office/drawing/2014/main" id="{F91BFA40-A8FA-446C-A6D1-EF67020819FE}"/>
              </a:ext>
            </a:extLst>
          </p:cNvPr>
          <p:cNvGraphicFramePr>
            <a:graphicFrameLocks noGrp="1"/>
          </p:cNvGraphicFramePr>
          <p:nvPr>
            <p:extLst>
              <p:ext uri="{D42A27DB-BD31-4B8C-83A1-F6EECF244321}">
                <p14:modId xmlns:p14="http://schemas.microsoft.com/office/powerpoint/2010/main" val="3865094927"/>
              </p:ext>
            </p:extLst>
          </p:nvPr>
        </p:nvGraphicFramePr>
        <p:xfrm>
          <a:off x="798301" y="3501846"/>
          <a:ext cx="4600660" cy="1748456"/>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1460380590"/>
                    </a:ext>
                  </a:extLst>
                </a:gridCol>
              </a:tblGrid>
              <a:tr h="370840">
                <a:tc>
                  <a:txBody>
                    <a:bodyPr/>
                    <a:lstStyle/>
                    <a:p>
                      <a:r>
                        <a:rPr lang="ja-JP" altLang="ja-JP" sz="1800" dirty="0">
                          <a:effectLst/>
                        </a:rPr>
                        <a:t>本物</a:t>
                      </a:r>
                      <a:r>
                        <a:rPr lang="ja-JP" altLang="en-US" sz="1800" dirty="0">
                          <a:effectLst/>
                        </a:rPr>
                        <a:t>で</a:t>
                      </a:r>
                      <a:endParaRPr lang="en-US" altLang="ja-JP" sz="1800" dirty="0">
                        <a:effectLst/>
                      </a:endParaRPr>
                    </a:p>
                    <a:p>
                      <a:r>
                        <a:rPr lang="ja-JP" altLang="en-US" sz="1800" dirty="0">
                          <a:effectLst/>
                        </a:rPr>
                        <a:t>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電極赤ブク　</a:t>
                      </a:r>
                      <a:r>
                        <a:rPr lang="en-US" altLang="ja-JP" sz="1800" b="1" kern="1200" dirty="0">
                          <a:solidFill>
                            <a:schemeClr val="tx1"/>
                          </a:solidFill>
                          <a:effectLst/>
                        </a:rPr>
                        <a:t>32</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79.06</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74.63</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66696">
                <a:tc>
                  <a:txBody>
                    <a:bodyPr/>
                    <a:lstStyle/>
                    <a:p>
                      <a:r>
                        <a:rPr lang="ja-JP" altLang="ja-JP" sz="1800" b="1" kern="1200" dirty="0">
                          <a:solidFill>
                            <a:schemeClr val="tx1"/>
                          </a:solidFill>
                          <a:effectLst/>
                        </a:rPr>
                        <a:t>変色変形</a:t>
                      </a:r>
                      <a:r>
                        <a:rPr lang="ja-JP" altLang="en-US" sz="1800" b="1" kern="1200" dirty="0">
                          <a:solidFill>
                            <a:schemeClr val="tx1"/>
                          </a:solidFill>
                          <a:effectLst/>
                        </a:rPr>
                        <a:t>　　</a:t>
                      </a:r>
                      <a:r>
                        <a:rPr lang="en-US" altLang="ja-JP" sz="1800" b="1" kern="1200" dirty="0">
                          <a:solidFill>
                            <a:schemeClr val="tx1"/>
                          </a:solidFill>
                          <a:effectLst/>
                        </a:rPr>
                        <a:t>23</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87.71</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86.20</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rPr>
                        <a:t>変形</a:t>
                      </a:r>
                      <a:r>
                        <a:rPr lang="ja-JP" altLang="en-US" sz="1800" b="1" kern="1200" dirty="0">
                          <a:solidFill>
                            <a:schemeClr val="tx1"/>
                          </a:solidFill>
                          <a:effectLst/>
                        </a:rPr>
                        <a:t>　　　　</a:t>
                      </a:r>
                      <a:r>
                        <a:rPr lang="en-US" altLang="ja-JP" sz="1800" b="1" kern="1200" dirty="0">
                          <a:solidFill>
                            <a:schemeClr val="tx1"/>
                          </a:solidFill>
                          <a:effectLst/>
                        </a:rPr>
                        <a:t>28</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69.46</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53.7</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sp>
        <p:nvSpPr>
          <p:cNvPr id="9" name="テキスト ボックス 8">
            <a:extLst>
              <a:ext uri="{FF2B5EF4-FFF2-40B4-BE49-F238E27FC236}">
                <a16:creationId xmlns:a16="http://schemas.microsoft.com/office/drawing/2014/main" id="{23275F97-54A1-4AA9-8088-15E70B20BC74}"/>
              </a:ext>
            </a:extLst>
          </p:cNvPr>
          <p:cNvSpPr txBox="1"/>
          <p:nvPr/>
        </p:nvSpPr>
        <p:spPr>
          <a:xfrm>
            <a:off x="5881180" y="1951672"/>
            <a:ext cx="6032271" cy="1477328"/>
          </a:xfrm>
          <a:prstGeom prst="rect">
            <a:avLst/>
          </a:prstGeom>
          <a:noFill/>
        </p:spPr>
        <p:txBody>
          <a:bodyPr wrap="square">
            <a:spAutoFit/>
          </a:bodyPr>
          <a:lstStyle/>
          <a:p>
            <a:pPr marL="285750" indent="-285750">
              <a:buFont typeface="Arial" panose="020B0604020202020204" pitchFamily="34" charset="0"/>
              <a:buChar char="•"/>
            </a:pPr>
            <a:r>
              <a:rPr lang="ja-JP" altLang="en-US" dirty="0">
                <a:ea typeface="Yu Gothic" panose="020B0400000000000000" pitchFamily="50" charset="-128"/>
              </a:rPr>
              <a:t>偽画像＋少ない本物の学習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endParaRPr lang="en-US" altLang="ja-JP" sz="1800" dirty="0">
              <a:ea typeface="Yu Gothic" panose="020B0400000000000000" pitchFamily="50" charset="-128"/>
            </a:endParaRPr>
          </a:p>
          <a:p>
            <a:r>
              <a:rPr lang="ja-JP" altLang="en-US" sz="1800" dirty="0">
                <a:effectLst/>
                <a:ea typeface="Yu Gothic" panose="020B0400000000000000" pitchFamily="50" charset="-128"/>
              </a:rPr>
              <a:t>電極赤ブク</a:t>
            </a:r>
            <a:r>
              <a:rPr lang="ja-JP" altLang="en-US" sz="1800" dirty="0">
                <a:ea typeface="Yu Gothic" panose="020B0400000000000000" pitchFamily="50" charset="-128"/>
              </a:rPr>
              <a:t>、変色変形、変形</a:t>
            </a:r>
            <a:r>
              <a:rPr lang="ja-JP" altLang="ja-JP" sz="1800" dirty="0">
                <a:effectLst/>
                <a:ea typeface="游ゴシック" panose="020B0400000000000000" pitchFamily="50" charset="-128"/>
              </a:rPr>
              <a:t>は</a:t>
            </a:r>
            <a:r>
              <a:rPr lang="ja-JP" altLang="en-US" dirty="0">
                <a:ea typeface="Yu Gothic" panose="020B0400000000000000" pitchFamily="50" charset="-128"/>
              </a:rPr>
              <a:t>偽画像＋少ない本物画像</a:t>
            </a:r>
            <a:r>
              <a:rPr lang="ja-JP" altLang="ja-JP" sz="1800" dirty="0">
                <a:effectLst/>
                <a:ea typeface="Yu Gothic" panose="020B0400000000000000" pitchFamily="50" charset="-128"/>
              </a:rPr>
              <a:t>を使って</a:t>
            </a:r>
            <a:r>
              <a:rPr lang="ja-JP" altLang="en-US" sz="1800" dirty="0">
                <a:effectLst/>
                <a:ea typeface="Yu Gothic" panose="020B0400000000000000" pitchFamily="50" charset="-128"/>
              </a:rPr>
              <a:t>、</a:t>
            </a:r>
            <a:r>
              <a:rPr lang="ja-JP" altLang="ja-JP" sz="1800" dirty="0">
                <a:effectLst/>
                <a:ea typeface="游ゴシック" panose="020B0400000000000000" pitchFamily="50" charset="-128"/>
              </a:rPr>
              <a:t>他の不良モードは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の訓練画像を使っ</a:t>
            </a:r>
            <a:r>
              <a:rPr lang="ja-JP" altLang="en-US" sz="1800" dirty="0">
                <a:effectLst/>
                <a:ea typeface="Yu Gothic" panose="020B0400000000000000" pitchFamily="50" charset="-128"/>
              </a:rPr>
              <a:t>た。</a:t>
            </a:r>
            <a:endParaRPr lang="en-US" altLang="ja-JP" sz="1800" dirty="0">
              <a:effectLst/>
              <a:ea typeface="Yu Gothic" panose="020B0400000000000000" pitchFamily="50" charset="-128"/>
            </a:endParaRPr>
          </a:p>
          <a:p>
            <a:r>
              <a:rPr lang="ja-JP" altLang="en-US" sz="1800" dirty="0">
                <a:effectLst/>
                <a:ea typeface="Yu Gothic" panose="020B0400000000000000" pitchFamily="50" charset="-128"/>
              </a:rPr>
              <a:t>　</a:t>
            </a:r>
            <a:endParaRPr lang="ja-JP" altLang="en-US" dirty="0"/>
          </a:p>
        </p:txBody>
      </p:sp>
      <p:graphicFrame>
        <p:nvGraphicFramePr>
          <p:cNvPr id="3" name="表 2">
            <a:extLst>
              <a:ext uri="{FF2B5EF4-FFF2-40B4-BE49-F238E27FC236}">
                <a16:creationId xmlns:a16="http://schemas.microsoft.com/office/drawing/2014/main" id="{C6997DF3-FB1C-4880-8D03-D52F5D3733F8}"/>
              </a:ext>
            </a:extLst>
          </p:cNvPr>
          <p:cNvGraphicFramePr>
            <a:graphicFrameLocks noGrp="1"/>
          </p:cNvGraphicFramePr>
          <p:nvPr>
            <p:extLst>
              <p:ext uri="{D42A27DB-BD31-4B8C-83A1-F6EECF244321}">
                <p14:modId xmlns:p14="http://schemas.microsoft.com/office/powerpoint/2010/main" val="3524949151"/>
              </p:ext>
            </p:extLst>
          </p:nvPr>
        </p:nvGraphicFramePr>
        <p:xfrm>
          <a:off x="798301" y="5349170"/>
          <a:ext cx="4600660" cy="1112520"/>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rPr>
                        <a:t>56.65%</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697819877"/>
                  </a:ext>
                </a:extLst>
              </a:tr>
              <a:tr h="370840">
                <a:tc>
                  <a:txBody>
                    <a:bodyPr/>
                    <a:lstStyle/>
                    <a:p>
                      <a:r>
                        <a:rPr lang="ja-JP" altLang="en-US" sz="1800" b="1" kern="1200" dirty="0">
                          <a:solidFill>
                            <a:schemeClr val="tx1"/>
                          </a:solidFill>
                          <a:effectLst/>
                          <a:latin typeface="+mn-lt"/>
                          <a:ea typeface="Yu Gothic" panose="020B0400000000000000" pitchFamily="50" charset="-128"/>
                          <a:cs typeface="+mn-cs"/>
                        </a:rPr>
                        <a:t>素体部</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73.02%</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932706084"/>
                  </a:ext>
                </a:extLst>
              </a:tr>
            </a:tbl>
          </a:graphicData>
        </a:graphic>
      </p:graphicFrame>
      <p:graphicFrame>
        <p:nvGraphicFramePr>
          <p:cNvPr id="13" name="表 12">
            <a:extLst>
              <a:ext uri="{FF2B5EF4-FFF2-40B4-BE49-F238E27FC236}">
                <a16:creationId xmlns:a16="http://schemas.microsoft.com/office/drawing/2014/main" id="{3A1FBBDA-CBC1-4357-8DAB-FF08E07F1CB0}"/>
              </a:ext>
            </a:extLst>
          </p:cNvPr>
          <p:cNvGraphicFramePr>
            <a:graphicFrameLocks noGrp="1"/>
          </p:cNvGraphicFramePr>
          <p:nvPr>
            <p:extLst>
              <p:ext uri="{D42A27DB-BD31-4B8C-83A1-F6EECF244321}">
                <p14:modId xmlns:p14="http://schemas.microsoft.com/office/powerpoint/2010/main" val="1486677880"/>
              </p:ext>
            </p:extLst>
          </p:nvPr>
        </p:nvGraphicFramePr>
        <p:xfrm>
          <a:off x="5985162" y="3494728"/>
          <a:ext cx="4600660" cy="175260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590009875"/>
                    </a:ext>
                  </a:extLst>
                </a:gridCol>
              </a:tblGrid>
              <a:tr h="370840">
                <a:tc>
                  <a:txBody>
                    <a:bodyPr/>
                    <a:lstStyle/>
                    <a:p>
                      <a:r>
                        <a:rPr lang="ja-JP" altLang="ja-JP" sz="1800" dirty="0">
                          <a:effectLst/>
                          <a:ea typeface="Yu Gothic" panose="020B0400000000000000" pitchFamily="50" charset="-128"/>
                        </a:rPr>
                        <a:t>本物＋偽画像</a:t>
                      </a:r>
                      <a:r>
                        <a:rPr lang="ja-JP" altLang="en-US" sz="1800" dirty="0">
                          <a:effectLst/>
                          <a:ea typeface="Yu Gothic" panose="020B0400000000000000" pitchFamily="50" charset="-128"/>
                        </a:rPr>
                        <a:t>で学習させたモード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latin typeface="+mn-lt"/>
                          <a:ea typeface="Yu Gothic" panose="020B0400000000000000" pitchFamily="50" charset="-128"/>
                          <a:cs typeface="+mn-cs"/>
                        </a:rPr>
                        <a:t>電極赤ブク　</a:t>
                      </a:r>
                      <a:r>
                        <a:rPr lang="en-US" altLang="ja-JP" sz="1800" b="1" kern="1200" dirty="0">
                          <a:solidFill>
                            <a:schemeClr val="tx1"/>
                          </a:solidFill>
                          <a:effectLst/>
                        </a:rPr>
                        <a:t>132</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57.64</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72.68</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70840">
                <a:tc>
                  <a:txBody>
                    <a:bodyPr/>
                    <a:lstStyle/>
                    <a:p>
                      <a:r>
                        <a:rPr lang="ja-JP" altLang="ja-JP" sz="1800" b="1" kern="1200" dirty="0">
                          <a:solidFill>
                            <a:schemeClr val="tx1"/>
                          </a:solidFill>
                          <a:effectLst/>
                          <a:latin typeface="+mn-lt"/>
                          <a:ea typeface="Yu Gothic" panose="020B0400000000000000" pitchFamily="50" charset="-128"/>
                          <a:cs typeface="+mn-cs"/>
                        </a:rPr>
                        <a:t>変色変形</a:t>
                      </a:r>
                      <a:r>
                        <a:rPr lang="ja-JP" altLang="en-US" sz="1800" b="1" kern="1200" dirty="0">
                          <a:solidFill>
                            <a:schemeClr val="tx1"/>
                          </a:solidFill>
                          <a:effectLst/>
                          <a:latin typeface="+mn-lt"/>
                          <a:ea typeface="Yu Gothic" panose="020B0400000000000000" pitchFamily="50" charset="-128"/>
                          <a:cs typeface="+mn-cs"/>
                        </a:rPr>
                        <a:t>　　</a:t>
                      </a:r>
                      <a:r>
                        <a:rPr lang="en-US" altLang="ja-JP" sz="1800" b="1" kern="1200" dirty="0">
                          <a:solidFill>
                            <a:schemeClr val="tx1"/>
                          </a:solidFill>
                          <a:effectLst/>
                          <a:latin typeface="+mn-lt"/>
                          <a:ea typeface="Yu Gothic" panose="020B0400000000000000" pitchFamily="50" charset="-128"/>
                          <a:cs typeface="+mn-cs"/>
                        </a:rPr>
                        <a:t>123</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89.28</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86.20</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latin typeface="+mn-lt"/>
                          <a:ea typeface="Yu Gothic" panose="020B0400000000000000" pitchFamily="50" charset="-128"/>
                          <a:cs typeface="+mn-cs"/>
                        </a:rPr>
                        <a:t>変形</a:t>
                      </a:r>
                      <a:r>
                        <a:rPr lang="ja-JP" altLang="en-US" sz="1800" b="1" kern="1200" dirty="0">
                          <a:solidFill>
                            <a:schemeClr val="tx1"/>
                          </a:solidFill>
                          <a:effectLst/>
                          <a:latin typeface="+mn-lt"/>
                          <a:ea typeface="Yu Gothic" panose="020B0400000000000000" pitchFamily="50" charset="-128"/>
                          <a:cs typeface="+mn-cs"/>
                        </a:rPr>
                        <a:t>　　　　</a:t>
                      </a:r>
                      <a:r>
                        <a:rPr lang="en-US" altLang="ja-JP" sz="1800" b="1" kern="1200" dirty="0">
                          <a:solidFill>
                            <a:schemeClr val="tx1"/>
                          </a:solidFill>
                          <a:effectLst/>
                          <a:latin typeface="+mn-lt"/>
                          <a:ea typeface="Yu Gothic" panose="020B0400000000000000" pitchFamily="50" charset="-128"/>
                          <a:cs typeface="+mn-cs"/>
                        </a:rPr>
                        <a:t>128</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65.03</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49.07</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graphicFrame>
        <p:nvGraphicFramePr>
          <p:cNvPr id="14" name="表 13">
            <a:extLst>
              <a:ext uri="{FF2B5EF4-FFF2-40B4-BE49-F238E27FC236}">
                <a16:creationId xmlns:a16="http://schemas.microsoft.com/office/drawing/2014/main" id="{E6B7760C-AD65-48DF-90D6-B1C0CBF96269}"/>
              </a:ext>
            </a:extLst>
          </p:cNvPr>
          <p:cNvGraphicFramePr>
            <a:graphicFrameLocks noGrp="1"/>
          </p:cNvGraphicFramePr>
          <p:nvPr>
            <p:extLst>
              <p:ext uri="{D42A27DB-BD31-4B8C-83A1-F6EECF244321}">
                <p14:modId xmlns:p14="http://schemas.microsoft.com/office/powerpoint/2010/main" val="149325215"/>
              </p:ext>
            </p:extLst>
          </p:nvPr>
        </p:nvGraphicFramePr>
        <p:xfrm>
          <a:off x="5985162" y="5349170"/>
          <a:ext cx="4600660" cy="111252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mn-ea"/>
                          <a:cs typeface="+mn-cs"/>
                        </a:rPr>
                        <a:t>53.96%</a:t>
                      </a:r>
                      <a:endParaRPr lang="ja-JP" altLang="en-US" sz="1800" b="1" kern="1200" dirty="0">
                        <a:solidFill>
                          <a:schemeClr val="tx1"/>
                        </a:solidFill>
                        <a:effectLst/>
                        <a:latin typeface="+mn-lt"/>
                        <a:ea typeface="+mn-ea"/>
                        <a:cs typeface="+mn-cs"/>
                      </a:endParaRPr>
                    </a:p>
                  </a:txBody>
                  <a:tcPr/>
                </a:tc>
                <a:extLst>
                  <a:ext uri="{0D108BD9-81ED-4DB2-BD59-A6C34878D82A}">
                    <a16:rowId xmlns:a16="http://schemas.microsoft.com/office/drawing/2014/main" val="2697819877"/>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素体部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mn-ea"/>
                          <a:cs typeface="+mn-cs"/>
                        </a:rPr>
                        <a:t>72.34%</a:t>
                      </a:r>
                      <a:r>
                        <a:rPr lang="ja-JP" altLang="en-US" sz="1800" b="1" kern="1200" dirty="0">
                          <a:solidFill>
                            <a:schemeClr val="tx1"/>
                          </a:solidFill>
                          <a:effectLst/>
                          <a:latin typeface="+mn-lt"/>
                          <a:ea typeface="+mn-ea"/>
                          <a:cs typeface="+mn-cs"/>
                        </a:rPr>
                        <a:t>　</a:t>
                      </a:r>
                    </a:p>
                  </a:txBody>
                  <a:tcPr/>
                </a:tc>
                <a:extLst>
                  <a:ext uri="{0D108BD9-81ED-4DB2-BD59-A6C34878D82A}">
                    <a16:rowId xmlns:a16="http://schemas.microsoft.com/office/drawing/2014/main" val="4170919789"/>
                  </a:ext>
                </a:extLst>
              </a:tr>
            </a:tbl>
          </a:graphicData>
        </a:graphic>
      </p:graphicFrame>
      <p:sp>
        <p:nvSpPr>
          <p:cNvPr id="15" name="テキスト ボックス 14">
            <a:extLst>
              <a:ext uri="{FF2B5EF4-FFF2-40B4-BE49-F238E27FC236}">
                <a16:creationId xmlns:a16="http://schemas.microsoft.com/office/drawing/2014/main" id="{5035FB1D-71DE-40CF-B22B-192D9AC46CA3}"/>
              </a:ext>
            </a:extLst>
          </p:cNvPr>
          <p:cNvSpPr txBox="1"/>
          <p:nvPr/>
        </p:nvSpPr>
        <p:spPr>
          <a:xfrm>
            <a:off x="630778" y="1984445"/>
            <a:ext cx="5061284" cy="2031325"/>
          </a:xfrm>
          <a:prstGeom prst="rect">
            <a:avLst/>
          </a:prstGeom>
          <a:noFill/>
        </p:spPr>
        <p:txBody>
          <a:bodyPr wrap="square">
            <a:spAutoFit/>
          </a:bodyPr>
          <a:lstStyle/>
          <a:p>
            <a:pPr marL="285750" indent="-285750">
              <a:buFont typeface="Arial" panose="020B0604020202020204" pitchFamily="34" charset="0"/>
              <a:buChar char="•"/>
            </a:pPr>
            <a:r>
              <a:rPr lang="ja-JP" altLang="en-US" sz="1800" dirty="0">
                <a:ea typeface="Yu Gothic" panose="020B0400000000000000" pitchFamily="50" charset="-128"/>
              </a:rPr>
              <a:t>少ない本物</a:t>
            </a:r>
            <a:r>
              <a:rPr lang="ja-JP" altLang="en-US" dirty="0">
                <a:ea typeface="Yu Gothic" panose="020B0400000000000000" pitchFamily="50" charset="-128"/>
              </a:rPr>
              <a:t>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endParaRPr lang="en-US" altLang="ja-JP" sz="1800" dirty="0">
              <a:ea typeface="Yu Gothic" panose="020B0400000000000000" pitchFamily="50" charset="-128"/>
            </a:endParaRPr>
          </a:p>
          <a:p>
            <a:r>
              <a:rPr lang="ja-JP" altLang="en-US" sz="1800" dirty="0">
                <a:effectLst/>
                <a:ea typeface="Yu Gothic" panose="020B0400000000000000" pitchFamily="50" charset="-128"/>
              </a:rPr>
              <a:t>電極赤ブク</a:t>
            </a:r>
            <a:r>
              <a:rPr lang="ja-JP" altLang="en-US" sz="1800" dirty="0">
                <a:ea typeface="Yu Gothic" panose="020B0400000000000000" pitchFamily="50" charset="-128"/>
              </a:rPr>
              <a:t>、変色変形、変色は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a:t>
            </a:r>
            <a:r>
              <a:rPr lang="ja-JP" altLang="en-US" sz="1800" dirty="0">
                <a:effectLst/>
                <a:ea typeface="Yu Gothic" panose="020B0400000000000000" pitchFamily="50" charset="-128"/>
              </a:rPr>
              <a:t>から抽出した</a:t>
            </a:r>
            <a:r>
              <a:rPr lang="ja-JP" altLang="en-US" sz="1800" dirty="0">
                <a:solidFill>
                  <a:srgbClr val="FF0000"/>
                </a:solidFill>
                <a:ea typeface="Yu Gothic" panose="020B0400000000000000" pitchFamily="50" charset="-128"/>
              </a:rPr>
              <a:t>少ない本物</a:t>
            </a:r>
            <a:r>
              <a:rPr lang="ja-JP" altLang="ja-JP" sz="1800" dirty="0">
                <a:solidFill>
                  <a:srgbClr val="FF0000"/>
                </a:solidFill>
                <a:effectLst/>
                <a:ea typeface="Yu Gothic" panose="020B0400000000000000" pitchFamily="50" charset="-128"/>
              </a:rPr>
              <a:t>訓練</a:t>
            </a:r>
            <a:r>
              <a:rPr lang="ja-JP" altLang="ja-JP" sz="1800" dirty="0">
                <a:solidFill>
                  <a:schemeClr val="bg2"/>
                </a:solidFill>
                <a:effectLst/>
                <a:ea typeface="Yu Gothic" panose="020B0400000000000000" pitchFamily="50" charset="-128"/>
              </a:rPr>
              <a:t>画像</a:t>
            </a:r>
            <a:r>
              <a:rPr lang="ja-JP" altLang="en-US" sz="1800" dirty="0">
                <a:solidFill>
                  <a:schemeClr val="bg2"/>
                </a:solidFill>
                <a:effectLst/>
                <a:ea typeface="Yu Gothic" panose="020B0400000000000000" pitchFamily="50" charset="-128"/>
              </a:rPr>
              <a:t>。</a:t>
            </a:r>
            <a:endParaRPr lang="en-US" altLang="ja-JP" sz="1800" dirty="0">
              <a:solidFill>
                <a:schemeClr val="bg2"/>
              </a:solidFill>
              <a:effectLst/>
              <a:ea typeface="Yu Gothic" panose="020B0400000000000000" pitchFamily="50" charset="-128"/>
            </a:endParaRPr>
          </a:p>
          <a:p>
            <a:r>
              <a:rPr lang="ja-JP" altLang="ja-JP" sz="1800" dirty="0">
                <a:effectLst/>
                <a:ea typeface="游ゴシック" panose="020B0400000000000000" pitchFamily="50" charset="-128"/>
              </a:rPr>
              <a:t>他の不良モードは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a:t>
            </a:r>
            <a:r>
              <a:rPr lang="ja-JP" altLang="en-US" sz="1800" dirty="0">
                <a:effectLst/>
                <a:ea typeface="Yu Gothic" panose="020B0400000000000000" pitchFamily="50" charset="-128"/>
              </a:rPr>
              <a:t>全体。</a:t>
            </a:r>
            <a:endParaRPr lang="en-US" altLang="ja-JP" sz="1800" dirty="0">
              <a:effectLst/>
              <a:ea typeface="Yu Gothic" panose="020B0400000000000000" pitchFamily="50" charset="-128"/>
            </a:endParaRPr>
          </a:p>
          <a:p>
            <a:endParaRPr lang="ja-JP" altLang="ja-JP" sz="1800" dirty="0">
              <a:ea typeface="游ゴシック" panose="020B0400000000000000" pitchFamily="50" charset="-128"/>
            </a:endParaRPr>
          </a:p>
          <a:p>
            <a:r>
              <a:rPr lang="ja-JP" altLang="en-US" dirty="0">
                <a:ea typeface="Yu Gothic" panose="020B0400000000000000" pitchFamily="50" charset="-128"/>
              </a:rPr>
              <a:t>　　　　</a:t>
            </a:r>
            <a:r>
              <a:rPr lang="ja-JP" altLang="en-US" sz="1800" dirty="0">
                <a:effectLst/>
                <a:ea typeface="Yu Gothic" panose="020B0400000000000000" pitchFamily="50" charset="-128"/>
              </a:rPr>
              <a:t>　</a:t>
            </a:r>
            <a:endParaRPr lang="ja-JP" altLang="en-US" dirty="0"/>
          </a:p>
        </p:txBody>
      </p:sp>
    </p:spTree>
    <p:extLst>
      <p:ext uri="{BB962C8B-B14F-4D97-AF65-F5344CB8AC3E}">
        <p14:creationId xmlns:p14="http://schemas.microsoft.com/office/powerpoint/2010/main" val="13646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40D63-15F9-4C52-A4DB-86BE6CB85FA1}"/>
              </a:ext>
            </a:extLst>
          </p:cNvPr>
          <p:cNvSpPr>
            <a:spLocks noGrp="1"/>
          </p:cNvSpPr>
          <p:nvPr>
            <p:ph type="title"/>
          </p:nvPr>
        </p:nvSpPr>
        <p:spPr/>
        <p:txBody>
          <a:bodyPr/>
          <a:lstStyle/>
          <a:p>
            <a:r>
              <a:rPr kumimoji="1" lang="ja-JP" altLang="en-US" dirty="0"/>
              <a:t>利用画像</a:t>
            </a:r>
          </a:p>
        </p:txBody>
      </p:sp>
      <p:sp>
        <p:nvSpPr>
          <p:cNvPr id="3" name="テキスト ボックス 2">
            <a:extLst>
              <a:ext uri="{FF2B5EF4-FFF2-40B4-BE49-F238E27FC236}">
                <a16:creationId xmlns:a16="http://schemas.microsoft.com/office/drawing/2014/main" id="{B5440CBB-1213-4E69-B0C6-BFA57C642723}"/>
              </a:ext>
            </a:extLst>
          </p:cNvPr>
          <p:cNvSpPr txBox="1"/>
          <p:nvPr/>
        </p:nvSpPr>
        <p:spPr>
          <a:xfrm>
            <a:off x="2226590" y="3267747"/>
            <a:ext cx="8185613" cy="1477328"/>
          </a:xfrm>
          <a:prstGeom prst="rect">
            <a:avLst/>
          </a:prstGeom>
          <a:noFill/>
        </p:spPr>
        <p:txBody>
          <a:bodyPr wrap="square">
            <a:spAutoFit/>
          </a:bodyPr>
          <a:lstStyle/>
          <a:p>
            <a:pPr marL="285750" indent="-285750" defTabSz="1219170">
              <a:buFont typeface="Arial" panose="020B0604020202020204" pitchFamily="34" charset="0"/>
              <a:buChar char="•"/>
            </a:pPr>
            <a:r>
              <a:rPr lang="ja-JP" altLang="en-US" dirty="0">
                <a:solidFill>
                  <a:prstClr val="black"/>
                </a:solidFill>
                <a:latin typeface="Arial"/>
                <a:ea typeface="Meiryo"/>
              </a:rPr>
              <a:t>テスト画像について、</a:t>
            </a:r>
            <a:endParaRPr lang="en-US" altLang="ja-JP" dirty="0">
              <a:solidFill>
                <a:prstClr val="black"/>
              </a:solidFill>
              <a:latin typeface="Arial"/>
              <a:ea typeface="Meiryo"/>
            </a:endParaRPr>
          </a:p>
          <a:p>
            <a:pPr defTabSz="1219170"/>
            <a:r>
              <a:rPr lang="en-US" altLang="ja-JP" dirty="0">
                <a:solidFill>
                  <a:prstClr val="black"/>
                </a:solidFill>
                <a:latin typeface="Arial"/>
                <a:ea typeface="Meiryo"/>
              </a:rPr>
              <a:t>OM53</a:t>
            </a:r>
            <a:r>
              <a:rPr lang="ja-JP" altLang="en-US" dirty="0">
                <a:solidFill>
                  <a:prstClr val="black"/>
                </a:solidFill>
                <a:latin typeface="Arial"/>
                <a:ea typeface="Meiryo"/>
              </a:rPr>
              <a:t>のテスト画像には、</a:t>
            </a:r>
            <a:endParaRPr lang="en-US" altLang="ja-JP" dirty="0">
              <a:solidFill>
                <a:prstClr val="black"/>
              </a:solidFill>
              <a:latin typeface="Arial"/>
              <a:ea typeface="Meiryo"/>
            </a:endParaRPr>
          </a:p>
          <a:p>
            <a:pPr defTabSz="1219170"/>
            <a:r>
              <a:rPr lang="ja-JP" altLang="en-US" dirty="0">
                <a:solidFill>
                  <a:prstClr val="black"/>
                </a:solidFill>
                <a:latin typeface="Arial"/>
                <a:ea typeface="Meiryo"/>
              </a:rPr>
              <a:t>電極赤ブクが</a:t>
            </a:r>
            <a:r>
              <a:rPr lang="en-US" altLang="ja-JP" dirty="0">
                <a:solidFill>
                  <a:prstClr val="black"/>
                </a:solidFill>
                <a:latin typeface="Arial"/>
                <a:ea typeface="Meiryo"/>
              </a:rPr>
              <a:t>32</a:t>
            </a:r>
            <a:r>
              <a:rPr lang="ja-JP" altLang="en-US" dirty="0">
                <a:solidFill>
                  <a:prstClr val="black"/>
                </a:solidFill>
                <a:latin typeface="Arial"/>
                <a:ea typeface="Meiryo"/>
              </a:rPr>
              <a:t>枚、</a:t>
            </a:r>
          </a:p>
          <a:p>
            <a:pPr marR="0" defTabSz="1219170">
              <a:spcBef>
                <a:spcPts val="0"/>
              </a:spcBef>
              <a:spcAft>
                <a:spcPts val="0"/>
              </a:spcAft>
            </a:pPr>
            <a:r>
              <a:rPr lang="ja-JP" altLang="ja-JP" dirty="0">
                <a:solidFill>
                  <a:prstClr val="black"/>
                </a:solidFill>
                <a:latin typeface="Arial"/>
                <a:ea typeface="Meiryo"/>
              </a:rPr>
              <a:t>変色変形</a:t>
            </a:r>
            <a:r>
              <a:rPr lang="ja-JP" altLang="en-US" dirty="0">
                <a:solidFill>
                  <a:prstClr val="black"/>
                </a:solidFill>
                <a:latin typeface="Arial"/>
                <a:ea typeface="Meiryo"/>
              </a:rPr>
              <a:t>が</a:t>
            </a:r>
            <a:r>
              <a:rPr lang="en-US" altLang="ja-JP" dirty="0">
                <a:solidFill>
                  <a:prstClr val="black"/>
                </a:solidFill>
                <a:latin typeface="Arial"/>
                <a:ea typeface="Meiryo"/>
              </a:rPr>
              <a:t>3</a:t>
            </a:r>
            <a:r>
              <a:rPr lang="ja-JP" altLang="en-US" dirty="0">
                <a:solidFill>
                  <a:prstClr val="black"/>
                </a:solidFill>
                <a:latin typeface="Arial"/>
                <a:ea typeface="Meiryo"/>
              </a:rPr>
              <a:t>枚</a:t>
            </a:r>
            <a:r>
              <a:rPr lang="ja-JP" altLang="ja-JP" dirty="0">
                <a:solidFill>
                  <a:prstClr val="black"/>
                </a:solidFill>
                <a:latin typeface="Arial"/>
                <a:ea typeface="Meiryo"/>
              </a:rPr>
              <a:t>、変形</a:t>
            </a:r>
            <a:r>
              <a:rPr lang="ja-JP" altLang="en-US" dirty="0">
                <a:solidFill>
                  <a:prstClr val="black"/>
                </a:solidFill>
                <a:latin typeface="Arial"/>
                <a:ea typeface="Meiryo"/>
              </a:rPr>
              <a:t>が</a:t>
            </a:r>
            <a:r>
              <a:rPr lang="en-US" altLang="ja-JP" dirty="0">
                <a:solidFill>
                  <a:prstClr val="black"/>
                </a:solidFill>
                <a:latin typeface="Arial"/>
                <a:ea typeface="Meiryo"/>
              </a:rPr>
              <a:t>2</a:t>
            </a:r>
            <a:r>
              <a:rPr lang="ja-JP" altLang="ja-JP" dirty="0">
                <a:solidFill>
                  <a:prstClr val="black"/>
                </a:solidFill>
                <a:latin typeface="Arial"/>
                <a:ea typeface="Meiryo"/>
              </a:rPr>
              <a:t>枚だけ</a:t>
            </a:r>
            <a:r>
              <a:rPr lang="ja-JP" altLang="en-US" dirty="0">
                <a:solidFill>
                  <a:prstClr val="black"/>
                </a:solidFill>
                <a:latin typeface="Arial"/>
                <a:ea typeface="Meiryo"/>
              </a:rPr>
              <a:t>なので、</a:t>
            </a:r>
            <a:endParaRPr lang="en-US" altLang="ja-JP" dirty="0">
              <a:solidFill>
                <a:prstClr val="black"/>
              </a:solidFill>
              <a:latin typeface="Arial"/>
              <a:ea typeface="Meiryo"/>
            </a:endParaRPr>
          </a:p>
          <a:p>
            <a:pPr marR="0" defTabSz="1219170">
              <a:spcBef>
                <a:spcPts val="0"/>
              </a:spcBef>
              <a:spcAft>
                <a:spcPts val="0"/>
              </a:spcAft>
            </a:pPr>
            <a:r>
              <a:rPr lang="en-US" altLang="ja-JP" dirty="0">
                <a:solidFill>
                  <a:srgbClr val="FF0000"/>
                </a:solidFill>
                <a:latin typeface="Arial"/>
                <a:ea typeface="Meiryo"/>
              </a:rPr>
              <a:t>OM53</a:t>
            </a:r>
            <a:r>
              <a:rPr lang="ja-JP" altLang="en-US" dirty="0">
                <a:solidFill>
                  <a:srgbClr val="FF0000"/>
                </a:solidFill>
                <a:latin typeface="Arial"/>
                <a:ea typeface="Meiryo"/>
              </a:rPr>
              <a:t>のテスト画像＋</a:t>
            </a:r>
            <a:r>
              <a:rPr lang="ja-JP" altLang="ja-JP" dirty="0">
                <a:solidFill>
                  <a:srgbClr val="FF0000"/>
                </a:solidFill>
                <a:latin typeface="Arial"/>
                <a:ea typeface="Meiryo"/>
              </a:rPr>
              <a:t>偽画像・本物画像評価用のテスト画像</a:t>
            </a:r>
            <a:r>
              <a:rPr lang="ja-JP" altLang="en-US" dirty="0">
                <a:solidFill>
                  <a:srgbClr val="FF0000"/>
                </a:solidFill>
                <a:latin typeface="Arial"/>
                <a:ea typeface="Meiryo"/>
              </a:rPr>
              <a:t>を使った</a:t>
            </a:r>
            <a:r>
              <a:rPr lang="ja-JP" altLang="ja-JP" dirty="0">
                <a:solidFill>
                  <a:prstClr val="black"/>
                </a:solidFill>
                <a:latin typeface="Arial"/>
                <a:ea typeface="Meiryo"/>
              </a:rPr>
              <a:t>。</a:t>
            </a:r>
          </a:p>
        </p:txBody>
      </p:sp>
      <p:sp>
        <p:nvSpPr>
          <p:cNvPr id="5" name="テキスト ボックス 4">
            <a:extLst>
              <a:ext uri="{FF2B5EF4-FFF2-40B4-BE49-F238E27FC236}">
                <a16:creationId xmlns:a16="http://schemas.microsoft.com/office/drawing/2014/main" id="{6ACC0DA9-1453-4573-BBD1-A75033B949F8}"/>
              </a:ext>
            </a:extLst>
          </p:cNvPr>
          <p:cNvSpPr txBox="1"/>
          <p:nvPr/>
        </p:nvSpPr>
        <p:spPr>
          <a:xfrm>
            <a:off x="2128919" y="1959585"/>
            <a:ext cx="7595525" cy="923330"/>
          </a:xfrm>
          <a:prstGeom prst="rect">
            <a:avLst/>
          </a:prstGeom>
          <a:noFill/>
        </p:spPr>
        <p:txBody>
          <a:bodyPr wrap="square">
            <a:spAutoFit/>
          </a:bodyPr>
          <a:lstStyle/>
          <a:p>
            <a:pPr marL="285750" indent="-285750">
              <a:buFont typeface="Arial" panose="020B0604020202020204" pitchFamily="34" charset="0"/>
              <a:buChar char="•"/>
            </a:pPr>
            <a:r>
              <a:rPr lang="ja-JP" altLang="en-US" dirty="0">
                <a:solidFill>
                  <a:prstClr val="black"/>
                </a:solidFill>
                <a:latin typeface="Arial"/>
                <a:ea typeface="Meiryo"/>
              </a:rPr>
              <a:t>訓練画像について、</a:t>
            </a:r>
            <a:endParaRPr lang="en-US" altLang="ja-JP" dirty="0">
              <a:solidFill>
                <a:prstClr val="black"/>
              </a:solidFill>
              <a:latin typeface="Arial"/>
              <a:ea typeface="Meiryo"/>
            </a:endParaRPr>
          </a:p>
          <a:p>
            <a:r>
              <a:rPr lang="ja-JP" altLang="en-US" dirty="0">
                <a:solidFill>
                  <a:prstClr val="black"/>
                </a:solidFill>
                <a:latin typeface="Arial"/>
                <a:ea typeface="Meiryo"/>
              </a:rPr>
              <a:t>①</a:t>
            </a:r>
            <a:r>
              <a:rPr lang="en-US" altLang="ja-JP" dirty="0">
                <a:solidFill>
                  <a:prstClr val="black"/>
                </a:solidFill>
                <a:latin typeface="Arial"/>
                <a:ea typeface="Meiryo"/>
              </a:rPr>
              <a:t>LGA</a:t>
            </a:r>
            <a:r>
              <a:rPr lang="ja-JP" altLang="en-US" dirty="0">
                <a:solidFill>
                  <a:prstClr val="black"/>
                </a:solidFill>
                <a:latin typeface="Arial"/>
                <a:ea typeface="Meiryo"/>
              </a:rPr>
              <a:t>部電極赤ブク、素体部変色変形、変形の偽画像</a:t>
            </a:r>
            <a:r>
              <a:rPr lang="ja-JP" altLang="en-US" dirty="0">
                <a:solidFill>
                  <a:srgbClr val="FF0000"/>
                </a:solidFill>
                <a:latin typeface="Arial"/>
                <a:ea typeface="Meiryo"/>
              </a:rPr>
              <a:t>（</a:t>
            </a:r>
            <a:r>
              <a:rPr lang="en-US" altLang="ja-JP" dirty="0">
                <a:solidFill>
                  <a:srgbClr val="FF0000"/>
                </a:solidFill>
                <a:latin typeface="Arial"/>
                <a:ea typeface="Meiryo"/>
              </a:rPr>
              <a:t>100</a:t>
            </a:r>
            <a:r>
              <a:rPr lang="ja-JP" altLang="en-US" dirty="0">
                <a:solidFill>
                  <a:srgbClr val="FF0000"/>
                </a:solidFill>
                <a:latin typeface="Arial"/>
                <a:ea typeface="Meiryo"/>
              </a:rPr>
              <a:t>枚ずつ）</a:t>
            </a:r>
            <a:endParaRPr lang="en-US" altLang="ja-JP" dirty="0">
              <a:solidFill>
                <a:srgbClr val="FF0000"/>
              </a:solidFill>
              <a:latin typeface="Arial"/>
              <a:ea typeface="Meiryo"/>
            </a:endParaRPr>
          </a:p>
          <a:p>
            <a:r>
              <a:rPr lang="ja-JP" altLang="en-US" dirty="0">
                <a:solidFill>
                  <a:prstClr val="black"/>
                </a:solidFill>
                <a:latin typeface="Arial"/>
                <a:ea typeface="Meiryo"/>
              </a:rPr>
              <a:t>②</a:t>
            </a:r>
            <a:r>
              <a:rPr lang="en-US" altLang="ja-JP" dirty="0">
                <a:solidFill>
                  <a:prstClr val="black"/>
                </a:solidFill>
                <a:latin typeface="Arial"/>
                <a:ea typeface="Meiryo"/>
              </a:rPr>
              <a:t>OM53</a:t>
            </a:r>
            <a:r>
              <a:rPr lang="ja-JP" altLang="ja-JP" dirty="0">
                <a:solidFill>
                  <a:prstClr val="black"/>
                </a:solidFill>
                <a:latin typeface="Arial"/>
                <a:ea typeface="Meiryo"/>
              </a:rPr>
              <a:t>の訓練画像</a:t>
            </a:r>
            <a:endParaRPr lang="en-US" altLang="ja-JP" dirty="0">
              <a:solidFill>
                <a:prstClr val="black"/>
              </a:solidFill>
              <a:latin typeface="Arial"/>
              <a:ea typeface="Meiryo"/>
            </a:endParaRPr>
          </a:p>
        </p:txBody>
      </p:sp>
      <p:sp>
        <p:nvSpPr>
          <p:cNvPr id="6" name="テキスト ボックス 5">
            <a:extLst>
              <a:ext uri="{FF2B5EF4-FFF2-40B4-BE49-F238E27FC236}">
                <a16:creationId xmlns:a16="http://schemas.microsoft.com/office/drawing/2014/main" id="{0C65AF64-8D3B-4046-8467-8C180CF3C261}"/>
              </a:ext>
            </a:extLst>
          </p:cNvPr>
          <p:cNvSpPr txBox="1"/>
          <p:nvPr/>
        </p:nvSpPr>
        <p:spPr>
          <a:xfrm>
            <a:off x="2226590" y="5236504"/>
            <a:ext cx="8185613" cy="1200329"/>
          </a:xfrm>
          <a:prstGeom prst="rect">
            <a:avLst/>
          </a:prstGeom>
          <a:noFill/>
        </p:spPr>
        <p:txBody>
          <a:bodyPr wrap="square">
            <a:spAutoFit/>
          </a:bodyPr>
          <a:lstStyle/>
          <a:p>
            <a:pPr marL="285750" indent="-285750" defTabSz="1219170">
              <a:buFont typeface="Arial" panose="020B0604020202020204" pitchFamily="34" charset="0"/>
              <a:buChar char="•"/>
            </a:pPr>
            <a:r>
              <a:rPr lang="ja-JP" altLang="en-US" dirty="0">
                <a:solidFill>
                  <a:prstClr val="black"/>
                </a:solidFill>
                <a:latin typeface="Arial"/>
                <a:ea typeface="Meiryo"/>
              </a:rPr>
              <a:t>評価モデルについて、</a:t>
            </a:r>
            <a:endParaRPr lang="en-US" altLang="ja-JP" dirty="0">
              <a:solidFill>
                <a:prstClr val="black"/>
              </a:solidFill>
              <a:latin typeface="Arial"/>
              <a:ea typeface="Meiryo"/>
            </a:endParaRPr>
          </a:p>
          <a:p>
            <a:pPr defTabSz="1219170"/>
            <a:r>
              <a:rPr lang="en-US" altLang="ja-JP" dirty="0">
                <a:solidFill>
                  <a:srgbClr val="FF0000"/>
                </a:solidFill>
                <a:latin typeface="Arial"/>
                <a:ea typeface="Meiryo"/>
              </a:rPr>
              <a:t>ResNet18</a:t>
            </a:r>
            <a:r>
              <a:rPr lang="ja-JP" altLang="en-US" dirty="0">
                <a:solidFill>
                  <a:srgbClr val="FF0000"/>
                </a:solidFill>
                <a:latin typeface="Arial"/>
                <a:ea typeface="Meiryo"/>
              </a:rPr>
              <a:t>（</a:t>
            </a:r>
            <a:r>
              <a:rPr lang="en-US" altLang="ja-JP" dirty="0">
                <a:solidFill>
                  <a:srgbClr val="FF0000"/>
                </a:solidFill>
                <a:latin typeface="Arial"/>
                <a:ea typeface="Meiryo"/>
              </a:rPr>
              <a:t> MLCC</a:t>
            </a:r>
            <a:r>
              <a:rPr lang="ja-JP" altLang="en-US" dirty="0">
                <a:solidFill>
                  <a:srgbClr val="FF0000"/>
                </a:solidFill>
                <a:latin typeface="Arial"/>
                <a:ea typeface="Meiryo"/>
              </a:rPr>
              <a:t>不良モード分類に使用中）、</a:t>
            </a:r>
            <a:endParaRPr lang="en-US" altLang="ja-JP" dirty="0">
              <a:solidFill>
                <a:srgbClr val="FF0000"/>
              </a:solidFill>
              <a:latin typeface="Arial"/>
              <a:ea typeface="Meiryo"/>
            </a:endParaRPr>
          </a:p>
          <a:p>
            <a:pPr defTabSz="1219170"/>
            <a:r>
              <a:rPr lang="en-US" altLang="ja-JP" dirty="0">
                <a:solidFill>
                  <a:srgbClr val="FF0000"/>
                </a:solidFill>
                <a:latin typeface="Arial"/>
                <a:ea typeface="Meiryo"/>
              </a:rPr>
              <a:t>ResNet34</a:t>
            </a:r>
            <a:r>
              <a:rPr lang="ja-JP" altLang="en-US" dirty="0">
                <a:solidFill>
                  <a:srgbClr val="FF0000"/>
                </a:solidFill>
                <a:latin typeface="Arial"/>
                <a:ea typeface="Meiryo"/>
              </a:rPr>
              <a:t>、</a:t>
            </a:r>
            <a:endParaRPr lang="en-US" altLang="ja-JP" dirty="0">
              <a:solidFill>
                <a:srgbClr val="FF0000"/>
              </a:solidFill>
              <a:latin typeface="Arial"/>
              <a:ea typeface="Meiryo"/>
            </a:endParaRPr>
          </a:p>
          <a:p>
            <a:pPr defTabSz="1219170"/>
            <a:r>
              <a:rPr lang="en-US" altLang="ja-JP" dirty="0">
                <a:solidFill>
                  <a:srgbClr val="FF0000"/>
                </a:solidFill>
                <a:latin typeface="Arial"/>
                <a:ea typeface="Meiryo"/>
              </a:rPr>
              <a:t>EfficientNetB3</a:t>
            </a:r>
            <a:r>
              <a:rPr lang="ja-JP" altLang="en-US" dirty="0">
                <a:solidFill>
                  <a:srgbClr val="FF0000"/>
                </a:solidFill>
                <a:latin typeface="Arial"/>
                <a:ea typeface="Meiryo"/>
              </a:rPr>
              <a:t>（</a:t>
            </a:r>
            <a:r>
              <a:rPr lang="en-US" altLang="ja-JP" dirty="0">
                <a:solidFill>
                  <a:srgbClr val="FF0000"/>
                </a:solidFill>
                <a:latin typeface="Arial"/>
                <a:ea typeface="Meiryo"/>
              </a:rPr>
              <a:t>LC</a:t>
            </a:r>
            <a:r>
              <a:rPr lang="ja-JP" altLang="en-US" dirty="0">
                <a:solidFill>
                  <a:srgbClr val="FF0000"/>
                </a:solidFill>
                <a:latin typeface="Arial"/>
                <a:ea typeface="Meiryo"/>
              </a:rPr>
              <a:t>フィルタ不良モード分類に使用中）を使った</a:t>
            </a:r>
            <a:r>
              <a:rPr lang="ja-JP" altLang="ja-JP" dirty="0">
                <a:solidFill>
                  <a:prstClr val="black"/>
                </a:solidFill>
                <a:latin typeface="Arial"/>
                <a:ea typeface="Meiryo"/>
              </a:rPr>
              <a:t>。</a:t>
            </a:r>
          </a:p>
        </p:txBody>
      </p:sp>
      <p:sp>
        <p:nvSpPr>
          <p:cNvPr id="7" name="テキスト ボックス 6">
            <a:extLst>
              <a:ext uri="{FF2B5EF4-FFF2-40B4-BE49-F238E27FC236}">
                <a16:creationId xmlns:a16="http://schemas.microsoft.com/office/drawing/2014/main" id="{EB0B2AC7-9781-4A25-B3E5-30409675C9D9}"/>
              </a:ext>
            </a:extLst>
          </p:cNvPr>
          <p:cNvSpPr txBox="1"/>
          <p:nvPr/>
        </p:nvSpPr>
        <p:spPr>
          <a:xfrm>
            <a:off x="2128918" y="1146991"/>
            <a:ext cx="7595525" cy="646331"/>
          </a:xfrm>
          <a:prstGeom prst="rect">
            <a:avLst/>
          </a:prstGeom>
          <a:noFill/>
        </p:spPr>
        <p:txBody>
          <a:bodyPr wrap="square">
            <a:spAutoFit/>
          </a:bodyPr>
          <a:lstStyle/>
          <a:p>
            <a:pPr marL="285750" indent="-285750">
              <a:buFont typeface="Arial" panose="020B0604020202020204" pitchFamily="34" charset="0"/>
              <a:buChar char="•"/>
            </a:pPr>
            <a:r>
              <a:rPr lang="ja-JP" altLang="en-US" dirty="0">
                <a:solidFill>
                  <a:prstClr val="black"/>
                </a:solidFill>
                <a:latin typeface="Arial"/>
                <a:ea typeface="Meiryo"/>
              </a:rPr>
              <a:t>評価対象、</a:t>
            </a:r>
            <a:endParaRPr lang="en-US" altLang="ja-JP" dirty="0">
              <a:solidFill>
                <a:prstClr val="black"/>
              </a:solidFill>
              <a:latin typeface="Arial"/>
              <a:ea typeface="Meiryo"/>
            </a:endParaRPr>
          </a:p>
          <a:p>
            <a:r>
              <a:rPr lang="en-US" altLang="ja-JP" dirty="0">
                <a:solidFill>
                  <a:prstClr val="black"/>
                </a:solidFill>
                <a:latin typeface="Arial"/>
                <a:ea typeface="Meiryo"/>
              </a:rPr>
              <a:t>LGA</a:t>
            </a:r>
            <a:r>
              <a:rPr lang="ja-JP" altLang="en-US" dirty="0">
                <a:solidFill>
                  <a:prstClr val="black"/>
                </a:solidFill>
                <a:latin typeface="Arial"/>
                <a:ea typeface="Meiryo"/>
              </a:rPr>
              <a:t>部電極赤ブク、素体部変色変形、変形</a:t>
            </a:r>
            <a:endParaRPr lang="en-US" altLang="ja-JP" dirty="0">
              <a:solidFill>
                <a:srgbClr val="FF0000"/>
              </a:solidFill>
              <a:latin typeface="Arial"/>
              <a:ea typeface="Meiryo"/>
            </a:endParaRPr>
          </a:p>
        </p:txBody>
      </p:sp>
    </p:spTree>
    <p:extLst>
      <p:ext uri="{BB962C8B-B14F-4D97-AF65-F5344CB8AC3E}">
        <p14:creationId xmlns:p14="http://schemas.microsoft.com/office/powerpoint/2010/main" val="2448691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87B29-73E3-42EB-94C7-FC87374AA89E}"/>
              </a:ext>
            </a:extLst>
          </p:cNvPr>
          <p:cNvSpPr>
            <a:spLocks noGrp="1"/>
          </p:cNvSpPr>
          <p:nvPr>
            <p:ph type="title"/>
          </p:nvPr>
        </p:nvSpPr>
        <p:spPr>
          <a:xfrm>
            <a:off x="757903" y="274637"/>
            <a:ext cx="9745665" cy="706091"/>
          </a:xfrm>
        </p:spPr>
        <p:txBody>
          <a:bodyPr/>
          <a:lstStyle/>
          <a:p>
            <a:r>
              <a:rPr lang="ja-JP" altLang="en-US" sz="2000" dirty="0">
                <a:ea typeface="Yu Gothic" panose="020B0400000000000000" pitchFamily="50" charset="-128"/>
              </a:rPr>
              <a:t>偽画像＋少ない本物</a:t>
            </a:r>
            <a:r>
              <a:rPr lang="ja-JP" altLang="en-US" sz="2000" dirty="0">
                <a:effectLst/>
                <a:ea typeface="Yu Gothic" panose="020B0400000000000000" pitchFamily="50" charset="-128"/>
              </a:rPr>
              <a:t>　</a:t>
            </a: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ResNet18</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53.96</a:t>
            </a:r>
            <a:r>
              <a:rPr lang="ja-JP" altLang="en-US" sz="2000" dirty="0">
                <a:effectLst/>
                <a:ea typeface="Yu Gothic" panose="020B0400000000000000" pitchFamily="50" charset="-128"/>
              </a:rPr>
              <a:t>％ 　</a:t>
            </a:r>
            <a:endParaRPr kumimoji="1" lang="ja-JP" altLang="en-US" sz="2000" dirty="0"/>
          </a:p>
        </p:txBody>
      </p:sp>
      <p:graphicFrame>
        <p:nvGraphicFramePr>
          <p:cNvPr id="3" name="表 2">
            <a:extLst>
              <a:ext uri="{FF2B5EF4-FFF2-40B4-BE49-F238E27FC236}">
                <a16:creationId xmlns:a16="http://schemas.microsoft.com/office/drawing/2014/main" id="{95F8A6AF-6DDA-4E02-B9AF-5F05C79DF0E7}"/>
              </a:ext>
            </a:extLst>
          </p:cNvPr>
          <p:cNvGraphicFramePr>
            <a:graphicFrameLocks noGrp="1"/>
          </p:cNvGraphicFramePr>
          <p:nvPr>
            <p:extLst>
              <p:ext uri="{D42A27DB-BD31-4B8C-83A1-F6EECF244321}">
                <p14:modId xmlns:p14="http://schemas.microsoft.com/office/powerpoint/2010/main" val="3135803269"/>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2553080809"/>
                    </a:ext>
                  </a:extLst>
                </a:gridCol>
                <a:gridCol w="604268">
                  <a:extLst>
                    <a:ext uri="{9D8B030D-6E8A-4147-A177-3AD203B41FA5}">
                      <a16:colId xmlns:a16="http://schemas.microsoft.com/office/drawing/2014/main" val="2387737177"/>
                    </a:ext>
                  </a:extLst>
                </a:gridCol>
                <a:gridCol w="604268">
                  <a:extLst>
                    <a:ext uri="{9D8B030D-6E8A-4147-A177-3AD203B41FA5}">
                      <a16:colId xmlns:a16="http://schemas.microsoft.com/office/drawing/2014/main" val="634134276"/>
                    </a:ext>
                  </a:extLst>
                </a:gridCol>
                <a:gridCol w="604268">
                  <a:extLst>
                    <a:ext uri="{9D8B030D-6E8A-4147-A177-3AD203B41FA5}">
                      <a16:colId xmlns:a16="http://schemas.microsoft.com/office/drawing/2014/main" val="307596211"/>
                    </a:ext>
                  </a:extLst>
                </a:gridCol>
                <a:gridCol w="604268">
                  <a:extLst>
                    <a:ext uri="{9D8B030D-6E8A-4147-A177-3AD203B41FA5}">
                      <a16:colId xmlns:a16="http://schemas.microsoft.com/office/drawing/2014/main" val="2586579615"/>
                    </a:ext>
                  </a:extLst>
                </a:gridCol>
                <a:gridCol w="604268">
                  <a:extLst>
                    <a:ext uri="{9D8B030D-6E8A-4147-A177-3AD203B41FA5}">
                      <a16:colId xmlns:a16="http://schemas.microsoft.com/office/drawing/2014/main" val="1098850739"/>
                    </a:ext>
                  </a:extLst>
                </a:gridCol>
                <a:gridCol w="604268">
                  <a:extLst>
                    <a:ext uri="{9D8B030D-6E8A-4147-A177-3AD203B41FA5}">
                      <a16:colId xmlns:a16="http://schemas.microsoft.com/office/drawing/2014/main" val="3613648243"/>
                    </a:ext>
                  </a:extLst>
                </a:gridCol>
                <a:gridCol w="604268">
                  <a:extLst>
                    <a:ext uri="{9D8B030D-6E8A-4147-A177-3AD203B41FA5}">
                      <a16:colId xmlns:a16="http://schemas.microsoft.com/office/drawing/2014/main" val="2346250844"/>
                    </a:ext>
                  </a:extLst>
                </a:gridCol>
                <a:gridCol w="604268">
                  <a:extLst>
                    <a:ext uri="{9D8B030D-6E8A-4147-A177-3AD203B41FA5}">
                      <a16:colId xmlns:a16="http://schemas.microsoft.com/office/drawing/2014/main" val="2327476922"/>
                    </a:ext>
                  </a:extLst>
                </a:gridCol>
                <a:gridCol w="604268">
                  <a:extLst>
                    <a:ext uri="{9D8B030D-6E8A-4147-A177-3AD203B41FA5}">
                      <a16:colId xmlns:a16="http://schemas.microsoft.com/office/drawing/2014/main" val="2178012015"/>
                    </a:ext>
                  </a:extLst>
                </a:gridCol>
                <a:gridCol w="604268">
                  <a:extLst>
                    <a:ext uri="{9D8B030D-6E8A-4147-A177-3AD203B41FA5}">
                      <a16:colId xmlns:a16="http://schemas.microsoft.com/office/drawing/2014/main" val="1109877265"/>
                    </a:ext>
                  </a:extLst>
                </a:gridCol>
                <a:gridCol w="604268">
                  <a:extLst>
                    <a:ext uri="{9D8B030D-6E8A-4147-A177-3AD203B41FA5}">
                      <a16:colId xmlns:a16="http://schemas.microsoft.com/office/drawing/2014/main" val="88316244"/>
                    </a:ext>
                  </a:extLst>
                </a:gridCol>
                <a:gridCol w="604268">
                  <a:extLst>
                    <a:ext uri="{9D8B030D-6E8A-4147-A177-3AD203B41FA5}">
                      <a16:colId xmlns:a16="http://schemas.microsoft.com/office/drawing/2014/main" val="3053953249"/>
                    </a:ext>
                  </a:extLst>
                </a:gridCol>
                <a:gridCol w="604268">
                  <a:extLst>
                    <a:ext uri="{9D8B030D-6E8A-4147-A177-3AD203B41FA5}">
                      <a16:colId xmlns:a16="http://schemas.microsoft.com/office/drawing/2014/main" val="501105381"/>
                    </a:ext>
                  </a:extLst>
                </a:gridCol>
                <a:gridCol w="604268">
                  <a:extLst>
                    <a:ext uri="{9D8B030D-6E8A-4147-A177-3AD203B41FA5}">
                      <a16:colId xmlns:a16="http://schemas.microsoft.com/office/drawing/2014/main" val="408713714"/>
                    </a:ext>
                  </a:extLst>
                </a:gridCol>
                <a:gridCol w="604268">
                  <a:extLst>
                    <a:ext uri="{9D8B030D-6E8A-4147-A177-3AD203B41FA5}">
                      <a16:colId xmlns:a16="http://schemas.microsoft.com/office/drawing/2014/main" val="109146702"/>
                    </a:ext>
                  </a:extLst>
                </a:gridCol>
                <a:gridCol w="604268">
                  <a:extLst>
                    <a:ext uri="{9D8B030D-6E8A-4147-A177-3AD203B41FA5}">
                      <a16:colId xmlns:a16="http://schemas.microsoft.com/office/drawing/2014/main" val="1952351307"/>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302933894"/>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85</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0.642012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0.752166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434041030"/>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68785481"/>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869018373"/>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17</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0.586207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0.625767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91559161"/>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0.62069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0.439024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490713418"/>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0.761905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053012725"/>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0.590164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0.553846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717520797"/>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0.571429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0.461538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26030057"/>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0.781457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0.776316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775470844"/>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0.150685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0.244444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929597578"/>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0.538462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0.636364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236472136"/>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0.727273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52347686"/>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highlight>
                            <a:srgbClr val="FFFF00"/>
                          </a:highlight>
                        </a:rPr>
                        <a:t>13</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149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0.726829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0.576402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3730919892"/>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012389273"/>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0.90795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0.671053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0.339623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0.727273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0.521739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0.387097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0.771242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0.647059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0.777778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0.571429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0.477564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0.639648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084074264"/>
                  </a:ext>
                </a:extLst>
              </a:tr>
            </a:tbl>
          </a:graphicData>
        </a:graphic>
      </p:graphicFrame>
    </p:spTree>
    <p:extLst>
      <p:ext uri="{BB962C8B-B14F-4D97-AF65-F5344CB8AC3E}">
        <p14:creationId xmlns:p14="http://schemas.microsoft.com/office/powerpoint/2010/main" val="4078551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311D4-6103-4B88-B90A-E2F1F2BB562F}"/>
              </a:ext>
            </a:extLst>
          </p:cNvPr>
          <p:cNvSpPr>
            <a:spLocks noGrp="1"/>
          </p:cNvSpPr>
          <p:nvPr>
            <p:ph type="title"/>
          </p:nvPr>
        </p:nvSpPr>
        <p:spPr/>
        <p:txBody>
          <a:bodyPr/>
          <a:lstStyle/>
          <a:p>
            <a:r>
              <a:rPr lang="ja-JP" altLang="en-US" sz="2000" dirty="0">
                <a:ea typeface="Yu Gothic" panose="020B0400000000000000" pitchFamily="50" charset="-128"/>
              </a:rPr>
              <a:t>偽画像＋少ない本物</a:t>
            </a:r>
            <a:r>
              <a:rPr lang="ja-JP" altLang="en-US" sz="2000" dirty="0">
                <a:effectLst/>
                <a:ea typeface="Yu Gothic" panose="020B0400000000000000" pitchFamily="50" charset="-128"/>
              </a:rPr>
              <a:t>　</a:t>
            </a:r>
            <a:r>
              <a:rPr lang="ja-JP" altLang="en-US" sz="2000" dirty="0">
                <a:ea typeface="Yu Gothic" panose="020B0400000000000000" pitchFamily="50" charset="-128"/>
              </a:rPr>
              <a:t>素体</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ResNet18</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72.34</a:t>
            </a:r>
            <a:r>
              <a:rPr lang="ja-JP" altLang="en-US" sz="2000" dirty="0">
                <a:effectLst/>
                <a:ea typeface="Yu Gothic" panose="020B0400000000000000" pitchFamily="50" charset="-128"/>
              </a:rPr>
              <a:t>％ 　</a:t>
            </a:r>
            <a:endParaRPr kumimoji="1" lang="ja-JP" altLang="en-US" sz="2000" dirty="0"/>
          </a:p>
        </p:txBody>
      </p:sp>
      <p:graphicFrame>
        <p:nvGraphicFramePr>
          <p:cNvPr id="4" name="表 3">
            <a:extLst>
              <a:ext uri="{FF2B5EF4-FFF2-40B4-BE49-F238E27FC236}">
                <a16:creationId xmlns:a16="http://schemas.microsoft.com/office/drawing/2014/main" id="{0FAF466A-75C7-45E3-A4E8-10C333A9A359}"/>
              </a:ext>
            </a:extLst>
          </p:cNvPr>
          <p:cNvGraphicFramePr>
            <a:graphicFrameLocks noGrp="1"/>
          </p:cNvGraphicFramePr>
          <p:nvPr>
            <p:extLst>
              <p:ext uri="{D42A27DB-BD31-4B8C-83A1-F6EECF244321}">
                <p14:modId xmlns:p14="http://schemas.microsoft.com/office/powerpoint/2010/main" val="956238892"/>
              </p:ext>
            </p:extLst>
          </p:nvPr>
        </p:nvGraphicFramePr>
        <p:xfrm>
          <a:off x="845425" y="1072353"/>
          <a:ext cx="10501149" cy="4713293"/>
        </p:xfrm>
        <a:graphic>
          <a:graphicData uri="http://schemas.openxmlformats.org/drawingml/2006/table">
            <a:tbl>
              <a:tblPr>
                <a:tableStyleId>{5DA37D80-6434-44D0-A028-1B22A696006F}</a:tableStyleId>
              </a:tblPr>
              <a:tblGrid>
                <a:gridCol w="749926">
                  <a:extLst>
                    <a:ext uri="{9D8B030D-6E8A-4147-A177-3AD203B41FA5}">
                      <a16:colId xmlns:a16="http://schemas.microsoft.com/office/drawing/2014/main" val="53240726"/>
                    </a:ext>
                  </a:extLst>
                </a:gridCol>
                <a:gridCol w="749926">
                  <a:extLst>
                    <a:ext uri="{9D8B030D-6E8A-4147-A177-3AD203B41FA5}">
                      <a16:colId xmlns:a16="http://schemas.microsoft.com/office/drawing/2014/main" val="2155613478"/>
                    </a:ext>
                  </a:extLst>
                </a:gridCol>
                <a:gridCol w="749926">
                  <a:extLst>
                    <a:ext uri="{9D8B030D-6E8A-4147-A177-3AD203B41FA5}">
                      <a16:colId xmlns:a16="http://schemas.microsoft.com/office/drawing/2014/main" val="4292457843"/>
                    </a:ext>
                  </a:extLst>
                </a:gridCol>
                <a:gridCol w="749926">
                  <a:extLst>
                    <a:ext uri="{9D8B030D-6E8A-4147-A177-3AD203B41FA5}">
                      <a16:colId xmlns:a16="http://schemas.microsoft.com/office/drawing/2014/main" val="2293715678"/>
                    </a:ext>
                  </a:extLst>
                </a:gridCol>
                <a:gridCol w="749926">
                  <a:extLst>
                    <a:ext uri="{9D8B030D-6E8A-4147-A177-3AD203B41FA5}">
                      <a16:colId xmlns:a16="http://schemas.microsoft.com/office/drawing/2014/main" val="3877340554"/>
                    </a:ext>
                  </a:extLst>
                </a:gridCol>
                <a:gridCol w="749926">
                  <a:extLst>
                    <a:ext uri="{9D8B030D-6E8A-4147-A177-3AD203B41FA5}">
                      <a16:colId xmlns:a16="http://schemas.microsoft.com/office/drawing/2014/main" val="3477762557"/>
                    </a:ext>
                  </a:extLst>
                </a:gridCol>
                <a:gridCol w="749926">
                  <a:extLst>
                    <a:ext uri="{9D8B030D-6E8A-4147-A177-3AD203B41FA5}">
                      <a16:colId xmlns:a16="http://schemas.microsoft.com/office/drawing/2014/main" val="3111370896"/>
                    </a:ext>
                  </a:extLst>
                </a:gridCol>
                <a:gridCol w="749926">
                  <a:extLst>
                    <a:ext uri="{9D8B030D-6E8A-4147-A177-3AD203B41FA5}">
                      <a16:colId xmlns:a16="http://schemas.microsoft.com/office/drawing/2014/main" val="2853253636"/>
                    </a:ext>
                  </a:extLst>
                </a:gridCol>
                <a:gridCol w="749926">
                  <a:extLst>
                    <a:ext uri="{9D8B030D-6E8A-4147-A177-3AD203B41FA5}">
                      <a16:colId xmlns:a16="http://schemas.microsoft.com/office/drawing/2014/main" val="29524813"/>
                    </a:ext>
                  </a:extLst>
                </a:gridCol>
                <a:gridCol w="749926">
                  <a:extLst>
                    <a:ext uri="{9D8B030D-6E8A-4147-A177-3AD203B41FA5}">
                      <a16:colId xmlns:a16="http://schemas.microsoft.com/office/drawing/2014/main" val="2084234076"/>
                    </a:ext>
                  </a:extLst>
                </a:gridCol>
                <a:gridCol w="749926">
                  <a:extLst>
                    <a:ext uri="{9D8B030D-6E8A-4147-A177-3AD203B41FA5}">
                      <a16:colId xmlns:a16="http://schemas.microsoft.com/office/drawing/2014/main" val="1646077269"/>
                    </a:ext>
                  </a:extLst>
                </a:gridCol>
                <a:gridCol w="749926">
                  <a:extLst>
                    <a:ext uri="{9D8B030D-6E8A-4147-A177-3AD203B41FA5}">
                      <a16:colId xmlns:a16="http://schemas.microsoft.com/office/drawing/2014/main" val="1130687077"/>
                    </a:ext>
                  </a:extLst>
                </a:gridCol>
                <a:gridCol w="842846">
                  <a:extLst>
                    <a:ext uri="{9D8B030D-6E8A-4147-A177-3AD203B41FA5}">
                      <a16:colId xmlns:a16="http://schemas.microsoft.com/office/drawing/2014/main" val="284586055"/>
                    </a:ext>
                  </a:extLst>
                </a:gridCol>
                <a:gridCol w="659191">
                  <a:extLst>
                    <a:ext uri="{9D8B030D-6E8A-4147-A177-3AD203B41FA5}">
                      <a16:colId xmlns:a16="http://schemas.microsoft.com/office/drawing/2014/main" val="2060989624"/>
                    </a:ext>
                  </a:extLst>
                </a:gridCol>
              </a:tblGrid>
              <a:tr h="362561">
                <a:tc>
                  <a:txBody>
                    <a:bodyPr/>
                    <a:lstStyle/>
                    <a:p>
                      <a:pPr marL="0" marR="0" fontAlgn="t">
                        <a:spcBef>
                          <a:spcPts val="0"/>
                        </a:spcBef>
                        <a:spcAft>
                          <a:spcPts val="0"/>
                        </a:spcAft>
                      </a:pPr>
                      <a:r>
                        <a:rPr lang="ja-JP" sz="900" dirty="0">
                          <a:effectLst/>
                        </a:rPr>
                        <a:t> </a:t>
                      </a:r>
                      <a:endParaRPr lang="ja-JP" sz="900" dirty="0">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ガビガビ</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メッキ汚れ</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メッキ汚れ黄</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ユニットブク</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ワレカケ</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変形</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変色変形</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局所変色明</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局所変色暗</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白異物</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良品</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en-US" altLang="ja-JP" sz="900" dirty="0">
                          <a:solidFill>
                            <a:srgbClr val="000000"/>
                          </a:solidFill>
                          <a:effectLst/>
                        </a:rPr>
                        <a:t>recall(</a:t>
                      </a:r>
                      <a:r>
                        <a:rPr lang="ja-JP" altLang="en-US" sz="900" dirty="0">
                          <a:solidFill>
                            <a:srgbClr val="000000"/>
                          </a:solidFill>
                          <a:effectLst/>
                        </a:rPr>
                        <a:t>再現率</a:t>
                      </a:r>
                      <a:r>
                        <a:rPr lang="en-US" altLang="ja-JP" sz="900" dirty="0">
                          <a:solidFill>
                            <a:srgbClr val="000000"/>
                          </a:solidFill>
                          <a:effectLst/>
                        </a:rPr>
                        <a:t>)</a:t>
                      </a:r>
                      <a:endParaRPr lang="ja-JP" sz="900" dirty="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a:solidFill>
                            <a:srgbClr val="000000"/>
                          </a:solidFill>
                          <a:effectLst/>
                        </a:rPr>
                        <a:t>f1_score</a:t>
                      </a:r>
                      <a:endParaRPr lang="ja-JP" sz="900">
                        <a:solidFill>
                          <a:srgbClr val="000000"/>
                        </a:solidFill>
                        <a:effectLst/>
                        <a:ea typeface="游ゴシック" panose="020B0400000000000000" pitchFamily="50" charset="-128"/>
                      </a:endParaRPr>
                    </a:p>
                  </a:txBody>
                  <a:tcPr marL="42158" marR="42158" marT="42158" marB="42158"/>
                </a:tc>
                <a:extLst>
                  <a:ext uri="{0D108BD9-81ED-4DB2-BD59-A6C34878D82A}">
                    <a16:rowId xmlns:a16="http://schemas.microsoft.com/office/drawing/2014/main" val="3617306093"/>
                  </a:ext>
                </a:extLst>
              </a:tr>
              <a:tr h="362561">
                <a:tc>
                  <a:txBody>
                    <a:bodyPr/>
                    <a:lstStyle/>
                    <a:p>
                      <a:pPr marL="0" marR="0" fontAlgn="t">
                        <a:spcBef>
                          <a:spcPts val="0"/>
                        </a:spcBef>
                        <a:spcAft>
                          <a:spcPts val="0"/>
                        </a:spcAft>
                      </a:pPr>
                      <a:r>
                        <a:rPr lang="ja-JP" sz="900">
                          <a:solidFill>
                            <a:srgbClr val="000000"/>
                          </a:solidFill>
                          <a:effectLst/>
                        </a:rPr>
                        <a:t>ガビガビ</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12</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2</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0.705882</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dirty="0">
                          <a:solidFill>
                            <a:srgbClr val="000000"/>
                          </a:solidFill>
                          <a:effectLst/>
                        </a:rPr>
                        <a:t>0.727273</a:t>
                      </a:r>
                      <a:endParaRPr lang="ja-JP" sz="900" dirty="0">
                        <a:solidFill>
                          <a:srgbClr val="000000"/>
                        </a:solidFill>
                        <a:effectLst/>
                        <a:ea typeface="游ゴシック" panose="020B0400000000000000" pitchFamily="50" charset="-128"/>
                      </a:endParaRPr>
                    </a:p>
                  </a:txBody>
                  <a:tcPr marL="42158" marR="42158" marT="42158" marB="42158"/>
                </a:tc>
                <a:extLst>
                  <a:ext uri="{0D108BD9-81ED-4DB2-BD59-A6C34878D82A}">
                    <a16:rowId xmlns:a16="http://schemas.microsoft.com/office/drawing/2014/main" val="1735056414"/>
                  </a:ext>
                </a:extLst>
              </a:tr>
              <a:tr h="362561">
                <a:tc>
                  <a:txBody>
                    <a:bodyPr/>
                    <a:lstStyle/>
                    <a:p>
                      <a:pPr marL="0" marR="0" fontAlgn="t">
                        <a:spcBef>
                          <a:spcPts val="0"/>
                        </a:spcBef>
                        <a:spcAft>
                          <a:spcPts val="0"/>
                        </a:spcAft>
                      </a:pPr>
                      <a:r>
                        <a:rPr lang="ja-JP" sz="900" dirty="0">
                          <a:solidFill>
                            <a:srgbClr val="000000"/>
                          </a:solidFill>
                          <a:effectLst/>
                        </a:rPr>
                        <a:t>メッキ汚れ</a:t>
                      </a:r>
                      <a:endParaRPr lang="ja-JP" sz="900" dirty="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69</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2</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4</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0.896104</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dirty="0">
                          <a:solidFill>
                            <a:srgbClr val="000000"/>
                          </a:solidFill>
                          <a:effectLst/>
                        </a:rPr>
                        <a:t>0.851852</a:t>
                      </a:r>
                      <a:endParaRPr lang="ja-JP" sz="900" dirty="0">
                        <a:solidFill>
                          <a:srgbClr val="000000"/>
                        </a:solidFill>
                        <a:effectLst/>
                        <a:ea typeface="游ゴシック" panose="020B0400000000000000" pitchFamily="50" charset="-128"/>
                      </a:endParaRPr>
                    </a:p>
                  </a:txBody>
                  <a:tcPr marL="42158" marR="42158" marT="42158" marB="42158"/>
                </a:tc>
                <a:extLst>
                  <a:ext uri="{0D108BD9-81ED-4DB2-BD59-A6C34878D82A}">
                    <a16:rowId xmlns:a16="http://schemas.microsoft.com/office/drawing/2014/main" val="3916206233"/>
                  </a:ext>
                </a:extLst>
              </a:tr>
              <a:tr h="362561">
                <a:tc>
                  <a:txBody>
                    <a:bodyPr/>
                    <a:lstStyle/>
                    <a:p>
                      <a:pPr marL="0" marR="0" fontAlgn="t">
                        <a:spcBef>
                          <a:spcPts val="0"/>
                        </a:spcBef>
                        <a:spcAft>
                          <a:spcPts val="0"/>
                        </a:spcAft>
                      </a:pPr>
                      <a:r>
                        <a:rPr lang="ja-JP" sz="900">
                          <a:solidFill>
                            <a:srgbClr val="000000"/>
                          </a:solidFill>
                          <a:effectLst/>
                        </a:rPr>
                        <a:t>メッキ汚れ黄</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9</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74</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4</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0.850575</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dirty="0">
                          <a:solidFill>
                            <a:srgbClr val="000000"/>
                          </a:solidFill>
                          <a:effectLst/>
                        </a:rPr>
                        <a:t>0.774869</a:t>
                      </a:r>
                      <a:endParaRPr lang="ja-JP" sz="900" dirty="0">
                        <a:solidFill>
                          <a:srgbClr val="000000"/>
                        </a:solidFill>
                        <a:effectLst/>
                        <a:ea typeface="游ゴシック" panose="020B0400000000000000" pitchFamily="50" charset="-128"/>
                      </a:endParaRPr>
                    </a:p>
                  </a:txBody>
                  <a:tcPr marL="42158" marR="42158" marT="42158" marB="42158"/>
                </a:tc>
                <a:extLst>
                  <a:ext uri="{0D108BD9-81ED-4DB2-BD59-A6C34878D82A}">
                    <a16:rowId xmlns:a16="http://schemas.microsoft.com/office/drawing/2014/main" val="1698600256"/>
                  </a:ext>
                </a:extLst>
              </a:tr>
              <a:tr h="362561">
                <a:tc>
                  <a:txBody>
                    <a:bodyPr/>
                    <a:lstStyle/>
                    <a:p>
                      <a:pPr marL="0" marR="0" fontAlgn="t">
                        <a:spcBef>
                          <a:spcPts val="0"/>
                        </a:spcBef>
                        <a:spcAft>
                          <a:spcPts val="0"/>
                        </a:spcAft>
                      </a:pPr>
                      <a:r>
                        <a:rPr lang="ja-JP" sz="900">
                          <a:solidFill>
                            <a:srgbClr val="000000"/>
                          </a:solidFill>
                          <a:effectLst/>
                        </a:rPr>
                        <a:t>ユニットブク</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2</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0.5</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dirty="0">
                          <a:solidFill>
                            <a:srgbClr val="000000"/>
                          </a:solidFill>
                          <a:effectLst/>
                        </a:rPr>
                        <a:t>0.571429</a:t>
                      </a:r>
                      <a:endParaRPr lang="ja-JP" sz="900" dirty="0">
                        <a:solidFill>
                          <a:srgbClr val="000000"/>
                        </a:solidFill>
                        <a:effectLst/>
                        <a:ea typeface="游ゴシック" panose="020B0400000000000000" pitchFamily="50" charset="-128"/>
                      </a:endParaRPr>
                    </a:p>
                  </a:txBody>
                  <a:tcPr marL="42158" marR="42158" marT="42158" marB="42158"/>
                </a:tc>
                <a:extLst>
                  <a:ext uri="{0D108BD9-81ED-4DB2-BD59-A6C34878D82A}">
                    <a16:rowId xmlns:a16="http://schemas.microsoft.com/office/drawing/2014/main" val="1393578678"/>
                  </a:ext>
                </a:extLst>
              </a:tr>
              <a:tr h="362561">
                <a:tc>
                  <a:txBody>
                    <a:bodyPr/>
                    <a:lstStyle/>
                    <a:p>
                      <a:pPr marL="0" marR="0" fontAlgn="t">
                        <a:spcBef>
                          <a:spcPts val="0"/>
                        </a:spcBef>
                        <a:spcAft>
                          <a:spcPts val="0"/>
                        </a:spcAft>
                      </a:pPr>
                      <a:r>
                        <a:rPr lang="ja-JP" sz="900">
                          <a:solidFill>
                            <a:srgbClr val="000000"/>
                          </a:solidFill>
                          <a:effectLst/>
                        </a:rPr>
                        <a:t>ワレカケ</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8</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dirty="0">
                          <a:solidFill>
                            <a:srgbClr val="000000"/>
                          </a:solidFill>
                          <a:effectLst/>
                        </a:rPr>
                        <a:t>0.253968</a:t>
                      </a:r>
                      <a:endParaRPr lang="ja-JP" sz="900" dirty="0">
                        <a:solidFill>
                          <a:srgbClr val="000000"/>
                        </a:solidFill>
                        <a:effectLst/>
                        <a:ea typeface="游ゴシック" panose="020B0400000000000000" pitchFamily="50" charset="-128"/>
                      </a:endParaRPr>
                    </a:p>
                  </a:txBody>
                  <a:tcPr marL="42158" marR="42158" marT="42158" marB="42158"/>
                </a:tc>
                <a:extLst>
                  <a:ext uri="{0D108BD9-81ED-4DB2-BD59-A6C34878D82A}">
                    <a16:rowId xmlns:a16="http://schemas.microsoft.com/office/drawing/2014/main" val="1912101577"/>
                  </a:ext>
                </a:extLst>
              </a:tr>
              <a:tr h="362561">
                <a:tc>
                  <a:txBody>
                    <a:bodyPr/>
                    <a:lstStyle/>
                    <a:p>
                      <a:pPr marL="0" marR="0" fontAlgn="t">
                        <a:spcBef>
                          <a:spcPts val="0"/>
                        </a:spcBef>
                        <a:spcAft>
                          <a:spcPts val="0"/>
                        </a:spcAft>
                      </a:pPr>
                      <a:r>
                        <a:rPr lang="ja-JP" sz="900" dirty="0">
                          <a:solidFill>
                            <a:srgbClr val="000000"/>
                          </a:solidFill>
                          <a:effectLst/>
                        </a:rPr>
                        <a:t>変形</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dirty="0">
                          <a:solidFill>
                            <a:srgbClr val="000000"/>
                          </a:solidFill>
                          <a:effectLst/>
                        </a:rPr>
                        <a:t>4</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2</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41</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53</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2</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4</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2</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0.490741</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dirty="0">
                          <a:solidFill>
                            <a:srgbClr val="000000"/>
                          </a:solidFill>
                          <a:effectLst/>
                        </a:rPr>
                        <a:t>0.650307</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extLst>
                  <a:ext uri="{0D108BD9-81ED-4DB2-BD59-A6C34878D82A}">
                    <a16:rowId xmlns:a16="http://schemas.microsoft.com/office/drawing/2014/main" val="4126401992"/>
                  </a:ext>
                </a:extLst>
              </a:tr>
              <a:tr h="362561">
                <a:tc>
                  <a:txBody>
                    <a:bodyPr/>
                    <a:lstStyle/>
                    <a:p>
                      <a:pPr marL="0" marR="0" fontAlgn="t">
                        <a:spcBef>
                          <a:spcPts val="0"/>
                        </a:spcBef>
                        <a:spcAft>
                          <a:spcPts val="0"/>
                        </a:spcAft>
                      </a:pPr>
                      <a:r>
                        <a:rPr lang="ja-JP" sz="900">
                          <a:solidFill>
                            <a:srgbClr val="000000"/>
                          </a:solidFill>
                          <a:effectLst/>
                        </a:rPr>
                        <a:t>変色変形</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dirty="0">
                          <a:solidFill>
                            <a:srgbClr val="000000"/>
                          </a:solidFill>
                          <a:effectLst/>
                        </a:rPr>
                        <a:t>0</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dirty="0">
                          <a:solidFill>
                            <a:srgbClr val="000000"/>
                          </a:solidFill>
                          <a:effectLst/>
                        </a:rPr>
                        <a:t>0</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dirty="0">
                          <a:solidFill>
                            <a:srgbClr val="000000"/>
                          </a:solidFill>
                          <a:effectLst/>
                        </a:rPr>
                        <a:t>2</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dirty="0">
                          <a:solidFill>
                            <a:srgbClr val="000000"/>
                          </a:solidFill>
                          <a:effectLst/>
                        </a:rPr>
                        <a:t>25</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dirty="0">
                          <a:solidFill>
                            <a:srgbClr val="000000"/>
                          </a:solidFill>
                          <a:effectLst/>
                        </a:rPr>
                        <a:t>1</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dirty="0">
                          <a:solidFill>
                            <a:srgbClr val="000000"/>
                          </a:solidFill>
                          <a:effectLst/>
                        </a:rPr>
                        <a:t>0</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dirty="0">
                          <a:solidFill>
                            <a:srgbClr val="000000"/>
                          </a:solidFill>
                          <a:effectLst/>
                        </a:rPr>
                        <a:t>0</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dirty="0">
                          <a:solidFill>
                            <a:srgbClr val="000000"/>
                          </a:solidFill>
                          <a:effectLst/>
                        </a:rPr>
                        <a:t>0.862069</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tc>
                  <a:txBody>
                    <a:bodyPr/>
                    <a:lstStyle/>
                    <a:p>
                      <a:pPr marL="0" marR="0" algn="r" fontAlgn="t">
                        <a:spcBef>
                          <a:spcPts val="0"/>
                        </a:spcBef>
                        <a:spcAft>
                          <a:spcPts val="0"/>
                        </a:spcAft>
                      </a:pPr>
                      <a:r>
                        <a:rPr lang="ja-JP" sz="900" dirty="0">
                          <a:solidFill>
                            <a:srgbClr val="000000"/>
                          </a:solidFill>
                          <a:effectLst/>
                        </a:rPr>
                        <a:t>0.892857</a:t>
                      </a:r>
                      <a:endParaRPr lang="ja-JP" sz="900" dirty="0">
                        <a:solidFill>
                          <a:srgbClr val="000000"/>
                        </a:solidFill>
                        <a:effectLst/>
                        <a:ea typeface="游ゴシック" panose="020B0400000000000000" pitchFamily="50" charset="-128"/>
                      </a:endParaRPr>
                    </a:p>
                  </a:txBody>
                  <a:tcPr marL="42158" marR="42158" marT="42158" marB="42158">
                    <a:solidFill>
                      <a:schemeClr val="accent4">
                        <a:lumMod val="20000"/>
                        <a:lumOff val="80000"/>
                      </a:schemeClr>
                    </a:solidFill>
                  </a:tcPr>
                </a:tc>
                <a:extLst>
                  <a:ext uri="{0D108BD9-81ED-4DB2-BD59-A6C34878D82A}">
                    <a16:rowId xmlns:a16="http://schemas.microsoft.com/office/drawing/2014/main" val="3852779627"/>
                  </a:ext>
                </a:extLst>
              </a:tr>
              <a:tr h="362561">
                <a:tc>
                  <a:txBody>
                    <a:bodyPr/>
                    <a:lstStyle/>
                    <a:p>
                      <a:pPr marL="0" marR="0" fontAlgn="t">
                        <a:spcBef>
                          <a:spcPts val="0"/>
                        </a:spcBef>
                        <a:spcAft>
                          <a:spcPts val="0"/>
                        </a:spcAft>
                      </a:pPr>
                      <a:r>
                        <a:rPr lang="ja-JP" sz="900">
                          <a:solidFill>
                            <a:srgbClr val="000000"/>
                          </a:solidFill>
                          <a:effectLst/>
                        </a:rPr>
                        <a:t>局所変色明</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19</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3</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0.791667</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dirty="0">
                          <a:solidFill>
                            <a:srgbClr val="000000"/>
                          </a:solidFill>
                          <a:effectLst/>
                        </a:rPr>
                        <a:t>0.76</a:t>
                      </a:r>
                      <a:endParaRPr lang="ja-JP" sz="900" dirty="0">
                        <a:solidFill>
                          <a:srgbClr val="000000"/>
                        </a:solidFill>
                        <a:effectLst/>
                        <a:ea typeface="游ゴシック" panose="020B0400000000000000" pitchFamily="50" charset="-128"/>
                      </a:endParaRPr>
                    </a:p>
                  </a:txBody>
                  <a:tcPr marL="42158" marR="42158" marT="42158" marB="42158"/>
                </a:tc>
                <a:extLst>
                  <a:ext uri="{0D108BD9-81ED-4DB2-BD59-A6C34878D82A}">
                    <a16:rowId xmlns:a16="http://schemas.microsoft.com/office/drawing/2014/main" val="3647255443"/>
                  </a:ext>
                </a:extLst>
              </a:tr>
              <a:tr h="362561">
                <a:tc>
                  <a:txBody>
                    <a:bodyPr/>
                    <a:lstStyle/>
                    <a:p>
                      <a:pPr marL="0" marR="0" fontAlgn="t">
                        <a:spcBef>
                          <a:spcPts val="0"/>
                        </a:spcBef>
                        <a:spcAft>
                          <a:spcPts val="0"/>
                        </a:spcAft>
                      </a:pPr>
                      <a:r>
                        <a:rPr lang="ja-JP" sz="900">
                          <a:solidFill>
                            <a:srgbClr val="000000"/>
                          </a:solidFill>
                          <a:effectLst/>
                        </a:rPr>
                        <a:t>局所変色暗</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23</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0.884615</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dirty="0">
                          <a:solidFill>
                            <a:srgbClr val="000000"/>
                          </a:solidFill>
                          <a:effectLst/>
                        </a:rPr>
                        <a:t>0.938776</a:t>
                      </a:r>
                      <a:endParaRPr lang="ja-JP" sz="900" dirty="0">
                        <a:solidFill>
                          <a:srgbClr val="000000"/>
                        </a:solidFill>
                        <a:effectLst/>
                        <a:ea typeface="游ゴシック" panose="020B0400000000000000" pitchFamily="50" charset="-128"/>
                      </a:endParaRPr>
                    </a:p>
                  </a:txBody>
                  <a:tcPr marL="42158" marR="42158" marT="42158" marB="42158"/>
                </a:tc>
                <a:extLst>
                  <a:ext uri="{0D108BD9-81ED-4DB2-BD59-A6C34878D82A}">
                    <a16:rowId xmlns:a16="http://schemas.microsoft.com/office/drawing/2014/main" val="1153921383"/>
                  </a:ext>
                </a:extLst>
              </a:tr>
              <a:tr h="362561">
                <a:tc>
                  <a:txBody>
                    <a:bodyPr/>
                    <a:lstStyle/>
                    <a:p>
                      <a:pPr marL="0" marR="0" fontAlgn="t">
                        <a:spcBef>
                          <a:spcPts val="0"/>
                        </a:spcBef>
                        <a:spcAft>
                          <a:spcPts val="0"/>
                        </a:spcAft>
                      </a:pPr>
                      <a:r>
                        <a:rPr lang="ja-JP" sz="900">
                          <a:solidFill>
                            <a:srgbClr val="000000"/>
                          </a:solidFill>
                          <a:effectLst/>
                        </a:rPr>
                        <a:t>白異物</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3</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20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4</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0.714286</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dirty="0">
                          <a:solidFill>
                            <a:srgbClr val="000000"/>
                          </a:solidFill>
                          <a:effectLst/>
                        </a:rPr>
                        <a:t>0.634921</a:t>
                      </a:r>
                      <a:endParaRPr lang="ja-JP" sz="900" dirty="0">
                        <a:solidFill>
                          <a:srgbClr val="000000"/>
                        </a:solidFill>
                        <a:effectLst/>
                        <a:ea typeface="游ゴシック" panose="020B0400000000000000" pitchFamily="50" charset="-128"/>
                      </a:endParaRPr>
                    </a:p>
                  </a:txBody>
                  <a:tcPr marL="42158" marR="42158" marT="42158" marB="42158"/>
                </a:tc>
                <a:extLst>
                  <a:ext uri="{0D108BD9-81ED-4DB2-BD59-A6C34878D82A}">
                    <a16:rowId xmlns:a16="http://schemas.microsoft.com/office/drawing/2014/main" val="131094690"/>
                  </a:ext>
                </a:extLst>
              </a:tr>
              <a:tr h="362561">
                <a:tc>
                  <a:txBody>
                    <a:bodyPr/>
                    <a:lstStyle/>
                    <a:p>
                      <a:pPr marL="0" marR="0" fontAlgn="t">
                        <a:spcBef>
                          <a:spcPts val="0"/>
                        </a:spcBef>
                        <a:spcAft>
                          <a:spcPts val="0"/>
                        </a:spcAft>
                      </a:pPr>
                      <a:r>
                        <a:rPr lang="ja-JP" sz="900">
                          <a:solidFill>
                            <a:srgbClr val="000000"/>
                          </a:solidFill>
                          <a:effectLst/>
                        </a:rPr>
                        <a:t>良品</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7</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26</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8</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290</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dirty="0">
                          <a:solidFill>
                            <a:srgbClr val="000000"/>
                          </a:solidFill>
                          <a:effectLst/>
                        </a:rPr>
                        <a:t>0.873494</a:t>
                      </a:r>
                      <a:endParaRPr lang="ja-JP" sz="900" dirty="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dirty="0">
                          <a:solidFill>
                            <a:srgbClr val="000000"/>
                          </a:solidFill>
                          <a:effectLst/>
                        </a:rPr>
                        <a:t>0.902022</a:t>
                      </a:r>
                      <a:endParaRPr lang="ja-JP" sz="900" dirty="0">
                        <a:solidFill>
                          <a:srgbClr val="000000"/>
                        </a:solidFill>
                        <a:effectLst/>
                        <a:ea typeface="游ゴシック" panose="020B0400000000000000" pitchFamily="50" charset="-128"/>
                      </a:endParaRPr>
                    </a:p>
                  </a:txBody>
                  <a:tcPr marL="42158" marR="42158" marT="42158" marB="42158"/>
                </a:tc>
                <a:extLst>
                  <a:ext uri="{0D108BD9-81ED-4DB2-BD59-A6C34878D82A}">
                    <a16:rowId xmlns:a16="http://schemas.microsoft.com/office/drawing/2014/main" val="4224319601"/>
                  </a:ext>
                </a:extLst>
              </a:tr>
              <a:tr h="362561">
                <a:tc>
                  <a:txBody>
                    <a:bodyPr/>
                    <a:lstStyle/>
                    <a:p>
                      <a:pPr marL="0" marR="0" fontAlgn="t">
                        <a:spcBef>
                          <a:spcPts val="0"/>
                        </a:spcBef>
                        <a:spcAft>
                          <a:spcPts val="0"/>
                        </a:spcAft>
                      </a:pPr>
                      <a:r>
                        <a:rPr lang="ja-JP" sz="900">
                          <a:solidFill>
                            <a:srgbClr val="000000"/>
                          </a:solidFill>
                          <a:effectLst/>
                        </a:rPr>
                        <a:t>precision</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dirty="0">
                          <a:solidFill>
                            <a:srgbClr val="000000"/>
                          </a:solidFill>
                          <a:effectLst/>
                        </a:rPr>
                        <a:t>0.75</a:t>
                      </a:r>
                      <a:endParaRPr lang="ja-JP" sz="900" dirty="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0.811765</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0.711538</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0.666667</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0.145455</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0.963636</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0.925926</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0.730769</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1</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0.571429</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0.932476</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algn="r" fontAlgn="t">
                        <a:spcBef>
                          <a:spcPts val="0"/>
                        </a:spcBef>
                        <a:spcAft>
                          <a:spcPts val="0"/>
                        </a:spcAft>
                      </a:pPr>
                      <a:r>
                        <a:rPr lang="ja-JP" sz="900">
                          <a:solidFill>
                            <a:srgbClr val="000000"/>
                          </a:solidFill>
                          <a:effectLst/>
                        </a:rPr>
                        <a:t>0.804054</a:t>
                      </a:r>
                      <a:endParaRPr lang="ja-JP" sz="900">
                        <a:solidFill>
                          <a:srgbClr val="000000"/>
                        </a:solidFill>
                        <a:effectLst/>
                        <a:ea typeface="游ゴシック" panose="020B0400000000000000" pitchFamily="50" charset="-128"/>
                      </a:endParaRPr>
                    </a:p>
                  </a:txBody>
                  <a:tcPr marL="42158" marR="42158" marT="42158" marB="42158"/>
                </a:tc>
                <a:tc>
                  <a:txBody>
                    <a:bodyPr/>
                    <a:lstStyle/>
                    <a:p>
                      <a:pPr marL="0" marR="0" fontAlgn="t">
                        <a:spcBef>
                          <a:spcPts val="0"/>
                        </a:spcBef>
                        <a:spcAft>
                          <a:spcPts val="0"/>
                        </a:spcAft>
                      </a:pPr>
                      <a:r>
                        <a:rPr lang="ja-JP" sz="900" dirty="0">
                          <a:effectLst/>
                        </a:rPr>
                        <a:t> </a:t>
                      </a:r>
                      <a:endParaRPr lang="ja-JP" sz="900" dirty="0">
                        <a:effectLst/>
                        <a:ea typeface="游ゴシック" panose="020B0400000000000000" pitchFamily="50" charset="-128"/>
                      </a:endParaRPr>
                    </a:p>
                  </a:txBody>
                  <a:tcPr marL="42158" marR="42158" marT="42158" marB="42158"/>
                </a:tc>
                <a:extLst>
                  <a:ext uri="{0D108BD9-81ED-4DB2-BD59-A6C34878D82A}">
                    <a16:rowId xmlns:a16="http://schemas.microsoft.com/office/drawing/2014/main" val="1660294031"/>
                  </a:ext>
                </a:extLst>
              </a:tr>
            </a:tbl>
          </a:graphicData>
        </a:graphic>
      </p:graphicFrame>
    </p:spTree>
    <p:extLst>
      <p:ext uri="{BB962C8B-B14F-4D97-AF65-F5344CB8AC3E}">
        <p14:creationId xmlns:p14="http://schemas.microsoft.com/office/powerpoint/2010/main" val="2004148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02F124D9-5424-4151-9A6C-9E9C44D3B05E}"/>
              </a:ext>
            </a:extLst>
          </p:cNvPr>
          <p:cNvSpPr>
            <a:spLocks noGrp="1"/>
          </p:cNvSpPr>
          <p:nvPr>
            <p:ph type="title"/>
          </p:nvPr>
        </p:nvSpPr>
        <p:spPr>
          <a:xfrm>
            <a:off x="757238" y="274638"/>
            <a:ext cx="8507412" cy="706437"/>
          </a:xfrm>
        </p:spPr>
        <p:txBody>
          <a:bodyPr/>
          <a:lstStyle/>
          <a:p>
            <a:r>
              <a:rPr lang="ja-JP" altLang="en-US" sz="2000" dirty="0">
                <a:ea typeface="Yu Gothic" panose="020B0400000000000000" pitchFamily="50" charset="-128"/>
              </a:rPr>
              <a:t>少ない本物電極赤ブクのみ　</a:t>
            </a: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　</a:t>
            </a:r>
            <a:r>
              <a:rPr lang="en-US" altLang="ja-JP" sz="2000" dirty="0">
                <a:effectLst/>
                <a:ea typeface="Yu Gothic" panose="020B0400000000000000" pitchFamily="50" charset="-128"/>
              </a:rPr>
              <a:t>ResNet18</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56.65</a:t>
            </a:r>
            <a:r>
              <a:rPr lang="ja-JP" altLang="en-US" sz="2000" dirty="0">
                <a:effectLst/>
                <a:ea typeface="Yu Gothic" panose="020B0400000000000000" pitchFamily="50" charset="-128"/>
              </a:rPr>
              <a:t>％ 　</a:t>
            </a:r>
            <a:endParaRPr kumimoji="1" lang="ja-JP" altLang="en-US" sz="2000" dirty="0"/>
          </a:p>
        </p:txBody>
      </p:sp>
      <p:graphicFrame>
        <p:nvGraphicFramePr>
          <p:cNvPr id="3" name="表 2">
            <a:extLst>
              <a:ext uri="{FF2B5EF4-FFF2-40B4-BE49-F238E27FC236}">
                <a16:creationId xmlns:a16="http://schemas.microsoft.com/office/drawing/2014/main" id="{73DAB184-AD57-4B7D-A87D-35E08AF4A25C}"/>
              </a:ext>
            </a:extLst>
          </p:cNvPr>
          <p:cNvGraphicFramePr>
            <a:graphicFrameLocks noGrp="1"/>
          </p:cNvGraphicFramePr>
          <p:nvPr>
            <p:extLst>
              <p:ext uri="{D42A27DB-BD31-4B8C-83A1-F6EECF244321}">
                <p14:modId xmlns:p14="http://schemas.microsoft.com/office/powerpoint/2010/main" val="3422307704"/>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3196919686"/>
                    </a:ext>
                  </a:extLst>
                </a:gridCol>
                <a:gridCol w="604268">
                  <a:extLst>
                    <a:ext uri="{9D8B030D-6E8A-4147-A177-3AD203B41FA5}">
                      <a16:colId xmlns:a16="http://schemas.microsoft.com/office/drawing/2014/main" val="3103215045"/>
                    </a:ext>
                  </a:extLst>
                </a:gridCol>
                <a:gridCol w="604268">
                  <a:extLst>
                    <a:ext uri="{9D8B030D-6E8A-4147-A177-3AD203B41FA5}">
                      <a16:colId xmlns:a16="http://schemas.microsoft.com/office/drawing/2014/main" val="2374359513"/>
                    </a:ext>
                  </a:extLst>
                </a:gridCol>
                <a:gridCol w="604268">
                  <a:extLst>
                    <a:ext uri="{9D8B030D-6E8A-4147-A177-3AD203B41FA5}">
                      <a16:colId xmlns:a16="http://schemas.microsoft.com/office/drawing/2014/main" val="1104059556"/>
                    </a:ext>
                  </a:extLst>
                </a:gridCol>
                <a:gridCol w="604268">
                  <a:extLst>
                    <a:ext uri="{9D8B030D-6E8A-4147-A177-3AD203B41FA5}">
                      <a16:colId xmlns:a16="http://schemas.microsoft.com/office/drawing/2014/main" val="4025447948"/>
                    </a:ext>
                  </a:extLst>
                </a:gridCol>
                <a:gridCol w="604268">
                  <a:extLst>
                    <a:ext uri="{9D8B030D-6E8A-4147-A177-3AD203B41FA5}">
                      <a16:colId xmlns:a16="http://schemas.microsoft.com/office/drawing/2014/main" val="1770395649"/>
                    </a:ext>
                  </a:extLst>
                </a:gridCol>
                <a:gridCol w="604268">
                  <a:extLst>
                    <a:ext uri="{9D8B030D-6E8A-4147-A177-3AD203B41FA5}">
                      <a16:colId xmlns:a16="http://schemas.microsoft.com/office/drawing/2014/main" val="1666938058"/>
                    </a:ext>
                  </a:extLst>
                </a:gridCol>
                <a:gridCol w="604268">
                  <a:extLst>
                    <a:ext uri="{9D8B030D-6E8A-4147-A177-3AD203B41FA5}">
                      <a16:colId xmlns:a16="http://schemas.microsoft.com/office/drawing/2014/main" val="732062217"/>
                    </a:ext>
                  </a:extLst>
                </a:gridCol>
                <a:gridCol w="604268">
                  <a:extLst>
                    <a:ext uri="{9D8B030D-6E8A-4147-A177-3AD203B41FA5}">
                      <a16:colId xmlns:a16="http://schemas.microsoft.com/office/drawing/2014/main" val="2371952023"/>
                    </a:ext>
                  </a:extLst>
                </a:gridCol>
                <a:gridCol w="604268">
                  <a:extLst>
                    <a:ext uri="{9D8B030D-6E8A-4147-A177-3AD203B41FA5}">
                      <a16:colId xmlns:a16="http://schemas.microsoft.com/office/drawing/2014/main" val="280243785"/>
                    </a:ext>
                  </a:extLst>
                </a:gridCol>
                <a:gridCol w="604268">
                  <a:extLst>
                    <a:ext uri="{9D8B030D-6E8A-4147-A177-3AD203B41FA5}">
                      <a16:colId xmlns:a16="http://schemas.microsoft.com/office/drawing/2014/main" val="3869157407"/>
                    </a:ext>
                  </a:extLst>
                </a:gridCol>
                <a:gridCol w="604268">
                  <a:extLst>
                    <a:ext uri="{9D8B030D-6E8A-4147-A177-3AD203B41FA5}">
                      <a16:colId xmlns:a16="http://schemas.microsoft.com/office/drawing/2014/main" val="88037145"/>
                    </a:ext>
                  </a:extLst>
                </a:gridCol>
                <a:gridCol w="604268">
                  <a:extLst>
                    <a:ext uri="{9D8B030D-6E8A-4147-A177-3AD203B41FA5}">
                      <a16:colId xmlns:a16="http://schemas.microsoft.com/office/drawing/2014/main" val="1680184194"/>
                    </a:ext>
                  </a:extLst>
                </a:gridCol>
                <a:gridCol w="604268">
                  <a:extLst>
                    <a:ext uri="{9D8B030D-6E8A-4147-A177-3AD203B41FA5}">
                      <a16:colId xmlns:a16="http://schemas.microsoft.com/office/drawing/2014/main" val="2304576557"/>
                    </a:ext>
                  </a:extLst>
                </a:gridCol>
                <a:gridCol w="604268">
                  <a:extLst>
                    <a:ext uri="{9D8B030D-6E8A-4147-A177-3AD203B41FA5}">
                      <a16:colId xmlns:a16="http://schemas.microsoft.com/office/drawing/2014/main" val="3941293276"/>
                    </a:ext>
                  </a:extLst>
                </a:gridCol>
                <a:gridCol w="604268">
                  <a:extLst>
                    <a:ext uri="{9D8B030D-6E8A-4147-A177-3AD203B41FA5}">
                      <a16:colId xmlns:a16="http://schemas.microsoft.com/office/drawing/2014/main" val="2938192165"/>
                    </a:ext>
                  </a:extLst>
                </a:gridCol>
                <a:gridCol w="604268">
                  <a:extLst>
                    <a:ext uri="{9D8B030D-6E8A-4147-A177-3AD203B41FA5}">
                      <a16:colId xmlns:a16="http://schemas.microsoft.com/office/drawing/2014/main" val="4251403660"/>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554275504"/>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287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3</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0.849112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0.875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74779579"/>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809464542"/>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731439217"/>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0.734177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794208112"/>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0.551724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908284530"/>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0.603175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068188615"/>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0.491803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0.487805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773430259"/>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0.619048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0.481481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762363839"/>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0.807947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0.748466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968243496"/>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0.191781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0.285714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77601143"/>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0.730769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0.791667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337356481"/>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72152113"/>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153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22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0.746341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0.790698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883752028"/>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59039209"/>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0.902516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0.816901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0.313725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0.44186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0.483871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0.393939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0.697143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0.863636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0.611111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0.840659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0.725586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023666250"/>
                  </a:ext>
                </a:extLst>
              </a:tr>
            </a:tbl>
          </a:graphicData>
        </a:graphic>
      </p:graphicFrame>
    </p:spTree>
    <p:extLst>
      <p:ext uri="{BB962C8B-B14F-4D97-AF65-F5344CB8AC3E}">
        <p14:creationId xmlns:p14="http://schemas.microsoft.com/office/powerpoint/2010/main" val="3400954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791861B6-68A7-41F6-BD89-12B9199FF4CA}"/>
              </a:ext>
            </a:extLst>
          </p:cNvPr>
          <p:cNvSpPr>
            <a:spLocks noGrp="1"/>
          </p:cNvSpPr>
          <p:nvPr>
            <p:ph type="title"/>
          </p:nvPr>
        </p:nvSpPr>
        <p:spPr>
          <a:xfrm>
            <a:off x="757238" y="274638"/>
            <a:ext cx="8507412" cy="706437"/>
          </a:xfrm>
        </p:spPr>
        <p:txBody>
          <a:bodyPr/>
          <a:lstStyle/>
          <a:p>
            <a:r>
              <a:rPr lang="ja-JP" altLang="en-US" sz="2000" dirty="0">
                <a:ea typeface="Yu Gothic" panose="020B0400000000000000" pitchFamily="50" charset="-128"/>
              </a:rPr>
              <a:t>少ない本物変形、変色変形のみ　素体</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　</a:t>
            </a:r>
            <a:r>
              <a:rPr lang="en-US" altLang="ja-JP" sz="2000" dirty="0">
                <a:effectLst/>
                <a:ea typeface="Yu Gothic" panose="020B0400000000000000" pitchFamily="50" charset="-128"/>
              </a:rPr>
              <a:t> ResNet18 </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73.02</a:t>
            </a:r>
            <a:r>
              <a:rPr lang="ja-JP" altLang="en-US" sz="2000" dirty="0">
                <a:effectLst/>
                <a:ea typeface="Yu Gothic" panose="020B0400000000000000" pitchFamily="50" charset="-128"/>
              </a:rPr>
              <a:t>％ 　</a:t>
            </a:r>
            <a:endParaRPr kumimoji="1" lang="ja-JP" altLang="en-US" sz="2000" dirty="0"/>
          </a:p>
        </p:txBody>
      </p:sp>
      <p:graphicFrame>
        <p:nvGraphicFramePr>
          <p:cNvPr id="2" name="表 1">
            <a:extLst>
              <a:ext uri="{FF2B5EF4-FFF2-40B4-BE49-F238E27FC236}">
                <a16:creationId xmlns:a16="http://schemas.microsoft.com/office/drawing/2014/main" id="{58E1BFFD-7BAE-437B-89E0-25A12D2E0D94}"/>
              </a:ext>
            </a:extLst>
          </p:cNvPr>
          <p:cNvGraphicFramePr>
            <a:graphicFrameLocks noGrp="1"/>
          </p:cNvGraphicFramePr>
          <p:nvPr/>
        </p:nvGraphicFramePr>
        <p:xfrm>
          <a:off x="1044742" y="1278982"/>
          <a:ext cx="9423400" cy="3657600"/>
        </p:xfrm>
        <a:graphic>
          <a:graphicData uri="http://schemas.openxmlformats.org/drawingml/2006/table">
            <a:tbl>
              <a:tblPr>
                <a:tableStyleId>{5DA37D80-6434-44D0-A028-1B22A696006F}</a:tableStyleId>
              </a:tblPr>
              <a:tblGrid>
                <a:gridCol w="673100">
                  <a:extLst>
                    <a:ext uri="{9D8B030D-6E8A-4147-A177-3AD203B41FA5}">
                      <a16:colId xmlns:a16="http://schemas.microsoft.com/office/drawing/2014/main" val="1802547526"/>
                    </a:ext>
                  </a:extLst>
                </a:gridCol>
                <a:gridCol w="673100">
                  <a:extLst>
                    <a:ext uri="{9D8B030D-6E8A-4147-A177-3AD203B41FA5}">
                      <a16:colId xmlns:a16="http://schemas.microsoft.com/office/drawing/2014/main" val="1728852170"/>
                    </a:ext>
                  </a:extLst>
                </a:gridCol>
                <a:gridCol w="673100">
                  <a:extLst>
                    <a:ext uri="{9D8B030D-6E8A-4147-A177-3AD203B41FA5}">
                      <a16:colId xmlns:a16="http://schemas.microsoft.com/office/drawing/2014/main" val="353773104"/>
                    </a:ext>
                  </a:extLst>
                </a:gridCol>
                <a:gridCol w="673100">
                  <a:extLst>
                    <a:ext uri="{9D8B030D-6E8A-4147-A177-3AD203B41FA5}">
                      <a16:colId xmlns:a16="http://schemas.microsoft.com/office/drawing/2014/main" val="1429213323"/>
                    </a:ext>
                  </a:extLst>
                </a:gridCol>
                <a:gridCol w="673100">
                  <a:extLst>
                    <a:ext uri="{9D8B030D-6E8A-4147-A177-3AD203B41FA5}">
                      <a16:colId xmlns:a16="http://schemas.microsoft.com/office/drawing/2014/main" val="596202677"/>
                    </a:ext>
                  </a:extLst>
                </a:gridCol>
                <a:gridCol w="673100">
                  <a:extLst>
                    <a:ext uri="{9D8B030D-6E8A-4147-A177-3AD203B41FA5}">
                      <a16:colId xmlns:a16="http://schemas.microsoft.com/office/drawing/2014/main" val="3701888299"/>
                    </a:ext>
                  </a:extLst>
                </a:gridCol>
                <a:gridCol w="673100">
                  <a:extLst>
                    <a:ext uri="{9D8B030D-6E8A-4147-A177-3AD203B41FA5}">
                      <a16:colId xmlns:a16="http://schemas.microsoft.com/office/drawing/2014/main" val="3068342309"/>
                    </a:ext>
                  </a:extLst>
                </a:gridCol>
                <a:gridCol w="673100">
                  <a:extLst>
                    <a:ext uri="{9D8B030D-6E8A-4147-A177-3AD203B41FA5}">
                      <a16:colId xmlns:a16="http://schemas.microsoft.com/office/drawing/2014/main" val="1525571188"/>
                    </a:ext>
                  </a:extLst>
                </a:gridCol>
                <a:gridCol w="673100">
                  <a:extLst>
                    <a:ext uri="{9D8B030D-6E8A-4147-A177-3AD203B41FA5}">
                      <a16:colId xmlns:a16="http://schemas.microsoft.com/office/drawing/2014/main" val="1117292317"/>
                    </a:ext>
                  </a:extLst>
                </a:gridCol>
                <a:gridCol w="673100">
                  <a:extLst>
                    <a:ext uri="{9D8B030D-6E8A-4147-A177-3AD203B41FA5}">
                      <a16:colId xmlns:a16="http://schemas.microsoft.com/office/drawing/2014/main" val="3537497246"/>
                    </a:ext>
                  </a:extLst>
                </a:gridCol>
                <a:gridCol w="673100">
                  <a:extLst>
                    <a:ext uri="{9D8B030D-6E8A-4147-A177-3AD203B41FA5}">
                      <a16:colId xmlns:a16="http://schemas.microsoft.com/office/drawing/2014/main" val="3084369722"/>
                    </a:ext>
                  </a:extLst>
                </a:gridCol>
                <a:gridCol w="673100">
                  <a:extLst>
                    <a:ext uri="{9D8B030D-6E8A-4147-A177-3AD203B41FA5}">
                      <a16:colId xmlns:a16="http://schemas.microsoft.com/office/drawing/2014/main" val="3274197338"/>
                    </a:ext>
                  </a:extLst>
                </a:gridCol>
                <a:gridCol w="673100">
                  <a:extLst>
                    <a:ext uri="{9D8B030D-6E8A-4147-A177-3AD203B41FA5}">
                      <a16:colId xmlns:a16="http://schemas.microsoft.com/office/drawing/2014/main" val="2184517467"/>
                    </a:ext>
                  </a:extLst>
                </a:gridCol>
                <a:gridCol w="673100">
                  <a:extLst>
                    <a:ext uri="{9D8B030D-6E8A-4147-A177-3AD203B41FA5}">
                      <a16:colId xmlns:a16="http://schemas.microsoft.com/office/drawing/2014/main" val="3634280732"/>
                    </a:ext>
                  </a:extLst>
                </a:gridCol>
              </a:tblGrid>
              <a:tr h="228600">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dirty="0">
                          <a:solidFill>
                            <a:srgbClr val="000000"/>
                          </a:solidFill>
                          <a:effectLst/>
                        </a:rPr>
                        <a:t>recall(</a:t>
                      </a:r>
                      <a:r>
                        <a:rPr lang="ja-JP" altLang="en-US" sz="1100" b="0" u="none" strike="noStrike" dirty="0">
                          <a:solidFill>
                            <a:srgbClr val="000000"/>
                          </a:solidFill>
                          <a:effectLst/>
                        </a:rPr>
                        <a:t>再現率</a:t>
                      </a:r>
                      <a:r>
                        <a:rPr lang="en-US" altLang="ja-JP" sz="1100" b="0" u="none" strike="noStrike" dirty="0">
                          <a:solidFill>
                            <a:srgbClr val="000000"/>
                          </a:solidFill>
                          <a:effectLst/>
                        </a:rPr>
                        <a: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a:solidFill>
                            <a:srgbClr val="000000"/>
                          </a:solidFill>
                          <a:effectLst/>
                        </a:rPr>
                        <a:t>f1_score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533437662"/>
                  </a:ext>
                </a:extLst>
              </a:tr>
              <a:tr h="228600">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0.647059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0.6875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49038565"/>
                  </a:ext>
                </a:extLst>
              </a:tr>
              <a:tr h="228600">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0.779221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0.769231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367249289"/>
                  </a:ext>
                </a:extLst>
              </a:tr>
              <a:tr h="228600">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0.770115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0.752809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243449985"/>
                  </a:ext>
                </a:extLst>
              </a:tr>
              <a:tr h="228600">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0.666667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372448938"/>
                  </a:ext>
                </a:extLst>
              </a:tr>
              <a:tr h="228600">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0.242424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91184107"/>
                  </a:ext>
                </a:extLst>
              </a:tr>
              <a:tr h="228600">
                <a:tc>
                  <a:txBody>
                    <a:bodyPr/>
                    <a:lstStyle/>
                    <a:p>
                      <a:pPr algn="l" fontAlgn="ctr"/>
                      <a:r>
                        <a:rPr lang="ja-JP" altLang="en-US" sz="1100" b="0" u="none" strike="noStrike" dirty="0">
                          <a:solidFill>
                            <a:srgbClr val="000000"/>
                          </a:solidFill>
                          <a:effectLst/>
                        </a:rPr>
                        <a:t>変形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44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58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0.537037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0.694611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2285600522"/>
                  </a:ext>
                </a:extLst>
              </a:tr>
              <a:tr h="228600">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0.862069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0.877193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284309424"/>
                  </a:ext>
                </a:extLst>
              </a:tr>
              <a:tr h="228600">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0.777778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788827987"/>
                  </a:ext>
                </a:extLst>
              </a:tr>
              <a:tr h="228600">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0.961538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0.961538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199256177"/>
                  </a:ext>
                </a:extLst>
              </a:tr>
              <a:tr h="228600">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0.711864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4091343959"/>
                  </a:ext>
                </a:extLst>
              </a:tr>
              <a:tr h="228600">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291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0.876506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0.891271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044116812"/>
                  </a:ext>
                </a:extLst>
              </a:tr>
              <a:tr h="228600">
                <a:tc>
                  <a:txBody>
                    <a:bodyPr/>
                    <a:lstStyle/>
                    <a:p>
                      <a:pPr algn="l" fontAlgn="ctr"/>
                      <a:r>
                        <a:rPr lang="en-US" sz="1100" b="0" u="none" strike="noStrike" dirty="0">
                          <a:solidFill>
                            <a:srgbClr val="000000"/>
                          </a:solidFill>
                          <a:effectLst/>
                        </a:rPr>
                        <a:t>precision</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0.733333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0.759494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0.736264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0.137931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0.983051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0.892857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0.961538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0.677419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0.906542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0.795946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129511820"/>
                  </a:ext>
                </a:extLst>
              </a:tr>
            </a:tbl>
          </a:graphicData>
        </a:graphic>
      </p:graphicFrame>
    </p:spTree>
    <p:extLst>
      <p:ext uri="{BB962C8B-B14F-4D97-AF65-F5344CB8AC3E}">
        <p14:creationId xmlns:p14="http://schemas.microsoft.com/office/powerpoint/2010/main" val="3979671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F8C35-913F-4CC0-BE8F-D81546200883}"/>
              </a:ext>
            </a:extLst>
          </p:cNvPr>
          <p:cNvSpPr>
            <a:spLocks noGrp="1"/>
          </p:cNvSpPr>
          <p:nvPr>
            <p:ph type="title"/>
          </p:nvPr>
        </p:nvSpPr>
        <p:spPr>
          <a:xfrm>
            <a:off x="812494" y="270052"/>
            <a:ext cx="8848864" cy="706091"/>
          </a:xfrm>
        </p:spPr>
        <p:txBody>
          <a:bodyPr/>
          <a:lstStyle/>
          <a:p>
            <a:r>
              <a:rPr lang="ja-JP" altLang="en-US" sz="2400" dirty="0">
                <a:ea typeface="Yu Gothic" panose="020B0400000000000000" pitchFamily="50" charset="-128"/>
              </a:rPr>
              <a:t>少ない本物 </a:t>
            </a:r>
            <a:r>
              <a:rPr lang="en-US" altLang="ja-JP" sz="2400" dirty="0">
                <a:ea typeface="Yu Gothic" panose="020B0400000000000000" pitchFamily="50" charset="-128"/>
              </a:rPr>
              <a:t>vs</a:t>
            </a:r>
            <a:r>
              <a:rPr lang="ja-JP" altLang="en-US" sz="2400" dirty="0">
                <a:ea typeface="Yu Gothic" panose="020B0400000000000000" pitchFamily="50" charset="-128"/>
              </a:rPr>
              <a:t> 偽画像＋少ない本物（</a:t>
            </a:r>
            <a:r>
              <a:rPr lang="en-US" altLang="ja-JP" sz="2400" dirty="0">
                <a:ea typeface="Yu Gothic" panose="020B0400000000000000" pitchFamily="50" charset="-128"/>
              </a:rPr>
              <a:t>ResNet34</a:t>
            </a:r>
            <a:r>
              <a:rPr lang="ja-JP" altLang="en-US" sz="2400" dirty="0">
                <a:ea typeface="Yu Gothic" panose="020B0400000000000000" pitchFamily="50" charset="-128"/>
              </a:rPr>
              <a:t>）</a:t>
            </a:r>
            <a:r>
              <a:rPr lang="ja-JP" altLang="en-US" sz="2400" dirty="0">
                <a:effectLst/>
                <a:ea typeface="Yu Gothic" panose="020B0400000000000000" pitchFamily="50" charset="-128"/>
              </a:rPr>
              <a:t>　</a:t>
            </a:r>
            <a:endParaRPr kumimoji="1" lang="ja-JP" altLang="en-US" sz="2400" dirty="0"/>
          </a:p>
        </p:txBody>
      </p:sp>
      <p:sp>
        <p:nvSpPr>
          <p:cNvPr id="11" name="テキスト ボックス 10">
            <a:extLst>
              <a:ext uri="{FF2B5EF4-FFF2-40B4-BE49-F238E27FC236}">
                <a16:creationId xmlns:a16="http://schemas.microsoft.com/office/drawing/2014/main" id="{0D4A7149-CF81-4C65-AE74-6BF6215E4B09}"/>
              </a:ext>
            </a:extLst>
          </p:cNvPr>
          <p:cNvSpPr txBox="1"/>
          <p:nvPr/>
        </p:nvSpPr>
        <p:spPr>
          <a:xfrm>
            <a:off x="812494" y="996287"/>
            <a:ext cx="11515787" cy="1077218"/>
          </a:xfrm>
          <a:prstGeom prst="rect">
            <a:avLst/>
          </a:prstGeom>
          <a:noFill/>
        </p:spPr>
        <p:txBody>
          <a:bodyPr wrap="square">
            <a:spAutoFit/>
          </a:bodyPr>
          <a:lstStyle/>
          <a:p>
            <a:r>
              <a:rPr lang="ja-JP" altLang="en-US" sz="1600" dirty="0">
                <a:effectLst/>
                <a:ea typeface="Yu Gothic" panose="020B0400000000000000" pitchFamily="50" charset="-128"/>
              </a:rPr>
              <a:t>調査対象の</a:t>
            </a:r>
            <a:r>
              <a:rPr lang="ja-JP" altLang="ja-JP" sz="1600" dirty="0">
                <a:effectLst/>
                <a:ea typeface="Yu Gothic" panose="020B0400000000000000" pitchFamily="50" charset="-128"/>
              </a:rPr>
              <a:t>結果：</a:t>
            </a:r>
            <a:r>
              <a:rPr lang="ja-JP" altLang="en-US" sz="1600" dirty="0">
                <a:effectLst/>
                <a:ea typeface="Yu Gothic" panose="020B0400000000000000" pitchFamily="50" charset="-128"/>
              </a:rPr>
              <a:t>偽画像を追加したことで、</a:t>
            </a:r>
            <a:r>
              <a:rPr lang="ja-JP" altLang="en-US" sz="1600" dirty="0">
                <a:highlight>
                  <a:srgbClr val="FFFF00"/>
                </a:highlight>
                <a:ea typeface="Yu Gothic" panose="020B0400000000000000" pitchFamily="50" charset="-128"/>
              </a:rPr>
              <a:t>変色変形の</a:t>
            </a:r>
            <a:r>
              <a:rPr lang="en-US" altLang="ja-JP" sz="1600" dirty="0">
                <a:highlight>
                  <a:srgbClr val="FFFF00"/>
                </a:highlight>
                <a:ea typeface="Yu Gothic" panose="020B0400000000000000" pitchFamily="50" charset="-128"/>
              </a:rPr>
              <a:t>F</a:t>
            </a:r>
            <a:r>
              <a:rPr lang="ja-JP" altLang="en-US" sz="1600" dirty="0">
                <a:highlight>
                  <a:srgbClr val="FFFF00"/>
                </a:highlight>
                <a:ea typeface="Yu Gothic" panose="020B0400000000000000" pitchFamily="50" charset="-128"/>
              </a:rPr>
              <a:t>値があまり変わらないが、</a:t>
            </a:r>
            <a:endParaRPr lang="en-US" altLang="ja-JP" sz="1600" dirty="0">
              <a:highlight>
                <a:srgbClr val="FFFF00"/>
              </a:highlight>
              <a:ea typeface="Yu Gothic" panose="020B0400000000000000" pitchFamily="50" charset="-128"/>
            </a:endParaRPr>
          </a:p>
          <a:p>
            <a:r>
              <a:rPr lang="ja-JP" altLang="en-US" sz="1600" dirty="0">
                <a:highlight>
                  <a:srgbClr val="FFFF00"/>
                </a:highlight>
                <a:ea typeface="Yu Gothic" panose="020B0400000000000000" pitchFamily="50" charset="-128"/>
              </a:rPr>
              <a:t>電極赤ブクと</a:t>
            </a:r>
            <a:r>
              <a:rPr lang="ja-JP" altLang="en-US" sz="1600" dirty="0">
                <a:effectLst/>
                <a:highlight>
                  <a:srgbClr val="FFFF00"/>
                </a:highlight>
                <a:ea typeface="Yu Gothic" panose="020B0400000000000000" pitchFamily="50" charset="-128"/>
              </a:rPr>
              <a:t>変形の</a:t>
            </a:r>
            <a:r>
              <a:rPr lang="en-US" altLang="ja-JP" sz="1600" dirty="0">
                <a:effectLst/>
                <a:highlight>
                  <a:srgbClr val="FFFF00"/>
                </a:highlight>
                <a:ea typeface="Yu Gothic" panose="020B0400000000000000" pitchFamily="50" charset="-128"/>
              </a:rPr>
              <a:t>F</a:t>
            </a:r>
            <a:r>
              <a:rPr lang="ja-JP" altLang="en-US" sz="1600" dirty="0">
                <a:effectLst/>
                <a:highlight>
                  <a:srgbClr val="FFFF00"/>
                </a:highlight>
                <a:ea typeface="Yu Gothic" panose="020B0400000000000000" pitchFamily="50" charset="-128"/>
              </a:rPr>
              <a:t>値が大幅に</a:t>
            </a:r>
            <a:r>
              <a:rPr lang="ja-JP" altLang="en-US" sz="1600" dirty="0">
                <a:highlight>
                  <a:srgbClr val="FFFF00"/>
                </a:highlight>
                <a:ea typeface="Yu Gothic" panose="020B0400000000000000" pitchFamily="50" charset="-128"/>
              </a:rPr>
              <a:t>下がった</a:t>
            </a:r>
            <a:r>
              <a:rPr lang="ja-JP" altLang="en-US" sz="1600" dirty="0">
                <a:effectLst/>
                <a:highlight>
                  <a:srgbClr val="FFFF00"/>
                </a:highlight>
                <a:ea typeface="Yu Gothic" panose="020B0400000000000000" pitchFamily="50" charset="-128"/>
              </a:rPr>
              <a:t>。</a:t>
            </a:r>
            <a:endParaRPr lang="en-US" altLang="ja-JP" sz="1600" dirty="0">
              <a:effectLst/>
              <a:highlight>
                <a:srgbClr val="FFFF00"/>
              </a:highlight>
              <a:ea typeface="Yu Gothic" panose="020B0400000000000000" pitchFamily="50" charset="-128"/>
            </a:endParaRPr>
          </a:p>
          <a:p>
            <a:pPr marL="0" marR="0">
              <a:spcBef>
                <a:spcPts val="0"/>
              </a:spcBef>
              <a:spcAft>
                <a:spcPts val="0"/>
              </a:spcAft>
            </a:pPr>
            <a:r>
              <a:rPr lang="ja-JP" altLang="en-US" sz="1600" dirty="0">
                <a:effectLst/>
                <a:highlight>
                  <a:srgbClr val="FFFF00"/>
                </a:highlight>
                <a:ea typeface="Yu Gothic" panose="020B0400000000000000" pitchFamily="50" charset="-128"/>
              </a:rPr>
              <a:t>全モードの平均</a:t>
            </a:r>
            <a:r>
              <a:rPr lang="en-US" altLang="ja-JP" sz="1600" dirty="0">
                <a:effectLst/>
                <a:highlight>
                  <a:srgbClr val="FFFF00"/>
                </a:highlight>
                <a:ea typeface="Yu Gothic" panose="020B0400000000000000" pitchFamily="50" charset="-128"/>
              </a:rPr>
              <a:t>F</a:t>
            </a:r>
            <a:r>
              <a:rPr lang="ja-JP" altLang="en-US" sz="1600" dirty="0">
                <a:effectLst/>
                <a:highlight>
                  <a:srgbClr val="FFFF00"/>
                </a:highlight>
                <a:ea typeface="Yu Gothic" panose="020B0400000000000000" pitchFamily="50" charset="-128"/>
              </a:rPr>
              <a:t>値</a:t>
            </a:r>
            <a:r>
              <a:rPr lang="ja-JP" altLang="en-US" sz="1600" dirty="0">
                <a:highlight>
                  <a:srgbClr val="FFFF00"/>
                </a:highlight>
                <a:ea typeface="Yu Gothic" panose="020B0400000000000000" pitchFamily="50" charset="-128"/>
              </a:rPr>
              <a:t>はあまり変わらない。</a:t>
            </a:r>
            <a:endParaRPr lang="en-US" altLang="ja-JP" sz="1600" dirty="0">
              <a:effectLst/>
              <a:highlight>
                <a:srgbClr val="FFFF00"/>
              </a:highlight>
              <a:ea typeface="Yu Gothic" panose="020B0400000000000000" pitchFamily="50" charset="-128"/>
            </a:endParaRPr>
          </a:p>
          <a:p>
            <a:pPr marL="0" marR="0">
              <a:spcBef>
                <a:spcPts val="0"/>
              </a:spcBef>
              <a:spcAft>
                <a:spcPts val="0"/>
              </a:spcAft>
            </a:pPr>
            <a:endParaRPr lang="en-US" altLang="ja-JP" sz="1600" dirty="0">
              <a:effectLst/>
              <a:highlight>
                <a:srgbClr val="FFFF00"/>
              </a:highlight>
              <a:ea typeface="Yu Gothic" panose="020B0400000000000000" pitchFamily="50" charset="-128"/>
            </a:endParaRPr>
          </a:p>
        </p:txBody>
      </p:sp>
      <p:graphicFrame>
        <p:nvGraphicFramePr>
          <p:cNvPr id="12" name="表 12">
            <a:extLst>
              <a:ext uri="{FF2B5EF4-FFF2-40B4-BE49-F238E27FC236}">
                <a16:creationId xmlns:a16="http://schemas.microsoft.com/office/drawing/2014/main" id="{F91BFA40-A8FA-446C-A6D1-EF67020819FE}"/>
              </a:ext>
            </a:extLst>
          </p:cNvPr>
          <p:cNvGraphicFramePr>
            <a:graphicFrameLocks noGrp="1"/>
          </p:cNvGraphicFramePr>
          <p:nvPr>
            <p:extLst>
              <p:ext uri="{D42A27DB-BD31-4B8C-83A1-F6EECF244321}">
                <p14:modId xmlns:p14="http://schemas.microsoft.com/office/powerpoint/2010/main" val="1487137225"/>
              </p:ext>
            </p:extLst>
          </p:nvPr>
        </p:nvGraphicFramePr>
        <p:xfrm>
          <a:off x="889853" y="3565765"/>
          <a:ext cx="4600660" cy="1748456"/>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1942151903"/>
                    </a:ext>
                  </a:extLst>
                </a:gridCol>
              </a:tblGrid>
              <a:tr h="370840">
                <a:tc>
                  <a:txBody>
                    <a:bodyPr/>
                    <a:lstStyle/>
                    <a:p>
                      <a:r>
                        <a:rPr lang="ja-JP" altLang="ja-JP" sz="1800" dirty="0">
                          <a:effectLst/>
                        </a:rPr>
                        <a:t>本物</a:t>
                      </a:r>
                      <a:r>
                        <a:rPr lang="ja-JP" altLang="en-US" sz="1800" dirty="0">
                          <a:effectLst/>
                        </a:rPr>
                        <a:t>で</a:t>
                      </a:r>
                      <a:endParaRPr lang="en-US" altLang="ja-JP" sz="1800" dirty="0">
                        <a:effectLst/>
                      </a:endParaRPr>
                    </a:p>
                    <a:p>
                      <a:r>
                        <a:rPr lang="ja-JP" altLang="en-US" sz="1800" dirty="0">
                          <a:effectLst/>
                        </a:rPr>
                        <a:t>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電極赤ブク　</a:t>
                      </a:r>
                      <a:r>
                        <a:rPr lang="en-US" altLang="ja-JP" sz="1800" b="1" kern="1200" dirty="0">
                          <a:solidFill>
                            <a:schemeClr val="tx1"/>
                          </a:solidFill>
                          <a:effectLst/>
                        </a:rPr>
                        <a:t>32</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75.2</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67.31</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66696">
                <a:tc>
                  <a:txBody>
                    <a:bodyPr/>
                    <a:lstStyle/>
                    <a:p>
                      <a:r>
                        <a:rPr lang="ja-JP" altLang="ja-JP" sz="1800" b="1" kern="1200" dirty="0">
                          <a:solidFill>
                            <a:schemeClr val="tx1"/>
                          </a:solidFill>
                          <a:effectLst/>
                        </a:rPr>
                        <a:t>変色変形</a:t>
                      </a:r>
                      <a:r>
                        <a:rPr lang="ja-JP" altLang="en-US" sz="1800" b="1" kern="1200" dirty="0">
                          <a:solidFill>
                            <a:schemeClr val="tx1"/>
                          </a:solidFill>
                          <a:effectLst/>
                        </a:rPr>
                        <a:t>　　</a:t>
                      </a:r>
                      <a:r>
                        <a:rPr lang="en-US" altLang="ja-JP" sz="1800" b="1" kern="1200" dirty="0">
                          <a:solidFill>
                            <a:schemeClr val="tx1"/>
                          </a:solidFill>
                          <a:effectLst/>
                        </a:rPr>
                        <a:t>23</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87.27</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82.75</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rPr>
                        <a:t>変形</a:t>
                      </a:r>
                      <a:r>
                        <a:rPr lang="ja-JP" altLang="en-US" sz="1800" b="1" kern="1200" dirty="0">
                          <a:solidFill>
                            <a:schemeClr val="tx1"/>
                          </a:solidFill>
                          <a:effectLst/>
                        </a:rPr>
                        <a:t>　　　　</a:t>
                      </a:r>
                      <a:r>
                        <a:rPr lang="en-US" altLang="ja-JP" sz="1800" b="1" kern="1200" dirty="0">
                          <a:solidFill>
                            <a:schemeClr val="tx1"/>
                          </a:solidFill>
                          <a:effectLst/>
                        </a:rPr>
                        <a:t>28</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73.86</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60.18</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sp>
        <p:nvSpPr>
          <p:cNvPr id="9" name="テキスト ボックス 8">
            <a:extLst>
              <a:ext uri="{FF2B5EF4-FFF2-40B4-BE49-F238E27FC236}">
                <a16:creationId xmlns:a16="http://schemas.microsoft.com/office/drawing/2014/main" id="{23275F97-54A1-4AA9-8088-15E70B20BC74}"/>
              </a:ext>
            </a:extLst>
          </p:cNvPr>
          <p:cNvSpPr txBox="1"/>
          <p:nvPr/>
        </p:nvSpPr>
        <p:spPr>
          <a:xfrm>
            <a:off x="5941337" y="1954372"/>
            <a:ext cx="6032271" cy="1477328"/>
          </a:xfrm>
          <a:prstGeom prst="rect">
            <a:avLst/>
          </a:prstGeom>
          <a:noFill/>
        </p:spPr>
        <p:txBody>
          <a:bodyPr wrap="square">
            <a:spAutoFit/>
          </a:bodyPr>
          <a:lstStyle/>
          <a:p>
            <a:pPr marL="285750" indent="-285750">
              <a:buFont typeface="Arial" panose="020B0604020202020204" pitchFamily="34" charset="0"/>
              <a:buChar char="•"/>
            </a:pPr>
            <a:r>
              <a:rPr lang="ja-JP" altLang="en-US" dirty="0">
                <a:ea typeface="Yu Gothic" panose="020B0400000000000000" pitchFamily="50" charset="-128"/>
              </a:rPr>
              <a:t>偽画像＋少ない本物の学習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endParaRPr lang="en-US" altLang="ja-JP" sz="1800" dirty="0">
              <a:ea typeface="Yu Gothic" panose="020B0400000000000000" pitchFamily="50" charset="-128"/>
            </a:endParaRPr>
          </a:p>
          <a:p>
            <a:r>
              <a:rPr lang="ja-JP" altLang="en-US" sz="1800" dirty="0">
                <a:effectLst/>
                <a:ea typeface="Yu Gothic" panose="020B0400000000000000" pitchFamily="50" charset="-128"/>
              </a:rPr>
              <a:t>電極赤ブク</a:t>
            </a:r>
            <a:r>
              <a:rPr lang="ja-JP" altLang="en-US" sz="1800" dirty="0">
                <a:ea typeface="Yu Gothic" panose="020B0400000000000000" pitchFamily="50" charset="-128"/>
              </a:rPr>
              <a:t>、変色変形、変形</a:t>
            </a:r>
            <a:r>
              <a:rPr lang="ja-JP" altLang="ja-JP" sz="1800" dirty="0">
                <a:effectLst/>
                <a:ea typeface="游ゴシック" panose="020B0400000000000000" pitchFamily="50" charset="-128"/>
              </a:rPr>
              <a:t>は</a:t>
            </a:r>
            <a:r>
              <a:rPr lang="ja-JP" altLang="en-US" dirty="0">
                <a:ea typeface="Yu Gothic" panose="020B0400000000000000" pitchFamily="50" charset="-128"/>
              </a:rPr>
              <a:t>偽画像＋少ない本物画像</a:t>
            </a:r>
            <a:r>
              <a:rPr lang="ja-JP" altLang="ja-JP" sz="1800" dirty="0">
                <a:effectLst/>
                <a:ea typeface="Yu Gothic" panose="020B0400000000000000" pitchFamily="50" charset="-128"/>
              </a:rPr>
              <a:t>を使って</a:t>
            </a:r>
            <a:r>
              <a:rPr lang="ja-JP" altLang="en-US" sz="1800" dirty="0">
                <a:effectLst/>
                <a:ea typeface="Yu Gothic" panose="020B0400000000000000" pitchFamily="50" charset="-128"/>
              </a:rPr>
              <a:t>、</a:t>
            </a:r>
            <a:r>
              <a:rPr lang="ja-JP" altLang="ja-JP" sz="1800" dirty="0">
                <a:effectLst/>
                <a:ea typeface="游ゴシック" panose="020B0400000000000000" pitchFamily="50" charset="-128"/>
              </a:rPr>
              <a:t>他の不良モードは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の訓練画像を使っ</a:t>
            </a:r>
            <a:r>
              <a:rPr lang="ja-JP" altLang="en-US" sz="1800" dirty="0">
                <a:effectLst/>
                <a:ea typeface="Yu Gothic" panose="020B0400000000000000" pitchFamily="50" charset="-128"/>
              </a:rPr>
              <a:t>た。</a:t>
            </a:r>
            <a:endParaRPr lang="en-US" altLang="ja-JP" sz="1800" dirty="0">
              <a:effectLst/>
              <a:ea typeface="Yu Gothic" panose="020B0400000000000000" pitchFamily="50" charset="-128"/>
            </a:endParaRPr>
          </a:p>
          <a:p>
            <a:r>
              <a:rPr lang="ja-JP" altLang="en-US" sz="1800" dirty="0">
                <a:effectLst/>
                <a:ea typeface="Yu Gothic" panose="020B0400000000000000" pitchFamily="50" charset="-128"/>
              </a:rPr>
              <a:t>　</a:t>
            </a:r>
            <a:endParaRPr lang="ja-JP" altLang="en-US" dirty="0"/>
          </a:p>
        </p:txBody>
      </p:sp>
      <p:graphicFrame>
        <p:nvGraphicFramePr>
          <p:cNvPr id="3" name="表 2">
            <a:extLst>
              <a:ext uri="{FF2B5EF4-FFF2-40B4-BE49-F238E27FC236}">
                <a16:creationId xmlns:a16="http://schemas.microsoft.com/office/drawing/2014/main" id="{C6997DF3-FB1C-4880-8D03-D52F5D3733F8}"/>
              </a:ext>
            </a:extLst>
          </p:cNvPr>
          <p:cNvGraphicFramePr>
            <a:graphicFrameLocks noGrp="1"/>
          </p:cNvGraphicFramePr>
          <p:nvPr>
            <p:extLst>
              <p:ext uri="{D42A27DB-BD31-4B8C-83A1-F6EECF244321}">
                <p14:modId xmlns:p14="http://schemas.microsoft.com/office/powerpoint/2010/main" val="2410838818"/>
              </p:ext>
            </p:extLst>
          </p:nvPr>
        </p:nvGraphicFramePr>
        <p:xfrm>
          <a:off x="889853" y="5413089"/>
          <a:ext cx="4600660" cy="1112520"/>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rPr>
                        <a:t>50.21%</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697819877"/>
                  </a:ext>
                </a:extLst>
              </a:tr>
              <a:tr h="370840">
                <a:tc>
                  <a:txBody>
                    <a:bodyPr/>
                    <a:lstStyle/>
                    <a:p>
                      <a:r>
                        <a:rPr lang="ja-JP" altLang="en-US" sz="1800" b="1" kern="1200" dirty="0">
                          <a:solidFill>
                            <a:schemeClr val="tx1"/>
                          </a:solidFill>
                          <a:effectLst/>
                          <a:latin typeface="+mn-lt"/>
                          <a:ea typeface="Yu Gothic" panose="020B0400000000000000" pitchFamily="50" charset="-128"/>
                          <a:cs typeface="+mn-cs"/>
                        </a:rPr>
                        <a:t>素体部</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70.69%</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932706084"/>
                  </a:ext>
                </a:extLst>
              </a:tr>
            </a:tbl>
          </a:graphicData>
        </a:graphic>
      </p:graphicFrame>
      <p:graphicFrame>
        <p:nvGraphicFramePr>
          <p:cNvPr id="13" name="表 12">
            <a:extLst>
              <a:ext uri="{FF2B5EF4-FFF2-40B4-BE49-F238E27FC236}">
                <a16:creationId xmlns:a16="http://schemas.microsoft.com/office/drawing/2014/main" id="{3A1FBBDA-CBC1-4357-8DAB-FF08E07F1CB0}"/>
              </a:ext>
            </a:extLst>
          </p:cNvPr>
          <p:cNvGraphicFramePr>
            <a:graphicFrameLocks noGrp="1"/>
          </p:cNvGraphicFramePr>
          <p:nvPr>
            <p:extLst>
              <p:ext uri="{D42A27DB-BD31-4B8C-83A1-F6EECF244321}">
                <p14:modId xmlns:p14="http://schemas.microsoft.com/office/powerpoint/2010/main" val="2960585936"/>
              </p:ext>
            </p:extLst>
          </p:nvPr>
        </p:nvGraphicFramePr>
        <p:xfrm>
          <a:off x="6076714" y="3558647"/>
          <a:ext cx="4600660" cy="175260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746377133"/>
                    </a:ext>
                  </a:extLst>
                </a:gridCol>
              </a:tblGrid>
              <a:tr h="370840">
                <a:tc>
                  <a:txBody>
                    <a:bodyPr/>
                    <a:lstStyle/>
                    <a:p>
                      <a:r>
                        <a:rPr lang="ja-JP" altLang="ja-JP" sz="1800" dirty="0">
                          <a:effectLst/>
                          <a:ea typeface="Yu Gothic" panose="020B0400000000000000" pitchFamily="50" charset="-128"/>
                        </a:rPr>
                        <a:t>本物＋偽画像</a:t>
                      </a:r>
                      <a:r>
                        <a:rPr lang="ja-JP" altLang="en-US" sz="1800" dirty="0">
                          <a:effectLst/>
                          <a:ea typeface="Yu Gothic" panose="020B0400000000000000" pitchFamily="50" charset="-128"/>
                        </a:rPr>
                        <a:t>で学習させたモード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latin typeface="+mn-lt"/>
                          <a:ea typeface="Yu Gothic" panose="020B0400000000000000" pitchFamily="50" charset="-128"/>
                          <a:cs typeface="+mn-cs"/>
                        </a:rPr>
                        <a:t>電極赤ブク　</a:t>
                      </a:r>
                      <a:r>
                        <a:rPr lang="en-US" altLang="ja-JP" sz="1800" b="1" kern="1200" dirty="0">
                          <a:solidFill>
                            <a:schemeClr val="tx1"/>
                          </a:solidFill>
                          <a:effectLst/>
                        </a:rPr>
                        <a:t>132</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52.39</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66.82</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70840">
                <a:tc>
                  <a:txBody>
                    <a:bodyPr/>
                    <a:lstStyle/>
                    <a:p>
                      <a:r>
                        <a:rPr lang="ja-JP" altLang="ja-JP" sz="1800" b="1" kern="1200" dirty="0">
                          <a:solidFill>
                            <a:schemeClr val="tx1"/>
                          </a:solidFill>
                          <a:effectLst/>
                          <a:latin typeface="+mn-lt"/>
                          <a:ea typeface="Yu Gothic" panose="020B0400000000000000" pitchFamily="50" charset="-128"/>
                          <a:cs typeface="+mn-cs"/>
                        </a:rPr>
                        <a:t>変色変形</a:t>
                      </a:r>
                      <a:r>
                        <a:rPr lang="ja-JP" altLang="en-US" sz="1800" b="1" kern="1200" dirty="0">
                          <a:solidFill>
                            <a:schemeClr val="tx1"/>
                          </a:solidFill>
                          <a:effectLst/>
                          <a:latin typeface="+mn-lt"/>
                          <a:ea typeface="Yu Gothic" panose="020B0400000000000000" pitchFamily="50" charset="-128"/>
                          <a:cs typeface="+mn-cs"/>
                        </a:rPr>
                        <a:t>　　</a:t>
                      </a:r>
                      <a:r>
                        <a:rPr lang="en-US" altLang="ja-JP" sz="1800" b="1" kern="1200" dirty="0">
                          <a:solidFill>
                            <a:schemeClr val="tx1"/>
                          </a:solidFill>
                          <a:effectLst/>
                          <a:latin typeface="+mn-lt"/>
                          <a:ea typeface="Yu Gothic" panose="020B0400000000000000" pitchFamily="50" charset="-128"/>
                          <a:cs typeface="+mn-cs"/>
                        </a:rPr>
                        <a:t>123</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89.28</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86.20</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latin typeface="+mn-lt"/>
                          <a:ea typeface="Yu Gothic" panose="020B0400000000000000" pitchFamily="50" charset="-128"/>
                          <a:cs typeface="+mn-cs"/>
                        </a:rPr>
                        <a:t>変形</a:t>
                      </a:r>
                      <a:r>
                        <a:rPr lang="ja-JP" altLang="en-US" sz="1800" b="1" kern="1200" dirty="0">
                          <a:solidFill>
                            <a:schemeClr val="tx1"/>
                          </a:solidFill>
                          <a:effectLst/>
                          <a:latin typeface="+mn-lt"/>
                          <a:ea typeface="Yu Gothic" panose="020B0400000000000000" pitchFamily="50" charset="-128"/>
                          <a:cs typeface="+mn-cs"/>
                        </a:rPr>
                        <a:t>　　　　</a:t>
                      </a:r>
                      <a:r>
                        <a:rPr lang="en-US" altLang="ja-JP" sz="1800" b="1" kern="1200" dirty="0">
                          <a:solidFill>
                            <a:schemeClr val="tx1"/>
                          </a:solidFill>
                          <a:effectLst/>
                          <a:latin typeface="+mn-lt"/>
                          <a:ea typeface="Yu Gothic" panose="020B0400000000000000" pitchFamily="50" charset="-128"/>
                          <a:cs typeface="+mn-cs"/>
                        </a:rPr>
                        <a:t>128</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42.85</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27.77</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graphicFrame>
        <p:nvGraphicFramePr>
          <p:cNvPr id="14" name="表 13">
            <a:extLst>
              <a:ext uri="{FF2B5EF4-FFF2-40B4-BE49-F238E27FC236}">
                <a16:creationId xmlns:a16="http://schemas.microsoft.com/office/drawing/2014/main" id="{E6B7760C-AD65-48DF-90D6-B1C0CBF96269}"/>
              </a:ext>
            </a:extLst>
          </p:cNvPr>
          <p:cNvGraphicFramePr>
            <a:graphicFrameLocks noGrp="1"/>
          </p:cNvGraphicFramePr>
          <p:nvPr>
            <p:extLst>
              <p:ext uri="{D42A27DB-BD31-4B8C-83A1-F6EECF244321}">
                <p14:modId xmlns:p14="http://schemas.microsoft.com/office/powerpoint/2010/main" val="2817142501"/>
              </p:ext>
            </p:extLst>
          </p:nvPr>
        </p:nvGraphicFramePr>
        <p:xfrm>
          <a:off x="6076714" y="5413089"/>
          <a:ext cx="4600660" cy="111252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mn-ea"/>
                          <a:cs typeface="+mn-cs"/>
                        </a:rPr>
                        <a:t>49.88%</a:t>
                      </a:r>
                      <a:endParaRPr lang="ja-JP" altLang="en-US" sz="1800" b="1" kern="1200" dirty="0">
                        <a:solidFill>
                          <a:schemeClr val="tx1"/>
                        </a:solidFill>
                        <a:effectLst/>
                        <a:latin typeface="+mn-lt"/>
                        <a:ea typeface="+mn-ea"/>
                        <a:cs typeface="+mn-cs"/>
                      </a:endParaRPr>
                    </a:p>
                  </a:txBody>
                  <a:tcPr/>
                </a:tc>
                <a:extLst>
                  <a:ext uri="{0D108BD9-81ED-4DB2-BD59-A6C34878D82A}">
                    <a16:rowId xmlns:a16="http://schemas.microsoft.com/office/drawing/2014/main" val="2697819877"/>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素体部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mn-ea"/>
                          <a:cs typeface="+mn-cs"/>
                        </a:rPr>
                        <a:t>68.2%</a:t>
                      </a:r>
                      <a:r>
                        <a:rPr lang="ja-JP" altLang="en-US" sz="1800" b="1" kern="1200" dirty="0">
                          <a:solidFill>
                            <a:schemeClr val="tx1"/>
                          </a:solidFill>
                          <a:effectLst/>
                          <a:latin typeface="+mn-lt"/>
                          <a:ea typeface="+mn-ea"/>
                          <a:cs typeface="+mn-cs"/>
                        </a:rPr>
                        <a:t>　</a:t>
                      </a:r>
                    </a:p>
                  </a:txBody>
                  <a:tcPr/>
                </a:tc>
                <a:extLst>
                  <a:ext uri="{0D108BD9-81ED-4DB2-BD59-A6C34878D82A}">
                    <a16:rowId xmlns:a16="http://schemas.microsoft.com/office/drawing/2014/main" val="4170919789"/>
                  </a:ext>
                </a:extLst>
              </a:tr>
            </a:tbl>
          </a:graphicData>
        </a:graphic>
      </p:graphicFrame>
      <p:sp>
        <p:nvSpPr>
          <p:cNvPr id="10" name="テキスト ボックス 9">
            <a:extLst>
              <a:ext uri="{FF2B5EF4-FFF2-40B4-BE49-F238E27FC236}">
                <a16:creationId xmlns:a16="http://schemas.microsoft.com/office/drawing/2014/main" id="{7E968523-E863-4D89-93E5-C58B52220A34}"/>
              </a:ext>
            </a:extLst>
          </p:cNvPr>
          <p:cNvSpPr txBox="1"/>
          <p:nvPr/>
        </p:nvSpPr>
        <p:spPr>
          <a:xfrm>
            <a:off x="630778" y="1984445"/>
            <a:ext cx="5061284" cy="2031325"/>
          </a:xfrm>
          <a:prstGeom prst="rect">
            <a:avLst/>
          </a:prstGeom>
          <a:noFill/>
        </p:spPr>
        <p:txBody>
          <a:bodyPr wrap="square">
            <a:spAutoFit/>
          </a:bodyPr>
          <a:lstStyle/>
          <a:p>
            <a:pPr marL="285750" indent="-285750">
              <a:buFont typeface="Arial" panose="020B0604020202020204" pitchFamily="34" charset="0"/>
              <a:buChar char="•"/>
            </a:pPr>
            <a:r>
              <a:rPr lang="ja-JP" altLang="en-US" sz="1800" dirty="0">
                <a:ea typeface="Yu Gothic" panose="020B0400000000000000" pitchFamily="50" charset="-128"/>
              </a:rPr>
              <a:t>少ない本物</a:t>
            </a:r>
            <a:r>
              <a:rPr lang="ja-JP" altLang="en-US" dirty="0">
                <a:ea typeface="Yu Gothic" panose="020B0400000000000000" pitchFamily="50" charset="-128"/>
              </a:rPr>
              <a:t>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endParaRPr lang="en-US" altLang="ja-JP" sz="1800" dirty="0">
              <a:ea typeface="Yu Gothic" panose="020B0400000000000000" pitchFamily="50" charset="-128"/>
            </a:endParaRPr>
          </a:p>
          <a:p>
            <a:r>
              <a:rPr lang="ja-JP" altLang="en-US" sz="1800" dirty="0">
                <a:effectLst/>
                <a:ea typeface="Yu Gothic" panose="020B0400000000000000" pitchFamily="50" charset="-128"/>
              </a:rPr>
              <a:t>電極赤ブク</a:t>
            </a:r>
            <a:r>
              <a:rPr lang="ja-JP" altLang="en-US" sz="1800" dirty="0">
                <a:ea typeface="Yu Gothic" panose="020B0400000000000000" pitchFamily="50" charset="-128"/>
              </a:rPr>
              <a:t>、変色変形、変色は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a:t>
            </a:r>
            <a:r>
              <a:rPr lang="ja-JP" altLang="en-US" sz="1800" dirty="0">
                <a:effectLst/>
                <a:ea typeface="Yu Gothic" panose="020B0400000000000000" pitchFamily="50" charset="-128"/>
              </a:rPr>
              <a:t>から抽出した</a:t>
            </a:r>
            <a:r>
              <a:rPr lang="ja-JP" altLang="en-US" sz="1800" dirty="0">
                <a:solidFill>
                  <a:srgbClr val="FF0000"/>
                </a:solidFill>
                <a:ea typeface="Yu Gothic" panose="020B0400000000000000" pitchFamily="50" charset="-128"/>
              </a:rPr>
              <a:t>少ない本物</a:t>
            </a:r>
            <a:r>
              <a:rPr lang="ja-JP" altLang="ja-JP" sz="1800" dirty="0">
                <a:solidFill>
                  <a:srgbClr val="FF0000"/>
                </a:solidFill>
                <a:effectLst/>
                <a:ea typeface="Yu Gothic" panose="020B0400000000000000" pitchFamily="50" charset="-128"/>
              </a:rPr>
              <a:t>訓練</a:t>
            </a:r>
            <a:r>
              <a:rPr lang="ja-JP" altLang="ja-JP" sz="1800" dirty="0">
                <a:solidFill>
                  <a:schemeClr val="bg2"/>
                </a:solidFill>
                <a:effectLst/>
                <a:ea typeface="Yu Gothic" panose="020B0400000000000000" pitchFamily="50" charset="-128"/>
              </a:rPr>
              <a:t>画像</a:t>
            </a:r>
            <a:r>
              <a:rPr lang="ja-JP" altLang="en-US" sz="1800" dirty="0">
                <a:solidFill>
                  <a:schemeClr val="bg2"/>
                </a:solidFill>
                <a:effectLst/>
                <a:ea typeface="Yu Gothic" panose="020B0400000000000000" pitchFamily="50" charset="-128"/>
              </a:rPr>
              <a:t>。</a:t>
            </a:r>
            <a:endParaRPr lang="en-US" altLang="ja-JP" sz="1800" dirty="0">
              <a:solidFill>
                <a:schemeClr val="bg2"/>
              </a:solidFill>
              <a:effectLst/>
              <a:ea typeface="Yu Gothic" panose="020B0400000000000000" pitchFamily="50" charset="-128"/>
            </a:endParaRPr>
          </a:p>
          <a:p>
            <a:r>
              <a:rPr lang="ja-JP" altLang="ja-JP" sz="1800" dirty="0">
                <a:effectLst/>
                <a:ea typeface="游ゴシック" panose="020B0400000000000000" pitchFamily="50" charset="-128"/>
              </a:rPr>
              <a:t>他の不良モードは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a:t>
            </a:r>
            <a:r>
              <a:rPr lang="ja-JP" altLang="en-US" sz="1800" dirty="0">
                <a:effectLst/>
                <a:ea typeface="Yu Gothic" panose="020B0400000000000000" pitchFamily="50" charset="-128"/>
              </a:rPr>
              <a:t>。</a:t>
            </a:r>
            <a:endParaRPr lang="en-US" altLang="ja-JP" sz="1800" dirty="0">
              <a:effectLst/>
              <a:ea typeface="Yu Gothic" panose="020B0400000000000000" pitchFamily="50" charset="-128"/>
            </a:endParaRPr>
          </a:p>
          <a:p>
            <a:endParaRPr lang="ja-JP" altLang="ja-JP" sz="1800" dirty="0">
              <a:ea typeface="游ゴシック" panose="020B0400000000000000" pitchFamily="50" charset="-128"/>
            </a:endParaRPr>
          </a:p>
          <a:p>
            <a:r>
              <a:rPr lang="ja-JP" altLang="en-US" dirty="0">
                <a:ea typeface="Yu Gothic" panose="020B0400000000000000" pitchFamily="50" charset="-128"/>
              </a:rPr>
              <a:t>　　　　</a:t>
            </a:r>
            <a:r>
              <a:rPr lang="ja-JP" altLang="en-US" sz="1800" dirty="0">
                <a:effectLst/>
                <a:ea typeface="Yu Gothic" panose="020B0400000000000000" pitchFamily="50" charset="-128"/>
              </a:rPr>
              <a:t>　</a:t>
            </a:r>
            <a:endParaRPr lang="ja-JP" altLang="en-US" dirty="0"/>
          </a:p>
        </p:txBody>
      </p:sp>
    </p:spTree>
    <p:extLst>
      <p:ext uri="{BB962C8B-B14F-4D97-AF65-F5344CB8AC3E}">
        <p14:creationId xmlns:p14="http://schemas.microsoft.com/office/powerpoint/2010/main" val="35864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87B29-73E3-42EB-94C7-FC87374AA89E}"/>
              </a:ext>
            </a:extLst>
          </p:cNvPr>
          <p:cNvSpPr>
            <a:spLocks noGrp="1"/>
          </p:cNvSpPr>
          <p:nvPr>
            <p:ph type="title"/>
          </p:nvPr>
        </p:nvSpPr>
        <p:spPr>
          <a:xfrm>
            <a:off x="757903" y="274637"/>
            <a:ext cx="9745665" cy="706091"/>
          </a:xfrm>
        </p:spPr>
        <p:txBody>
          <a:bodyPr/>
          <a:lstStyle/>
          <a:p>
            <a:r>
              <a:rPr lang="ja-JP" altLang="en-US" sz="2000" dirty="0">
                <a:ea typeface="Yu Gothic" panose="020B0400000000000000" pitchFamily="50" charset="-128"/>
              </a:rPr>
              <a:t>偽画像＋少ない本物</a:t>
            </a:r>
            <a:r>
              <a:rPr lang="ja-JP" altLang="en-US" sz="2000" dirty="0">
                <a:effectLst/>
                <a:ea typeface="Yu Gothic" panose="020B0400000000000000" pitchFamily="50" charset="-128"/>
              </a:rPr>
              <a:t>　</a:t>
            </a: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ResNet34</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49.88</a:t>
            </a:r>
            <a:r>
              <a:rPr lang="ja-JP" altLang="en-US" sz="2000" dirty="0">
                <a:effectLst/>
                <a:ea typeface="Yu Gothic" panose="020B0400000000000000" pitchFamily="50" charset="-128"/>
              </a:rPr>
              <a:t>％ 　</a:t>
            </a:r>
            <a:endParaRPr kumimoji="1" lang="ja-JP" altLang="en-US" sz="2000" dirty="0"/>
          </a:p>
        </p:txBody>
      </p:sp>
      <p:graphicFrame>
        <p:nvGraphicFramePr>
          <p:cNvPr id="5" name="表 4">
            <a:extLst>
              <a:ext uri="{FF2B5EF4-FFF2-40B4-BE49-F238E27FC236}">
                <a16:creationId xmlns:a16="http://schemas.microsoft.com/office/drawing/2014/main" id="{028A5D24-AC5C-4E9F-B2E9-6C270451EB60}"/>
              </a:ext>
            </a:extLst>
          </p:cNvPr>
          <p:cNvGraphicFramePr>
            <a:graphicFrameLocks noGrp="1"/>
          </p:cNvGraphicFramePr>
          <p:nvPr>
            <p:extLst>
              <p:ext uri="{D42A27DB-BD31-4B8C-83A1-F6EECF244321}">
                <p14:modId xmlns:p14="http://schemas.microsoft.com/office/powerpoint/2010/main" val="1601034689"/>
              </p:ext>
            </p:extLst>
          </p:nvPr>
        </p:nvGraphicFramePr>
        <p:xfrm>
          <a:off x="1023222" y="1390036"/>
          <a:ext cx="10272556" cy="4786491"/>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4099960475"/>
                    </a:ext>
                  </a:extLst>
                </a:gridCol>
                <a:gridCol w="604268">
                  <a:extLst>
                    <a:ext uri="{9D8B030D-6E8A-4147-A177-3AD203B41FA5}">
                      <a16:colId xmlns:a16="http://schemas.microsoft.com/office/drawing/2014/main" val="1703107605"/>
                    </a:ext>
                  </a:extLst>
                </a:gridCol>
                <a:gridCol w="604268">
                  <a:extLst>
                    <a:ext uri="{9D8B030D-6E8A-4147-A177-3AD203B41FA5}">
                      <a16:colId xmlns:a16="http://schemas.microsoft.com/office/drawing/2014/main" val="448012301"/>
                    </a:ext>
                  </a:extLst>
                </a:gridCol>
                <a:gridCol w="604268">
                  <a:extLst>
                    <a:ext uri="{9D8B030D-6E8A-4147-A177-3AD203B41FA5}">
                      <a16:colId xmlns:a16="http://schemas.microsoft.com/office/drawing/2014/main" val="2876064749"/>
                    </a:ext>
                  </a:extLst>
                </a:gridCol>
                <a:gridCol w="604268">
                  <a:extLst>
                    <a:ext uri="{9D8B030D-6E8A-4147-A177-3AD203B41FA5}">
                      <a16:colId xmlns:a16="http://schemas.microsoft.com/office/drawing/2014/main" val="1607729738"/>
                    </a:ext>
                  </a:extLst>
                </a:gridCol>
                <a:gridCol w="604268">
                  <a:extLst>
                    <a:ext uri="{9D8B030D-6E8A-4147-A177-3AD203B41FA5}">
                      <a16:colId xmlns:a16="http://schemas.microsoft.com/office/drawing/2014/main" val="3605692047"/>
                    </a:ext>
                  </a:extLst>
                </a:gridCol>
                <a:gridCol w="604268">
                  <a:extLst>
                    <a:ext uri="{9D8B030D-6E8A-4147-A177-3AD203B41FA5}">
                      <a16:colId xmlns:a16="http://schemas.microsoft.com/office/drawing/2014/main" val="149717706"/>
                    </a:ext>
                  </a:extLst>
                </a:gridCol>
                <a:gridCol w="604268">
                  <a:extLst>
                    <a:ext uri="{9D8B030D-6E8A-4147-A177-3AD203B41FA5}">
                      <a16:colId xmlns:a16="http://schemas.microsoft.com/office/drawing/2014/main" val="2859477456"/>
                    </a:ext>
                  </a:extLst>
                </a:gridCol>
                <a:gridCol w="604268">
                  <a:extLst>
                    <a:ext uri="{9D8B030D-6E8A-4147-A177-3AD203B41FA5}">
                      <a16:colId xmlns:a16="http://schemas.microsoft.com/office/drawing/2014/main" val="3112733541"/>
                    </a:ext>
                  </a:extLst>
                </a:gridCol>
                <a:gridCol w="604268">
                  <a:extLst>
                    <a:ext uri="{9D8B030D-6E8A-4147-A177-3AD203B41FA5}">
                      <a16:colId xmlns:a16="http://schemas.microsoft.com/office/drawing/2014/main" val="1066854584"/>
                    </a:ext>
                  </a:extLst>
                </a:gridCol>
                <a:gridCol w="604268">
                  <a:extLst>
                    <a:ext uri="{9D8B030D-6E8A-4147-A177-3AD203B41FA5}">
                      <a16:colId xmlns:a16="http://schemas.microsoft.com/office/drawing/2014/main" val="2153873391"/>
                    </a:ext>
                  </a:extLst>
                </a:gridCol>
                <a:gridCol w="604268">
                  <a:extLst>
                    <a:ext uri="{9D8B030D-6E8A-4147-A177-3AD203B41FA5}">
                      <a16:colId xmlns:a16="http://schemas.microsoft.com/office/drawing/2014/main" val="4227447678"/>
                    </a:ext>
                  </a:extLst>
                </a:gridCol>
                <a:gridCol w="604268">
                  <a:extLst>
                    <a:ext uri="{9D8B030D-6E8A-4147-A177-3AD203B41FA5}">
                      <a16:colId xmlns:a16="http://schemas.microsoft.com/office/drawing/2014/main" val="2675005926"/>
                    </a:ext>
                  </a:extLst>
                </a:gridCol>
                <a:gridCol w="604268">
                  <a:extLst>
                    <a:ext uri="{9D8B030D-6E8A-4147-A177-3AD203B41FA5}">
                      <a16:colId xmlns:a16="http://schemas.microsoft.com/office/drawing/2014/main" val="15891385"/>
                    </a:ext>
                  </a:extLst>
                </a:gridCol>
                <a:gridCol w="604268">
                  <a:extLst>
                    <a:ext uri="{9D8B030D-6E8A-4147-A177-3AD203B41FA5}">
                      <a16:colId xmlns:a16="http://schemas.microsoft.com/office/drawing/2014/main" val="2121208869"/>
                    </a:ext>
                  </a:extLst>
                </a:gridCol>
                <a:gridCol w="604268">
                  <a:extLst>
                    <a:ext uri="{9D8B030D-6E8A-4147-A177-3AD203B41FA5}">
                      <a16:colId xmlns:a16="http://schemas.microsoft.com/office/drawing/2014/main" val="1638490258"/>
                    </a:ext>
                  </a:extLst>
                </a:gridCol>
                <a:gridCol w="604268">
                  <a:extLst>
                    <a:ext uri="{9D8B030D-6E8A-4147-A177-3AD203B41FA5}">
                      <a16:colId xmlns:a16="http://schemas.microsoft.com/office/drawing/2014/main" val="1791445809"/>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dirty="0">
                          <a:solidFill>
                            <a:srgbClr val="000000"/>
                          </a:solidFill>
                          <a:effectLst/>
                        </a:rPr>
                        <a:t>電極キズ（明）</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933166224"/>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130</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0.532544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0.679245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532453511"/>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74716473"/>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0.285714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620467022"/>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14</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0.655172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822818603"/>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0.586207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0.377778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126172038"/>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0.844444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232672526"/>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0.672131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0.607407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99422517"/>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0.622222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005095519"/>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0.807947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0.76489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878147961"/>
                  </a:ext>
                </a:extLst>
              </a:tr>
              <a:tr h="339166">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0.164384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0.258065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94059131"/>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0.653846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0.641509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085290978"/>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0.628571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236225000"/>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137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20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0.668293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0.523901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2393992723"/>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751842399"/>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0.9375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0.876923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0.278689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0.554054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0.72619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0.62963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0.478261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0.430818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0.613281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914121887"/>
                  </a:ext>
                </a:extLst>
              </a:tr>
            </a:tbl>
          </a:graphicData>
        </a:graphic>
      </p:graphicFrame>
    </p:spTree>
    <p:extLst>
      <p:ext uri="{BB962C8B-B14F-4D97-AF65-F5344CB8AC3E}">
        <p14:creationId xmlns:p14="http://schemas.microsoft.com/office/powerpoint/2010/main" val="902859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311D4-6103-4B88-B90A-E2F1F2BB562F}"/>
              </a:ext>
            </a:extLst>
          </p:cNvPr>
          <p:cNvSpPr>
            <a:spLocks noGrp="1"/>
          </p:cNvSpPr>
          <p:nvPr>
            <p:ph type="title"/>
          </p:nvPr>
        </p:nvSpPr>
        <p:spPr/>
        <p:txBody>
          <a:bodyPr/>
          <a:lstStyle/>
          <a:p>
            <a:r>
              <a:rPr lang="ja-JP" altLang="en-US" sz="2000" dirty="0">
                <a:ea typeface="Yu Gothic" panose="020B0400000000000000" pitchFamily="50" charset="-128"/>
              </a:rPr>
              <a:t>偽画像＋少ない本物</a:t>
            </a:r>
            <a:r>
              <a:rPr lang="ja-JP" altLang="en-US" sz="2000" dirty="0">
                <a:effectLst/>
                <a:ea typeface="Yu Gothic" panose="020B0400000000000000" pitchFamily="50" charset="-128"/>
              </a:rPr>
              <a:t>　</a:t>
            </a:r>
            <a:r>
              <a:rPr lang="ja-JP" altLang="en-US" sz="2000" dirty="0">
                <a:ea typeface="Yu Gothic" panose="020B0400000000000000" pitchFamily="50" charset="-128"/>
              </a:rPr>
              <a:t>素体</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ResNet34</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a typeface="Yu Gothic" panose="020B0400000000000000" pitchFamily="50" charset="-128"/>
              </a:rPr>
              <a:t>68.2</a:t>
            </a:r>
            <a:r>
              <a:rPr lang="ja-JP" altLang="en-US" sz="2000" dirty="0">
                <a:effectLst/>
                <a:ea typeface="Yu Gothic" panose="020B0400000000000000" pitchFamily="50" charset="-128"/>
              </a:rPr>
              <a:t>％ 　</a:t>
            </a:r>
            <a:endParaRPr kumimoji="1" lang="ja-JP" altLang="en-US" sz="2000" dirty="0"/>
          </a:p>
        </p:txBody>
      </p:sp>
      <p:graphicFrame>
        <p:nvGraphicFramePr>
          <p:cNvPr id="3" name="表 2">
            <a:extLst>
              <a:ext uri="{FF2B5EF4-FFF2-40B4-BE49-F238E27FC236}">
                <a16:creationId xmlns:a16="http://schemas.microsoft.com/office/drawing/2014/main" id="{0DC05BF4-D964-4FDE-9965-3A459B9E9711}"/>
              </a:ext>
            </a:extLst>
          </p:cNvPr>
          <p:cNvGraphicFramePr>
            <a:graphicFrameLocks noGrp="1"/>
          </p:cNvGraphicFramePr>
          <p:nvPr>
            <p:extLst>
              <p:ext uri="{D42A27DB-BD31-4B8C-83A1-F6EECF244321}">
                <p14:modId xmlns:p14="http://schemas.microsoft.com/office/powerpoint/2010/main" val="3074904808"/>
              </p:ext>
            </p:extLst>
          </p:nvPr>
        </p:nvGraphicFramePr>
        <p:xfrm>
          <a:off x="1447800" y="1940719"/>
          <a:ext cx="9423400" cy="3657600"/>
        </p:xfrm>
        <a:graphic>
          <a:graphicData uri="http://schemas.openxmlformats.org/drawingml/2006/table">
            <a:tbl>
              <a:tblPr>
                <a:tableStyleId>{5DA37D80-6434-44D0-A028-1B22A696006F}</a:tableStyleId>
              </a:tblPr>
              <a:tblGrid>
                <a:gridCol w="673100">
                  <a:extLst>
                    <a:ext uri="{9D8B030D-6E8A-4147-A177-3AD203B41FA5}">
                      <a16:colId xmlns:a16="http://schemas.microsoft.com/office/drawing/2014/main" val="4149979486"/>
                    </a:ext>
                  </a:extLst>
                </a:gridCol>
                <a:gridCol w="673100">
                  <a:extLst>
                    <a:ext uri="{9D8B030D-6E8A-4147-A177-3AD203B41FA5}">
                      <a16:colId xmlns:a16="http://schemas.microsoft.com/office/drawing/2014/main" val="1476045786"/>
                    </a:ext>
                  </a:extLst>
                </a:gridCol>
                <a:gridCol w="673100">
                  <a:extLst>
                    <a:ext uri="{9D8B030D-6E8A-4147-A177-3AD203B41FA5}">
                      <a16:colId xmlns:a16="http://schemas.microsoft.com/office/drawing/2014/main" val="2379959998"/>
                    </a:ext>
                  </a:extLst>
                </a:gridCol>
                <a:gridCol w="673100">
                  <a:extLst>
                    <a:ext uri="{9D8B030D-6E8A-4147-A177-3AD203B41FA5}">
                      <a16:colId xmlns:a16="http://schemas.microsoft.com/office/drawing/2014/main" val="793426392"/>
                    </a:ext>
                  </a:extLst>
                </a:gridCol>
                <a:gridCol w="673100">
                  <a:extLst>
                    <a:ext uri="{9D8B030D-6E8A-4147-A177-3AD203B41FA5}">
                      <a16:colId xmlns:a16="http://schemas.microsoft.com/office/drawing/2014/main" val="4157508595"/>
                    </a:ext>
                  </a:extLst>
                </a:gridCol>
                <a:gridCol w="673100">
                  <a:extLst>
                    <a:ext uri="{9D8B030D-6E8A-4147-A177-3AD203B41FA5}">
                      <a16:colId xmlns:a16="http://schemas.microsoft.com/office/drawing/2014/main" val="2539720789"/>
                    </a:ext>
                  </a:extLst>
                </a:gridCol>
                <a:gridCol w="673100">
                  <a:extLst>
                    <a:ext uri="{9D8B030D-6E8A-4147-A177-3AD203B41FA5}">
                      <a16:colId xmlns:a16="http://schemas.microsoft.com/office/drawing/2014/main" val="1697983595"/>
                    </a:ext>
                  </a:extLst>
                </a:gridCol>
                <a:gridCol w="673100">
                  <a:extLst>
                    <a:ext uri="{9D8B030D-6E8A-4147-A177-3AD203B41FA5}">
                      <a16:colId xmlns:a16="http://schemas.microsoft.com/office/drawing/2014/main" val="4083341550"/>
                    </a:ext>
                  </a:extLst>
                </a:gridCol>
                <a:gridCol w="673100">
                  <a:extLst>
                    <a:ext uri="{9D8B030D-6E8A-4147-A177-3AD203B41FA5}">
                      <a16:colId xmlns:a16="http://schemas.microsoft.com/office/drawing/2014/main" val="1353141630"/>
                    </a:ext>
                  </a:extLst>
                </a:gridCol>
                <a:gridCol w="673100">
                  <a:extLst>
                    <a:ext uri="{9D8B030D-6E8A-4147-A177-3AD203B41FA5}">
                      <a16:colId xmlns:a16="http://schemas.microsoft.com/office/drawing/2014/main" val="1766580712"/>
                    </a:ext>
                  </a:extLst>
                </a:gridCol>
                <a:gridCol w="673100">
                  <a:extLst>
                    <a:ext uri="{9D8B030D-6E8A-4147-A177-3AD203B41FA5}">
                      <a16:colId xmlns:a16="http://schemas.microsoft.com/office/drawing/2014/main" val="1747824361"/>
                    </a:ext>
                  </a:extLst>
                </a:gridCol>
                <a:gridCol w="673100">
                  <a:extLst>
                    <a:ext uri="{9D8B030D-6E8A-4147-A177-3AD203B41FA5}">
                      <a16:colId xmlns:a16="http://schemas.microsoft.com/office/drawing/2014/main" val="1652950254"/>
                    </a:ext>
                  </a:extLst>
                </a:gridCol>
                <a:gridCol w="673100">
                  <a:extLst>
                    <a:ext uri="{9D8B030D-6E8A-4147-A177-3AD203B41FA5}">
                      <a16:colId xmlns:a16="http://schemas.microsoft.com/office/drawing/2014/main" val="4189995083"/>
                    </a:ext>
                  </a:extLst>
                </a:gridCol>
                <a:gridCol w="673100">
                  <a:extLst>
                    <a:ext uri="{9D8B030D-6E8A-4147-A177-3AD203B41FA5}">
                      <a16:colId xmlns:a16="http://schemas.microsoft.com/office/drawing/2014/main" val="848818761"/>
                    </a:ext>
                  </a:extLst>
                </a:gridCol>
              </a:tblGrid>
              <a:tr h="228600">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dirty="0">
                          <a:solidFill>
                            <a:srgbClr val="000000"/>
                          </a:solidFill>
                          <a:effectLst/>
                        </a:rPr>
                        <a:t>recall(</a:t>
                      </a:r>
                      <a:r>
                        <a:rPr lang="ja-JP" altLang="en-US" sz="1100" b="0" u="none" strike="noStrike" dirty="0">
                          <a:solidFill>
                            <a:srgbClr val="000000"/>
                          </a:solidFill>
                          <a:effectLst/>
                        </a:rPr>
                        <a:t>再現率</a:t>
                      </a:r>
                      <a:r>
                        <a:rPr lang="en-US" altLang="ja-JP" sz="1100" b="0" u="none" strike="noStrike" dirty="0">
                          <a:solidFill>
                            <a:srgbClr val="000000"/>
                          </a:solidFill>
                          <a:effectLst/>
                        </a:rPr>
                        <a: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a:solidFill>
                            <a:srgbClr val="000000"/>
                          </a:solidFill>
                          <a:effectLst/>
                        </a:rPr>
                        <a:t>f1_score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013347692"/>
                  </a:ext>
                </a:extLst>
              </a:tr>
              <a:tr h="228600">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0.588235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0.571429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419261987"/>
                  </a:ext>
                </a:extLst>
              </a:tr>
              <a:tr h="228600">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0.883117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0.795322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048799875"/>
                  </a:ext>
                </a:extLst>
              </a:tr>
              <a:tr h="228600">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0.816092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553696745"/>
                  </a:ext>
                </a:extLst>
              </a:tr>
              <a:tr h="228600">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0.666667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787272593"/>
                  </a:ext>
                </a:extLst>
              </a:tr>
              <a:tr h="228600">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0.186047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384870744"/>
                  </a:ext>
                </a:extLst>
              </a:tr>
              <a:tr h="228600">
                <a:tc>
                  <a:txBody>
                    <a:bodyPr/>
                    <a:lstStyle/>
                    <a:p>
                      <a:pPr algn="l" fontAlgn="ctr"/>
                      <a:r>
                        <a:rPr lang="ja-JP" altLang="en-US" sz="1100" b="0" u="none" strike="noStrike" dirty="0">
                          <a:solidFill>
                            <a:srgbClr val="000000"/>
                          </a:solidFill>
                          <a:effectLst/>
                        </a:rPr>
                        <a:t>変形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highlight>
                            <a:srgbClr val="FFFF00"/>
                          </a:highlight>
                        </a:rPr>
                        <a:t>64</a:t>
                      </a:r>
                      <a:endParaRPr lang="en-US" altLang="ja-JP" sz="11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30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0.277778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0.428571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2639803632"/>
                  </a:ext>
                </a:extLst>
              </a:tr>
              <a:tr h="228600">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0.862069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0.892857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415870324"/>
                  </a:ext>
                </a:extLst>
              </a:tr>
              <a:tr h="228600">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0.916667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0.77193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430296998"/>
                  </a:ext>
                </a:extLst>
              </a:tr>
              <a:tr h="228600">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0.807692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203886934"/>
                  </a:ext>
                </a:extLst>
              </a:tr>
              <a:tr h="228600">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0.785714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0.745763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000743352"/>
                  </a:ext>
                </a:extLst>
              </a:tr>
              <a:tr h="228600">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0.804217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0.858521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4015908163"/>
                  </a:ext>
                </a:extLst>
              </a:tr>
              <a:tr h="228600">
                <a:tc>
                  <a:txBody>
                    <a:bodyPr/>
                    <a:lstStyle/>
                    <a:p>
                      <a:pPr algn="l" fontAlgn="ctr"/>
                      <a:r>
                        <a:rPr lang="en-US" sz="1100" b="0" u="none" strike="noStrike">
                          <a:solidFill>
                            <a:srgbClr val="000000"/>
                          </a:solidFill>
                          <a:effectLst/>
                        </a:rPr>
                        <a:t>precision</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0.555556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0.723404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0.628319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0.102564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0.9375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0.925926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0.666667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0.954545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0.709677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0.92069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0.737838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629075421"/>
                  </a:ext>
                </a:extLst>
              </a:tr>
            </a:tbl>
          </a:graphicData>
        </a:graphic>
      </p:graphicFrame>
    </p:spTree>
    <p:extLst>
      <p:ext uri="{BB962C8B-B14F-4D97-AF65-F5344CB8AC3E}">
        <p14:creationId xmlns:p14="http://schemas.microsoft.com/office/powerpoint/2010/main" val="3226133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02F124D9-5424-4151-9A6C-9E9C44D3B05E}"/>
              </a:ext>
            </a:extLst>
          </p:cNvPr>
          <p:cNvSpPr>
            <a:spLocks noGrp="1"/>
          </p:cNvSpPr>
          <p:nvPr>
            <p:ph type="title"/>
          </p:nvPr>
        </p:nvSpPr>
        <p:spPr>
          <a:xfrm>
            <a:off x="757238" y="274638"/>
            <a:ext cx="8507412" cy="706437"/>
          </a:xfrm>
        </p:spPr>
        <p:txBody>
          <a:bodyPr/>
          <a:lstStyle/>
          <a:p>
            <a:r>
              <a:rPr lang="ja-JP" altLang="en-US" sz="2000" dirty="0">
                <a:ea typeface="Yu Gothic" panose="020B0400000000000000" pitchFamily="50" charset="-128"/>
              </a:rPr>
              <a:t>少ない本物電極赤ブクのみ　</a:t>
            </a: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　</a:t>
            </a:r>
            <a:r>
              <a:rPr lang="en-US" altLang="ja-JP" sz="2000" dirty="0">
                <a:effectLst/>
                <a:ea typeface="Yu Gothic" panose="020B0400000000000000" pitchFamily="50" charset="-128"/>
              </a:rPr>
              <a:t>ResNet34</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50.21</a:t>
            </a:r>
            <a:r>
              <a:rPr lang="ja-JP" altLang="en-US" sz="2000" dirty="0">
                <a:effectLst/>
                <a:ea typeface="Yu Gothic" panose="020B0400000000000000" pitchFamily="50" charset="-128"/>
              </a:rPr>
              <a:t>％ 　</a:t>
            </a:r>
            <a:endParaRPr kumimoji="1" lang="ja-JP" altLang="en-US" sz="2000" dirty="0"/>
          </a:p>
        </p:txBody>
      </p:sp>
      <p:graphicFrame>
        <p:nvGraphicFramePr>
          <p:cNvPr id="2" name="表 1">
            <a:extLst>
              <a:ext uri="{FF2B5EF4-FFF2-40B4-BE49-F238E27FC236}">
                <a16:creationId xmlns:a16="http://schemas.microsoft.com/office/drawing/2014/main" id="{63A1A420-6DA0-4CEB-B139-3305D51AE1EA}"/>
              </a:ext>
            </a:extLst>
          </p:cNvPr>
          <p:cNvGraphicFramePr>
            <a:graphicFrameLocks noGrp="1"/>
          </p:cNvGraphicFramePr>
          <p:nvPr>
            <p:extLst>
              <p:ext uri="{D42A27DB-BD31-4B8C-83A1-F6EECF244321}">
                <p14:modId xmlns:p14="http://schemas.microsoft.com/office/powerpoint/2010/main" val="1868929029"/>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1780034065"/>
                    </a:ext>
                  </a:extLst>
                </a:gridCol>
                <a:gridCol w="604268">
                  <a:extLst>
                    <a:ext uri="{9D8B030D-6E8A-4147-A177-3AD203B41FA5}">
                      <a16:colId xmlns:a16="http://schemas.microsoft.com/office/drawing/2014/main" val="3070838137"/>
                    </a:ext>
                  </a:extLst>
                </a:gridCol>
                <a:gridCol w="604268">
                  <a:extLst>
                    <a:ext uri="{9D8B030D-6E8A-4147-A177-3AD203B41FA5}">
                      <a16:colId xmlns:a16="http://schemas.microsoft.com/office/drawing/2014/main" val="956993710"/>
                    </a:ext>
                  </a:extLst>
                </a:gridCol>
                <a:gridCol w="604268">
                  <a:extLst>
                    <a:ext uri="{9D8B030D-6E8A-4147-A177-3AD203B41FA5}">
                      <a16:colId xmlns:a16="http://schemas.microsoft.com/office/drawing/2014/main" val="910834289"/>
                    </a:ext>
                  </a:extLst>
                </a:gridCol>
                <a:gridCol w="604268">
                  <a:extLst>
                    <a:ext uri="{9D8B030D-6E8A-4147-A177-3AD203B41FA5}">
                      <a16:colId xmlns:a16="http://schemas.microsoft.com/office/drawing/2014/main" val="2133220605"/>
                    </a:ext>
                  </a:extLst>
                </a:gridCol>
                <a:gridCol w="604268">
                  <a:extLst>
                    <a:ext uri="{9D8B030D-6E8A-4147-A177-3AD203B41FA5}">
                      <a16:colId xmlns:a16="http://schemas.microsoft.com/office/drawing/2014/main" val="590476512"/>
                    </a:ext>
                  </a:extLst>
                </a:gridCol>
                <a:gridCol w="604268">
                  <a:extLst>
                    <a:ext uri="{9D8B030D-6E8A-4147-A177-3AD203B41FA5}">
                      <a16:colId xmlns:a16="http://schemas.microsoft.com/office/drawing/2014/main" val="2326124650"/>
                    </a:ext>
                  </a:extLst>
                </a:gridCol>
                <a:gridCol w="604268">
                  <a:extLst>
                    <a:ext uri="{9D8B030D-6E8A-4147-A177-3AD203B41FA5}">
                      <a16:colId xmlns:a16="http://schemas.microsoft.com/office/drawing/2014/main" val="235456050"/>
                    </a:ext>
                  </a:extLst>
                </a:gridCol>
                <a:gridCol w="604268">
                  <a:extLst>
                    <a:ext uri="{9D8B030D-6E8A-4147-A177-3AD203B41FA5}">
                      <a16:colId xmlns:a16="http://schemas.microsoft.com/office/drawing/2014/main" val="1694418062"/>
                    </a:ext>
                  </a:extLst>
                </a:gridCol>
                <a:gridCol w="604268">
                  <a:extLst>
                    <a:ext uri="{9D8B030D-6E8A-4147-A177-3AD203B41FA5}">
                      <a16:colId xmlns:a16="http://schemas.microsoft.com/office/drawing/2014/main" val="1965529810"/>
                    </a:ext>
                  </a:extLst>
                </a:gridCol>
                <a:gridCol w="604268">
                  <a:extLst>
                    <a:ext uri="{9D8B030D-6E8A-4147-A177-3AD203B41FA5}">
                      <a16:colId xmlns:a16="http://schemas.microsoft.com/office/drawing/2014/main" val="3972474856"/>
                    </a:ext>
                  </a:extLst>
                </a:gridCol>
                <a:gridCol w="604268">
                  <a:extLst>
                    <a:ext uri="{9D8B030D-6E8A-4147-A177-3AD203B41FA5}">
                      <a16:colId xmlns:a16="http://schemas.microsoft.com/office/drawing/2014/main" val="3817056774"/>
                    </a:ext>
                  </a:extLst>
                </a:gridCol>
                <a:gridCol w="604268">
                  <a:extLst>
                    <a:ext uri="{9D8B030D-6E8A-4147-A177-3AD203B41FA5}">
                      <a16:colId xmlns:a16="http://schemas.microsoft.com/office/drawing/2014/main" val="1248079841"/>
                    </a:ext>
                  </a:extLst>
                </a:gridCol>
                <a:gridCol w="604268">
                  <a:extLst>
                    <a:ext uri="{9D8B030D-6E8A-4147-A177-3AD203B41FA5}">
                      <a16:colId xmlns:a16="http://schemas.microsoft.com/office/drawing/2014/main" val="2424808537"/>
                    </a:ext>
                  </a:extLst>
                </a:gridCol>
                <a:gridCol w="604268">
                  <a:extLst>
                    <a:ext uri="{9D8B030D-6E8A-4147-A177-3AD203B41FA5}">
                      <a16:colId xmlns:a16="http://schemas.microsoft.com/office/drawing/2014/main" val="3173690035"/>
                    </a:ext>
                  </a:extLst>
                </a:gridCol>
                <a:gridCol w="604268">
                  <a:extLst>
                    <a:ext uri="{9D8B030D-6E8A-4147-A177-3AD203B41FA5}">
                      <a16:colId xmlns:a16="http://schemas.microsoft.com/office/drawing/2014/main" val="1989163571"/>
                    </a:ext>
                  </a:extLst>
                </a:gridCol>
                <a:gridCol w="604268">
                  <a:extLst>
                    <a:ext uri="{9D8B030D-6E8A-4147-A177-3AD203B41FA5}">
                      <a16:colId xmlns:a16="http://schemas.microsoft.com/office/drawing/2014/main" val="914765791"/>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988073254"/>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0.843195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0.875576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219880787"/>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664980708"/>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243731391"/>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0.655172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0.682635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504191605"/>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0.793103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0.479167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723065373"/>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0.826087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029817960"/>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0.491803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0.47619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898642125"/>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0.619048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0.376812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730730500"/>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0.754967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972176436"/>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0.191781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0.28866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733945687"/>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0.615385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0.615385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719346212"/>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0.647059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548840558"/>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0.673171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0.752044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4158196874"/>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285138789"/>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0.910543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0.142857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0.7125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0.343284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0.730769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0.461538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0.270833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0.765101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0.615385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0.851852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0.704102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052277073"/>
                  </a:ext>
                </a:extLst>
              </a:tr>
            </a:tbl>
          </a:graphicData>
        </a:graphic>
      </p:graphicFrame>
    </p:spTree>
    <p:extLst>
      <p:ext uri="{BB962C8B-B14F-4D97-AF65-F5344CB8AC3E}">
        <p14:creationId xmlns:p14="http://schemas.microsoft.com/office/powerpoint/2010/main" val="2694263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791861B6-68A7-41F6-BD89-12B9199FF4CA}"/>
              </a:ext>
            </a:extLst>
          </p:cNvPr>
          <p:cNvSpPr>
            <a:spLocks noGrp="1"/>
          </p:cNvSpPr>
          <p:nvPr>
            <p:ph type="title"/>
          </p:nvPr>
        </p:nvSpPr>
        <p:spPr>
          <a:xfrm>
            <a:off x="757238" y="274638"/>
            <a:ext cx="8507412" cy="706437"/>
          </a:xfrm>
        </p:spPr>
        <p:txBody>
          <a:bodyPr/>
          <a:lstStyle/>
          <a:p>
            <a:r>
              <a:rPr lang="ja-JP" altLang="en-US" sz="2000" dirty="0">
                <a:ea typeface="Yu Gothic" panose="020B0400000000000000" pitchFamily="50" charset="-128"/>
              </a:rPr>
              <a:t>少ない本物変形、変色変形のみ　素体</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　</a:t>
            </a:r>
            <a:r>
              <a:rPr lang="en-US" altLang="ja-JP" sz="2000" dirty="0">
                <a:effectLst/>
                <a:ea typeface="Yu Gothic" panose="020B0400000000000000" pitchFamily="50" charset="-128"/>
              </a:rPr>
              <a:t> ResNet34 </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70.69</a:t>
            </a:r>
            <a:r>
              <a:rPr lang="ja-JP" altLang="en-US" sz="2000" dirty="0">
                <a:effectLst/>
                <a:ea typeface="Yu Gothic" panose="020B0400000000000000" pitchFamily="50" charset="-128"/>
              </a:rPr>
              <a:t>％ 　</a:t>
            </a:r>
            <a:endParaRPr kumimoji="1" lang="ja-JP" altLang="en-US" sz="2000" dirty="0"/>
          </a:p>
        </p:txBody>
      </p:sp>
      <p:graphicFrame>
        <p:nvGraphicFramePr>
          <p:cNvPr id="3" name="表 2">
            <a:extLst>
              <a:ext uri="{FF2B5EF4-FFF2-40B4-BE49-F238E27FC236}">
                <a16:creationId xmlns:a16="http://schemas.microsoft.com/office/drawing/2014/main" id="{6FBCDC0D-3ECB-45EE-B953-EEF47299792A}"/>
              </a:ext>
            </a:extLst>
          </p:cNvPr>
          <p:cNvGraphicFramePr>
            <a:graphicFrameLocks noGrp="1"/>
          </p:cNvGraphicFramePr>
          <p:nvPr>
            <p:extLst>
              <p:ext uri="{D42A27DB-BD31-4B8C-83A1-F6EECF244321}">
                <p14:modId xmlns:p14="http://schemas.microsoft.com/office/powerpoint/2010/main" val="3504177768"/>
              </p:ext>
            </p:extLst>
          </p:nvPr>
        </p:nvGraphicFramePr>
        <p:xfrm>
          <a:off x="1447800" y="1940719"/>
          <a:ext cx="9423400" cy="3657600"/>
        </p:xfrm>
        <a:graphic>
          <a:graphicData uri="http://schemas.openxmlformats.org/drawingml/2006/table">
            <a:tbl>
              <a:tblPr>
                <a:tableStyleId>{5DA37D80-6434-44D0-A028-1B22A696006F}</a:tableStyleId>
              </a:tblPr>
              <a:tblGrid>
                <a:gridCol w="673100">
                  <a:extLst>
                    <a:ext uri="{9D8B030D-6E8A-4147-A177-3AD203B41FA5}">
                      <a16:colId xmlns:a16="http://schemas.microsoft.com/office/drawing/2014/main" val="2889891577"/>
                    </a:ext>
                  </a:extLst>
                </a:gridCol>
                <a:gridCol w="673100">
                  <a:extLst>
                    <a:ext uri="{9D8B030D-6E8A-4147-A177-3AD203B41FA5}">
                      <a16:colId xmlns:a16="http://schemas.microsoft.com/office/drawing/2014/main" val="1997691301"/>
                    </a:ext>
                  </a:extLst>
                </a:gridCol>
                <a:gridCol w="673100">
                  <a:extLst>
                    <a:ext uri="{9D8B030D-6E8A-4147-A177-3AD203B41FA5}">
                      <a16:colId xmlns:a16="http://schemas.microsoft.com/office/drawing/2014/main" val="3106483955"/>
                    </a:ext>
                  </a:extLst>
                </a:gridCol>
                <a:gridCol w="673100">
                  <a:extLst>
                    <a:ext uri="{9D8B030D-6E8A-4147-A177-3AD203B41FA5}">
                      <a16:colId xmlns:a16="http://schemas.microsoft.com/office/drawing/2014/main" val="585790686"/>
                    </a:ext>
                  </a:extLst>
                </a:gridCol>
                <a:gridCol w="673100">
                  <a:extLst>
                    <a:ext uri="{9D8B030D-6E8A-4147-A177-3AD203B41FA5}">
                      <a16:colId xmlns:a16="http://schemas.microsoft.com/office/drawing/2014/main" val="3902299606"/>
                    </a:ext>
                  </a:extLst>
                </a:gridCol>
                <a:gridCol w="673100">
                  <a:extLst>
                    <a:ext uri="{9D8B030D-6E8A-4147-A177-3AD203B41FA5}">
                      <a16:colId xmlns:a16="http://schemas.microsoft.com/office/drawing/2014/main" val="2697002607"/>
                    </a:ext>
                  </a:extLst>
                </a:gridCol>
                <a:gridCol w="673100">
                  <a:extLst>
                    <a:ext uri="{9D8B030D-6E8A-4147-A177-3AD203B41FA5}">
                      <a16:colId xmlns:a16="http://schemas.microsoft.com/office/drawing/2014/main" val="614688429"/>
                    </a:ext>
                  </a:extLst>
                </a:gridCol>
                <a:gridCol w="673100">
                  <a:extLst>
                    <a:ext uri="{9D8B030D-6E8A-4147-A177-3AD203B41FA5}">
                      <a16:colId xmlns:a16="http://schemas.microsoft.com/office/drawing/2014/main" val="3625468588"/>
                    </a:ext>
                  </a:extLst>
                </a:gridCol>
                <a:gridCol w="673100">
                  <a:extLst>
                    <a:ext uri="{9D8B030D-6E8A-4147-A177-3AD203B41FA5}">
                      <a16:colId xmlns:a16="http://schemas.microsoft.com/office/drawing/2014/main" val="2584485631"/>
                    </a:ext>
                  </a:extLst>
                </a:gridCol>
                <a:gridCol w="673100">
                  <a:extLst>
                    <a:ext uri="{9D8B030D-6E8A-4147-A177-3AD203B41FA5}">
                      <a16:colId xmlns:a16="http://schemas.microsoft.com/office/drawing/2014/main" val="1564322945"/>
                    </a:ext>
                  </a:extLst>
                </a:gridCol>
                <a:gridCol w="673100">
                  <a:extLst>
                    <a:ext uri="{9D8B030D-6E8A-4147-A177-3AD203B41FA5}">
                      <a16:colId xmlns:a16="http://schemas.microsoft.com/office/drawing/2014/main" val="3524381327"/>
                    </a:ext>
                  </a:extLst>
                </a:gridCol>
                <a:gridCol w="673100">
                  <a:extLst>
                    <a:ext uri="{9D8B030D-6E8A-4147-A177-3AD203B41FA5}">
                      <a16:colId xmlns:a16="http://schemas.microsoft.com/office/drawing/2014/main" val="3208194750"/>
                    </a:ext>
                  </a:extLst>
                </a:gridCol>
                <a:gridCol w="673100">
                  <a:extLst>
                    <a:ext uri="{9D8B030D-6E8A-4147-A177-3AD203B41FA5}">
                      <a16:colId xmlns:a16="http://schemas.microsoft.com/office/drawing/2014/main" val="1460777115"/>
                    </a:ext>
                  </a:extLst>
                </a:gridCol>
                <a:gridCol w="673100">
                  <a:extLst>
                    <a:ext uri="{9D8B030D-6E8A-4147-A177-3AD203B41FA5}">
                      <a16:colId xmlns:a16="http://schemas.microsoft.com/office/drawing/2014/main" val="1057674026"/>
                    </a:ext>
                  </a:extLst>
                </a:gridCol>
              </a:tblGrid>
              <a:tr h="228600">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dirty="0">
                          <a:solidFill>
                            <a:srgbClr val="000000"/>
                          </a:solidFill>
                          <a:effectLst/>
                        </a:rPr>
                        <a:t>recall(</a:t>
                      </a:r>
                      <a:r>
                        <a:rPr lang="ja-JP" altLang="en-US" sz="1100" b="0" u="none" strike="noStrike" dirty="0">
                          <a:solidFill>
                            <a:srgbClr val="000000"/>
                          </a:solidFill>
                          <a:effectLst/>
                        </a:rPr>
                        <a:t>再現率</a:t>
                      </a:r>
                      <a:r>
                        <a:rPr lang="en-US" altLang="ja-JP" sz="1100" b="0" u="none" strike="noStrike" dirty="0">
                          <a:solidFill>
                            <a:srgbClr val="000000"/>
                          </a:solidFill>
                          <a:effectLst/>
                        </a:rPr>
                        <a: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a:solidFill>
                            <a:srgbClr val="000000"/>
                          </a:solidFill>
                          <a:effectLst/>
                        </a:rPr>
                        <a:t>f1_score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423804950"/>
                  </a:ext>
                </a:extLst>
              </a:tr>
              <a:tr h="228600">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0.529412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913921623"/>
                  </a:ext>
                </a:extLst>
              </a:tr>
              <a:tr h="228600">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0.818182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0.768293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970546538"/>
                  </a:ext>
                </a:extLst>
              </a:tr>
              <a:tr h="228600">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54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0.62069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0.72973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003365457"/>
                  </a:ext>
                </a:extLst>
              </a:tr>
              <a:tr h="228600">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4177988973"/>
                  </a:ext>
                </a:extLst>
              </a:tr>
              <a:tr h="228600">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0.271186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122021608"/>
                  </a:ext>
                </a:extLst>
              </a:tr>
              <a:tr h="228600">
                <a:tc>
                  <a:txBody>
                    <a:bodyPr/>
                    <a:lstStyle/>
                    <a:p>
                      <a:pPr algn="l" fontAlgn="ctr"/>
                      <a:r>
                        <a:rPr lang="ja-JP" altLang="en-US" sz="1100" b="0" u="none" strike="noStrike" dirty="0">
                          <a:solidFill>
                            <a:srgbClr val="000000"/>
                          </a:solidFill>
                          <a:effectLst/>
                        </a:rPr>
                        <a:t>変形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36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65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0.601852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0.738636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4205940033"/>
                  </a:ext>
                </a:extLst>
              </a:tr>
              <a:tr h="228600">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0.827586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0.872727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884060879"/>
                  </a:ext>
                </a:extLst>
              </a:tr>
              <a:tr h="228600">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0.708333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0.73913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982703646"/>
                  </a:ext>
                </a:extLst>
              </a:tr>
              <a:tr h="228600">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0.923077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459448214"/>
                  </a:ext>
                </a:extLst>
              </a:tr>
              <a:tr h="228600">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0.857143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828917536"/>
                  </a:ext>
                </a:extLst>
              </a:tr>
              <a:tr h="228600">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308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0.927711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0.896652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60599415"/>
                  </a:ext>
                </a:extLst>
              </a:tr>
              <a:tr h="228600">
                <a:tc>
                  <a:txBody>
                    <a:bodyPr/>
                    <a:lstStyle/>
                    <a:p>
                      <a:pPr algn="l" fontAlgn="ctr"/>
                      <a:r>
                        <a:rPr lang="en-US" sz="1100" b="0" u="none" strike="noStrike">
                          <a:solidFill>
                            <a:srgbClr val="000000"/>
                          </a:solidFill>
                          <a:effectLst/>
                        </a:rPr>
                        <a:t>precision</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0.692308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0.724138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0.885246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0.156863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0.955882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0.923077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0.772727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0.867606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0.806757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4247209039"/>
                  </a:ext>
                </a:extLst>
              </a:tr>
            </a:tbl>
          </a:graphicData>
        </a:graphic>
      </p:graphicFrame>
    </p:spTree>
    <p:extLst>
      <p:ext uri="{BB962C8B-B14F-4D97-AF65-F5344CB8AC3E}">
        <p14:creationId xmlns:p14="http://schemas.microsoft.com/office/powerpoint/2010/main" val="2193235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F8C35-913F-4CC0-BE8F-D81546200883}"/>
              </a:ext>
            </a:extLst>
          </p:cNvPr>
          <p:cNvSpPr>
            <a:spLocks noGrp="1"/>
          </p:cNvSpPr>
          <p:nvPr>
            <p:ph type="title"/>
          </p:nvPr>
        </p:nvSpPr>
        <p:spPr>
          <a:xfrm>
            <a:off x="812494" y="270052"/>
            <a:ext cx="8848864" cy="706091"/>
          </a:xfrm>
        </p:spPr>
        <p:txBody>
          <a:bodyPr/>
          <a:lstStyle/>
          <a:p>
            <a:r>
              <a:rPr lang="ja-JP" altLang="en-US" sz="2400" dirty="0">
                <a:ea typeface="Yu Gothic" panose="020B0400000000000000" pitchFamily="50" charset="-128"/>
              </a:rPr>
              <a:t>少ない本物 </a:t>
            </a:r>
            <a:r>
              <a:rPr lang="en-US" altLang="ja-JP" sz="2400" dirty="0">
                <a:ea typeface="Yu Gothic" panose="020B0400000000000000" pitchFamily="50" charset="-128"/>
              </a:rPr>
              <a:t>vs</a:t>
            </a:r>
            <a:r>
              <a:rPr lang="ja-JP" altLang="en-US" sz="2400" dirty="0">
                <a:ea typeface="Yu Gothic" panose="020B0400000000000000" pitchFamily="50" charset="-128"/>
              </a:rPr>
              <a:t> 偽画像＋少ない本物</a:t>
            </a:r>
            <a:br>
              <a:rPr lang="en-US" altLang="ja-JP" sz="2400" dirty="0">
                <a:ea typeface="Yu Gothic" panose="020B0400000000000000" pitchFamily="50" charset="-128"/>
              </a:rPr>
            </a:br>
            <a:r>
              <a:rPr lang="ja-JP" altLang="en-US" sz="2400" dirty="0">
                <a:ea typeface="Yu Gothic" panose="020B0400000000000000" pitchFamily="50" charset="-128"/>
              </a:rPr>
              <a:t>（現状のモデル</a:t>
            </a:r>
            <a:r>
              <a:rPr lang="en-US" altLang="ja-JP" sz="2400" dirty="0">
                <a:ea typeface="Yu Gothic" panose="020B0400000000000000" pitchFamily="50" charset="-128"/>
              </a:rPr>
              <a:t>EfficientNetB3</a:t>
            </a:r>
            <a:r>
              <a:rPr lang="ja-JP" altLang="en-US" sz="2400" dirty="0">
                <a:ea typeface="Yu Gothic" panose="020B0400000000000000" pitchFamily="50" charset="-128"/>
              </a:rPr>
              <a:t>）</a:t>
            </a:r>
            <a:r>
              <a:rPr lang="ja-JP" altLang="en-US" sz="2400" dirty="0">
                <a:effectLst/>
                <a:ea typeface="Yu Gothic" panose="020B0400000000000000" pitchFamily="50" charset="-128"/>
              </a:rPr>
              <a:t>　</a:t>
            </a:r>
            <a:endParaRPr kumimoji="1" lang="ja-JP" altLang="en-US" sz="2400" dirty="0"/>
          </a:p>
        </p:txBody>
      </p:sp>
      <p:sp>
        <p:nvSpPr>
          <p:cNvPr id="11" name="テキスト ボックス 10">
            <a:extLst>
              <a:ext uri="{FF2B5EF4-FFF2-40B4-BE49-F238E27FC236}">
                <a16:creationId xmlns:a16="http://schemas.microsoft.com/office/drawing/2014/main" id="{0D4A7149-CF81-4C65-AE74-6BF6215E4B09}"/>
              </a:ext>
            </a:extLst>
          </p:cNvPr>
          <p:cNvSpPr txBox="1"/>
          <p:nvPr/>
        </p:nvSpPr>
        <p:spPr>
          <a:xfrm>
            <a:off x="812494" y="996287"/>
            <a:ext cx="11515787" cy="1077218"/>
          </a:xfrm>
          <a:prstGeom prst="rect">
            <a:avLst/>
          </a:prstGeom>
          <a:noFill/>
        </p:spPr>
        <p:txBody>
          <a:bodyPr wrap="square">
            <a:spAutoFit/>
          </a:bodyPr>
          <a:lstStyle/>
          <a:p>
            <a:r>
              <a:rPr lang="ja-JP" altLang="en-US" sz="1600" dirty="0">
                <a:effectLst/>
                <a:highlight>
                  <a:srgbClr val="FFFF00"/>
                </a:highlight>
                <a:ea typeface="Yu Gothic" panose="020B0400000000000000" pitchFamily="50" charset="-128"/>
              </a:rPr>
              <a:t>調査対象の</a:t>
            </a:r>
            <a:r>
              <a:rPr lang="ja-JP" altLang="ja-JP" sz="1600" dirty="0">
                <a:effectLst/>
                <a:highlight>
                  <a:srgbClr val="FFFF00"/>
                </a:highlight>
                <a:ea typeface="Yu Gothic" panose="020B0400000000000000" pitchFamily="50" charset="-128"/>
              </a:rPr>
              <a:t>結果：</a:t>
            </a:r>
            <a:r>
              <a:rPr lang="ja-JP" altLang="en-US" sz="1600" dirty="0">
                <a:effectLst/>
                <a:ea typeface="Yu Gothic" panose="020B0400000000000000" pitchFamily="50" charset="-128"/>
              </a:rPr>
              <a:t>偽画像を追加したことで、</a:t>
            </a:r>
            <a:r>
              <a:rPr lang="ja-JP" altLang="en-US" sz="1600" dirty="0">
                <a:highlight>
                  <a:srgbClr val="FFFF00"/>
                </a:highlight>
                <a:ea typeface="Yu Gothic" panose="020B0400000000000000" pitchFamily="50" charset="-128"/>
              </a:rPr>
              <a:t>変色変形の</a:t>
            </a:r>
            <a:r>
              <a:rPr lang="en-US" altLang="ja-JP" sz="1600" dirty="0">
                <a:highlight>
                  <a:srgbClr val="FFFF00"/>
                </a:highlight>
                <a:ea typeface="Yu Gothic" panose="020B0400000000000000" pitchFamily="50" charset="-128"/>
              </a:rPr>
              <a:t>F</a:t>
            </a:r>
            <a:r>
              <a:rPr lang="ja-JP" altLang="en-US" sz="1600" dirty="0">
                <a:highlight>
                  <a:srgbClr val="FFFF00"/>
                </a:highlight>
                <a:ea typeface="Yu Gothic" panose="020B0400000000000000" pitchFamily="50" charset="-128"/>
              </a:rPr>
              <a:t>値があまり変わらないが、</a:t>
            </a:r>
            <a:endParaRPr lang="en-US" altLang="ja-JP" sz="1600" dirty="0">
              <a:highlight>
                <a:srgbClr val="FFFF00"/>
              </a:highlight>
              <a:ea typeface="Yu Gothic" panose="020B0400000000000000" pitchFamily="50" charset="-128"/>
            </a:endParaRPr>
          </a:p>
          <a:p>
            <a:r>
              <a:rPr lang="ja-JP" altLang="en-US" sz="1600" dirty="0">
                <a:highlight>
                  <a:srgbClr val="FFFF00"/>
                </a:highlight>
                <a:ea typeface="Yu Gothic" panose="020B0400000000000000" pitchFamily="50" charset="-128"/>
              </a:rPr>
              <a:t>電極赤ブク</a:t>
            </a:r>
            <a:r>
              <a:rPr lang="ja-JP" altLang="en-US" sz="1600" dirty="0">
                <a:effectLst/>
                <a:highlight>
                  <a:srgbClr val="FFFF00"/>
                </a:highlight>
                <a:ea typeface="Yu Gothic" panose="020B0400000000000000" pitchFamily="50" charset="-128"/>
              </a:rPr>
              <a:t>の</a:t>
            </a:r>
            <a:r>
              <a:rPr lang="en-US" altLang="ja-JP" sz="1600" dirty="0">
                <a:effectLst/>
                <a:highlight>
                  <a:srgbClr val="FFFF00"/>
                </a:highlight>
                <a:ea typeface="Yu Gothic" panose="020B0400000000000000" pitchFamily="50" charset="-128"/>
              </a:rPr>
              <a:t>F</a:t>
            </a:r>
            <a:r>
              <a:rPr lang="ja-JP" altLang="en-US" sz="1600" dirty="0">
                <a:effectLst/>
                <a:highlight>
                  <a:srgbClr val="FFFF00"/>
                </a:highlight>
                <a:ea typeface="Yu Gothic" panose="020B0400000000000000" pitchFamily="50" charset="-128"/>
              </a:rPr>
              <a:t>値が</a:t>
            </a:r>
            <a:r>
              <a:rPr lang="en-US" altLang="ja-JP" sz="1600" dirty="0">
                <a:effectLst/>
                <a:highlight>
                  <a:srgbClr val="FFFF00"/>
                </a:highlight>
                <a:ea typeface="Yu Gothic" panose="020B0400000000000000" pitchFamily="50" charset="-128"/>
              </a:rPr>
              <a:t>19.55%</a:t>
            </a:r>
            <a:r>
              <a:rPr lang="ja-JP" altLang="en-US" sz="1600" dirty="0">
                <a:highlight>
                  <a:srgbClr val="FFFF00"/>
                </a:highlight>
                <a:ea typeface="Yu Gothic" panose="020B0400000000000000" pitchFamily="50" charset="-128"/>
              </a:rPr>
              <a:t>下がり、</a:t>
            </a:r>
            <a:r>
              <a:rPr lang="ja-JP" altLang="en-US" sz="1600" dirty="0">
                <a:effectLst/>
                <a:highlight>
                  <a:srgbClr val="FFFF00"/>
                </a:highlight>
                <a:ea typeface="Yu Gothic" panose="020B0400000000000000" pitchFamily="50" charset="-128"/>
              </a:rPr>
              <a:t>変形の</a:t>
            </a:r>
            <a:r>
              <a:rPr lang="en-US" altLang="ja-JP" sz="1600" dirty="0">
                <a:effectLst/>
                <a:highlight>
                  <a:srgbClr val="FFFF00"/>
                </a:highlight>
                <a:ea typeface="Yu Gothic" panose="020B0400000000000000" pitchFamily="50" charset="-128"/>
              </a:rPr>
              <a:t>F</a:t>
            </a:r>
            <a:r>
              <a:rPr lang="ja-JP" altLang="en-US" sz="1600" dirty="0">
                <a:effectLst/>
                <a:highlight>
                  <a:srgbClr val="FFFF00"/>
                </a:highlight>
                <a:ea typeface="Yu Gothic" panose="020B0400000000000000" pitchFamily="50" charset="-128"/>
              </a:rPr>
              <a:t>値が</a:t>
            </a:r>
            <a:r>
              <a:rPr lang="en-US" altLang="ja-JP" sz="1600" dirty="0">
                <a:effectLst/>
                <a:highlight>
                  <a:srgbClr val="FFFF00"/>
                </a:highlight>
                <a:ea typeface="Yu Gothic" panose="020B0400000000000000" pitchFamily="50" charset="-128"/>
              </a:rPr>
              <a:t>12.13%</a:t>
            </a:r>
            <a:r>
              <a:rPr lang="ja-JP" altLang="en-US" sz="1600" dirty="0">
                <a:highlight>
                  <a:srgbClr val="FFFF00"/>
                </a:highlight>
                <a:ea typeface="Yu Gothic" panose="020B0400000000000000" pitchFamily="50" charset="-128"/>
              </a:rPr>
              <a:t>下がった</a:t>
            </a:r>
            <a:r>
              <a:rPr lang="ja-JP" altLang="en-US" sz="1600" dirty="0">
                <a:effectLst/>
                <a:highlight>
                  <a:srgbClr val="FFFF00"/>
                </a:highlight>
                <a:ea typeface="Yu Gothic" panose="020B0400000000000000" pitchFamily="50" charset="-128"/>
              </a:rPr>
              <a:t>。</a:t>
            </a:r>
            <a:endParaRPr lang="en-US" altLang="ja-JP" sz="1600" dirty="0">
              <a:effectLst/>
              <a:highlight>
                <a:srgbClr val="FFFF00"/>
              </a:highlight>
              <a:ea typeface="Yu Gothic" panose="020B0400000000000000" pitchFamily="50" charset="-128"/>
            </a:endParaRPr>
          </a:p>
          <a:p>
            <a:pPr marL="0" marR="0">
              <a:spcBef>
                <a:spcPts val="0"/>
              </a:spcBef>
              <a:spcAft>
                <a:spcPts val="0"/>
              </a:spcAft>
            </a:pPr>
            <a:r>
              <a:rPr lang="ja-JP" altLang="en-US" sz="1600" dirty="0">
                <a:effectLst/>
                <a:highlight>
                  <a:srgbClr val="FFFF00"/>
                </a:highlight>
                <a:ea typeface="Yu Gothic" panose="020B0400000000000000" pitchFamily="50" charset="-128"/>
              </a:rPr>
              <a:t>全モードの平均</a:t>
            </a:r>
            <a:r>
              <a:rPr lang="en-US" altLang="ja-JP" sz="1600" dirty="0">
                <a:effectLst/>
                <a:highlight>
                  <a:srgbClr val="FFFF00"/>
                </a:highlight>
                <a:ea typeface="Yu Gothic" panose="020B0400000000000000" pitchFamily="50" charset="-128"/>
              </a:rPr>
              <a:t>F</a:t>
            </a:r>
            <a:r>
              <a:rPr lang="ja-JP" altLang="en-US" sz="1600" dirty="0">
                <a:effectLst/>
                <a:highlight>
                  <a:srgbClr val="FFFF00"/>
                </a:highlight>
                <a:ea typeface="Yu Gothic" panose="020B0400000000000000" pitchFamily="50" charset="-128"/>
              </a:rPr>
              <a:t>値</a:t>
            </a:r>
            <a:r>
              <a:rPr lang="ja-JP" altLang="en-US" sz="1600" dirty="0">
                <a:highlight>
                  <a:srgbClr val="FFFF00"/>
                </a:highlight>
                <a:ea typeface="Yu Gothic" panose="020B0400000000000000" pitchFamily="50" charset="-128"/>
              </a:rPr>
              <a:t>は素体部はあまり変わらないが、</a:t>
            </a:r>
            <a:r>
              <a:rPr lang="en-US" altLang="ja-JP" sz="1600" dirty="0">
                <a:highlight>
                  <a:srgbClr val="FFFF00"/>
                </a:highlight>
                <a:ea typeface="Yu Gothic" panose="020B0400000000000000" pitchFamily="50" charset="-128"/>
              </a:rPr>
              <a:t>LGA</a:t>
            </a:r>
            <a:r>
              <a:rPr lang="ja-JP" altLang="en-US" sz="1600" dirty="0">
                <a:highlight>
                  <a:srgbClr val="FFFF00"/>
                </a:highlight>
                <a:ea typeface="Yu Gothic" panose="020B0400000000000000" pitchFamily="50" charset="-128"/>
              </a:rPr>
              <a:t>部は</a:t>
            </a:r>
            <a:r>
              <a:rPr lang="en-US" altLang="ja-JP" sz="1600" dirty="0">
                <a:highlight>
                  <a:srgbClr val="FFFF00"/>
                </a:highlight>
                <a:ea typeface="Yu Gothic" panose="020B0400000000000000" pitchFamily="50" charset="-128"/>
              </a:rPr>
              <a:t>3.78%</a:t>
            </a:r>
            <a:r>
              <a:rPr lang="ja-JP" altLang="en-US" sz="1600" dirty="0">
                <a:highlight>
                  <a:srgbClr val="FFFF00"/>
                </a:highlight>
                <a:ea typeface="Yu Gothic" panose="020B0400000000000000" pitchFamily="50" charset="-128"/>
              </a:rPr>
              <a:t>上がった。</a:t>
            </a:r>
            <a:endParaRPr lang="en-US" altLang="ja-JP" sz="1600" dirty="0">
              <a:effectLst/>
              <a:highlight>
                <a:srgbClr val="FFFF00"/>
              </a:highlight>
              <a:ea typeface="Yu Gothic" panose="020B0400000000000000" pitchFamily="50" charset="-128"/>
            </a:endParaRPr>
          </a:p>
          <a:p>
            <a:endParaRPr lang="en-US" altLang="ja-JP" sz="1600" dirty="0">
              <a:effectLst/>
              <a:highlight>
                <a:srgbClr val="FFFF00"/>
              </a:highlight>
              <a:ea typeface="Yu Gothic" panose="020B0400000000000000" pitchFamily="50" charset="-128"/>
            </a:endParaRPr>
          </a:p>
        </p:txBody>
      </p:sp>
      <p:graphicFrame>
        <p:nvGraphicFramePr>
          <p:cNvPr id="12" name="表 12">
            <a:extLst>
              <a:ext uri="{FF2B5EF4-FFF2-40B4-BE49-F238E27FC236}">
                <a16:creationId xmlns:a16="http://schemas.microsoft.com/office/drawing/2014/main" id="{F91BFA40-A8FA-446C-A6D1-EF67020819FE}"/>
              </a:ext>
            </a:extLst>
          </p:cNvPr>
          <p:cNvGraphicFramePr>
            <a:graphicFrameLocks noGrp="1"/>
          </p:cNvGraphicFramePr>
          <p:nvPr>
            <p:extLst>
              <p:ext uri="{D42A27DB-BD31-4B8C-83A1-F6EECF244321}">
                <p14:modId xmlns:p14="http://schemas.microsoft.com/office/powerpoint/2010/main" val="1550541332"/>
              </p:ext>
            </p:extLst>
          </p:nvPr>
        </p:nvGraphicFramePr>
        <p:xfrm>
          <a:off x="812494" y="3540318"/>
          <a:ext cx="4600660" cy="1748456"/>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2806754760"/>
                    </a:ext>
                  </a:extLst>
                </a:gridCol>
              </a:tblGrid>
              <a:tr h="370840">
                <a:tc>
                  <a:txBody>
                    <a:bodyPr/>
                    <a:lstStyle/>
                    <a:p>
                      <a:r>
                        <a:rPr lang="ja-JP" altLang="ja-JP" sz="1800" dirty="0">
                          <a:effectLst/>
                        </a:rPr>
                        <a:t>本物</a:t>
                      </a:r>
                      <a:r>
                        <a:rPr lang="ja-JP" altLang="en-US" sz="1800" dirty="0">
                          <a:effectLst/>
                        </a:rPr>
                        <a:t>で</a:t>
                      </a:r>
                      <a:endParaRPr lang="en-US" altLang="ja-JP" sz="1800" dirty="0">
                        <a:effectLst/>
                      </a:endParaRPr>
                    </a:p>
                    <a:p>
                      <a:r>
                        <a:rPr lang="ja-JP" altLang="en-US" sz="1800" dirty="0">
                          <a:effectLst/>
                        </a:rPr>
                        <a:t>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dirty="0"/>
                        <a:t>(</a:t>
                      </a:r>
                      <a:r>
                        <a:rPr kumimoji="1" lang="ja-JP" altLang="en-US" sz="1800" dirty="0"/>
                        <a:t>再現率</a:t>
                      </a:r>
                      <a:r>
                        <a:rPr kumimoji="1" lang="en-US" altLang="ja-JP" sz="1800" dirty="0"/>
                        <a:t>)</a:t>
                      </a:r>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電極赤ブク　</a:t>
                      </a:r>
                      <a:r>
                        <a:rPr lang="en-US" altLang="ja-JP" sz="1800" b="1" kern="1200" dirty="0">
                          <a:solidFill>
                            <a:schemeClr val="tx1"/>
                          </a:solidFill>
                          <a:effectLst/>
                        </a:rPr>
                        <a:t>32</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62.72</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51.70</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66696">
                <a:tc>
                  <a:txBody>
                    <a:bodyPr/>
                    <a:lstStyle/>
                    <a:p>
                      <a:r>
                        <a:rPr lang="ja-JP" altLang="ja-JP" sz="1800" b="1" kern="1200" dirty="0">
                          <a:solidFill>
                            <a:schemeClr val="tx1"/>
                          </a:solidFill>
                          <a:effectLst/>
                        </a:rPr>
                        <a:t>変色変形</a:t>
                      </a:r>
                      <a:r>
                        <a:rPr lang="ja-JP" altLang="en-US" sz="1800" b="1" kern="1200" dirty="0">
                          <a:solidFill>
                            <a:schemeClr val="tx1"/>
                          </a:solidFill>
                          <a:effectLst/>
                        </a:rPr>
                        <a:t>　　</a:t>
                      </a:r>
                      <a:r>
                        <a:rPr lang="en-US" altLang="ja-JP" sz="1800" b="1" kern="1200" dirty="0">
                          <a:solidFill>
                            <a:schemeClr val="tx1"/>
                          </a:solidFill>
                          <a:effectLst/>
                        </a:rPr>
                        <a:t>23</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90.9</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86.20</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rPr>
                        <a:t>変形</a:t>
                      </a:r>
                      <a:r>
                        <a:rPr lang="ja-JP" altLang="en-US" sz="1800" b="1" kern="1200" dirty="0">
                          <a:solidFill>
                            <a:schemeClr val="tx1"/>
                          </a:solidFill>
                          <a:effectLst/>
                        </a:rPr>
                        <a:t>　　　　</a:t>
                      </a:r>
                      <a:r>
                        <a:rPr lang="en-US" altLang="ja-JP" sz="1800" b="1" kern="1200" dirty="0">
                          <a:solidFill>
                            <a:schemeClr val="tx1"/>
                          </a:solidFill>
                          <a:effectLst/>
                        </a:rPr>
                        <a:t>28</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77.96</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63.88</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graphicFrame>
        <p:nvGraphicFramePr>
          <p:cNvPr id="6" name="表 12">
            <a:extLst>
              <a:ext uri="{FF2B5EF4-FFF2-40B4-BE49-F238E27FC236}">
                <a16:creationId xmlns:a16="http://schemas.microsoft.com/office/drawing/2014/main" id="{41E641FF-E10A-43AD-A6D5-9AB98F0D56EC}"/>
              </a:ext>
            </a:extLst>
          </p:cNvPr>
          <p:cNvGraphicFramePr>
            <a:graphicFrameLocks noGrp="1"/>
          </p:cNvGraphicFramePr>
          <p:nvPr>
            <p:extLst>
              <p:ext uri="{D42A27DB-BD31-4B8C-83A1-F6EECF244321}">
                <p14:modId xmlns:p14="http://schemas.microsoft.com/office/powerpoint/2010/main" val="3816798722"/>
              </p:ext>
            </p:extLst>
          </p:nvPr>
        </p:nvGraphicFramePr>
        <p:xfrm>
          <a:off x="5901389" y="3540318"/>
          <a:ext cx="4600660" cy="175260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2501084726"/>
                    </a:ext>
                  </a:extLst>
                </a:gridCol>
              </a:tblGrid>
              <a:tr h="370840">
                <a:tc>
                  <a:txBody>
                    <a:bodyPr/>
                    <a:lstStyle/>
                    <a:p>
                      <a:r>
                        <a:rPr lang="ja-JP" altLang="ja-JP" sz="1800" dirty="0">
                          <a:effectLst/>
                          <a:ea typeface="Yu Gothic" panose="020B0400000000000000" pitchFamily="50" charset="-128"/>
                        </a:rPr>
                        <a:t>本物＋偽画像</a:t>
                      </a:r>
                      <a:r>
                        <a:rPr lang="ja-JP" altLang="en-US" sz="1800" dirty="0">
                          <a:effectLst/>
                          <a:ea typeface="Yu Gothic" panose="020B0400000000000000" pitchFamily="50" charset="-128"/>
                        </a:rPr>
                        <a:t>で学習させたモード</a:t>
                      </a:r>
                      <a:endParaRPr kumimoji="1" lang="ja-JP" altLang="en-US" sz="1800" dirty="0"/>
                    </a:p>
                  </a:txBody>
                  <a:tcPr/>
                </a:tc>
                <a:tc>
                  <a:txBody>
                    <a:bodyPr/>
                    <a:lstStyle/>
                    <a:p>
                      <a:r>
                        <a:rPr kumimoji="1" lang="en-US" altLang="ja-JP" sz="1800"/>
                        <a:t>F</a:t>
                      </a:r>
                      <a:r>
                        <a:rPr kumimoji="1" lang="ja-JP" altLang="en-US" sz="1800"/>
                        <a:t>値</a:t>
                      </a:r>
                      <a:endParaRPr kumimoji="1" lang="en-US" altLang="ja-JP" sz="1800"/>
                    </a:p>
                    <a:p>
                      <a:r>
                        <a:rPr kumimoji="1" lang="ja-JP" altLang="en-US" sz="1800"/>
                        <a:t>（精度）</a:t>
                      </a:r>
                      <a:endParaRPr kumimoji="1" lang="ja-JP" altLang="en-US" sz="1800" dirty="0"/>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latin typeface="+mn-lt"/>
                          <a:ea typeface="Yu Gothic" panose="020B0400000000000000" pitchFamily="50" charset="-128"/>
                          <a:cs typeface="+mn-cs"/>
                        </a:rPr>
                        <a:t>電極赤ブク　</a:t>
                      </a:r>
                      <a:r>
                        <a:rPr lang="en-US" altLang="ja-JP" sz="1800" b="1" kern="1200" dirty="0">
                          <a:solidFill>
                            <a:schemeClr val="tx1"/>
                          </a:solidFill>
                          <a:effectLst/>
                        </a:rPr>
                        <a:t>132</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43.17</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42.43</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70840">
                <a:tc>
                  <a:txBody>
                    <a:bodyPr/>
                    <a:lstStyle/>
                    <a:p>
                      <a:r>
                        <a:rPr lang="ja-JP" altLang="ja-JP" sz="1800" b="1" kern="1200" dirty="0">
                          <a:solidFill>
                            <a:schemeClr val="tx1"/>
                          </a:solidFill>
                          <a:effectLst/>
                          <a:latin typeface="+mn-lt"/>
                          <a:ea typeface="Yu Gothic" panose="020B0400000000000000" pitchFamily="50" charset="-128"/>
                          <a:cs typeface="+mn-cs"/>
                        </a:rPr>
                        <a:t>変色変形</a:t>
                      </a:r>
                      <a:r>
                        <a:rPr lang="ja-JP" altLang="en-US" sz="1800" b="1" kern="1200" dirty="0">
                          <a:solidFill>
                            <a:schemeClr val="tx1"/>
                          </a:solidFill>
                          <a:effectLst/>
                          <a:latin typeface="+mn-lt"/>
                          <a:ea typeface="Yu Gothic" panose="020B0400000000000000" pitchFamily="50" charset="-128"/>
                          <a:cs typeface="+mn-cs"/>
                        </a:rPr>
                        <a:t>　　</a:t>
                      </a:r>
                      <a:r>
                        <a:rPr lang="en-US" altLang="ja-JP" sz="1800" b="1" kern="1200" dirty="0">
                          <a:solidFill>
                            <a:schemeClr val="tx1"/>
                          </a:solidFill>
                          <a:effectLst/>
                          <a:latin typeface="+mn-lt"/>
                          <a:ea typeface="Yu Gothic" panose="020B0400000000000000" pitchFamily="50" charset="-128"/>
                          <a:cs typeface="+mn-cs"/>
                        </a:rPr>
                        <a:t>123</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87.71</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86.20</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latin typeface="+mn-lt"/>
                          <a:ea typeface="Yu Gothic" panose="020B0400000000000000" pitchFamily="50" charset="-128"/>
                          <a:cs typeface="+mn-cs"/>
                        </a:rPr>
                        <a:t>変形</a:t>
                      </a:r>
                      <a:r>
                        <a:rPr lang="ja-JP" altLang="en-US" sz="1800" b="1" kern="1200" dirty="0">
                          <a:solidFill>
                            <a:schemeClr val="tx1"/>
                          </a:solidFill>
                          <a:effectLst/>
                          <a:latin typeface="+mn-lt"/>
                          <a:ea typeface="Yu Gothic" panose="020B0400000000000000" pitchFamily="50" charset="-128"/>
                          <a:cs typeface="+mn-cs"/>
                        </a:rPr>
                        <a:t>　　　　</a:t>
                      </a:r>
                      <a:r>
                        <a:rPr lang="en-US" altLang="ja-JP" sz="1800" b="1" kern="1200" dirty="0">
                          <a:solidFill>
                            <a:schemeClr val="tx1"/>
                          </a:solidFill>
                          <a:effectLst/>
                          <a:latin typeface="+mn-lt"/>
                          <a:ea typeface="Yu Gothic" panose="020B0400000000000000" pitchFamily="50" charset="-128"/>
                          <a:cs typeface="+mn-cs"/>
                        </a:rPr>
                        <a:t>128</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65.83</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49.07</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sp>
        <p:nvSpPr>
          <p:cNvPr id="9" name="テキスト ボックス 8">
            <a:extLst>
              <a:ext uri="{FF2B5EF4-FFF2-40B4-BE49-F238E27FC236}">
                <a16:creationId xmlns:a16="http://schemas.microsoft.com/office/drawing/2014/main" id="{23275F97-54A1-4AA9-8088-15E70B20BC74}"/>
              </a:ext>
            </a:extLst>
          </p:cNvPr>
          <p:cNvSpPr txBox="1"/>
          <p:nvPr/>
        </p:nvSpPr>
        <p:spPr>
          <a:xfrm>
            <a:off x="5901389" y="2025912"/>
            <a:ext cx="6032271" cy="1477328"/>
          </a:xfrm>
          <a:prstGeom prst="rect">
            <a:avLst/>
          </a:prstGeom>
          <a:noFill/>
        </p:spPr>
        <p:txBody>
          <a:bodyPr wrap="square">
            <a:spAutoFit/>
          </a:bodyPr>
          <a:lstStyle/>
          <a:p>
            <a:pPr marL="285750" indent="-285750">
              <a:buFont typeface="Arial" panose="020B0604020202020204" pitchFamily="34" charset="0"/>
              <a:buChar char="•"/>
            </a:pPr>
            <a:r>
              <a:rPr lang="ja-JP" altLang="en-US" dirty="0">
                <a:ea typeface="Yu Gothic" panose="020B0400000000000000" pitchFamily="50" charset="-128"/>
              </a:rPr>
              <a:t>偽画像＋少ない本物の学習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endParaRPr lang="en-US" altLang="ja-JP" sz="1800" dirty="0">
              <a:ea typeface="Yu Gothic" panose="020B0400000000000000" pitchFamily="50" charset="-128"/>
            </a:endParaRPr>
          </a:p>
          <a:p>
            <a:r>
              <a:rPr lang="ja-JP" altLang="en-US" sz="1800" dirty="0">
                <a:effectLst/>
                <a:ea typeface="Yu Gothic" panose="020B0400000000000000" pitchFamily="50" charset="-128"/>
              </a:rPr>
              <a:t>電極赤ブク</a:t>
            </a:r>
            <a:r>
              <a:rPr lang="ja-JP" altLang="en-US" sz="1800" dirty="0">
                <a:ea typeface="Yu Gothic" panose="020B0400000000000000" pitchFamily="50" charset="-128"/>
              </a:rPr>
              <a:t>、変色変形、変形</a:t>
            </a:r>
            <a:r>
              <a:rPr lang="ja-JP" altLang="ja-JP" sz="1800" dirty="0">
                <a:effectLst/>
                <a:ea typeface="游ゴシック" panose="020B0400000000000000" pitchFamily="50" charset="-128"/>
              </a:rPr>
              <a:t>は</a:t>
            </a:r>
            <a:r>
              <a:rPr lang="ja-JP" altLang="en-US" dirty="0">
                <a:ea typeface="Yu Gothic" panose="020B0400000000000000" pitchFamily="50" charset="-128"/>
              </a:rPr>
              <a:t>偽画像＋少ない本物画像</a:t>
            </a:r>
            <a:r>
              <a:rPr lang="ja-JP" altLang="ja-JP" sz="1800" dirty="0">
                <a:effectLst/>
                <a:ea typeface="Yu Gothic" panose="020B0400000000000000" pitchFamily="50" charset="-128"/>
              </a:rPr>
              <a:t>を使って</a:t>
            </a:r>
            <a:r>
              <a:rPr lang="ja-JP" altLang="en-US" sz="1800" dirty="0">
                <a:effectLst/>
                <a:ea typeface="Yu Gothic" panose="020B0400000000000000" pitchFamily="50" charset="-128"/>
              </a:rPr>
              <a:t>、</a:t>
            </a:r>
            <a:r>
              <a:rPr lang="ja-JP" altLang="ja-JP" sz="1800" dirty="0">
                <a:effectLst/>
                <a:ea typeface="游ゴシック" panose="020B0400000000000000" pitchFamily="50" charset="-128"/>
              </a:rPr>
              <a:t>他の不良モードは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の訓練画像を使っ</a:t>
            </a:r>
            <a:r>
              <a:rPr lang="ja-JP" altLang="en-US" sz="1800" dirty="0">
                <a:effectLst/>
                <a:ea typeface="Yu Gothic" panose="020B0400000000000000" pitchFamily="50" charset="-128"/>
              </a:rPr>
              <a:t>た。</a:t>
            </a:r>
            <a:endParaRPr lang="en-US" altLang="ja-JP" sz="1800" dirty="0">
              <a:effectLst/>
              <a:ea typeface="Yu Gothic" panose="020B0400000000000000" pitchFamily="50" charset="-128"/>
            </a:endParaRPr>
          </a:p>
          <a:p>
            <a:r>
              <a:rPr lang="ja-JP" altLang="en-US" sz="1800" dirty="0">
                <a:effectLst/>
                <a:ea typeface="Yu Gothic" panose="020B0400000000000000" pitchFamily="50" charset="-128"/>
              </a:rPr>
              <a:t>　</a:t>
            </a:r>
            <a:endParaRPr lang="ja-JP" altLang="en-US" dirty="0"/>
          </a:p>
        </p:txBody>
      </p:sp>
      <p:graphicFrame>
        <p:nvGraphicFramePr>
          <p:cNvPr id="3" name="表 2">
            <a:extLst>
              <a:ext uri="{FF2B5EF4-FFF2-40B4-BE49-F238E27FC236}">
                <a16:creationId xmlns:a16="http://schemas.microsoft.com/office/drawing/2014/main" id="{C6997DF3-FB1C-4880-8D03-D52F5D3733F8}"/>
              </a:ext>
            </a:extLst>
          </p:cNvPr>
          <p:cNvGraphicFramePr>
            <a:graphicFrameLocks noGrp="1"/>
          </p:cNvGraphicFramePr>
          <p:nvPr>
            <p:extLst>
              <p:ext uri="{D42A27DB-BD31-4B8C-83A1-F6EECF244321}">
                <p14:modId xmlns:p14="http://schemas.microsoft.com/office/powerpoint/2010/main" val="3882136250"/>
              </p:ext>
            </p:extLst>
          </p:nvPr>
        </p:nvGraphicFramePr>
        <p:xfrm>
          <a:off x="812494" y="5387642"/>
          <a:ext cx="4600660" cy="1112520"/>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rPr>
                        <a:t>39.46%</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697819877"/>
                  </a:ext>
                </a:extLst>
              </a:tr>
              <a:tr h="370840">
                <a:tc>
                  <a:txBody>
                    <a:bodyPr/>
                    <a:lstStyle/>
                    <a:p>
                      <a:r>
                        <a:rPr lang="ja-JP" altLang="en-US" sz="1800" b="1" kern="1200" dirty="0">
                          <a:solidFill>
                            <a:schemeClr val="tx1"/>
                          </a:solidFill>
                          <a:effectLst/>
                          <a:latin typeface="+mn-lt"/>
                          <a:ea typeface="Yu Gothic" panose="020B0400000000000000" pitchFamily="50" charset="-128"/>
                          <a:cs typeface="+mn-cs"/>
                        </a:rPr>
                        <a:t>素体部</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72.87%</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932706084"/>
                  </a:ext>
                </a:extLst>
              </a:tr>
            </a:tbl>
          </a:graphicData>
        </a:graphic>
      </p:graphicFrame>
      <p:graphicFrame>
        <p:nvGraphicFramePr>
          <p:cNvPr id="10" name="表 9">
            <a:extLst>
              <a:ext uri="{FF2B5EF4-FFF2-40B4-BE49-F238E27FC236}">
                <a16:creationId xmlns:a16="http://schemas.microsoft.com/office/drawing/2014/main" id="{87C8FB03-D8E5-41CD-9DC8-11E29F25B17D}"/>
              </a:ext>
            </a:extLst>
          </p:cNvPr>
          <p:cNvGraphicFramePr>
            <a:graphicFrameLocks noGrp="1"/>
          </p:cNvGraphicFramePr>
          <p:nvPr>
            <p:extLst>
              <p:ext uri="{D42A27DB-BD31-4B8C-83A1-F6EECF244321}">
                <p14:modId xmlns:p14="http://schemas.microsoft.com/office/powerpoint/2010/main" val="2090248366"/>
              </p:ext>
            </p:extLst>
          </p:nvPr>
        </p:nvGraphicFramePr>
        <p:xfrm>
          <a:off x="5901389" y="5394760"/>
          <a:ext cx="4600660" cy="111252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mn-ea"/>
                          <a:cs typeface="+mn-cs"/>
                        </a:rPr>
                        <a:t>43.24%</a:t>
                      </a:r>
                      <a:endParaRPr lang="ja-JP" altLang="en-US" sz="1800" b="1" kern="1200" dirty="0">
                        <a:solidFill>
                          <a:schemeClr val="tx1"/>
                        </a:solidFill>
                        <a:effectLst/>
                        <a:latin typeface="+mn-lt"/>
                        <a:ea typeface="+mn-ea"/>
                        <a:cs typeface="+mn-cs"/>
                      </a:endParaRPr>
                    </a:p>
                  </a:txBody>
                  <a:tcPr/>
                </a:tc>
                <a:extLst>
                  <a:ext uri="{0D108BD9-81ED-4DB2-BD59-A6C34878D82A}">
                    <a16:rowId xmlns:a16="http://schemas.microsoft.com/office/drawing/2014/main" val="2697819877"/>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素体部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mn-ea"/>
                          <a:cs typeface="+mn-cs"/>
                        </a:rPr>
                        <a:t>72.83%</a:t>
                      </a:r>
                      <a:r>
                        <a:rPr lang="ja-JP" altLang="en-US" sz="1800" b="1" kern="1200" dirty="0">
                          <a:solidFill>
                            <a:schemeClr val="tx1"/>
                          </a:solidFill>
                          <a:effectLst/>
                          <a:latin typeface="+mn-lt"/>
                          <a:ea typeface="+mn-ea"/>
                          <a:cs typeface="+mn-cs"/>
                        </a:rPr>
                        <a:t>　</a:t>
                      </a:r>
                    </a:p>
                  </a:txBody>
                  <a:tcPr/>
                </a:tc>
                <a:extLst>
                  <a:ext uri="{0D108BD9-81ED-4DB2-BD59-A6C34878D82A}">
                    <a16:rowId xmlns:a16="http://schemas.microsoft.com/office/drawing/2014/main" val="4170919789"/>
                  </a:ext>
                </a:extLst>
              </a:tr>
            </a:tbl>
          </a:graphicData>
        </a:graphic>
      </p:graphicFrame>
      <p:sp>
        <p:nvSpPr>
          <p:cNvPr id="13" name="テキスト ボックス 12">
            <a:extLst>
              <a:ext uri="{FF2B5EF4-FFF2-40B4-BE49-F238E27FC236}">
                <a16:creationId xmlns:a16="http://schemas.microsoft.com/office/drawing/2014/main" id="{C15B9DA2-7A77-422D-9D13-244AA0012926}"/>
              </a:ext>
            </a:extLst>
          </p:cNvPr>
          <p:cNvSpPr txBox="1"/>
          <p:nvPr/>
        </p:nvSpPr>
        <p:spPr>
          <a:xfrm>
            <a:off x="690936" y="2025912"/>
            <a:ext cx="5061284" cy="2031325"/>
          </a:xfrm>
          <a:prstGeom prst="rect">
            <a:avLst/>
          </a:prstGeom>
          <a:noFill/>
        </p:spPr>
        <p:txBody>
          <a:bodyPr wrap="square">
            <a:spAutoFit/>
          </a:bodyPr>
          <a:lstStyle/>
          <a:p>
            <a:pPr marL="285750" indent="-285750">
              <a:buFont typeface="Arial" panose="020B0604020202020204" pitchFamily="34" charset="0"/>
              <a:buChar char="•"/>
            </a:pPr>
            <a:r>
              <a:rPr lang="ja-JP" altLang="en-US" sz="1800" dirty="0">
                <a:ea typeface="Yu Gothic" panose="020B0400000000000000" pitchFamily="50" charset="-128"/>
              </a:rPr>
              <a:t>少ない本物</a:t>
            </a:r>
            <a:r>
              <a:rPr lang="ja-JP" altLang="en-US" dirty="0">
                <a:ea typeface="Yu Gothic" panose="020B0400000000000000" pitchFamily="50" charset="-128"/>
              </a:rPr>
              <a:t>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endParaRPr lang="en-US" altLang="ja-JP" sz="1800" dirty="0">
              <a:ea typeface="Yu Gothic" panose="020B0400000000000000" pitchFamily="50" charset="-128"/>
            </a:endParaRPr>
          </a:p>
          <a:p>
            <a:r>
              <a:rPr lang="ja-JP" altLang="en-US" sz="1800" dirty="0">
                <a:effectLst/>
                <a:ea typeface="Yu Gothic" panose="020B0400000000000000" pitchFamily="50" charset="-128"/>
              </a:rPr>
              <a:t>電極赤ブク</a:t>
            </a:r>
            <a:r>
              <a:rPr lang="ja-JP" altLang="en-US" sz="1800" dirty="0">
                <a:ea typeface="Yu Gothic" panose="020B0400000000000000" pitchFamily="50" charset="-128"/>
              </a:rPr>
              <a:t>、変色変形、変色は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a:t>
            </a:r>
            <a:r>
              <a:rPr lang="ja-JP" altLang="en-US" sz="1800" dirty="0">
                <a:effectLst/>
                <a:ea typeface="Yu Gothic" panose="020B0400000000000000" pitchFamily="50" charset="-128"/>
              </a:rPr>
              <a:t>から抽出した</a:t>
            </a:r>
            <a:r>
              <a:rPr lang="ja-JP" altLang="en-US" sz="1800" dirty="0">
                <a:solidFill>
                  <a:srgbClr val="FF0000"/>
                </a:solidFill>
                <a:ea typeface="Yu Gothic" panose="020B0400000000000000" pitchFamily="50" charset="-128"/>
              </a:rPr>
              <a:t>少ない本物</a:t>
            </a:r>
            <a:r>
              <a:rPr lang="ja-JP" altLang="ja-JP" sz="1800" dirty="0">
                <a:solidFill>
                  <a:srgbClr val="FF0000"/>
                </a:solidFill>
                <a:effectLst/>
                <a:ea typeface="Yu Gothic" panose="020B0400000000000000" pitchFamily="50" charset="-128"/>
              </a:rPr>
              <a:t>訓練</a:t>
            </a:r>
            <a:r>
              <a:rPr lang="ja-JP" altLang="ja-JP" sz="1800" dirty="0">
                <a:solidFill>
                  <a:schemeClr val="bg2"/>
                </a:solidFill>
                <a:effectLst/>
                <a:ea typeface="Yu Gothic" panose="020B0400000000000000" pitchFamily="50" charset="-128"/>
              </a:rPr>
              <a:t>画像</a:t>
            </a:r>
            <a:r>
              <a:rPr lang="ja-JP" altLang="en-US" sz="1800" dirty="0">
                <a:solidFill>
                  <a:schemeClr val="bg2"/>
                </a:solidFill>
                <a:effectLst/>
                <a:ea typeface="Yu Gothic" panose="020B0400000000000000" pitchFamily="50" charset="-128"/>
              </a:rPr>
              <a:t>。</a:t>
            </a:r>
            <a:endParaRPr lang="en-US" altLang="ja-JP" sz="1800" dirty="0">
              <a:solidFill>
                <a:schemeClr val="bg2"/>
              </a:solidFill>
              <a:effectLst/>
              <a:ea typeface="Yu Gothic" panose="020B0400000000000000" pitchFamily="50" charset="-128"/>
            </a:endParaRPr>
          </a:p>
          <a:p>
            <a:r>
              <a:rPr lang="ja-JP" altLang="ja-JP" sz="1800" dirty="0">
                <a:effectLst/>
                <a:ea typeface="游ゴシック" panose="020B0400000000000000" pitchFamily="50" charset="-128"/>
              </a:rPr>
              <a:t>他の不良モードは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a:t>
            </a:r>
            <a:r>
              <a:rPr lang="ja-JP" altLang="en-US" sz="1800" dirty="0">
                <a:effectLst/>
                <a:ea typeface="Yu Gothic" panose="020B0400000000000000" pitchFamily="50" charset="-128"/>
              </a:rPr>
              <a:t>。</a:t>
            </a:r>
            <a:endParaRPr lang="en-US" altLang="ja-JP" sz="1800" dirty="0">
              <a:effectLst/>
              <a:ea typeface="Yu Gothic" panose="020B0400000000000000" pitchFamily="50" charset="-128"/>
            </a:endParaRPr>
          </a:p>
          <a:p>
            <a:endParaRPr lang="ja-JP" altLang="ja-JP" sz="1800" dirty="0">
              <a:ea typeface="游ゴシック" panose="020B0400000000000000" pitchFamily="50" charset="-128"/>
            </a:endParaRPr>
          </a:p>
          <a:p>
            <a:r>
              <a:rPr lang="ja-JP" altLang="en-US" dirty="0">
                <a:ea typeface="Yu Gothic" panose="020B0400000000000000" pitchFamily="50" charset="-128"/>
              </a:rPr>
              <a:t>　　　　</a:t>
            </a:r>
            <a:r>
              <a:rPr lang="ja-JP" altLang="en-US" sz="1800" dirty="0">
                <a:effectLst/>
                <a:ea typeface="Yu Gothic" panose="020B0400000000000000" pitchFamily="50" charset="-128"/>
              </a:rPr>
              <a:t>　</a:t>
            </a:r>
            <a:endParaRPr lang="ja-JP" altLang="en-US" dirty="0"/>
          </a:p>
        </p:txBody>
      </p:sp>
    </p:spTree>
    <p:extLst>
      <p:ext uri="{BB962C8B-B14F-4D97-AF65-F5344CB8AC3E}">
        <p14:creationId xmlns:p14="http://schemas.microsoft.com/office/powerpoint/2010/main" val="35281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40D63-15F9-4C52-A4DB-86BE6CB85FA1}"/>
              </a:ext>
            </a:extLst>
          </p:cNvPr>
          <p:cNvSpPr>
            <a:spLocks noGrp="1"/>
          </p:cNvSpPr>
          <p:nvPr>
            <p:ph type="title"/>
          </p:nvPr>
        </p:nvSpPr>
        <p:spPr/>
        <p:txBody>
          <a:bodyPr/>
          <a:lstStyle/>
          <a:p>
            <a:r>
              <a:rPr kumimoji="1" lang="ja-JP" altLang="en-US" dirty="0"/>
              <a:t>評価状態</a:t>
            </a:r>
          </a:p>
        </p:txBody>
      </p:sp>
      <p:sp>
        <p:nvSpPr>
          <p:cNvPr id="3" name="テキスト ボックス 2">
            <a:extLst>
              <a:ext uri="{FF2B5EF4-FFF2-40B4-BE49-F238E27FC236}">
                <a16:creationId xmlns:a16="http://schemas.microsoft.com/office/drawing/2014/main" id="{B5440CBB-1213-4E69-B0C6-BFA57C642723}"/>
              </a:ext>
            </a:extLst>
          </p:cNvPr>
          <p:cNvSpPr txBox="1"/>
          <p:nvPr/>
        </p:nvSpPr>
        <p:spPr>
          <a:xfrm>
            <a:off x="1782051" y="3092818"/>
            <a:ext cx="8185613" cy="1477328"/>
          </a:xfrm>
          <a:prstGeom prst="rect">
            <a:avLst/>
          </a:prstGeom>
          <a:noFill/>
        </p:spPr>
        <p:txBody>
          <a:bodyPr wrap="square">
            <a:spAutoFit/>
          </a:bodyPr>
          <a:lstStyle/>
          <a:p>
            <a:pPr marL="285750" indent="-285750" defTabSz="1219170">
              <a:buFont typeface="Arial" panose="020B0604020202020204" pitchFamily="34" charset="0"/>
              <a:buChar char="•"/>
            </a:pPr>
            <a:r>
              <a:rPr lang="ja-JP" altLang="en-US" sz="1800" dirty="0">
                <a:solidFill>
                  <a:srgbClr val="FF0000"/>
                </a:solidFill>
                <a:ea typeface="Yu Gothic" panose="020B0400000000000000" pitchFamily="50" charset="-128"/>
              </a:rPr>
              <a:t>少ない本物 </a:t>
            </a:r>
            <a:r>
              <a:rPr lang="en-US" altLang="ja-JP" sz="1800" dirty="0">
                <a:solidFill>
                  <a:srgbClr val="FF0000"/>
                </a:solidFill>
                <a:ea typeface="Yu Gothic" panose="020B0400000000000000" pitchFamily="50" charset="-128"/>
              </a:rPr>
              <a:t>vs</a:t>
            </a:r>
            <a:r>
              <a:rPr lang="ja-JP" altLang="en-US" sz="1800" dirty="0">
                <a:solidFill>
                  <a:srgbClr val="FF0000"/>
                </a:solidFill>
                <a:ea typeface="Yu Gothic" panose="020B0400000000000000" pitchFamily="50" charset="-128"/>
              </a:rPr>
              <a:t> 偽画像＋少ない本物</a:t>
            </a:r>
            <a:endParaRPr lang="en-US" altLang="ja-JP" sz="1800" dirty="0">
              <a:solidFill>
                <a:srgbClr val="FF0000"/>
              </a:solidFill>
              <a:ea typeface="Yu Gothic" panose="020B0400000000000000" pitchFamily="50" charset="-128"/>
            </a:endParaRPr>
          </a:p>
          <a:p>
            <a:pPr defTabSz="1219170"/>
            <a:r>
              <a:rPr lang="en-US" altLang="ja-JP" dirty="0">
                <a:latin typeface="Arial"/>
                <a:ea typeface="Yu Gothic" panose="020B0400000000000000" pitchFamily="50" charset="-128"/>
              </a:rPr>
              <a:t>OM53</a:t>
            </a:r>
            <a:r>
              <a:rPr lang="ja-JP" altLang="en-US" dirty="0">
                <a:latin typeface="Arial"/>
                <a:ea typeface="Yu Gothic" panose="020B0400000000000000" pitchFamily="50" charset="-128"/>
              </a:rPr>
              <a:t>の訓練画像から少ない画像を抽出して訓練画像として使う。</a:t>
            </a:r>
            <a:endParaRPr lang="en-US" altLang="ja-JP" dirty="0">
              <a:latin typeface="Arial"/>
              <a:ea typeface="Yu Gothic" panose="020B0400000000000000" pitchFamily="50" charset="-128"/>
            </a:endParaRPr>
          </a:p>
          <a:p>
            <a:pPr defTabSz="1219170"/>
            <a:r>
              <a:rPr lang="ja-JP" altLang="en-US" dirty="0">
                <a:latin typeface="Arial"/>
                <a:ea typeface="Yu Gothic" panose="020B0400000000000000" pitchFamily="50" charset="-128"/>
              </a:rPr>
              <a:t>評価対象の本物訓練画像が少ない状態で</a:t>
            </a:r>
            <a:r>
              <a:rPr lang="en-US" altLang="ja-JP" dirty="0">
                <a:latin typeface="Arial"/>
                <a:ea typeface="Yu Gothic" panose="020B0400000000000000" pitchFamily="50" charset="-128"/>
              </a:rPr>
              <a:t>(20~35</a:t>
            </a:r>
            <a:r>
              <a:rPr lang="ja-JP" altLang="en-US" dirty="0">
                <a:latin typeface="Arial"/>
                <a:ea typeface="Yu Gothic" panose="020B0400000000000000" pitchFamily="50" charset="-128"/>
              </a:rPr>
              <a:t>枚程度</a:t>
            </a:r>
            <a:r>
              <a:rPr lang="en-US" altLang="ja-JP" dirty="0">
                <a:latin typeface="Arial"/>
                <a:ea typeface="Yu Gothic" panose="020B0400000000000000" pitchFamily="50" charset="-128"/>
              </a:rPr>
              <a:t>) </a:t>
            </a:r>
            <a:r>
              <a:rPr lang="ja-JP" altLang="en-US" dirty="0">
                <a:latin typeface="Arial"/>
                <a:ea typeface="Yu Gothic" panose="020B0400000000000000" pitchFamily="50" charset="-128"/>
              </a:rPr>
              <a:t>、偽画像追加の有り無しの精度を比較する。</a:t>
            </a:r>
            <a:endParaRPr lang="ja-JP" altLang="ja-JP" dirty="0">
              <a:latin typeface="Arial"/>
              <a:ea typeface="Meiryo"/>
            </a:endParaRPr>
          </a:p>
          <a:p>
            <a:pPr defTabSz="1219170"/>
            <a:endParaRPr lang="ja-JP" altLang="ja-JP" dirty="0">
              <a:solidFill>
                <a:srgbClr val="FF0000"/>
              </a:solidFill>
              <a:latin typeface="Arial"/>
              <a:ea typeface="Meiryo"/>
            </a:endParaRPr>
          </a:p>
        </p:txBody>
      </p:sp>
      <p:sp>
        <p:nvSpPr>
          <p:cNvPr id="5" name="テキスト ボックス 4">
            <a:extLst>
              <a:ext uri="{FF2B5EF4-FFF2-40B4-BE49-F238E27FC236}">
                <a16:creationId xmlns:a16="http://schemas.microsoft.com/office/drawing/2014/main" id="{6ACC0DA9-1453-4573-BBD1-A75033B949F8}"/>
              </a:ext>
            </a:extLst>
          </p:cNvPr>
          <p:cNvSpPr txBox="1"/>
          <p:nvPr/>
        </p:nvSpPr>
        <p:spPr>
          <a:xfrm>
            <a:off x="1782051" y="1490458"/>
            <a:ext cx="7645658" cy="1477328"/>
          </a:xfrm>
          <a:prstGeom prst="rect">
            <a:avLst/>
          </a:prstGeom>
          <a:noFill/>
        </p:spPr>
        <p:txBody>
          <a:bodyPr wrap="square">
            <a:spAutoFit/>
          </a:bodyPr>
          <a:lstStyle/>
          <a:p>
            <a:pPr marL="285750" indent="-285750">
              <a:buFont typeface="Arial" panose="020B0604020202020204" pitchFamily="34" charset="0"/>
              <a:buChar char="•"/>
            </a:pPr>
            <a:r>
              <a:rPr lang="en-US" altLang="ja-JP" sz="1800" dirty="0">
                <a:solidFill>
                  <a:schemeClr val="bg2"/>
                </a:solidFill>
                <a:effectLst/>
                <a:ea typeface="Yu Gothic" panose="020B0400000000000000" pitchFamily="50" charset="-128"/>
              </a:rPr>
              <a:t>OM53</a:t>
            </a:r>
            <a:r>
              <a:rPr lang="ja-JP" altLang="en-US" sz="1800" dirty="0">
                <a:solidFill>
                  <a:schemeClr val="bg2"/>
                </a:solidFill>
                <a:effectLst/>
                <a:ea typeface="Yu Gothic" panose="020B0400000000000000" pitchFamily="50" charset="-128"/>
              </a:rPr>
              <a:t>の訓練</a:t>
            </a:r>
            <a:r>
              <a:rPr lang="ja-JP" altLang="en-US" sz="1800" dirty="0">
                <a:solidFill>
                  <a:srgbClr val="FF0000"/>
                </a:solidFill>
                <a:effectLst/>
                <a:ea typeface="Yu Gothic" panose="020B0400000000000000" pitchFamily="50" charset="-128"/>
              </a:rPr>
              <a:t>画像</a:t>
            </a:r>
            <a:r>
              <a:rPr lang="ja-JP" altLang="en-US" sz="1800" dirty="0">
                <a:solidFill>
                  <a:srgbClr val="FF0000"/>
                </a:solidFill>
                <a:ea typeface="Yu Gothic" panose="020B0400000000000000" pitchFamily="50" charset="-128"/>
              </a:rPr>
              <a:t> </a:t>
            </a:r>
            <a:r>
              <a:rPr lang="en-US" altLang="ja-JP" sz="1800" dirty="0">
                <a:solidFill>
                  <a:srgbClr val="FF0000"/>
                </a:solidFill>
                <a:ea typeface="Yu Gothic" panose="020B0400000000000000" pitchFamily="50" charset="-128"/>
              </a:rPr>
              <a:t>vs</a:t>
            </a:r>
            <a:r>
              <a:rPr lang="ja-JP" altLang="en-US" sz="1800" dirty="0">
                <a:solidFill>
                  <a:srgbClr val="FF0000"/>
                </a:solidFill>
                <a:ea typeface="Yu Gothic" panose="020B0400000000000000" pitchFamily="50" charset="-128"/>
              </a:rPr>
              <a:t> 偽画像＋</a:t>
            </a:r>
            <a:r>
              <a:rPr lang="en-US" altLang="ja-JP" sz="1800" dirty="0">
                <a:solidFill>
                  <a:srgbClr val="FF0000"/>
                </a:solidFill>
                <a:effectLst/>
                <a:ea typeface="Yu Gothic" panose="020B0400000000000000" pitchFamily="50" charset="-128"/>
              </a:rPr>
              <a:t> OM53</a:t>
            </a:r>
            <a:r>
              <a:rPr lang="ja-JP" altLang="en-US" sz="1800" dirty="0">
                <a:solidFill>
                  <a:schemeClr val="bg2"/>
                </a:solidFill>
                <a:effectLst/>
                <a:ea typeface="Yu Gothic" panose="020B0400000000000000" pitchFamily="50" charset="-128"/>
              </a:rPr>
              <a:t>の訓練画像</a:t>
            </a:r>
            <a:endParaRPr lang="en-US" altLang="ja-JP" sz="1800" dirty="0">
              <a:solidFill>
                <a:schemeClr val="bg2"/>
              </a:solidFill>
              <a:effectLst/>
              <a:ea typeface="Yu Gothic" panose="020B0400000000000000" pitchFamily="50" charset="-128"/>
            </a:endParaRPr>
          </a:p>
          <a:p>
            <a:pPr defTabSz="1219170"/>
            <a:r>
              <a:rPr lang="en-US" altLang="ja-JP" dirty="0">
                <a:latin typeface="Arial"/>
                <a:ea typeface="Yu Gothic" panose="020B0400000000000000" pitchFamily="50" charset="-128"/>
              </a:rPr>
              <a:t>OM53</a:t>
            </a:r>
            <a:r>
              <a:rPr lang="ja-JP" altLang="en-US" dirty="0">
                <a:latin typeface="Arial"/>
                <a:ea typeface="Yu Gothic" panose="020B0400000000000000" pitchFamily="50" charset="-128"/>
              </a:rPr>
              <a:t>の訓練画像全体を使って、</a:t>
            </a:r>
            <a:endParaRPr lang="en-US" altLang="ja-JP" dirty="0">
              <a:latin typeface="Arial"/>
              <a:ea typeface="Yu Gothic" panose="020B0400000000000000" pitchFamily="50" charset="-128"/>
            </a:endParaRPr>
          </a:p>
          <a:p>
            <a:pPr defTabSz="1219170"/>
            <a:r>
              <a:rPr lang="ja-JP" altLang="en-US" dirty="0">
                <a:latin typeface="Arial"/>
                <a:ea typeface="Yu Gothic" panose="020B0400000000000000" pitchFamily="50" charset="-128"/>
              </a:rPr>
              <a:t>評価対象の本物訓練画像が多い状態で</a:t>
            </a:r>
            <a:r>
              <a:rPr lang="en-US" altLang="ja-JP" dirty="0">
                <a:latin typeface="Arial"/>
                <a:ea typeface="Yu Gothic" panose="020B0400000000000000" pitchFamily="50" charset="-128"/>
              </a:rPr>
              <a:t>(100</a:t>
            </a:r>
            <a:r>
              <a:rPr lang="ja-JP" altLang="en-US" dirty="0">
                <a:latin typeface="Arial"/>
                <a:ea typeface="Yu Gothic" panose="020B0400000000000000" pitchFamily="50" charset="-128"/>
              </a:rPr>
              <a:t>枚程度</a:t>
            </a:r>
            <a:r>
              <a:rPr lang="en-US" altLang="ja-JP" dirty="0">
                <a:latin typeface="Arial"/>
                <a:ea typeface="Yu Gothic" panose="020B0400000000000000" pitchFamily="50" charset="-128"/>
              </a:rPr>
              <a:t>)</a:t>
            </a:r>
            <a:r>
              <a:rPr lang="ja-JP" altLang="en-US" dirty="0">
                <a:latin typeface="Arial"/>
                <a:ea typeface="Yu Gothic" panose="020B0400000000000000" pitchFamily="50" charset="-128"/>
              </a:rPr>
              <a:t>、偽画像追加の有り無しの精度を比較する。</a:t>
            </a:r>
            <a:endParaRPr lang="ja-JP" altLang="ja-JP" dirty="0">
              <a:latin typeface="Arial"/>
              <a:ea typeface="Meiryo"/>
            </a:endParaRPr>
          </a:p>
          <a:p>
            <a:pPr marL="285750" indent="-285750">
              <a:buFont typeface="Arial" panose="020B0604020202020204" pitchFamily="34" charset="0"/>
              <a:buChar char="•"/>
            </a:pPr>
            <a:endParaRPr lang="en-US" altLang="ja-JP" dirty="0">
              <a:solidFill>
                <a:prstClr val="black"/>
              </a:solidFill>
              <a:latin typeface="Arial"/>
              <a:ea typeface="Meiryo"/>
            </a:endParaRPr>
          </a:p>
        </p:txBody>
      </p:sp>
    </p:spTree>
    <p:extLst>
      <p:ext uri="{BB962C8B-B14F-4D97-AF65-F5344CB8AC3E}">
        <p14:creationId xmlns:p14="http://schemas.microsoft.com/office/powerpoint/2010/main" val="690237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87B29-73E3-42EB-94C7-FC87374AA89E}"/>
              </a:ext>
            </a:extLst>
          </p:cNvPr>
          <p:cNvSpPr>
            <a:spLocks noGrp="1"/>
          </p:cNvSpPr>
          <p:nvPr>
            <p:ph type="title"/>
          </p:nvPr>
        </p:nvSpPr>
        <p:spPr>
          <a:xfrm>
            <a:off x="757903" y="274637"/>
            <a:ext cx="9745665" cy="706091"/>
          </a:xfrm>
        </p:spPr>
        <p:txBody>
          <a:bodyPr/>
          <a:lstStyle/>
          <a:p>
            <a:r>
              <a:rPr lang="ja-JP" altLang="en-US" sz="2000" dirty="0">
                <a:ea typeface="Yu Gothic" panose="020B0400000000000000" pitchFamily="50" charset="-128"/>
              </a:rPr>
              <a:t>偽画像＋少ない本物</a:t>
            </a:r>
            <a:r>
              <a:rPr lang="ja-JP" altLang="en-US" sz="2000" dirty="0">
                <a:effectLst/>
                <a:ea typeface="Yu Gothic" panose="020B0400000000000000" pitchFamily="50" charset="-128"/>
              </a:rPr>
              <a:t>　</a:t>
            </a: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EfficientNetB3</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43.24</a:t>
            </a:r>
            <a:r>
              <a:rPr lang="ja-JP" altLang="en-US" sz="2000" dirty="0">
                <a:effectLst/>
                <a:ea typeface="Yu Gothic" panose="020B0400000000000000" pitchFamily="50" charset="-128"/>
              </a:rPr>
              <a:t>％ 　</a:t>
            </a:r>
            <a:endParaRPr kumimoji="1" lang="ja-JP" altLang="en-US" sz="2000" dirty="0"/>
          </a:p>
        </p:txBody>
      </p:sp>
      <p:graphicFrame>
        <p:nvGraphicFramePr>
          <p:cNvPr id="4" name="表 3">
            <a:extLst>
              <a:ext uri="{FF2B5EF4-FFF2-40B4-BE49-F238E27FC236}">
                <a16:creationId xmlns:a16="http://schemas.microsoft.com/office/drawing/2014/main" id="{6CAE371C-18B6-40EF-A955-CF6A0DA789D6}"/>
              </a:ext>
            </a:extLst>
          </p:cNvPr>
          <p:cNvGraphicFramePr>
            <a:graphicFrameLocks noGrp="1"/>
          </p:cNvGraphicFramePr>
          <p:nvPr>
            <p:extLst>
              <p:ext uri="{D42A27DB-BD31-4B8C-83A1-F6EECF244321}">
                <p14:modId xmlns:p14="http://schemas.microsoft.com/office/powerpoint/2010/main" val="1484095710"/>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1380912481"/>
                    </a:ext>
                  </a:extLst>
                </a:gridCol>
                <a:gridCol w="604268">
                  <a:extLst>
                    <a:ext uri="{9D8B030D-6E8A-4147-A177-3AD203B41FA5}">
                      <a16:colId xmlns:a16="http://schemas.microsoft.com/office/drawing/2014/main" val="1958995499"/>
                    </a:ext>
                  </a:extLst>
                </a:gridCol>
                <a:gridCol w="604268">
                  <a:extLst>
                    <a:ext uri="{9D8B030D-6E8A-4147-A177-3AD203B41FA5}">
                      <a16:colId xmlns:a16="http://schemas.microsoft.com/office/drawing/2014/main" val="3845490327"/>
                    </a:ext>
                  </a:extLst>
                </a:gridCol>
                <a:gridCol w="604268">
                  <a:extLst>
                    <a:ext uri="{9D8B030D-6E8A-4147-A177-3AD203B41FA5}">
                      <a16:colId xmlns:a16="http://schemas.microsoft.com/office/drawing/2014/main" val="2582046106"/>
                    </a:ext>
                  </a:extLst>
                </a:gridCol>
                <a:gridCol w="604268">
                  <a:extLst>
                    <a:ext uri="{9D8B030D-6E8A-4147-A177-3AD203B41FA5}">
                      <a16:colId xmlns:a16="http://schemas.microsoft.com/office/drawing/2014/main" val="929868652"/>
                    </a:ext>
                  </a:extLst>
                </a:gridCol>
                <a:gridCol w="604268">
                  <a:extLst>
                    <a:ext uri="{9D8B030D-6E8A-4147-A177-3AD203B41FA5}">
                      <a16:colId xmlns:a16="http://schemas.microsoft.com/office/drawing/2014/main" val="2262413977"/>
                    </a:ext>
                  </a:extLst>
                </a:gridCol>
                <a:gridCol w="604268">
                  <a:extLst>
                    <a:ext uri="{9D8B030D-6E8A-4147-A177-3AD203B41FA5}">
                      <a16:colId xmlns:a16="http://schemas.microsoft.com/office/drawing/2014/main" val="3603705372"/>
                    </a:ext>
                  </a:extLst>
                </a:gridCol>
                <a:gridCol w="604268">
                  <a:extLst>
                    <a:ext uri="{9D8B030D-6E8A-4147-A177-3AD203B41FA5}">
                      <a16:colId xmlns:a16="http://schemas.microsoft.com/office/drawing/2014/main" val="3987901461"/>
                    </a:ext>
                  </a:extLst>
                </a:gridCol>
                <a:gridCol w="604268">
                  <a:extLst>
                    <a:ext uri="{9D8B030D-6E8A-4147-A177-3AD203B41FA5}">
                      <a16:colId xmlns:a16="http://schemas.microsoft.com/office/drawing/2014/main" val="2392781731"/>
                    </a:ext>
                  </a:extLst>
                </a:gridCol>
                <a:gridCol w="604268">
                  <a:extLst>
                    <a:ext uri="{9D8B030D-6E8A-4147-A177-3AD203B41FA5}">
                      <a16:colId xmlns:a16="http://schemas.microsoft.com/office/drawing/2014/main" val="623653964"/>
                    </a:ext>
                  </a:extLst>
                </a:gridCol>
                <a:gridCol w="604268">
                  <a:extLst>
                    <a:ext uri="{9D8B030D-6E8A-4147-A177-3AD203B41FA5}">
                      <a16:colId xmlns:a16="http://schemas.microsoft.com/office/drawing/2014/main" val="4238685890"/>
                    </a:ext>
                  </a:extLst>
                </a:gridCol>
                <a:gridCol w="604268">
                  <a:extLst>
                    <a:ext uri="{9D8B030D-6E8A-4147-A177-3AD203B41FA5}">
                      <a16:colId xmlns:a16="http://schemas.microsoft.com/office/drawing/2014/main" val="473447106"/>
                    </a:ext>
                  </a:extLst>
                </a:gridCol>
                <a:gridCol w="604268">
                  <a:extLst>
                    <a:ext uri="{9D8B030D-6E8A-4147-A177-3AD203B41FA5}">
                      <a16:colId xmlns:a16="http://schemas.microsoft.com/office/drawing/2014/main" val="1196749706"/>
                    </a:ext>
                  </a:extLst>
                </a:gridCol>
                <a:gridCol w="604268">
                  <a:extLst>
                    <a:ext uri="{9D8B030D-6E8A-4147-A177-3AD203B41FA5}">
                      <a16:colId xmlns:a16="http://schemas.microsoft.com/office/drawing/2014/main" val="1859261553"/>
                    </a:ext>
                  </a:extLst>
                </a:gridCol>
                <a:gridCol w="604268">
                  <a:extLst>
                    <a:ext uri="{9D8B030D-6E8A-4147-A177-3AD203B41FA5}">
                      <a16:colId xmlns:a16="http://schemas.microsoft.com/office/drawing/2014/main" val="2403597579"/>
                    </a:ext>
                  </a:extLst>
                </a:gridCol>
                <a:gridCol w="604268">
                  <a:extLst>
                    <a:ext uri="{9D8B030D-6E8A-4147-A177-3AD203B41FA5}">
                      <a16:colId xmlns:a16="http://schemas.microsoft.com/office/drawing/2014/main" val="3514253037"/>
                    </a:ext>
                  </a:extLst>
                </a:gridCol>
                <a:gridCol w="604268">
                  <a:extLst>
                    <a:ext uri="{9D8B030D-6E8A-4147-A177-3AD203B41FA5}">
                      <a16:colId xmlns:a16="http://schemas.microsoft.com/office/drawing/2014/main" val="3063087298"/>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dirty="0">
                          <a:solidFill>
                            <a:srgbClr val="000000"/>
                          </a:solidFill>
                          <a:effectLst/>
                        </a:rPr>
                        <a:t>電極キズ（明まだら）</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880130194"/>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249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54</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0.736686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0.778125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169434255"/>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039031043"/>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0.222222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976850487"/>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0.54023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0.5875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229796926"/>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0.62069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0.514286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833321045"/>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0.864865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85824071"/>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21</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0.360656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0.369748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766939999"/>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0.380952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0.340426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548062389"/>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15</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0.642384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0.596923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811361354"/>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0.219178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0.31068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562812471"/>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0.615385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0.561404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603919350"/>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0.47619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097446735"/>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highlight>
                            <a:srgbClr val="FFFF00"/>
                          </a:highlight>
                        </a:rPr>
                        <a:t>18</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87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0.42439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0.431762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824910000"/>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910091037"/>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0.824503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0.643836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0.439024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0.941176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0.37931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0.307692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0.557471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0.516129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0.439394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0.573242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41232053"/>
                  </a:ext>
                </a:extLst>
              </a:tr>
            </a:tbl>
          </a:graphicData>
        </a:graphic>
      </p:graphicFrame>
    </p:spTree>
    <p:extLst>
      <p:ext uri="{BB962C8B-B14F-4D97-AF65-F5344CB8AC3E}">
        <p14:creationId xmlns:p14="http://schemas.microsoft.com/office/powerpoint/2010/main" val="3832425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311D4-6103-4B88-B90A-E2F1F2BB562F}"/>
              </a:ext>
            </a:extLst>
          </p:cNvPr>
          <p:cNvSpPr>
            <a:spLocks noGrp="1"/>
          </p:cNvSpPr>
          <p:nvPr>
            <p:ph type="title"/>
          </p:nvPr>
        </p:nvSpPr>
        <p:spPr/>
        <p:txBody>
          <a:bodyPr/>
          <a:lstStyle/>
          <a:p>
            <a:r>
              <a:rPr lang="ja-JP" altLang="en-US" sz="2000" dirty="0">
                <a:ea typeface="Yu Gothic" panose="020B0400000000000000" pitchFamily="50" charset="-128"/>
              </a:rPr>
              <a:t>偽画像＋少ない本物</a:t>
            </a:r>
            <a:r>
              <a:rPr lang="ja-JP" altLang="en-US" sz="2000" dirty="0">
                <a:effectLst/>
                <a:ea typeface="Yu Gothic" panose="020B0400000000000000" pitchFamily="50" charset="-128"/>
              </a:rPr>
              <a:t>　</a:t>
            </a:r>
            <a:r>
              <a:rPr lang="ja-JP" altLang="en-US" sz="2000" dirty="0">
                <a:ea typeface="Yu Gothic" panose="020B0400000000000000" pitchFamily="50" charset="-128"/>
              </a:rPr>
              <a:t>素体</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 EfficientNetB3 </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72.83</a:t>
            </a:r>
            <a:r>
              <a:rPr lang="ja-JP" altLang="en-US" sz="2000" dirty="0">
                <a:effectLst/>
                <a:ea typeface="Yu Gothic" panose="020B0400000000000000" pitchFamily="50" charset="-128"/>
              </a:rPr>
              <a:t>％ 　</a:t>
            </a:r>
            <a:endParaRPr kumimoji="1" lang="ja-JP" altLang="en-US" sz="2000" dirty="0"/>
          </a:p>
        </p:txBody>
      </p:sp>
      <p:graphicFrame>
        <p:nvGraphicFramePr>
          <p:cNvPr id="4" name="表 3">
            <a:extLst>
              <a:ext uri="{FF2B5EF4-FFF2-40B4-BE49-F238E27FC236}">
                <a16:creationId xmlns:a16="http://schemas.microsoft.com/office/drawing/2014/main" id="{9C57DADA-44F5-43BD-9366-C5BE913A32BF}"/>
              </a:ext>
            </a:extLst>
          </p:cNvPr>
          <p:cNvGraphicFramePr>
            <a:graphicFrameLocks noGrp="1"/>
          </p:cNvGraphicFramePr>
          <p:nvPr>
            <p:extLst>
              <p:ext uri="{D42A27DB-BD31-4B8C-83A1-F6EECF244321}">
                <p14:modId xmlns:p14="http://schemas.microsoft.com/office/powerpoint/2010/main" val="2541675730"/>
              </p:ext>
            </p:extLst>
          </p:nvPr>
        </p:nvGraphicFramePr>
        <p:xfrm>
          <a:off x="1189121" y="1351171"/>
          <a:ext cx="9423400" cy="3657600"/>
        </p:xfrm>
        <a:graphic>
          <a:graphicData uri="http://schemas.openxmlformats.org/drawingml/2006/table">
            <a:tbl>
              <a:tblPr>
                <a:tableStyleId>{5DA37D80-6434-44D0-A028-1B22A696006F}</a:tableStyleId>
              </a:tblPr>
              <a:tblGrid>
                <a:gridCol w="673100">
                  <a:extLst>
                    <a:ext uri="{9D8B030D-6E8A-4147-A177-3AD203B41FA5}">
                      <a16:colId xmlns:a16="http://schemas.microsoft.com/office/drawing/2014/main" val="1821922469"/>
                    </a:ext>
                  </a:extLst>
                </a:gridCol>
                <a:gridCol w="673100">
                  <a:extLst>
                    <a:ext uri="{9D8B030D-6E8A-4147-A177-3AD203B41FA5}">
                      <a16:colId xmlns:a16="http://schemas.microsoft.com/office/drawing/2014/main" val="2958566791"/>
                    </a:ext>
                  </a:extLst>
                </a:gridCol>
                <a:gridCol w="673100">
                  <a:extLst>
                    <a:ext uri="{9D8B030D-6E8A-4147-A177-3AD203B41FA5}">
                      <a16:colId xmlns:a16="http://schemas.microsoft.com/office/drawing/2014/main" val="3662376568"/>
                    </a:ext>
                  </a:extLst>
                </a:gridCol>
                <a:gridCol w="673100">
                  <a:extLst>
                    <a:ext uri="{9D8B030D-6E8A-4147-A177-3AD203B41FA5}">
                      <a16:colId xmlns:a16="http://schemas.microsoft.com/office/drawing/2014/main" val="3845575122"/>
                    </a:ext>
                  </a:extLst>
                </a:gridCol>
                <a:gridCol w="673100">
                  <a:extLst>
                    <a:ext uri="{9D8B030D-6E8A-4147-A177-3AD203B41FA5}">
                      <a16:colId xmlns:a16="http://schemas.microsoft.com/office/drawing/2014/main" val="1236003958"/>
                    </a:ext>
                  </a:extLst>
                </a:gridCol>
                <a:gridCol w="673100">
                  <a:extLst>
                    <a:ext uri="{9D8B030D-6E8A-4147-A177-3AD203B41FA5}">
                      <a16:colId xmlns:a16="http://schemas.microsoft.com/office/drawing/2014/main" val="2470464165"/>
                    </a:ext>
                  </a:extLst>
                </a:gridCol>
                <a:gridCol w="673100">
                  <a:extLst>
                    <a:ext uri="{9D8B030D-6E8A-4147-A177-3AD203B41FA5}">
                      <a16:colId xmlns:a16="http://schemas.microsoft.com/office/drawing/2014/main" val="3223222002"/>
                    </a:ext>
                  </a:extLst>
                </a:gridCol>
                <a:gridCol w="673100">
                  <a:extLst>
                    <a:ext uri="{9D8B030D-6E8A-4147-A177-3AD203B41FA5}">
                      <a16:colId xmlns:a16="http://schemas.microsoft.com/office/drawing/2014/main" val="2797950427"/>
                    </a:ext>
                  </a:extLst>
                </a:gridCol>
                <a:gridCol w="673100">
                  <a:extLst>
                    <a:ext uri="{9D8B030D-6E8A-4147-A177-3AD203B41FA5}">
                      <a16:colId xmlns:a16="http://schemas.microsoft.com/office/drawing/2014/main" val="3576381536"/>
                    </a:ext>
                  </a:extLst>
                </a:gridCol>
                <a:gridCol w="673100">
                  <a:extLst>
                    <a:ext uri="{9D8B030D-6E8A-4147-A177-3AD203B41FA5}">
                      <a16:colId xmlns:a16="http://schemas.microsoft.com/office/drawing/2014/main" val="3587280145"/>
                    </a:ext>
                  </a:extLst>
                </a:gridCol>
                <a:gridCol w="673100">
                  <a:extLst>
                    <a:ext uri="{9D8B030D-6E8A-4147-A177-3AD203B41FA5}">
                      <a16:colId xmlns:a16="http://schemas.microsoft.com/office/drawing/2014/main" val="115868799"/>
                    </a:ext>
                  </a:extLst>
                </a:gridCol>
                <a:gridCol w="673100">
                  <a:extLst>
                    <a:ext uri="{9D8B030D-6E8A-4147-A177-3AD203B41FA5}">
                      <a16:colId xmlns:a16="http://schemas.microsoft.com/office/drawing/2014/main" val="2373001921"/>
                    </a:ext>
                  </a:extLst>
                </a:gridCol>
                <a:gridCol w="673100">
                  <a:extLst>
                    <a:ext uri="{9D8B030D-6E8A-4147-A177-3AD203B41FA5}">
                      <a16:colId xmlns:a16="http://schemas.microsoft.com/office/drawing/2014/main" val="1494972897"/>
                    </a:ext>
                  </a:extLst>
                </a:gridCol>
                <a:gridCol w="673100">
                  <a:extLst>
                    <a:ext uri="{9D8B030D-6E8A-4147-A177-3AD203B41FA5}">
                      <a16:colId xmlns:a16="http://schemas.microsoft.com/office/drawing/2014/main" val="1143387869"/>
                    </a:ext>
                  </a:extLst>
                </a:gridCol>
              </a:tblGrid>
              <a:tr h="228600">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dirty="0">
                          <a:solidFill>
                            <a:srgbClr val="000000"/>
                          </a:solidFill>
                          <a:effectLst/>
                        </a:rPr>
                        <a:t>recall(</a:t>
                      </a:r>
                      <a:r>
                        <a:rPr lang="ja-JP" altLang="en-US" sz="1100" b="0" u="none" strike="noStrike" dirty="0">
                          <a:solidFill>
                            <a:srgbClr val="000000"/>
                          </a:solidFill>
                          <a:effectLst/>
                        </a:rPr>
                        <a:t>再現率</a:t>
                      </a:r>
                      <a:r>
                        <a:rPr lang="en-US" altLang="ja-JP" sz="1100" b="0" u="none" strike="noStrike" dirty="0">
                          <a:solidFill>
                            <a:srgbClr val="000000"/>
                          </a:solidFill>
                          <a:effectLst/>
                        </a:rPr>
                        <a: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a:solidFill>
                            <a:srgbClr val="000000"/>
                          </a:solidFill>
                          <a:effectLst/>
                        </a:rPr>
                        <a:t>f1_score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370156021"/>
                  </a:ext>
                </a:extLst>
              </a:tr>
              <a:tr h="228600">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0.823529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0.651163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819782397"/>
                  </a:ext>
                </a:extLst>
              </a:tr>
              <a:tr h="228600">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0.909091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0.823529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864204327"/>
                  </a:ext>
                </a:extLst>
              </a:tr>
              <a:tr h="228600">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0.781609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0.743169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723629848"/>
                  </a:ext>
                </a:extLst>
              </a:tr>
              <a:tr h="228600">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0.666667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343514598"/>
                  </a:ext>
                </a:extLst>
              </a:tr>
              <a:tr h="228600">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0.241379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535959516"/>
                  </a:ext>
                </a:extLst>
              </a:tr>
              <a:tr h="228600">
                <a:tc>
                  <a:txBody>
                    <a:bodyPr/>
                    <a:lstStyle/>
                    <a:p>
                      <a:pPr algn="l" fontAlgn="ctr"/>
                      <a:r>
                        <a:rPr lang="ja-JP" altLang="en-US" sz="1100" b="0" u="none" strike="noStrike" dirty="0">
                          <a:solidFill>
                            <a:srgbClr val="000000"/>
                          </a:solidFill>
                          <a:effectLst/>
                        </a:rPr>
                        <a:t>変形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highlight>
                            <a:srgbClr val="FFFF00"/>
                          </a:highlight>
                        </a:rPr>
                        <a:t>11</a:t>
                      </a:r>
                      <a:endParaRPr lang="en-US" altLang="ja-JP" sz="11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37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53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0.490741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0.658385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2219325831"/>
                  </a:ext>
                </a:extLst>
              </a:tr>
              <a:tr h="228600">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0.862069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0.877193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4179756517"/>
                  </a:ext>
                </a:extLst>
              </a:tr>
              <a:tr h="228600">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0.958333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0.836364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272436348"/>
                  </a:ext>
                </a:extLst>
              </a:tr>
              <a:tr h="228600">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0.846154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0.88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447040358"/>
                  </a:ext>
                </a:extLst>
              </a:tr>
              <a:tr h="228600">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0.785714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0.733333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602240302"/>
                  </a:ext>
                </a:extLst>
              </a:tr>
              <a:tr h="228600">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287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0.864458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0.901099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235377057"/>
                  </a:ext>
                </a:extLst>
              </a:tr>
              <a:tr h="228600">
                <a:tc>
                  <a:txBody>
                    <a:bodyPr/>
                    <a:lstStyle/>
                    <a:p>
                      <a:pPr algn="l" fontAlgn="ctr"/>
                      <a:r>
                        <a:rPr lang="en-US" sz="1100" b="0" u="none" strike="noStrike">
                          <a:solidFill>
                            <a:srgbClr val="000000"/>
                          </a:solidFill>
                          <a:effectLst/>
                        </a:rPr>
                        <a:t>precision</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0.538462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0.752688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0.708333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0.892857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0.741935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0.916667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0.6875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0.940984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0.801351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427530737"/>
                  </a:ext>
                </a:extLst>
              </a:tr>
            </a:tbl>
          </a:graphicData>
        </a:graphic>
      </p:graphicFrame>
    </p:spTree>
    <p:extLst>
      <p:ext uri="{BB962C8B-B14F-4D97-AF65-F5344CB8AC3E}">
        <p14:creationId xmlns:p14="http://schemas.microsoft.com/office/powerpoint/2010/main" val="3121523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02F124D9-5424-4151-9A6C-9E9C44D3B05E}"/>
              </a:ext>
            </a:extLst>
          </p:cNvPr>
          <p:cNvSpPr>
            <a:spLocks noGrp="1"/>
          </p:cNvSpPr>
          <p:nvPr>
            <p:ph type="title"/>
          </p:nvPr>
        </p:nvSpPr>
        <p:spPr>
          <a:xfrm>
            <a:off x="757238" y="274638"/>
            <a:ext cx="8507412" cy="706437"/>
          </a:xfrm>
        </p:spPr>
        <p:txBody>
          <a:bodyPr/>
          <a:lstStyle/>
          <a:p>
            <a:r>
              <a:rPr lang="ja-JP" altLang="en-US" sz="2000" dirty="0">
                <a:ea typeface="Yu Gothic" panose="020B0400000000000000" pitchFamily="50" charset="-128"/>
              </a:rPr>
              <a:t>少ない本物電極赤ブクのみ　</a:t>
            </a: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EfficientNetB3</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39.46</a:t>
            </a:r>
            <a:r>
              <a:rPr lang="ja-JP" altLang="en-US" sz="2000" dirty="0">
                <a:effectLst/>
                <a:ea typeface="Yu Gothic" panose="020B0400000000000000" pitchFamily="50" charset="-128"/>
              </a:rPr>
              <a:t>％ 　</a:t>
            </a:r>
            <a:endParaRPr kumimoji="1" lang="ja-JP" altLang="en-US" sz="2000" dirty="0"/>
          </a:p>
        </p:txBody>
      </p:sp>
      <p:graphicFrame>
        <p:nvGraphicFramePr>
          <p:cNvPr id="3" name="表 2">
            <a:extLst>
              <a:ext uri="{FF2B5EF4-FFF2-40B4-BE49-F238E27FC236}">
                <a16:creationId xmlns:a16="http://schemas.microsoft.com/office/drawing/2014/main" id="{7212B4B7-A124-4BA8-89FF-98CE34CF1714}"/>
              </a:ext>
            </a:extLst>
          </p:cNvPr>
          <p:cNvGraphicFramePr>
            <a:graphicFrameLocks noGrp="1"/>
          </p:cNvGraphicFramePr>
          <p:nvPr>
            <p:extLst>
              <p:ext uri="{D42A27DB-BD31-4B8C-83A1-F6EECF244321}">
                <p14:modId xmlns:p14="http://schemas.microsoft.com/office/powerpoint/2010/main" val="2858086583"/>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1432352928"/>
                    </a:ext>
                  </a:extLst>
                </a:gridCol>
                <a:gridCol w="604268">
                  <a:extLst>
                    <a:ext uri="{9D8B030D-6E8A-4147-A177-3AD203B41FA5}">
                      <a16:colId xmlns:a16="http://schemas.microsoft.com/office/drawing/2014/main" val="79549510"/>
                    </a:ext>
                  </a:extLst>
                </a:gridCol>
                <a:gridCol w="604268">
                  <a:extLst>
                    <a:ext uri="{9D8B030D-6E8A-4147-A177-3AD203B41FA5}">
                      <a16:colId xmlns:a16="http://schemas.microsoft.com/office/drawing/2014/main" val="1517114616"/>
                    </a:ext>
                  </a:extLst>
                </a:gridCol>
                <a:gridCol w="604268">
                  <a:extLst>
                    <a:ext uri="{9D8B030D-6E8A-4147-A177-3AD203B41FA5}">
                      <a16:colId xmlns:a16="http://schemas.microsoft.com/office/drawing/2014/main" val="420586979"/>
                    </a:ext>
                  </a:extLst>
                </a:gridCol>
                <a:gridCol w="604268">
                  <a:extLst>
                    <a:ext uri="{9D8B030D-6E8A-4147-A177-3AD203B41FA5}">
                      <a16:colId xmlns:a16="http://schemas.microsoft.com/office/drawing/2014/main" val="3995311498"/>
                    </a:ext>
                  </a:extLst>
                </a:gridCol>
                <a:gridCol w="604268">
                  <a:extLst>
                    <a:ext uri="{9D8B030D-6E8A-4147-A177-3AD203B41FA5}">
                      <a16:colId xmlns:a16="http://schemas.microsoft.com/office/drawing/2014/main" val="235548060"/>
                    </a:ext>
                  </a:extLst>
                </a:gridCol>
                <a:gridCol w="604268">
                  <a:extLst>
                    <a:ext uri="{9D8B030D-6E8A-4147-A177-3AD203B41FA5}">
                      <a16:colId xmlns:a16="http://schemas.microsoft.com/office/drawing/2014/main" val="3664998538"/>
                    </a:ext>
                  </a:extLst>
                </a:gridCol>
                <a:gridCol w="604268">
                  <a:extLst>
                    <a:ext uri="{9D8B030D-6E8A-4147-A177-3AD203B41FA5}">
                      <a16:colId xmlns:a16="http://schemas.microsoft.com/office/drawing/2014/main" val="1208649903"/>
                    </a:ext>
                  </a:extLst>
                </a:gridCol>
                <a:gridCol w="604268">
                  <a:extLst>
                    <a:ext uri="{9D8B030D-6E8A-4147-A177-3AD203B41FA5}">
                      <a16:colId xmlns:a16="http://schemas.microsoft.com/office/drawing/2014/main" val="3784453983"/>
                    </a:ext>
                  </a:extLst>
                </a:gridCol>
                <a:gridCol w="604268">
                  <a:extLst>
                    <a:ext uri="{9D8B030D-6E8A-4147-A177-3AD203B41FA5}">
                      <a16:colId xmlns:a16="http://schemas.microsoft.com/office/drawing/2014/main" val="2312588067"/>
                    </a:ext>
                  </a:extLst>
                </a:gridCol>
                <a:gridCol w="604268">
                  <a:extLst>
                    <a:ext uri="{9D8B030D-6E8A-4147-A177-3AD203B41FA5}">
                      <a16:colId xmlns:a16="http://schemas.microsoft.com/office/drawing/2014/main" val="2560236822"/>
                    </a:ext>
                  </a:extLst>
                </a:gridCol>
                <a:gridCol w="604268">
                  <a:extLst>
                    <a:ext uri="{9D8B030D-6E8A-4147-A177-3AD203B41FA5}">
                      <a16:colId xmlns:a16="http://schemas.microsoft.com/office/drawing/2014/main" val="2453801944"/>
                    </a:ext>
                  </a:extLst>
                </a:gridCol>
                <a:gridCol w="604268">
                  <a:extLst>
                    <a:ext uri="{9D8B030D-6E8A-4147-A177-3AD203B41FA5}">
                      <a16:colId xmlns:a16="http://schemas.microsoft.com/office/drawing/2014/main" val="2688752030"/>
                    </a:ext>
                  </a:extLst>
                </a:gridCol>
                <a:gridCol w="604268">
                  <a:extLst>
                    <a:ext uri="{9D8B030D-6E8A-4147-A177-3AD203B41FA5}">
                      <a16:colId xmlns:a16="http://schemas.microsoft.com/office/drawing/2014/main" val="1257913731"/>
                    </a:ext>
                  </a:extLst>
                </a:gridCol>
                <a:gridCol w="604268">
                  <a:extLst>
                    <a:ext uri="{9D8B030D-6E8A-4147-A177-3AD203B41FA5}">
                      <a16:colId xmlns:a16="http://schemas.microsoft.com/office/drawing/2014/main" val="2013959792"/>
                    </a:ext>
                  </a:extLst>
                </a:gridCol>
                <a:gridCol w="604268">
                  <a:extLst>
                    <a:ext uri="{9D8B030D-6E8A-4147-A177-3AD203B41FA5}">
                      <a16:colId xmlns:a16="http://schemas.microsoft.com/office/drawing/2014/main" val="3093743334"/>
                    </a:ext>
                  </a:extLst>
                </a:gridCol>
                <a:gridCol w="604268">
                  <a:extLst>
                    <a:ext uri="{9D8B030D-6E8A-4147-A177-3AD203B41FA5}">
                      <a16:colId xmlns:a16="http://schemas.microsoft.com/office/drawing/2014/main" val="2175826060"/>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039899778"/>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290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6</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0.857988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0.827389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595310985"/>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955922218"/>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0.285714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860110442"/>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0.517241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0.584416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5351448"/>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0.62069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0.382979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43434031"/>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0.627451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084323099"/>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8</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0.327869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0.3125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56029911"/>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0.238095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0.208333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310635286"/>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87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6</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0.576159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0.59589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113403016"/>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0.136986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0.176991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978066561"/>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0.384615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0.434783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533630550"/>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0.461538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302642342"/>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20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106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0.517073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0.627219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3703728438"/>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560945142"/>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0.798898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0.671642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0.276923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0.516129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0.298507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0.185185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0.617021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0.796992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0.602539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534845550"/>
                  </a:ext>
                </a:extLst>
              </a:tr>
            </a:tbl>
          </a:graphicData>
        </a:graphic>
      </p:graphicFrame>
    </p:spTree>
    <p:extLst>
      <p:ext uri="{BB962C8B-B14F-4D97-AF65-F5344CB8AC3E}">
        <p14:creationId xmlns:p14="http://schemas.microsoft.com/office/powerpoint/2010/main" val="4231445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791861B6-68A7-41F6-BD89-12B9199FF4CA}"/>
              </a:ext>
            </a:extLst>
          </p:cNvPr>
          <p:cNvSpPr>
            <a:spLocks noGrp="1"/>
          </p:cNvSpPr>
          <p:nvPr>
            <p:ph type="title"/>
          </p:nvPr>
        </p:nvSpPr>
        <p:spPr>
          <a:xfrm>
            <a:off x="757238" y="274638"/>
            <a:ext cx="8507412" cy="706437"/>
          </a:xfrm>
        </p:spPr>
        <p:txBody>
          <a:bodyPr/>
          <a:lstStyle/>
          <a:p>
            <a:r>
              <a:rPr lang="ja-JP" altLang="en-US" sz="2000" dirty="0">
                <a:ea typeface="Yu Gothic" panose="020B0400000000000000" pitchFamily="50" charset="-128"/>
              </a:rPr>
              <a:t>少ない本物変形、変色変形のみ　素体</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EfficientNetB3</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72.87</a:t>
            </a:r>
            <a:r>
              <a:rPr lang="ja-JP" altLang="en-US" sz="2000" dirty="0">
                <a:effectLst/>
                <a:ea typeface="Yu Gothic" panose="020B0400000000000000" pitchFamily="50" charset="-128"/>
              </a:rPr>
              <a:t>％ 　</a:t>
            </a:r>
            <a:endParaRPr kumimoji="1" lang="ja-JP" altLang="en-US" sz="2000" dirty="0"/>
          </a:p>
        </p:txBody>
      </p:sp>
      <p:graphicFrame>
        <p:nvGraphicFramePr>
          <p:cNvPr id="3" name="表 2">
            <a:extLst>
              <a:ext uri="{FF2B5EF4-FFF2-40B4-BE49-F238E27FC236}">
                <a16:creationId xmlns:a16="http://schemas.microsoft.com/office/drawing/2014/main" id="{32297B8C-56E9-44AF-8466-7A102DC53B71}"/>
              </a:ext>
            </a:extLst>
          </p:cNvPr>
          <p:cNvGraphicFramePr>
            <a:graphicFrameLocks noGrp="1"/>
          </p:cNvGraphicFramePr>
          <p:nvPr/>
        </p:nvGraphicFramePr>
        <p:xfrm>
          <a:off x="1020679" y="1321092"/>
          <a:ext cx="9423400" cy="3657600"/>
        </p:xfrm>
        <a:graphic>
          <a:graphicData uri="http://schemas.openxmlformats.org/drawingml/2006/table">
            <a:tbl>
              <a:tblPr>
                <a:tableStyleId>{5DA37D80-6434-44D0-A028-1B22A696006F}</a:tableStyleId>
              </a:tblPr>
              <a:tblGrid>
                <a:gridCol w="673100">
                  <a:extLst>
                    <a:ext uri="{9D8B030D-6E8A-4147-A177-3AD203B41FA5}">
                      <a16:colId xmlns:a16="http://schemas.microsoft.com/office/drawing/2014/main" val="164881645"/>
                    </a:ext>
                  </a:extLst>
                </a:gridCol>
                <a:gridCol w="673100">
                  <a:extLst>
                    <a:ext uri="{9D8B030D-6E8A-4147-A177-3AD203B41FA5}">
                      <a16:colId xmlns:a16="http://schemas.microsoft.com/office/drawing/2014/main" val="421954595"/>
                    </a:ext>
                  </a:extLst>
                </a:gridCol>
                <a:gridCol w="673100">
                  <a:extLst>
                    <a:ext uri="{9D8B030D-6E8A-4147-A177-3AD203B41FA5}">
                      <a16:colId xmlns:a16="http://schemas.microsoft.com/office/drawing/2014/main" val="1653281695"/>
                    </a:ext>
                  </a:extLst>
                </a:gridCol>
                <a:gridCol w="673100">
                  <a:extLst>
                    <a:ext uri="{9D8B030D-6E8A-4147-A177-3AD203B41FA5}">
                      <a16:colId xmlns:a16="http://schemas.microsoft.com/office/drawing/2014/main" val="2268295288"/>
                    </a:ext>
                  </a:extLst>
                </a:gridCol>
                <a:gridCol w="673100">
                  <a:extLst>
                    <a:ext uri="{9D8B030D-6E8A-4147-A177-3AD203B41FA5}">
                      <a16:colId xmlns:a16="http://schemas.microsoft.com/office/drawing/2014/main" val="1240016897"/>
                    </a:ext>
                  </a:extLst>
                </a:gridCol>
                <a:gridCol w="673100">
                  <a:extLst>
                    <a:ext uri="{9D8B030D-6E8A-4147-A177-3AD203B41FA5}">
                      <a16:colId xmlns:a16="http://schemas.microsoft.com/office/drawing/2014/main" val="1304202934"/>
                    </a:ext>
                  </a:extLst>
                </a:gridCol>
                <a:gridCol w="673100">
                  <a:extLst>
                    <a:ext uri="{9D8B030D-6E8A-4147-A177-3AD203B41FA5}">
                      <a16:colId xmlns:a16="http://schemas.microsoft.com/office/drawing/2014/main" val="254413187"/>
                    </a:ext>
                  </a:extLst>
                </a:gridCol>
                <a:gridCol w="673100">
                  <a:extLst>
                    <a:ext uri="{9D8B030D-6E8A-4147-A177-3AD203B41FA5}">
                      <a16:colId xmlns:a16="http://schemas.microsoft.com/office/drawing/2014/main" val="2875960139"/>
                    </a:ext>
                  </a:extLst>
                </a:gridCol>
                <a:gridCol w="673100">
                  <a:extLst>
                    <a:ext uri="{9D8B030D-6E8A-4147-A177-3AD203B41FA5}">
                      <a16:colId xmlns:a16="http://schemas.microsoft.com/office/drawing/2014/main" val="2169154530"/>
                    </a:ext>
                  </a:extLst>
                </a:gridCol>
                <a:gridCol w="673100">
                  <a:extLst>
                    <a:ext uri="{9D8B030D-6E8A-4147-A177-3AD203B41FA5}">
                      <a16:colId xmlns:a16="http://schemas.microsoft.com/office/drawing/2014/main" val="634712156"/>
                    </a:ext>
                  </a:extLst>
                </a:gridCol>
                <a:gridCol w="673100">
                  <a:extLst>
                    <a:ext uri="{9D8B030D-6E8A-4147-A177-3AD203B41FA5}">
                      <a16:colId xmlns:a16="http://schemas.microsoft.com/office/drawing/2014/main" val="3199426180"/>
                    </a:ext>
                  </a:extLst>
                </a:gridCol>
                <a:gridCol w="673100">
                  <a:extLst>
                    <a:ext uri="{9D8B030D-6E8A-4147-A177-3AD203B41FA5}">
                      <a16:colId xmlns:a16="http://schemas.microsoft.com/office/drawing/2014/main" val="2791066653"/>
                    </a:ext>
                  </a:extLst>
                </a:gridCol>
                <a:gridCol w="673100">
                  <a:extLst>
                    <a:ext uri="{9D8B030D-6E8A-4147-A177-3AD203B41FA5}">
                      <a16:colId xmlns:a16="http://schemas.microsoft.com/office/drawing/2014/main" val="863622803"/>
                    </a:ext>
                  </a:extLst>
                </a:gridCol>
                <a:gridCol w="673100">
                  <a:extLst>
                    <a:ext uri="{9D8B030D-6E8A-4147-A177-3AD203B41FA5}">
                      <a16:colId xmlns:a16="http://schemas.microsoft.com/office/drawing/2014/main" val="372489922"/>
                    </a:ext>
                  </a:extLst>
                </a:gridCol>
              </a:tblGrid>
              <a:tr h="228600">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dirty="0">
                          <a:solidFill>
                            <a:srgbClr val="000000"/>
                          </a:solidFill>
                          <a:effectLst/>
                        </a:rPr>
                        <a:t>recall(</a:t>
                      </a:r>
                      <a:r>
                        <a:rPr lang="ja-JP" altLang="en-US" sz="1100" b="0" u="none" strike="noStrike" dirty="0">
                          <a:solidFill>
                            <a:srgbClr val="000000"/>
                          </a:solidFill>
                          <a:effectLst/>
                        </a:rPr>
                        <a:t>再現率</a:t>
                      </a:r>
                      <a:r>
                        <a:rPr lang="en-US" altLang="ja-JP" sz="1100" b="0" u="none" strike="noStrike" dirty="0">
                          <a:solidFill>
                            <a:srgbClr val="000000"/>
                          </a:solidFill>
                          <a:effectLst/>
                        </a:rPr>
                        <a: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a:solidFill>
                            <a:srgbClr val="000000"/>
                          </a:solidFill>
                          <a:effectLst/>
                        </a:rPr>
                        <a:t>f1_score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633631657"/>
                  </a:ext>
                </a:extLst>
              </a:tr>
              <a:tr h="228600">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0.705882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631506432"/>
                  </a:ext>
                </a:extLst>
              </a:tr>
              <a:tr h="228600">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0.844156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0.807453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629240540"/>
                  </a:ext>
                </a:extLst>
              </a:tr>
              <a:tr h="228600">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0.793103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0.722513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192744279"/>
                  </a:ext>
                </a:extLst>
              </a:tr>
              <a:tr h="228600">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013549491"/>
                  </a:ext>
                </a:extLst>
              </a:tr>
              <a:tr h="228600">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0.254545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39558437"/>
                  </a:ext>
                </a:extLst>
              </a:tr>
              <a:tr h="228600">
                <a:tc>
                  <a:txBody>
                    <a:bodyPr/>
                    <a:lstStyle/>
                    <a:p>
                      <a:pPr algn="l" fontAlgn="ctr"/>
                      <a:r>
                        <a:rPr lang="ja-JP" altLang="en-US" sz="1100" b="0" u="none" strike="noStrike" dirty="0">
                          <a:solidFill>
                            <a:srgbClr val="000000"/>
                          </a:solidFill>
                          <a:effectLst/>
                        </a:rPr>
                        <a:t>変形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34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69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0.638889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0.779661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2727831693"/>
                  </a:ext>
                </a:extLst>
              </a:tr>
              <a:tr h="228600">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0.862069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0.909091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2240081938"/>
                  </a:ext>
                </a:extLst>
              </a:tr>
              <a:tr h="228600">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0.916667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0.77193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427798955"/>
                  </a:ext>
                </a:extLst>
              </a:tr>
              <a:tr h="228600">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0.884615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0.938776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233543650"/>
                  </a:ext>
                </a:extLst>
              </a:tr>
              <a:tr h="228600">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0.785714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0.745763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097167466"/>
                  </a:ext>
                </a:extLst>
              </a:tr>
              <a:tr h="228600">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284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0.855422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0.886115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211600021"/>
                  </a:ext>
                </a:extLst>
              </a:tr>
              <a:tr h="228600">
                <a:tc>
                  <a:txBody>
                    <a:bodyPr/>
                    <a:lstStyle/>
                    <a:p>
                      <a:pPr algn="l" fontAlgn="ctr"/>
                      <a:r>
                        <a:rPr lang="en-US" sz="1100" b="0" u="none" strike="noStrike">
                          <a:solidFill>
                            <a:srgbClr val="000000"/>
                          </a:solidFill>
                          <a:effectLst/>
                        </a:rPr>
                        <a:t>precision</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0.923077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0.77381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0.663462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0.148936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0.961538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0.666667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0.709677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0.919094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0.809459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69973987"/>
                  </a:ext>
                </a:extLst>
              </a:tr>
            </a:tbl>
          </a:graphicData>
        </a:graphic>
      </p:graphicFrame>
    </p:spTree>
    <p:extLst>
      <p:ext uri="{BB962C8B-B14F-4D97-AF65-F5344CB8AC3E}">
        <p14:creationId xmlns:p14="http://schemas.microsoft.com/office/powerpoint/2010/main" val="2582565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802018" y="4120343"/>
            <a:ext cx="10690100" cy="706091"/>
          </a:xfrm>
        </p:spPr>
        <p:txBody>
          <a:bodyPr/>
          <a:lstStyle/>
          <a:p>
            <a:br>
              <a:rPr lang="en-US" altLang="ja-JP" sz="2400" b="0" dirty="0">
                <a:solidFill>
                  <a:schemeClr val="tx1"/>
                </a:solidFill>
                <a:effectLst/>
                <a:ea typeface="Yu Gothic" panose="020B0400000000000000" pitchFamily="50" charset="-128"/>
              </a:rPr>
            </a:br>
            <a:r>
              <a:rPr lang="ja-JP" altLang="en-US" sz="2000" b="0" dirty="0">
                <a:solidFill>
                  <a:schemeClr val="tx1"/>
                </a:solidFill>
                <a:effectLst/>
                <a:ea typeface="Yu Gothic" panose="020B0400000000000000" pitchFamily="50" charset="-128"/>
              </a:rPr>
              <a:t>結果</a:t>
            </a:r>
            <a:r>
              <a:rPr lang="ja-JP" altLang="en-US" sz="2000" b="0" dirty="0">
                <a:solidFill>
                  <a:schemeClr val="tx1"/>
                </a:solidFill>
                <a:ea typeface="Yu Gothic" panose="020B0400000000000000" pitchFamily="50" charset="-128"/>
              </a:rPr>
              <a:t>①：偽画像を追加した場合、</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r>
              <a:rPr lang="en-US" altLang="ja-JP" sz="2000" b="0" dirty="0">
                <a:solidFill>
                  <a:schemeClr val="tx1"/>
                </a:solidFill>
                <a:ea typeface="Yu Gothic" panose="020B0400000000000000" pitchFamily="50" charset="-128"/>
              </a:rPr>
              <a:t>LGA</a:t>
            </a:r>
            <a:r>
              <a:rPr lang="ja-JP" altLang="en-US" sz="2000" b="0" dirty="0">
                <a:solidFill>
                  <a:schemeClr val="tx1"/>
                </a:solidFill>
                <a:ea typeface="Yu Gothic" panose="020B0400000000000000" pitchFamily="50" charset="-128"/>
              </a:rPr>
              <a:t>部について、</a:t>
            </a: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電極赤ブクは</a:t>
            </a:r>
            <a:r>
              <a:rPr lang="en-US" altLang="ja-JP" sz="2000" b="0" dirty="0">
                <a:solidFill>
                  <a:schemeClr val="tx1"/>
                </a:solidFill>
                <a:ea typeface="Yu Gothic" panose="020B0400000000000000" pitchFamily="50" charset="-128"/>
              </a:rPr>
              <a:t>recall(</a:t>
            </a:r>
            <a:r>
              <a:rPr lang="ja-JP" altLang="en-US" sz="2000" b="0" dirty="0">
                <a:solidFill>
                  <a:schemeClr val="tx1"/>
                </a:solidFill>
                <a:ea typeface="Yu Gothic" panose="020B0400000000000000" pitchFamily="50" charset="-128"/>
              </a:rPr>
              <a:t>再現率</a:t>
            </a:r>
            <a:r>
              <a:rPr lang="en-US" altLang="ja-JP" sz="2000" b="0" dirty="0">
                <a:solidFill>
                  <a:schemeClr val="tx1"/>
                </a:solidFill>
                <a:ea typeface="Yu Gothic" panose="020B0400000000000000" pitchFamily="50" charset="-128"/>
              </a:rPr>
              <a:t>)</a:t>
            </a:r>
            <a:r>
              <a:rPr lang="ja-JP" altLang="en-US" sz="2000" b="0" dirty="0">
                <a:solidFill>
                  <a:schemeClr val="tx1"/>
                </a:solidFill>
                <a:ea typeface="Yu Gothic" panose="020B0400000000000000" pitchFamily="50" charset="-128"/>
              </a:rPr>
              <a:t>が約</a:t>
            </a:r>
            <a:r>
              <a:rPr lang="en-US" altLang="ja-JP" sz="2000" b="0" dirty="0">
                <a:solidFill>
                  <a:schemeClr val="tx1"/>
                </a:solidFill>
                <a:ea typeface="Yu Gothic" panose="020B0400000000000000" pitchFamily="50" charset="-128"/>
              </a:rPr>
              <a:t>4%</a:t>
            </a:r>
            <a:r>
              <a:rPr lang="ja-JP" altLang="en-US" sz="2000" b="0" dirty="0">
                <a:solidFill>
                  <a:schemeClr val="tx1"/>
                </a:solidFill>
                <a:ea typeface="Yu Gothic" panose="020B0400000000000000" pitchFamily="50" charset="-128"/>
              </a:rPr>
              <a:t>悪化し、</a:t>
            </a: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他の不良モード画像が電極赤ブクとして判定されたため、精度が約</a:t>
            </a:r>
            <a:r>
              <a:rPr lang="en-US" altLang="ja-JP" sz="2000" b="0" dirty="0">
                <a:solidFill>
                  <a:schemeClr val="tx1"/>
                </a:solidFill>
                <a:ea typeface="Yu Gothic" panose="020B0400000000000000" pitchFamily="50" charset="-128"/>
              </a:rPr>
              <a:t>22%</a:t>
            </a:r>
            <a:r>
              <a:rPr lang="ja-JP" altLang="en-US" sz="2000" b="0" dirty="0">
                <a:solidFill>
                  <a:schemeClr val="tx1"/>
                </a:solidFill>
                <a:ea typeface="Yu Gothic" panose="020B0400000000000000" pitchFamily="50" charset="-128"/>
              </a:rPr>
              <a:t>悪化した。</a:t>
            </a: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特に良品が大量に（</a:t>
            </a:r>
            <a:r>
              <a:rPr lang="en-US" altLang="ja-JP" sz="2000" b="0" dirty="0">
                <a:solidFill>
                  <a:schemeClr val="tx1"/>
                </a:solidFill>
                <a:ea typeface="Yu Gothic" panose="020B0400000000000000" pitchFamily="50" charset="-128"/>
              </a:rPr>
              <a:t>76</a:t>
            </a:r>
            <a:r>
              <a:rPr lang="ja-JP" altLang="en-US" sz="2000" b="0" dirty="0">
                <a:solidFill>
                  <a:schemeClr val="tx1"/>
                </a:solidFill>
                <a:ea typeface="Yu Gothic" panose="020B0400000000000000" pitchFamily="50" charset="-128"/>
              </a:rPr>
              <a:t>枚程度）電極赤ブクとして誤判定された。</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素体部について、</a:t>
            </a: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変色変形は</a:t>
            </a:r>
            <a:r>
              <a:rPr lang="en-US" altLang="ja-JP" sz="2000" b="0" dirty="0">
                <a:solidFill>
                  <a:schemeClr val="tx1"/>
                </a:solidFill>
                <a:ea typeface="Yu Gothic" panose="020B0400000000000000" pitchFamily="50" charset="-128"/>
              </a:rPr>
              <a:t>recall(</a:t>
            </a:r>
            <a:r>
              <a:rPr lang="ja-JP" altLang="en-US" sz="2000" b="0" dirty="0">
                <a:solidFill>
                  <a:schemeClr val="tx1"/>
                </a:solidFill>
                <a:ea typeface="Yu Gothic" panose="020B0400000000000000" pitchFamily="50" charset="-128"/>
              </a:rPr>
              <a:t>再現率</a:t>
            </a:r>
            <a:r>
              <a:rPr lang="en-US" altLang="ja-JP" sz="2000" b="0" dirty="0">
                <a:solidFill>
                  <a:schemeClr val="tx1"/>
                </a:solidFill>
                <a:ea typeface="Yu Gothic" panose="020B0400000000000000" pitchFamily="50" charset="-128"/>
              </a:rPr>
              <a:t>)</a:t>
            </a:r>
            <a:r>
              <a:rPr lang="ja-JP" altLang="en-US" sz="2000" b="0" dirty="0">
                <a:solidFill>
                  <a:schemeClr val="tx1"/>
                </a:solidFill>
                <a:ea typeface="Yu Gothic" panose="020B0400000000000000" pitchFamily="50" charset="-128"/>
              </a:rPr>
              <a:t>と</a:t>
            </a:r>
            <a:r>
              <a:rPr lang="en-US" altLang="ja-JP" sz="2000" b="0" dirty="0">
                <a:solidFill>
                  <a:schemeClr val="tx1"/>
                </a:solidFill>
                <a:ea typeface="Yu Gothic" panose="020B0400000000000000" pitchFamily="50" charset="-128"/>
              </a:rPr>
              <a:t>F</a:t>
            </a:r>
            <a:r>
              <a:rPr lang="ja-JP" altLang="en-US" sz="2000" b="0" dirty="0">
                <a:solidFill>
                  <a:schemeClr val="tx1"/>
                </a:solidFill>
                <a:ea typeface="Yu Gothic" panose="020B0400000000000000" pitchFamily="50" charset="-128"/>
              </a:rPr>
              <a:t>値があまり変わらない。</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変形は</a:t>
            </a:r>
            <a:r>
              <a:rPr lang="en-US" altLang="ja-JP" sz="2000" b="0" dirty="0">
                <a:solidFill>
                  <a:schemeClr val="tx1"/>
                </a:solidFill>
                <a:ea typeface="Yu Gothic" panose="020B0400000000000000" pitchFamily="50" charset="-128"/>
              </a:rPr>
              <a:t>recall(</a:t>
            </a:r>
            <a:r>
              <a:rPr lang="ja-JP" altLang="en-US" sz="2000" b="0" dirty="0">
                <a:solidFill>
                  <a:schemeClr val="tx1"/>
                </a:solidFill>
                <a:ea typeface="Yu Gothic" panose="020B0400000000000000" pitchFamily="50" charset="-128"/>
              </a:rPr>
              <a:t>再現率</a:t>
            </a:r>
            <a:r>
              <a:rPr lang="en-US" altLang="ja-JP" sz="2000" b="0" dirty="0">
                <a:solidFill>
                  <a:schemeClr val="tx1"/>
                </a:solidFill>
                <a:ea typeface="Yu Gothic" panose="020B0400000000000000" pitchFamily="50" charset="-128"/>
              </a:rPr>
              <a:t>)</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ResNet18</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3%</a:t>
            </a:r>
            <a:r>
              <a:rPr lang="ja-JP" altLang="en-US" sz="2000" b="0" dirty="0">
                <a:solidFill>
                  <a:schemeClr val="tx1"/>
                </a:solidFill>
                <a:ea typeface="Yu Gothic" panose="020B0400000000000000" pitchFamily="50" charset="-128"/>
              </a:rPr>
              <a:t>、</a:t>
            </a:r>
            <a:r>
              <a:rPr lang="en-US" altLang="ja-JP" sz="2000" b="0" dirty="0">
                <a:solidFill>
                  <a:schemeClr val="tx1"/>
                </a:solidFill>
                <a:ea typeface="Yu Gothic" panose="020B0400000000000000" pitchFamily="50" charset="-128"/>
              </a:rPr>
              <a:t>ResNet34</a:t>
            </a:r>
            <a:r>
              <a:rPr lang="ja-JP" altLang="en-US" sz="2000" b="0" dirty="0">
                <a:solidFill>
                  <a:schemeClr val="tx1"/>
                </a:solidFill>
                <a:ea typeface="Yu Gothic" panose="020B0400000000000000" pitchFamily="50" charset="-128"/>
              </a:rPr>
              <a:t>と</a:t>
            </a:r>
            <a:r>
              <a:rPr lang="en-US" altLang="ja-JP" sz="2000" b="0" dirty="0">
                <a:solidFill>
                  <a:schemeClr val="tx1"/>
                </a:solidFill>
                <a:ea typeface="Yu Gothic" panose="020B0400000000000000" pitchFamily="50" charset="-128"/>
              </a:rPr>
              <a:t>EfficientNetB3</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10%</a:t>
            </a:r>
            <a:r>
              <a:rPr lang="ja-JP" altLang="en-US" sz="2000" b="0" dirty="0">
                <a:solidFill>
                  <a:schemeClr val="tx1"/>
                </a:solidFill>
                <a:ea typeface="Yu Gothic" panose="020B0400000000000000" pitchFamily="50" charset="-128"/>
              </a:rPr>
              <a:t>以上悪化した。</a:t>
            </a:r>
            <a:br>
              <a:rPr lang="en-US" altLang="ja-JP" sz="2000" b="0" dirty="0">
                <a:solidFill>
                  <a:schemeClr val="tx1"/>
                </a:solidFill>
                <a:ea typeface="Yu Gothic" panose="020B0400000000000000" pitchFamily="50" charset="-128"/>
              </a:rPr>
            </a:br>
            <a:r>
              <a:rPr lang="ja-JP" altLang="en-US" sz="2000" b="0" dirty="0">
                <a:solidFill>
                  <a:schemeClr val="tx1"/>
                </a:solidFill>
                <a:ea typeface="Yu Gothic" panose="020B0400000000000000" pitchFamily="50" charset="-128"/>
              </a:rPr>
              <a:t>変形は</a:t>
            </a:r>
            <a:r>
              <a:rPr lang="en-US" altLang="ja-JP" sz="2000" b="0" dirty="0">
                <a:solidFill>
                  <a:schemeClr val="tx1"/>
                </a:solidFill>
                <a:ea typeface="Yu Gothic" panose="020B0400000000000000" pitchFamily="50" charset="-128"/>
              </a:rPr>
              <a:t>F</a:t>
            </a:r>
            <a:r>
              <a:rPr lang="ja-JP" altLang="en-US" sz="2000" b="0" dirty="0">
                <a:solidFill>
                  <a:schemeClr val="tx1"/>
                </a:solidFill>
                <a:ea typeface="Yu Gothic" panose="020B0400000000000000" pitchFamily="50" charset="-128"/>
              </a:rPr>
              <a:t>値が</a:t>
            </a:r>
            <a:r>
              <a:rPr lang="en-US" altLang="ja-JP" sz="2000" b="0" dirty="0">
                <a:solidFill>
                  <a:schemeClr val="tx1"/>
                </a:solidFill>
                <a:ea typeface="Yu Gothic" panose="020B0400000000000000" pitchFamily="50" charset="-128"/>
              </a:rPr>
              <a:t>ResNet18</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4%</a:t>
            </a:r>
            <a:r>
              <a:rPr lang="ja-JP" altLang="en-US" sz="2000" b="0" dirty="0">
                <a:solidFill>
                  <a:schemeClr val="tx1"/>
                </a:solidFill>
                <a:ea typeface="Yu Gothic" panose="020B0400000000000000" pitchFamily="50" charset="-128"/>
              </a:rPr>
              <a:t>、</a:t>
            </a:r>
            <a:r>
              <a:rPr lang="en-US" altLang="ja-JP" sz="2000" b="0" dirty="0">
                <a:solidFill>
                  <a:schemeClr val="tx1"/>
                </a:solidFill>
                <a:ea typeface="Yu Gothic" panose="020B0400000000000000" pitchFamily="50" charset="-128"/>
              </a:rPr>
              <a:t>ResNet34</a:t>
            </a:r>
            <a:r>
              <a:rPr lang="ja-JP" altLang="en-US" sz="2000" b="0" dirty="0">
                <a:solidFill>
                  <a:schemeClr val="tx1"/>
                </a:solidFill>
                <a:ea typeface="Yu Gothic" panose="020B0400000000000000" pitchFamily="50" charset="-128"/>
              </a:rPr>
              <a:t>と</a:t>
            </a:r>
            <a:r>
              <a:rPr lang="en-US" altLang="ja-JP" sz="2000" b="0" dirty="0">
                <a:solidFill>
                  <a:schemeClr val="tx1"/>
                </a:solidFill>
                <a:ea typeface="Yu Gothic" panose="020B0400000000000000" pitchFamily="50" charset="-128"/>
              </a:rPr>
              <a:t>EfficientNetB3</a:t>
            </a:r>
            <a:r>
              <a:rPr lang="ja-JP" altLang="en-US" sz="2000" b="0" dirty="0">
                <a:solidFill>
                  <a:schemeClr val="tx1"/>
                </a:solidFill>
                <a:ea typeface="Yu Gothic" panose="020B0400000000000000" pitchFamily="50" charset="-128"/>
              </a:rPr>
              <a:t>が</a:t>
            </a:r>
            <a:r>
              <a:rPr lang="en-US" altLang="ja-JP" sz="2000" b="0" dirty="0">
                <a:solidFill>
                  <a:schemeClr val="tx1"/>
                </a:solidFill>
                <a:ea typeface="Yu Gothic" panose="020B0400000000000000" pitchFamily="50" charset="-128"/>
              </a:rPr>
              <a:t>10%</a:t>
            </a:r>
            <a:r>
              <a:rPr lang="ja-JP" altLang="en-US" sz="2000" b="0" dirty="0">
                <a:solidFill>
                  <a:schemeClr val="tx1"/>
                </a:solidFill>
                <a:ea typeface="Yu Gothic" panose="020B0400000000000000" pitchFamily="50" charset="-128"/>
              </a:rPr>
              <a:t>以上悪化した。</a:t>
            </a:r>
            <a:br>
              <a:rPr lang="en-US" altLang="ja-JP" sz="2000" b="0" dirty="0">
                <a:solidFill>
                  <a:schemeClr val="tx1"/>
                </a:solidFill>
                <a:ea typeface="Yu Gothic" panose="020B0400000000000000" pitchFamily="50" charset="-128"/>
              </a:rPr>
            </a:br>
            <a:br>
              <a:rPr lang="en-US" altLang="ja-JP" sz="2000" dirty="0">
                <a:effectLst/>
                <a:highlight>
                  <a:srgbClr val="FFFF00"/>
                </a:highligh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000" b="0" dirty="0">
                <a:highlight>
                  <a:srgbClr val="FFFF00"/>
                </a:highlight>
                <a:ea typeface="Yu Gothic" panose="020B0400000000000000" pitchFamily="50" charset="-128"/>
              </a:rPr>
            </a:br>
            <a:br>
              <a:rPr lang="en-US" altLang="ja-JP" sz="2000" b="0" dirty="0">
                <a:highlight>
                  <a:srgbClr val="FFFF00"/>
                </a:highlight>
                <a:ea typeface="Yu Gothic" panose="020B0400000000000000" pitchFamily="50" charset="-128"/>
              </a:rPr>
            </a:br>
            <a:br>
              <a:rPr lang="en-US" altLang="ja-JP" sz="1800" b="0" dirty="0">
                <a:solidFill>
                  <a:schemeClr val="tx1"/>
                </a:solidFill>
                <a:effectLst/>
                <a:ea typeface="Yu Gothic" panose="020B0400000000000000" pitchFamily="50" charset="-128"/>
              </a:rPr>
            </a:br>
            <a:br>
              <a:rPr lang="en-US" altLang="ja-JP" sz="18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ffectLst/>
                <a:ea typeface="Yu Gothic" panose="020B0400000000000000" pitchFamily="50" charset="-128"/>
              </a:rPr>
            </a:br>
            <a:endParaRPr kumimoji="1" lang="ja-JP" altLang="en-US" sz="2400" b="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802018" y="162343"/>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ja-JP" altLang="en-US" sz="2400" dirty="0">
                <a:ea typeface="Yu Gothic" panose="020B0400000000000000" pitchFamily="50" charset="-128"/>
              </a:rPr>
              <a:t>少ない本物 </a:t>
            </a:r>
            <a:r>
              <a:rPr lang="en-US" altLang="ja-JP" sz="2400" dirty="0">
                <a:ea typeface="Yu Gothic" panose="020B0400000000000000" pitchFamily="50" charset="-128"/>
              </a:rPr>
              <a:t>vs</a:t>
            </a:r>
            <a:r>
              <a:rPr lang="ja-JP" altLang="en-US" sz="2400" dirty="0">
                <a:ea typeface="Yu Gothic" panose="020B0400000000000000" pitchFamily="50" charset="-128"/>
              </a:rPr>
              <a:t> 偽画像＋少ない本物</a:t>
            </a:r>
            <a:endParaRPr lang="en-US" altLang="ja-JP" sz="2400" dirty="0">
              <a:ea typeface="Yu Gothic" panose="020B0400000000000000" pitchFamily="50" charset="-128"/>
            </a:endParaRPr>
          </a:p>
          <a:p>
            <a:r>
              <a:rPr lang="ja-JP" altLang="en-US" sz="2400" dirty="0">
                <a:solidFill>
                  <a:schemeClr val="bg2"/>
                </a:solidFill>
                <a:effectLst/>
                <a:ea typeface="Yu Gothic" panose="020B0400000000000000" pitchFamily="50" charset="-128"/>
              </a:rPr>
              <a:t>結果</a:t>
            </a:r>
            <a:endParaRPr kumimoji="1" lang="ja-JP" altLang="en-US" sz="2400" dirty="0"/>
          </a:p>
        </p:txBody>
      </p:sp>
    </p:spTree>
    <p:extLst>
      <p:ext uri="{BB962C8B-B14F-4D97-AF65-F5344CB8AC3E}">
        <p14:creationId xmlns:p14="http://schemas.microsoft.com/office/powerpoint/2010/main" val="588235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963382" y="3138339"/>
            <a:ext cx="10690100" cy="706091"/>
          </a:xfrm>
        </p:spPr>
        <p:txBody>
          <a:bodyPr/>
          <a:lstStyle/>
          <a:p>
            <a:br>
              <a:rPr lang="en-US" altLang="ja-JP" sz="24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000" dirty="0">
                <a:effectLst/>
                <a:highlight>
                  <a:srgbClr val="FFFF00"/>
                </a:highligh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000" b="0" dirty="0">
                <a:highlight>
                  <a:srgbClr val="FFFF00"/>
                </a:highlight>
                <a:ea typeface="Yu Gothic" panose="020B0400000000000000" pitchFamily="50" charset="-128"/>
              </a:rPr>
            </a:br>
            <a:br>
              <a:rPr lang="en-US" altLang="ja-JP" sz="2000" b="0" dirty="0">
                <a:highlight>
                  <a:srgbClr val="FFFF00"/>
                </a:highlight>
                <a:ea typeface="Yu Gothic" panose="020B0400000000000000" pitchFamily="50" charset="-128"/>
              </a:rPr>
            </a:br>
            <a:r>
              <a:rPr lang="ja-JP" altLang="en-US" sz="2000" b="0" dirty="0">
                <a:solidFill>
                  <a:schemeClr val="tx1"/>
                </a:solidFill>
                <a:ea typeface="Yu Gothic" panose="020B0400000000000000" pitchFamily="50" charset="-128"/>
              </a:rPr>
              <a:t>結果②：偽画像を追加した場合、</a:t>
            </a:r>
            <a:br>
              <a:rPr lang="en-US" altLang="ja-JP" sz="2000" b="0" dirty="0">
                <a:solidFill>
                  <a:schemeClr val="tx1"/>
                </a:solidFill>
                <a:ea typeface="Yu Gothic" panose="020B0400000000000000" pitchFamily="50" charset="-128"/>
              </a:rPr>
            </a:br>
            <a:r>
              <a:rPr lang="en-US" altLang="ja-JP" sz="2000" b="0" dirty="0">
                <a:solidFill>
                  <a:schemeClr val="tx1"/>
                </a:solidFill>
                <a:ea typeface="Yu Gothic" panose="020B0400000000000000" pitchFamily="50" charset="-128"/>
              </a:rPr>
              <a:t>ResNet18</a:t>
            </a:r>
            <a:r>
              <a:rPr lang="ja-JP" altLang="en-US" sz="2000" b="0" dirty="0">
                <a:solidFill>
                  <a:schemeClr val="tx1"/>
                </a:solidFill>
                <a:ea typeface="Yu Gothic" panose="020B0400000000000000" pitchFamily="50" charset="-128"/>
              </a:rPr>
              <a:t>は全体の平均</a:t>
            </a:r>
            <a:r>
              <a:rPr lang="en-US" altLang="ja-JP" sz="2000" b="0" dirty="0">
                <a:solidFill>
                  <a:schemeClr val="tx1"/>
                </a:solidFill>
                <a:ea typeface="Yu Gothic" panose="020B0400000000000000" pitchFamily="50" charset="-128"/>
              </a:rPr>
              <a:t>F</a:t>
            </a:r>
            <a:r>
              <a:rPr lang="ja-JP" altLang="en-US" sz="2000" b="0" dirty="0">
                <a:solidFill>
                  <a:schemeClr val="tx1"/>
                </a:solidFill>
                <a:ea typeface="Yu Gothic" panose="020B0400000000000000" pitchFamily="50" charset="-128"/>
              </a:rPr>
              <a:t>値が一番高いモデル。</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r>
              <a:rPr lang="en-US" altLang="ja-JP" sz="2000" b="0" dirty="0">
                <a:solidFill>
                  <a:schemeClr val="tx1"/>
                </a:solidFill>
                <a:ea typeface="Yu Gothic" panose="020B0400000000000000" pitchFamily="50" charset="-128"/>
              </a:rPr>
              <a:t>- LGA</a:t>
            </a:r>
            <a:r>
              <a:rPr lang="ja-JP" altLang="en-US" sz="2000" b="0" dirty="0">
                <a:solidFill>
                  <a:schemeClr val="tx1"/>
                </a:solidFill>
                <a:ea typeface="Yu Gothic" panose="020B0400000000000000" pitchFamily="50" charset="-128"/>
              </a:rPr>
              <a:t>部平均</a:t>
            </a:r>
            <a:r>
              <a:rPr lang="en-US" altLang="ja-JP" sz="2000" b="0" dirty="0">
                <a:solidFill>
                  <a:schemeClr val="tx1"/>
                </a:solidFill>
                <a:ea typeface="Yu Gothic" panose="020B0400000000000000" pitchFamily="50" charset="-128"/>
              </a:rPr>
              <a:t>F</a:t>
            </a:r>
            <a:r>
              <a:rPr lang="ja-JP" altLang="en-US" sz="2000" b="0" dirty="0">
                <a:solidFill>
                  <a:schemeClr val="tx1"/>
                </a:solidFill>
                <a:ea typeface="Yu Gothic" panose="020B0400000000000000" pitchFamily="50" charset="-128"/>
              </a:rPr>
              <a:t>値：</a:t>
            </a:r>
            <a:br>
              <a:rPr lang="en-US" altLang="ja-JP" sz="2000" b="0" dirty="0">
                <a:solidFill>
                  <a:schemeClr val="tx1"/>
                </a:solidFill>
                <a:ea typeface="Yu Gothic" panose="020B0400000000000000" pitchFamily="50" charset="-128"/>
              </a:rPr>
            </a:br>
            <a:r>
              <a:rPr lang="en-US" altLang="ja-JP" sz="2000" b="0" dirty="0">
                <a:solidFill>
                  <a:schemeClr val="tx1"/>
                </a:solidFill>
                <a:ea typeface="Yu Gothic" panose="020B0400000000000000" pitchFamily="50" charset="-128"/>
              </a:rPr>
              <a:t>ResNet18</a:t>
            </a:r>
            <a:r>
              <a:rPr lang="ja-JP" altLang="en-US" sz="2000" b="0" dirty="0">
                <a:solidFill>
                  <a:schemeClr val="tx1"/>
                </a:solidFill>
                <a:ea typeface="Yu Gothic" panose="020B0400000000000000" pitchFamily="50" charset="-128"/>
              </a:rPr>
              <a:t> </a:t>
            </a:r>
            <a:r>
              <a:rPr lang="en-US" altLang="ja-JP" sz="2000" b="0" dirty="0">
                <a:solidFill>
                  <a:schemeClr val="tx1"/>
                </a:solidFill>
                <a:ea typeface="Yu Gothic" panose="020B0400000000000000" pitchFamily="50" charset="-128"/>
              </a:rPr>
              <a:t>(53.96%)</a:t>
            </a:r>
            <a:r>
              <a:rPr lang="ja-JP" altLang="en-US" sz="2000" b="0" dirty="0">
                <a:solidFill>
                  <a:schemeClr val="tx1"/>
                </a:solidFill>
                <a:ea typeface="Yu Gothic" panose="020B0400000000000000" pitchFamily="50" charset="-128"/>
              </a:rPr>
              <a:t>＞</a:t>
            </a:r>
            <a:r>
              <a:rPr lang="en-US" altLang="ja-JP" sz="2000" b="0" dirty="0">
                <a:solidFill>
                  <a:schemeClr val="tx1"/>
                </a:solidFill>
                <a:ea typeface="Yu Gothic" panose="020B0400000000000000" pitchFamily="50" charset="-128"/>
              </a:rPr>
              <a:t>ResNet34(49.88%)</a:t>
            </a:r>
            <a:r>
              <a:rPr lang="ja-JP" altLang="en-US" sz="2000" b="0" dirty="0">
                <a:solidFill>
                  <a:schemeClr val="tx1"/>
                </a:solidFill>
                <a:ea typeface="Yu Gothic" panose="020B0400000000000000" pitchFamily="50" charset="-128"/>
              </a:rPr>
              <a:t> ＞</a:t>
            </a:r>
            <a:r>
              <a:rPr lang="en-US" altLang="ja-JP" sz="2000" b="0" dirty="0">
                <a:solidFill>
                  <a:schemeClr val="tx1"/>
                </a:solidFill>
                <a:ea typeface="Yu Gothic" panose="020B0400000000000000" pitchFamily="50" charset="-128"/>
              </a:rPr>
              <a:t>EfficientNetB3(43.24%)</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r>
              <a:rPr lang="en-US" altLang="ja-JP" sz="2000" b="0" dirty="0">
                <a:solidFill>
                  <a:schemeClr val="tx1"/>
                </a:solidFill>
                <a:ea typeface="Yu Gothic" panose="020B0400000000000000" pitchFamily="50" charset="-128"/>
              </a:rPr>
              <a:t>- </a:t>
            </a:r>
            <a:r>
              <a:rPr lang="ja-JP" altLang="en-US" sz="2000" b="0" dirty="0">
                <a:solidFill>
                  <a:schemeClr val="tx1"/>
                </a:solidFill>
                <a:ea typeface="Yu Gothic" panose="020B0400000000000000" pitchFamily="50" charset="-128"/>
              </a:rPr>
              <a:t>素体部平均</a:t>
            </a:r>
            <a:r>
              <a:rPr lang="en-US" altLang="ja-JP" sz="2000" b="0" dirty="0">
                <a:solidFill>
                  <a:schemeClr val="tx1"/>
                </a:solidFill>
                <a:ea typeface="Yu Gothic" panose="020B0400000000000000" pitchFamily="50" charset="-128"/>
              </a:rPr>
              <a:t>F</a:t>
            </a:r>
            <a:r>
              <a:rPr lang="ja-JP" altLang="en-US" sz="2000" b="0" dirty="0">
                <a:solidFill>
                  <a:schemeClr val="tx1"/>
                </a:solidFill>
                <a:ea typeface="Yu Gothic" panose="020B0400000000000000" pitchFamily="50" charset="-128"/>
              </a:rPr>
              <a:t>値：</a:t>
            </a:r>
            <a:br>
              <a:rPr lang="en-US" altLang="ja-JP" sz="2000" b="0" dirty="0">
                <a:solidFill>
                  <a:schemeClr val="tx1"/>
                </a:solidFill>
                <a:ea typeface="Yu Gothic" panose="020B0400000000000000" pitchFamily="50" charset="-128"/>
              </a:rPr>
            </a:br>
            <a:r>
              <a:rPr lang="en-US" altLang="ja-JP" sz="2000" b="0" dirty="0">
                <a:solidFill>
                  <a:schemeClr val="tx1"/>
                </a:solidFill>
                <a:ea typeface="Yu Gothic" panose="020B0400000000000000" pitchFamily="50" charset="-128"/>
              </a:rPr>
              <a:t>EfficientNetB3(72. 83%) </a:t>
            </a:r>
            <a:r>
              <a:rPr lang="ja-JP" altLang="en-US" sz="2000" b="0" dirty="0">
                <a:solidFill>
                  <a:schemeClr val="tx1"/>
                </a:solidFill>
                <a:ea typeface="Yu Gothic" panose="020B0400000000000000" pitchFamily="50" charset="-128"/>
              </a:rPr>
              <a:t>＞ </a:t>
            </a:r>
            <a:r>
              <a:rPr lang="en-US" altLang="ja-JP" sz="2000" b="0" dirty="0">
                <a:solidFill>
                  <a:schemeClr val="tx1"/>
                </a:solidFill>
                <a:ea typeface="Yu Gothic" panose="020B0400000000000000" pitchFamily="50" charset="-128"/>
              </a:rPr>
              <a:t>ResNet18</a:t>
            </a:r>
            <a:r>
              <a:rPr lang="ja-JP" altLang="en-US" sz="2000" b="0" dirty="0">
                <a:solidFill>
                  <a:schemeClr val="tx1"/>
                </a:solidFill>
                <a:ea typeface="Yu Gothic" panose="020B0400000000000000" pitchFamily="50" charset="-128"/>
              </a:rPr>
              <a:t> </a:t>
            </a:r>
            <a:r>
              <a:rPr lang="en-US" altLang="ja-JP" sz="2000" b="0" dirty="0">
                <a:solidFill>
                  <a:schemeClr val="tx1"/>
                </a:solidFill>
                <a:ea typeface="Yu Gothic" panose="020B0400000000000000" pitchFamily="50" charset="-128"/>
              </a:rPr>
              <a:t>(72.34%)</a:t>
            </a:r>
            <a:r>
              <a:rPr lang="ja-JP" altLang="en-US" sz="2000" b="0" dirty="0">
                <a:solidFill>
                  <a:schemeClr val="tx1"/>
                </a:solidFill>
                <a:ea typeface="Yu Gothic" panose="020B0400000000000000" pitchFamily="50" charset="-128"/>
              </a:rPr>
              <a:t> ＞</a:t>
            </a:r>
            <a:r>
              <a:rPr lang="en-US" altLang="ja-JP" sz="2000" b="0" dirty="0">
                <a:solidFill>
                  <a:schemeClr val="tx1"/>
                </a:solidFill>
                <a:ea typeface="Yu Gothic" panose="020B0400000000000000" pitchFamily="50" charset="-128"/>
              </a:rPr>
              <a:t>ResNet34(68.2%)</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1800" b="0" dirty="0">
                <a:solidFill>
                  <a:schemeClr val="tx1"/>
                </a:solidFill>
                <a:effectLst/>
                <a:ea typeface="Yu Gothic" panose="020B0400000000000000" pitchFamily="50" charset="-128"/>
              </a:rPr>
            </a:br>
            <a:br>
              <a:rPr lang="en-US" altLang="ja-JP" sz="18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ffectLst/>
                <a:ea typeface="Yu Gothic" panose="020B0400000000000000" pitchFamily="50" charset="-128"/>
              </a:rPr>
            </a:br>
            <a:endParaRPr kumimoji="1" lang="ja-JP" altLang="en-US" sz="2400" b="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802018" y="162343"/>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ja-JP" altLang="en-US" sz="2400" dirty="0">
                <a:ea typeface="Yu Gothic" panose="020B0400000000000000" pitchFamily="50" charset="-128"/>
              </a:rPr>
              <a:t>少ない本物 </a:t>
            </a:r>
            <a:r>
              <a:rPr lang="en-US" altLang="ja-JP" sz="2400" dirty="0">
                <a:ea typeface="Yu Gothic" panose="020B0400000000000000" pitchFamily="50" charset="-128"/>
              </a:rPr>
              <a:t>vs</a:t>
            </a:r>
            <a:r>
              <a:rPr lang="ja-JP" altLang="en-US" sz="2400" dirty="0">
                <a:ea typeface="Yu Gothic" panose="020B0400000000000000" pitchFamily="50" charset="-128"/>
              </a:rPr>
              <a:t> 偽画像＋少ない本物</a:t>
            </a:r>
            <a:endParaRPr lang="en-US" altLang="ja-JP" sz="2400" dirty="0">
              <a:ea typeface="Yu Gothic" panose="020B0400000000000000" pitchFamily="50" charset="-128"/>
            </a:endParaRPr>
          </a:p>
          <a:p>
            <a:r>
              <a:rPr lang="ja-JP" altLang="en-US" sz="2400" dirty="0">
                <a:solidFill>
                  <a:schemeClr val="bg2"/>
                </a:solidFill>
                <a:effectLst/>
                <a:ea typeface="Yu Gothic" panose="020B0400000000000000" pitchFamily="50" charset="-128"/>
              </a:rPr>
              <a:t>結果</a:t>
            </a:r>
            <a:endParaRPr kumimoji="1" lang="ja-JP" altLang="en-US" sz="2400" dirty="0"/>
          </a:p>
        </p:txBody>
      </p:sp>
    </p:spTree>
    <p:extLst>
      <p:ext uri="{BB962C8B-B14F-4D97-AF65-F5344CB8AC3E}">
        <p14:creationId xmlns:p14="http://schemas.microsoft.com/office/powerpoint/2010/main" val="4041498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695744" y="3362100"/>
            <a:ext cx="10690100" cy="706091"/>
          </a:xfrm>
        </p:spPr>
        <p:txBody>
          <a:bodyPr/>
          <a:lstStyle/>
          <a:p>
            <a:r>
              <a:rPr lang="en-US" altLang="ja-JP" sz="2000" b="0" dirty="0">
                <a:solidFill>
                  <a:schemeClr val="tx1"/>
                </a:solidFill>
                <a:effectLst/>
                <a:ea typeface="Yu Gothic" panose="020B0400000000000000" pitchFamily="50" charset="-128"/>
              </a:rPr>
              <a:t>OM53</a:t>
            </a:r>
            <a:r>
              <a:rPr lang="ja-JP" altLang="en-US" sz="2000" b="0" dirty="0">
                <a:solidFill>
                  <a:schemeClr val="tx1"/>
                </a:solidFill>
                <a:effectLst/>
                <a:ea typeface="Yu Gothic" panose="020B0400000000000000" pitchFamily="50" charset="-128"/>
              </a:rPr>
              <a:t>の訓練画像で学習させた時と同じように</a:t>
            </a:r>
            <a:br>
              <a:rPr lang="en-US" altLang="ja-JP" sz="2000" b="0" dirty="0">
                <a:solidFill>
                  <a:schemeClr val="tx1"/>
                </a:solidFill>
                <a:effectLst/>
                <a:ea typeface="Yu Gothic" panose="020B0400000000000000" pitchFamily="50" charset="-128"/>
              </a:rPr>
            </a:br>
            <a:r>
              <a:rPr lang="ja-JP" altLang="en-US" sz="2000" b="0" dirty="0">
                <a:solidFill>
                  <a:schemeClr val="tx1"/>
                </a:solidFill>
                <a:effectLst/>
                <a:ea typeface="Yu Gothic" panose="020B0400000000000000" pitchFamily="50" charset="-128"/>
              </a:rPr>
              <a:t>良品、電極キズ（明まだら）、電極未めっき、電極大タレ</a:t>
            </a:r>
            <a:r>
              <a:rPr kumimoji="1" lang="ja-JP" altLang="en-US" sz="2000" b="0" dirty="0">
                <a:ea typeface="Yu Gothic" panose="020B0400000000000000" pitchFamily="50" charset="-128"/>
              </a:rPr>
              <a:t>が電極赤ブクと誤判定された</a:t>
            </a:r>
            <a:br>
              <a:rPr lang="en-US" altLang="ja-JP" sz="2400" b="0" dirty="0">
                <a:solidFill>
                  <a:schemeClr val="tx1"/>
                </a:solidFill>
                <a:effectLst/>
                <a:ea typeface="Yu Gothic" panose="020B0400000000000000" pitchFamily="50" charset="-128"/>
              </a:rPr>
            </a:br>
            <a:r>
              <a:rPr lang="ja-JP" altLang="en-US" sz="2000" b="0" dirty="0">
                <a:solidFill>
                  <a:schemeClr val="tx1"/>
                </a:solidFill>
                <a:ea typeface="Yu Gothic" panose="020B0400000000000000" pitchFamily="50" charset="-128"/>
              </a:rPr>
              <a:t>特に赤い点が明確な大量の良品</a:t>
            </a:r>
            <a:r>
              <a:rPr lang="en-US" altLang="ja-JP" sz="2000" b="0" dirty="0">
                <a:solidFill>
                  <a:schemeClr val="tx1"/>
                </a:solidFill>
                <a:ea typeface="Yu Gothic" panose="020B0400000000000000" pitchFamily="50" charset="-128"/>
              </a:rPr>
              <a:t>(76</a:t>
            </a:r>
            <a:r>
              <a:rPr lang="ja-JP" altLang="en-US" sz="2000" b="0" dirty="0">
                <a:solidFill>
                  <a:schemeClr val="tx1"/>
                </a:solidFill>
                <a:ea typeface="Yu Gothic" panose="020B0400000000000000" pitchFamily="50" charset="-128"/>
              </a:rPr>
              <a:t>枚程度</a:t>
            </a:r>
            <a:r>
              <a:rPr lang="en-US" altLang="ja-JP" sz="2000" b="0" dirty="0">
                <a:solidFill>
                  <a:schemeClr val="tx1"/>
                </a:solidFill>
                <a:ea typeface="Yu Gothic" panose="020B0400000000000000" pitchFamily="50" charset="-128"/>
              </a:rPr>
              <a:t>)</a:t>
            </a:r>
            <a:r>
              <a:rPr lang="ja-JP" altLang="en-US" sz="2000" b="0" dirty="0">
                <a:solidFill>
                  <a:schemeClr val="tx1"/>
                </a:solidFill>
                <a:ea typeface="Yu Gothic" panose="020B0400000000000000" pitchFamily="50" charset="-128"/>
              </a:rPr>
              <a:t>が電極赤ブクとして誤判定された。</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r>
              <a:rPr lang="ja-JP" altLang="en-US" sz="2000" b="0" dirty="0">
                <a:ea typeface="Yu Gothic" panose="020B0400000000000000" pitchFamily="50" charset="-128"/>
              </a:rPr>
              <a:t>推測：偽画像の赤ブクは色が薄いため。</a:t>
            </a:r>
            <a:br>
              <a:rPr lang="en-US" altLang="ja-JP" sz="2000" b="0" dirty="0">
                <a:ea typeface="Yu Gothic" panose="020B0400000000000000" pitchFamily="50" charset="-128"/>
              </a:rPr>
            </a:br>
            <a:r>
              <a:rPr lang="ja-JP" altLang="en-US" sz="2000" b="0" dirty="0">
                <a:ea typeface="Yu Gothic" panose="020B0400000000000000" pitchFamily="50" charset="-128"/>
              </a:rPr>
              <a:t>　　　</a:t>
            </a:r>
            <a:br>
              <a:rPr lang="en-US" altLang="ja-JP" sz="2400" b="0" dirty="0">
                <a:highlight>
                  <a:srgbClr val="FFFF00"/>
                </a:highligh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ffectLst/>
                <a:ea typeface="Yu Gothic" panose="020B0400000000000000" pitchFamily="50" charset="-128"/>
              </a:rPr>
            </a:br>
            <a:endParaRPr kumimoji="1" lang="ja-JP" altLang="en-US" sz="2400" b="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801762" y="193159"/>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ja-JP" altLang="en-US" sz="2400" dirty="0">
                <a:ea typeface="Yu Gothic" panose="020B0400000000000000" pitchFamily="50" charset="-128"/>
              </a:rPr>
              <a:t>少ない本物 </a:t>
            </a:r>
            <a:r>
              <a:rPr lang="en-US" altLang="ja-JP" sz="2400" dirty="0">
                <a:ea typeface="Yu Gothic" panose="020B0400000000000000" pitchFamily="50" charset="-128"/>
              </a:rPr>
              <a:t>vs</a:t>
            </a:r>
            <a:r>
              <a:rPr lang="ja-JP" altLang="en-US" sz="2400" dirty="0">
                <a:ea typeface="Yu Gothic" panose="020B0400000000000000" pitchFamily="50" charset="-128"/>
              </a:rPr>
              <a:t> 偽画像＋少ない本物</a:t>
            </a:r>
            <a:endParaRPr lang="en-US" altLang="ja-JP" sz="2400" dirty="0">
              <a:ea typeface="Yu Gothic" panose="020B0400000000000000" pitchFamily="50" charset="-128"/>
            </a:endParaRPr>
          </a:p>
          <a:p>
            <a:r>
              <a:rPr lang="ja-JP" altLang="en-US" sz="2400" b="0" dirty="0">
                <a:solidFill>
                  <a:schemeClr val="tx1"/>
                </a:solidFill>
                <a:effectLst/>
                <a:ea typeface="Yu Gothic" panose="020B0400000000000000" pitchFamily="50" charset="-128"/>
              </a:rPr>
              <a:t>結果③</a:t>
            </a:r>
            <a:r>
              <a:rPr lang="ja-JP" altLang="en-US" sz="2400" b="0" dirty="0">
                <a:solidFill>
                  <a:schemeClr val="tx1"/>
                </a:solidFill>
                <a:ea typeface="Yu Gothic" panose="020B0400000000000000" pitchFamily="50" charset="-128"/>
              </a:rPr>
              <a:t>：</a:t>
            </a:r>
            <a:r>
              <a:rPr lang="en-US" altLang="ja-JP" sz="2400" b="0" dirty="0">
                <a:solidFill>
                  <a:schemeClr val="tx1"/>
                </a:solidFill>
                <a:ea typeface="Yu Gothic" panose="020B0400000000000000" pitchFamily="50" charset="-128"/>
              </a:rPr>
              <a:t>LGA</a:t>
            </a:r>
            <a:r>
              <a:rPr lang="ja-JP" altLang="en-US" sz="2400" b="0" dirty="0">
                <a:solidFill>
                  <a:schemeClr val="tx1"/>
                </a:solidFill>
                <a:ea typeface="Yu Gothic" panose="020B0400000000000000" pitchFamily="50" charset="-128"/>
              </a:rPr>
              <a:t>部電極赤ブクが悪化した原因：誤判定</a:t>
            </a:r>
            <a:endParaRPr lang="en-US" altLang="ja-JP" sz="2400" dirty="0">
              <a:solidFill>
                <a:schemeClr val="bg2"/>
              </a:solidFill>
              <a:effectLst/>
              <a:ea typeface="Yu Gothic" panose="020B0400000000000000" pitchFamily="50" charset="-128"/>
            </a:endParaRPr>
          </a:p>
        </p:txBody>
      </p:sp>
    </p:spTree>
    <p:extLst>
      <p:ext uri="{BB962C8B-B14F-4D97-AF65-F5344CB8AC3E}">
        <p14:creationId xmlns:p14="http://schemas.microsoft.com/office/powerpoint/2010/main" val="33035064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286665" y="3268712"/>
            <a:ext cx="10690100" cy="706091"/>
          </a:xfrm>
        </p:spPr>
        <p:txBody>
          <a:bodyPr/>
          <a:lstStyle/>
          <a:p>
            <a:br>
              <a:rPr lang="en-US" altLang="ja-JP" sz="2400" dirty="0">
                <a:solidFill>
                  <a:schemeClr val="tx1"/>
                </a:solidFill>
                <a:effectLst/>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ffectLst/>
                <a:ea typeface="Yu Gothic" panose="020B0400000000000000" pitchFamily="50" charset="-128"/>
              </a:rPr>
            </a:br>
            <a:br>
              <a:rPr lang="en-US" altLang="ja-JP" sz="20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a typeface="Yu Gothic" panose="020B0400000000000000" pitchFamily="50" charset="-128"/>
              </a:rPr>
            </a:br>
            <a:br>
              <a:rPr lang="en-US" altLang="ja-JP" sz="2400" dirty="0">
                <a:solidFill>
                  <a:schemeClr val="tx1"/>
                </a:solidFill>
                <a:effectLst/>
                <a:ea typeface="Yu Gothic" panose="020B0400000000000000" pitchFamily="50" charset="-128"/>
              </a:rPr>
            </a:br>
            <a:r>
              <a:rPr lang="ja-JP" altLang="en-US" sz="1600" dirty="0">
                <a:solidFill>
                  <a:schemeClr val="tx1"/>
                </a:solidFill>
                <a:ea typeface="Yu Gothic" panose="020B0400000000000000" pitchFamily="50" charset="-128"/>
              </a:rPr>
              <a:t>正しく電極赤ブクと判定された画像</a:t>
            </a:r>
            <a:br>
              <a:rPr lang="ja-JP" altLang="en-US" sz="2400" b="1" dirty="0">
                <a:latin typeface="+mj-lt"/>
                <a:ea typeface="Yu Gothic" panose="020B0400000000000000" pitchFamily="50" charset="-128"/>
                <a:cs typeface="Arial" panose="020B0604020202020204" pitchFamily="34" charset="0"/>
              </a:rPr>
            </a:br>
            <a:endParaRPr kumimoji="1" lang="ja-JP" altLang="en-US" sz="240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779959" y="265416"/>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ja-JP" altLang="en-US" sz="2400" dirty="0">
                <a:ea typeface="Yu Gothic" panose="020B0400000000000000" pitchFamily="50" charset="-128"/>
              </a:rPr>
              <a:t>少ない本物 </a:t>
            </a:r>
            <a:r>
              <a:rPr lang="en-US" altLang="ja-JP" sz="2400" dirty="0">
                <a:ea typeface="Yu Gothic" panose="020B0400000000000000" pitchFamily="50" charset="-128"/>
              </a:rPr>
              <a:t>vs</a:t>
            </a:r>
            <a:r>
              <a:rPr lang="ja-JP" altLang="en-US" sz="2400" dirty="0">
                <a:ea typeface="Yu Gothic" panose="020B0400000000000000" pitchFamily="50" charset="-128"/>
              </a:rPr>
              <a:t> 偽画像＋少ない本物</a:t>
            </a:r>
            <a:endParaRPr lang="en-US" altLang="ja-JP" sz="2400" dirty="0">
              <a:ea typeface="Yu Gothic" panose="020B0400000000000000" pitchFamily="50" charset="-128"/>
            </a:endParaRPr>
          </a:p>
          <a:p>
            <a:r>
              <a:rPr lang="ja-JP" altLang="en-US" sz="2400" b="0" dirty="0">
                <a:solidFill>
                  <a:schemeClr val="tx1"/>
                </a:solidFill>
                <a:effectLst/>
                <a:ea typeface="Yu Gothic" panose="020B0400000000000000" pitchFamily="50" charset="-128"/>
              </a:rPr>
              <a:t>結果③</a:t>
            </a:r>
            <a:r>
              <a:rPr lang="ja-JP" altLang="en-US" sz="2400" b="0" dirty="0">
                <a:solidFill>
                  <a:schemeClr val="tx1"/>
                </a:solidFill>
                <a:ea typeface="Yu Gothic" panose="020B0400000000000000" pitchFamily="50" charset="-128"/>
              </a:rPr>
              <a:t>：</a:t>
            </a:r>
            <a:r>
              <a:rPr lang="en-US" altLang="ja-JP" sz="2400" b="0" dirty="0">
                <a:solidFill>
                  <a:schemeClr val="tx1"/>
                </a:solidFill>
                <a:ea typeface="Yu Gothic" panose="020B0400000000000000" pitchFamily="50" charset="-128"/>
              </a:rPr>
              <a:t>LGA</a:t>
            </a:r>
            <a:r>
              <a:rPr lang="ja-JP" altLang="en-US" sz="2400" b="0" dirty="0">
                <a:solidFill>
                  <a:schemeClr val="tx1"/>
                </a:solidFill>
                <a:ea typeface="Yu Gothic" panose="020B0400000000000000" pitchFamily="50" charset="-128"/>
              </a:rPr>
              <a:t>部電極赤ブク悪化した原因：見逃し</a:t>
            </a:r>
            <a:endParaRPr kumimoji="1" lang="ja-JP" altLang="en-US" sz="2400" dirty="0"/>
          </a:p>
          <a:p>
            <a:endParaRPr lang="ja-JP" altLang="en-US" sz="2400" dirty="0">
              <a:solidFill>
                <a:schemeClr val="bg2"/>
              </a:solidFill>
              <a:effectLst/>
              <a:ea typeface="Yu Gothic" panose="020B0400000000000000" pitchFamily="50" charset="-128"/>
            </a:endParaRPr>
          </a:p>
        </p:txBody>
      </p:sp>
      <p:sp>
        <p:nvSpPr>
          <p:cNvPr id="34" name="テキスト ボックス 33">
            <a:extLst>
              <a:ext uri="{FF2B5EF4-FFF2-40B4-BE49-F238E27FC236}">
                <a16:creationId xmlns:a16="http://schemas.microsoft.com/office/drawing/2014/main" id="{38982D92-9215-493E-963A-1AE96FBA10BF}"/>
              </a:ext>
            </a:extLst>
          </p:cNvPr>
          <p:cNvSpPr txBox="1"/>
          <p:nvPr/>
        </p:nvSpPr>
        <p:spPr>
          <a:xfrm>
            <a:off x="111563" y="2295823"/>
            <a:ext cx="7800561" cy="369332"/>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電極キズ（明まだら）と判定された電極赤ブク画像</a:t>
            </a:r>
          </a:p>
        </p:txBody>
      </p:sp>
      <p:sp>
        <p:nvSpPr>
          <p:cNvPr id="24" name="テキスト ボックス 23">
            <a:extLst>
              <a:ext uri="{FF2B5EF4-FFF2-40B4-BE49-F238E27FC236}">
                <a16:creationId xmlns:a16="http://schemas.microsoft.com/office/drawing/2014/main" id="{E6520219-2342-4CDB-9227-B7713E8B3995}"/>
              </a:ext>
            </a:extLst>
          </p:cNvPr>
          <p:cNvSpPr txBox="1"/>
          <p:nvPr/>
        </p:nvSpPr>
        <p:spPr>
          <a:xfrm>
            <a:off x="727910" y="1036495"/>
            <a:ext cx="6757824" cy="369332"/>
          </a:xfrm>
          <a:prstGeom prst="rect">
            <a:avLst/>
          </a:prstGeom>
          <a:noFill/>
        </p:spPr>
        <p:txBody>
          <a:bodyPr wrap="square">
            <a:spAutoFit/>
          </a:bodyPr>
          <a:lstStyle/>
          <a:p>
            <a:r>
              <a:rPr kumimoji="1" lang="ja-JP" altLang="en-US" sz="1800" dirty="0">
                <a:ea typeface="Yu Gothic" panose="020B0400000000000000" pitchFamily="50" charset="-128"/>
              </a:rPr>
              <a:t>電極赤ブクが</a:t>
            </a:r>
            <a:r>
              <a:rPr lang="ja-JP" altLang="en-US" sz="1800" dirty="0">
                <a:solidFill>
                  <a:schemeClr val="tx1"/>
                </a:solidFill>
                <a:ea typeface="Yu Gothic" panose="020B0400000000000000" pitchFamily="50" charset="-128"/>
              </a:rPr>
              <a:t>電極キズ（明まだら）</a:t>
            </a:r>
            <a:r>
              <a:rPr kumimoji="1" lang="ja-JP" altLang="en-US" sz="1800" dirty="0">
                <a:ea typeface="Yu Gothic" panose="020B0400000000000000" pitchFamily="50" charset="-128"/>
              </a:rPr>
              <a:t>と判定された</a:t>
            </a:r>
            <a:endParaRPr lang="ja-JP" altLang="en-US" dirty="0">
              <a:latin typeface="+mj-lt"/>
              <a:ea typeface="Yu Gothic" panose="020B0400000000000000" pitchFamily="50"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323D744F-31C7-45A5-95B1-1C3BF6AB8B0B}"/>
              </a:ext>
            </a:extLst>
          </p:cNvPr>
          <p:cNvSpPr txBox="1"/>
          <p:nvPr/>
        </p:nvSpPr>
        <p:spPr>
          <a:xfrm>
            <a:off x="673512" y="1400051"/>
            <a:ext cx="7800561" cy="646331"/>
          </a:xfrm>
          <a:prstGeom prst="rect">
            <a:avLst/>
          </a:prstGeom>
          <a:noFill/>
        </p:spPr>
        <p:txBody>
          <a:bodyPr wrap="square">
            <a:spAutoFit/>
          </a:bodyPr>
          <a:lstStyle/>
          <a:p>
            <a:r>
              <a:rPr lang="ja-JP" altLang="en-US" sz="1800" dirty="0">
                <a:solidFill>
                  <a:schemeClr val="bg2"/>
                </a:solidFill>
                <a:ea typeface="Yu Gothic" panose="020B0400000000000000" pitchFamily="50" charset="-128"/>
              </a:rPr>
              <a:t>推測：偽画像の赤ブクは色が薄く、かつ色が濃い本物赤ブク画像が少ないため、</a:t>
            </a:r>
            <a:r>
              <a:rPr lang="ja-JP" altLang="en-US" sz="1800" dirty="0">
                <a:solidFill>
                  <a:srgbClr val="FF0000"/>
                </a:solidFill>
                <a:latin typeface="+mj-lt"/>
                <a:ea typeface="Yu Gothic" panose="020B0400000000000000" pitchFamily="50" charset="-128"/>
                <a:cs typeface="Arial" panose="020B0604020202020204" pitchFamily="34" charset="0"/>
              </a:rPr>
              <a:t>電極キズ（明まだら）</a:t>
            </a:r>
            <a:r>
              <a:rPr lang="ja-JP" altLang="en-US" dirty="0">
                <a:solidFill>
                  <a:srgbClr val="FF0000"/>
                </a:solidFill>
                <a:latin typeface="+mj-lt"/>
                <a:ea typeface="Yu Gothic" panose="020B0400000000000000" pitchFamily="50" charset="-128"/>
                <a:cs typeface="Arial" panose="020B0604020202020204" pitchFamily="34" charset="0"/>
              </a:rPr>
              <a:t>と分別できなくなり、見逃しが発生した。</a:t>
            </a:r>
            <a:endParaRPr lang="ja-JP" altLang="en-US" b="1" dirty="0">
              <a:solidFill>
                <a:srgbClr val="FF0000"/>
              </a:solidFill>
            </a:endParaRPr>
          </a:p>
        </p:txBody>
      </p:sp>
      <p:pic>
        <p:nvPicPr>
          <p:cNvPr id="6" name="図 5">
            <a:extLst>
              <a:ext uri="{FF2B5EF4-FFF2-40B4-BE49-F238E27FC236}">
                <a16:creationId xmlns:a16="http://schemas.microsoft.com/office/drawing/2014/main" id="{A200E92E-1808-475E-B136-EE42E4950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324" y="2809680"/>
            <a:ext cx="2194580" cy="1231106"/>
          </a:xfrm>
          <a:prstGeom prst="rect">
            <a:avLst/>
          </a:prstGeom>
        </p:spPr>
      </p:pic>
      <p:pic>
        <p:nvPicPr>
          <p:cNvPr id="9" name="図 8">
            <a:extLst>
              <a:ext uri="{FF2B5EF4-FFF2-40B4-BE49-F238E27FC236}">
                <a16:creationId xmlns:a16="http://schemas.microsoft.com/office/drawing/2014/main" id="{F4E05CCB-432C-4D31-96E0-FC72D9E09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771" y="2804419"/>
            <a:ext cx="2103139" cy="1231106"/>
          </a:xfrm>
          <a:prstGeom prst="rect">
            <a:avLst/>
          </a:prstGeom>
        </p:spPr>
      </p:pic>
      <p:pic>
        <p:nvPicPr>
          <p:cNvPr id="13" name="図 12">
            <a:extLst>
              <a:ext uri="{FF2B5EF4-FFF2-40B4-BE49-F238E27FC236}">
                <a16:creationId xmlns:a16="http://schemas.microsoft.com/office/drawing/2014/main" id="{62AF0864-D63F-46B4-981E-820951687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4059" y="2804419"/>
            <a:ext cx="2298065" cy="1231106"/>
          </a:xfrm>
          <a:prstGeom prst="rect">
            <a:avLst/>
          </a:prstGeom>
        </p:spPr>
      </p:pic>
      <p:pic>
        <p:nvPicPr>
          <p:cNvPr id="17" name="図 16">
            <a:extLst>
              <a:ext uri="{FF2B5EF4-FFF2-40B4-BE49-F238E27FC236}">
                <a16:creationId xmlns:a16="http://schemas.microsoft.com/office/drawing/2014/main" id="{D2D34B73-BA92-45B7-A7D6-BFE1616DAD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87" y="5247901"/>
            <a:ext cx="2167817" cy="1231106"/>
          </a:xfrm>
          <a:prstGeom prst="rect">
            <a:avLst/>
          </a:prstGeom>
        </p:spPr>
      </p:pic>
      <p:pic>
        <p:nvPicPr>
          <p:cNvPr id="20" name="図 19">
            <a:extLst>
              <a:ext uri="{FF2B5EF4-FFF2-40B4-BE49-F238E27FC236}">
                <a16:creationId xmlns:a16="http://schemas.microsoft.com/office/drawing/2014/main" id="{A690EE61-672E-49B5-BB7E-28FCC346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9912" y="5247900"/>
            <a:ext cx="2294332" cy="1231105"/>
          </a:xfrm>
          <a:prstGeom prst="rect">
            <a:avLst/>
          </a:prstGeom>
        </p:spPr>
      </p:pic>
      <p:pic>
        <p:nvPicPr>
          <p:cNvPr id="23" name="図 22">
            <a:extLst>
              <a:ext uri="{FF2B5EF4-FFF2-40B4-BE49-F238E27FC236}">
                <a16:creationId xmlns:a16="http://schemas.microsoft.com/office/drawing/2014/main" id="{153BA3F3-95C3-4FC1-BF6A-6566D2F12C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5175" y="5247900"/>
            <a:ext cx="1498214" cy="1236027"/>
          </a:xfrm>
          <a:prstGeom prst="rect">
            <a:avLst/>
          </a:prstGeom>
        </p:spPr>
      </p:pic>
      <p:grpSp>
        <p:nvGrpSpPr>
          <p:cNvPr id="32" name="グループ化 31">
            <a:extLst>
              <a:ext uri="{FF2B5EF4-FFF2-40B4-BE49-F238E27FC236}">
                <a16:creationId xmlns:a16="http://schemas.microsoft.com/office/drawing/2014/main" id="{43E27C7A-E84B-420B-A63F-81B2C7C84325}"/>
              </a:ext>
            </a:extLst>
          </p:cNvPr>
          <p:cNvGrpSpPr/>
          <p:nvPr/>
        </p:nvGrpSpPr>
        <p:grpSpPr>
          <a:xfrm>
            <a:off x="8135565" y="4813108"/>
            <a:ext cx="3853592" cy="1470428"/>
            <a:chOff x="8135565" y="4813108"/>
            <a:chExt cx="3853592" cy="1470428"/>
          </a:xfrm>
        </p:grpSpPr>
        <p:pic>
          <p:nvPicPr>
            <p:cNvPr id="28" name="図 27">
              <a:extLst>
                <a:ext uri="{FF2B5EF4-FFF2-40B4-BE49-F238E27FC236}">
                  <a16:creationId xmlns:a16="http://schemas.microsoft.com/office/drawing/2014/main" id="{8C3A93F8-E8A7-4CB8-97AA-4B6C274235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35565" y="5246002"/>
              <a:ext cx="1890618" cy="1037534"/>
            </a:xfrm>
            <a:prstGeom prst="rect">
              <a:avLst/>
            </a:prstGeom>
          </p:spPr>
        </p:pic>
        <p:pic>
          <p:nvPicPr>
            <p:cNvPr id="30" name="図 29">
              <a:extLst>
                <a:ext uri="{FF2B5EF4-FFF2-40B4-BE49-F238E27FC236}">
                  <a16:creationId xmlns:a16="http://schemas.microsoft.com/office/drawing/2014/main" id="{54402F8D-DC55-457A-8F6B-A5C8D7C7B7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21595" y="5257530"/>
              <a:ext cx="1867562" cy="1014478"/>
            </a:xfrm>
            <a:prstGeom prst="rect">
              <a:avLst/>
            </a:prstGeom>
          </p:spPr>
        </p:pic>
        <p:sp>
          <p:nvSpPr>
            <p:cNvPr id="36" name="テキスト ボックス 35">
              <a:extLst>
                <a:ext uri="{FF2B5EF4-FFF2-40B4-BE49-F238E27FC236}">
                  <a16:creationId xmlns:a16="http://schemas.microsoft.com/office/drawing/2014/main" id="{39587A71-4286-4F59-A9C3-2918FD84AD9F}"/>
                </a:ext>
              </a:extLst>
            </p:cNvPr>
            <p:cNvSpPr txBox="1"/>
            <p:nvPr/>
          </p:nvSpPr>
          <p:spPr>
            <a:xfrm>
              <a:off x="8276658" y="4813108"/>
              <a:ext cx="3689873" cy="369332"/>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電極キズ（明まだら）訓練画像：</a:t>
              </a:r>
              <a:r>
                <a:rPr lang="ja-JP" altLang="en-US" dirty="0"/>
                <a:t>　　　　</a:t>
              </a:r>
            </a:p>
          </p:txBody>
        </p:sp>
      </p:grpSp>
      <p:grpSp>
        <p:nvGrpSpPr>
          <p:cNvPr id="41" name="グループ化 40">
            <a:extLst>
              <a:ext uri="{FF2B5EF4-FFF2-40B4-BE49-F238E27FC236}">
                <a16:creationId xmlns:a16="http://schemas.microsoft.com/office/drawing/2014/main" id="{07260EFE-0226-4EDF-AAC7-C033C8BCFAC0}"/>
              </a:ext>
            </a:extLst>
          </p:cNvPr>
          <p:cNvGrpSpPr/>
          <p:nvPr/>
        </p:nvGrpSpPr>
        <p:grpSpPr>
          <a:xfrm>
            <a:off x="8769274" y="1887388"/>
            <a:ext cx="3219883" cy="2408493"/>
            <a:chOff x="8769274" y="1887388"/>
            <a:chExt cx="3219883" cy="2408493"/>
          </a:xfrm>
        </p:grpSpPr>
        <p:grpSp>
          <p:nvGrpSpPr>
            <p:cNvPr id="31" name="グループ化 30">
              <a:extLst>
                <a:ext uri="{FF2B5EF4-FFF2-40B4-BE49-F238E27FC236}">
                  <a16:creationId xmlns:a16="http://schemas.microsoft.com/office/drawing/2014/main" id="{E3685527-863D-4DEE-8DE6-B762D7B7FF59}"/>
                </a:ext>
              </a:extLst>
            </p:cNvPr>
            <p:cNvGrpSpPr/>
            <p:nvPr/>
          </p:nvGrpSpPr>
          <p:grpSpPr>
            <a:xfrm>
              <a:off x="8769274" y="1887388"/>
              <a:ext cx="2898162" cy="2408493"/>
              <a:chOff x="8769274" y="1887388"/>
              <a:chExt cx="2898162" cy="2408493"/>
            </a:xfrm>
          </p:grpSpPr>
          <p:pic>
            <p:nvPicPr>
              <p:cNvPr id="25" name="図 24">
                <a:extLst>
                  <a:ext uri="{FF2B5EF4-FFF2-40B4-BE49-F238E27FC236}">
                    <a16:creationId xmlns:a16="http://schemas.microsoft.com/office/drawing/2014/main" id="{AD404F51-9925-4121-AF80-5A2A5200C2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69274" y="3453009"/>
                <a:ext cx="1570808" cy="842872"/>
              </a:xfrm>
              <a:prstGeom prst="rect">
                <a:avLst/>
              </a:prstGeom>
            </p:spPr>
          </p:pic>
          <p:pic>
            <p:nvPicPr>
              <p:cNvPr id="27" name="図 26">
                <a:extLst>
                  <a:ext uri="{FF2B5EF4-FFF2-40B4-BE49-F238E27FC236}">
                    <a16:creationId xmlns:a16="http://schemas.microsoft.com/office/drawing/2014/main" id="{3C2EBAEA-3EB3-4443-B504-5CA480E8289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69274" y="2544048"/>
                <a:ext cx="1570808" cy="881185"/>
              </a:xfrm>
              <a:prstGeom prst="rect">
                <a:avLst/>
              </a:prstGeom>
            </p:spPr>
          </p:pic>
          <p:sp>
            <p:nvSpPr>
              <p:cNvPr id="35" name="テキスト ボックス 34">
                <a:extLst>
                  <a:ext uri="{FF2B5EF4-FFF2-40B4-BE49-F238E27FC236}">
                    <a16:creationId xmlns:a16="http://schemas.microsoft.com/office/drawing/2014/main" id="{84A7D1E8-6294-4278-8D47-C2D81AB82726}"/>
                  </a:ext>
                </a:extLst>
              </p:cNvPr>
              <p:cNvSpPr txBox="1"/>
              <p:nvPr/>
            </p:nvSpPr>
            <p:spPr>
              <a:xfrm>
                <a:off x="9012727" y="1887388"/>
                <a:ext cx="2654709" cy="646331"/>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訓練画像：</a:t>
                </a:r>
                <a:endParaRPr lang="en-US" altLang="ja-JP" b="1" dirty="0">
                  <a:latin typeface="+mj-lt"/>
                  <a:ea typeface="Yu Gothic" panose="020B0400000000000000" pitchFamily="50" charset="-128"/>
                  <a:cs typeface="Arial" panose="020B0604020202020204" pitchFamily="34" charset="0"/>
                </a:endParaRPr>
              </a:p>
              <a:p>
                <a:r>
                  <a:rPr lang="ja-JP" altLang="en-US" dirty="0"/>
                  <a:t>本物　　　　　偽画像</a:t>
                </a:r>
              </a:p>
            </p:txBody>
          </p:sp>
        </p:grpSp>
        <p:pic>
          <p:nvPicPr>
            <p:cNvPr id="38" name="図 37">
              <a:extLst>
                <a:ext uri="{FF2B5EF4-FFF2-40B4-BE49-F238E27FC236}">
                  <a16:creationId xmlns:a16="http://schemas.microsoft.com/office/drawing/2014/main" id="{AC94D6E5-8561-435D-8B84-E5F8A63B38A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46109" y="3464989"/>
              <a:ext cx="1543048" cy="827976"/>
            </a:xfrm>
            <a:prstGeom prst="rect">
              <a:avLst/>
            </a:prstGeom>
          </p:spPr>
        </p:pic>
        <p:pic>
          <p:nvPicPr>
            <p:cNvPr id="40" name="図 39">
              <a:extLst>
                <a:ext uri="{FF2B5EF4-FFF2-40B4-BE49-F238E27FC236}">
                  <a16:creationId xmlns:a16="http://schemas.microsoft.com/office/drawing/2014/main" id="{9F60CBEC-4774-47FA-9139-0C3E1FEFF24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35126" y="2544048"/>
              <a:ext cx="1505412" cy="827976"/>
            </a:xfrm>
            <a:prstGeom prst="rect">
              <a:avLst/>
            </a:prstGeom>
          </p:spPr>
        </p:pic>
      </p:grpSp>
    </p:spTree>
    <p:extLst>
      <p:ext uri="{BB962C8B-B14F-4D97-AF65-F5344CB8AC3E}">
        <p14:creationId xmlns:p14="http://schemas.microsoft.com/office/powerpoint/2010/main" val="1961839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627193" y="2453448"/>
            <a:ext cx="10690100" cy="706091"/>
          </a:xfrm>
        </p:spPr>
        <p:txBody>
          <a:bodyPr/>
          <a:lstStyle/>
          <a:p>
            <a:r>
              <a:rPr kumimoji="1" lang="ja-JP" altLang="en-US" sz="2400" dirty="0">
                <a:ea typeface="Yu Gothic" panose="020B0400000000000000" pitchFamily="50" charset="-128"/>
              </a:rPr>
              <a:t>変形として判定できなかった画像：ワレカケと判定された</a:t>
            </a:r>
            <a:br>
              <a:rPr lang="en-US" altLang="ja-JP" sz="2400" b="0" dirty="0">
                <a:solidFill>
                  <a:schemeClr val="tx1"/>
                </a:solidFill>
                <a:effectLst/>
                <a:ea typeface="Yu Gothic" panose="020B0400000000000000" pitchFamily="50" charset="-128"/>
              </a:rPr>
            </a:br>
            <a:br>
              <a:rPr lang="en-US" altLang="ja-JP" sz="2400" b="0" dirty="0">
                <a:solidFill>
                  <a:schemeClr val="tx1"/>
                </a:solidFill>
                <a:effectLst/>
                <a:ea typeface="Yu Gothic" panose="020B0400000000000000" pitchFamily="50" charset="-128"/>
              </a:rPr>
            </a:br>
            <a:r>
              <a:rPr lang="ja-JP" altLang="en-US" sz="2000" b="0" dirty="0">
                <a:ea typeface="Yu Gothic" panose="020B0400000000000000" pitchFamily="50" charset="-128"/>
              </a:rPr>
              <a:t>推測：偽画像は形の変化が激しく、電極の色変化がないため、</a:t>
            </a:r>
            <a:br>
              <a:rPr lang="en-US" altLang="ja-JP" sz="2000" b="0" dirty="0">
                <a:ea typeface="Yu Gothic" panose="020B0400000000000000" pitchFamily="50" charset="-128"/>
              </a:rPr>
            </a:br>
            <a:r>
              <a:rPr lang="ja-JP" altLang="en-US" sz="2000" b="0" dirty="0">
                <a:ea typeface="Yu Gothic" panose="020B0400000000000000" pitchFamily="50" charset="-128"/>
              </a:rPr>
              <a:t>変化がマイルドで、電極の色変化が激しい変形を検知できなかった。　　　</a:t>
            </a:r>
            <a:br>
              <a:rPr lang="en-US" altLang="ja-JP" sz="2400" b="0" dirty="0">
                <a:highlight>
                  <a:srgbClr val="FFFF00"/>
                </a:highligh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ffectLst/>
                <a:ea typeface="Yu Gothic" panose="020B0400000000000000" pitchFamily="50" charset="-128"/>
              </a:rPr>
            </a:br>
            <a:endParaRPr kumimoji="1" lang="ja-JP" altLang="en-US" sz="2400" b="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1338417" y="120272"/>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ja-JP" altLang="en-US" sz="2400" dirty="0">
                <a:ea typeface="Yu Gothic" panose="020B0400000000000000" pitchFamily="50" charset="-128"/>
              </a:rPr>
              <a:t>少ない本物 </a:t>
            </a:r>
            <a:r>
              <a:rPr lang="en-US" altLang="ja-JP" sz="2400" dirty="0">
                <a:ea typeface="Yu Gothic" panose="020B0400000000000000" pitchFamily="50" charset="-128"/>
              </a:rPr>
              <a:t>vs</a:t>
            </a:r>
            <a:r>
              <a:rPr lang="ja-JP" altLang="en-US" sz="2400" dirty="0">
                <a:ea typeface="Yu Gothic" panose="020B0400000000000000" pitchFamily="50" charset="-128"/>
              </a:rPr>
              <a:t> 偽画像＋少ない本物</a:t>
            </a:r>
            <a:endParaRPr lang="en-US" altLang="ja-JP" sz="2400" dirty="0">
              <a:ea typeface="Yu Gothic" panose="020B0400000000000000" pitchFamily="50" charset="-128"/>
            </a:endParaRPr>
          </a:p>
          <a:p>
            <a:r>
              <a:rPr lang="ja-JP" altLang="en-US" sz="2400" b="0" dirty="0">
                <a:solidFill>
                  <a:schemeClr val="tx1"/>
                </a:solidFill>
                <a:effectLst/>
                <a:ea typeface="Yu Gothic" panose="020B0400000000000000" pitchFamily="50" charset="-128"/>
              </a:rPr>
              <a:t>結果</a:t>
            </a:r>
            <a:r>
              <a:rPr lang="ja-JP" altLang="en-US" sz="2400" b="0" dirty="0">
                <a:solidFill>
                  <a:schemeClr val="tx1"/>
                </a:solidFill>
                <a:ea typeface="Yu Gothic" panose="020B0400000000000000" pitchFamily="50" charset="-128"/>
              </a:rPr>
              <a:t>④：素体部変形が悪化した原因：見逃し</a:t>
            </a:r>
            <a:endParaRPr lang="en-US" altLang="ja-JP" sz="2400" dirty="0">
              <a:solidFill>
                <a:schemeClr val="bg2"/>
              </a:solidFill>
              <a:effectLst/>
              <a:ea typeface="Yu Gothic" panose="020B0400000000000000" pitchFamily="50" charset="-128"/>
            </a:endParaRPr>
          </a:p>
        </p:txBody>
      </p:sp>
      <p:sp>
        <p:nvSpPr>
          <p:cNvPr id="34" name="テキスト ボックス 33">
            <a:extLst>
              <a:ext uri="{FF2B5EF4-FFF2-40B4-BE49-F238E27FC236}">
                <a16:creationId xmlns:a16="http://schemas.microsoft.com/office/drawing/2014/main" id="{38982D92-9215-493E-963A-1AE96FBA10BF}"/>
              </a:ext>
            </a:extLst>
          </p:cNvPr>
          <p:cNvSpPr txBox="1"/>
          <p:nvPr/>
        </p:nvSpPr>
        <p:spPr>
          <a:xfrm>
            <a:off x="1236793" y="2722363"/>
            <a:ext cx="4225608" cy="400110"/>
          </a:xfrm>
          <a:prstGeom prst="rect">
            <a:avLst/>
          </a:prstGeom>
          <a:noFill/>
        </p:spPr>
        <p:txBody>
          <a:bodyPr wrap="square">
            <a:spAutoFit/>
          </a:bodyPr>
          <a:lstStyle/>
          <a:p>
            <a:r>
              <a:rPr lang="ja-JP" altLang="en-US" sz="2000" b="1" dirty="0">
                <a:latin typeface="+mj-lt"/>
                <a:ea typeface="Yu Gothic" panose="020B0400000000000000" pitchFamily="50" charset="-128"/>
                <a:cs typeface="Arial" panose="020B0604020202020204" pitchFamily="34" charset="0"/>
              </a:rPr>
              <a:t>ワレカケと判定された変形画像</a:t>
            </a:r>
          </a:p>
        </p:txBody>
      </p:sp>
      <p:sp>
        <p:nvSpPr>
          <p:cNvPr id="14" name="テキスト ボックス 13">
            <a:extLst>
              <a:ext uri="{FF2B5EF4-FFF2-40B4-BE49-F238E27FC236}">
                <a16:creationId xmlns:a16="http://schemas.microsoft.com/office/drawing/2014/main" id="{52BC7376-7BBB-463C-AB1D-A52A9AE2DC38}"/>
              </a:ext>
            </a:extLst>
          </p:cNvPr>
          <p:cNvSpPr txBox="1"/>
          <p:nvPr/>
        </p:nvSpPr>
        <p:spPr>
          <a:xfrm>
            <a:off x="1338417" y="4930091"/>
            <a:ext cx="6097002" cy="400110"/>
          </a:xfrm>
          <a:prstGeom prst="rect">
            <a:avLst/>
          </a:prstGeom>
          <a:noFill/>
        </p:spPr>
        <p:txBody>
          <a:bodyPr wrap="square">
            <a:spAutoFit/>
          </a:bodyPr>
          <a:lstStyle/>
          <a:p>
            <a:r>
              <a:rPr lang="ja-JP" altLang="en-US" sz="2000" b="1" dirty="0">
                <a:latin typeface="+mj-lt"/>
                <a:ea typeface="Yu Gothic" panose="020B0400000000000000" pitchFamily="50" charset="-128"/>
                <a:cs typeface="Arial" panose="020B0604020202020204" pitchFamily="34" charset="0"/>
              </a:rPr>
              <a:t>正しく変形と判定された画像</a:t>
            </a:r>
          </a:p>
        </p:txBody>
      </p:sp>
      <p:pic>
        <p:nvPicPr>
          <p:cNvPr id="5" name="図 4" descr="グリーン, 時計 が含まれている画像&#10;&#10;自動的に生成された説明">
            <a:extLst>
              <a:ext uri="{FF2B5EF4-FFF2-40B4-BE49-F238E27FC236}">
                <a16:creationId xmlns:a16="http://schemas.microsoft.com/office/drawing/2014/main" id="{2DB092C4-5847-4241-B34E-B4378266A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898" y="3557331"/>
            <a:ext cx="2628900" cy="1276350"/>
          </a:xfrm>
          <a:prstGeom prst="rect">
            <a:avLst/>
          </a:prstGeom>
        </p:spPr>
      </p:pic>
      <p:pic>
        <p:nvPicPr>
          <p:cNvPr id="8" name="図 7" descr="グリーン, 子供, カラフル, ケーキ が含まれている画像&#10;&#10;自動的に生成された説明">
            <a:extLst>
              <a:ext uri="{FF2B5EF4-FFF2-40B4-BE49-F238E27FC236}">
                <a16:creationId xmlns:a16="http://schemas.microsoft.com/office/drawing/2014/main" id="{F340B3F8-6052-4DD4-87BC-1748A5DA0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699" y="3460943"/>
            <a:ext cx="2657475" cy="1333500"/>
          </a:xfrm>
          <a:prstGeom prst="rect">
            <a:avLst/>
          </a:prstGeom>
        </p:spPr>
      </p:pic>
      <p:grpSp>
        <p:nvGrpSpPr>
          <p:cNvPr id="30" name="グループ化 29">
            <a:extLst>
              <a:ext uri="{FF2B5EF4-FFF2-40B4-BE49-F238E27FC236}">
                <a16:creationId xmlns:a16="http://schemas.microsoft.com/office/drawing/2014/main" id="{EFC83EA7-8892-43C7-95C0-3D5182AD2BA9}"/>
              </a:ext>
            </a:extLst>
          </p:cNvPr>
          <p:cNvGrpSpPr/>
          <p:nvPr/>
        </p:nvGrpSpPr>
        <p:grpSpPr>
          <a:xfrm>
            <a:off x="8258060" y="1761858"/>
            <a:ext cx="3708908" cy="2534746"/>
            <a:chOff x="6867348" y="3110631"/>
            <a:chExt cx="3708908" cy="2534746"/>
          </a:xfrm>
        </p:grpSpPr>
        <p:sp>
          <p:nvSpPr>
            <p:cNvPr id="23" name="テキスト ボックス 22">
              <a:extLst>
                <a:ext uri="{FF2B5EF4-FFF2-40B4-BE49-F238E27FC236}">
                  <a16:creationId xmlns:a16="http://schemas.microsoft.com/office/drawing/2014/main" id="{19C4F7E2-B436-49E2-A878-EABF026398DB}"/>
                </a:ext>
              </a:extLst>
            </p:cNvPr>
            <p:cNvSpPr txBox="1"/>
            <p:nvPr/>
          </p:nvSpPr>
          <p:spPr>
            <a:xfrm>
              <a:off x="7209415" y="3110631"/>
              <a:ext cx="2654709" cy="646331"/>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変形訓練画像：</a:t>
              </a:r>
              <a:endParaRPr lang="en-US" altLang="ja-JP" b="1" dirty="0">
                <a:latin typeface="+mj-lt"/>
                <a:ea typeface="Yu Gothic" panose="020B0400000000000000" pitchFamily="50" charset="-128"/>
                <a:cs typeface="Arial" panose="020B0604020202020204" pitchFamily="34" charset="0"/>
              </a:endParaRPr>
            </a:p>
            <a:p>
              <a:r>
                <a:rPr lang="ja-JP" altLang="en-US" dirty="0"/>
                <a:t>本物　　　　　偽画像</a:t>
              </a:r>
            </a:p>
          </p:txBody>
        </p:sp>
        <p:pic>
          <p:nvPicPr>
            <p:cNvPr id="15" name="図 14" descr="グリーン, 時計, 探す, 小さい が含まれている画像&#10;&#10;自動的に生成された説明">
              <a:extLst>
                <a:ext uri="{FF2B5EF4-FFF2-40B4-BE49-F238E27FC236}">
                  <a16:creationId xmlns:a16="http://schemas.microsoft.com/office/drawing/2014/main" id="{2DC4E8E2-8D14-45DC-843F-5D67A1B5AF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0009" y="3777569"/>
              <a:ext cx="1719782" cy="898683"/>
            </a:xfrm>
            <a:prstGeom prst="rect">
              <a:avLst/>
            </a:prstGeom>
          </p:spPr>
        </p:pic>
        <p:pic>
          <p:nvPicPr>
            <p:cNvPr id="24" name="図 23" descr="グリーン, 光, オレンジ, ケーキ が含まれている画像&#10;&#10;自動的に生成された説明">
              <a:extLst>
                <a:ext uri="{FF2B5EF4-FFF2-40B4-BE49-F238E27FC236}">
                  <a16:creationId xmlns:a16="http://schemas.microsoft.com/office/drawing/2014/main" id="{3E61D682-2B80-4035-BB28-54C46C7DE4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3544" y="4756807"/>
              <a:ext cx="1732712" cy="872821"/>
            </a:xfrm>
            <a:prstGeom prst="rect">
              <a:avLst/>
            </a:prstGeom>
          </p:spPr>
        </p:pic>
        <p:pic>
          <p:nvPicPr>
            <p:cNvPr id="26" name="図 25" descr="グリーン, 時計, 交通, メーター が含まれている画像&#10;&#10;自動的に生成された説明">
              <a:extLst>
                <a:ext uri="{FF2B5EF4-FFF2-40B4-BE49-F238E27FC236}">
                  <a16:creationId xmlns:a16="http://schemas.microsoft.com/office/drawing/2014/main" id="{2AD53D23-39E9-4405-B900-A2C65AA825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4470" y="3794029"/>
              <a:ext cx="1732712" cy="882223"/>
            </a:xfrm>
            <a:prstGeom prst="rect">
              <a:avLst/>
            </a:prstGeom>
          </p:spPr>
        </p:pic>
        <p:pic>
          <p:nvPicPr>
            <p:cNvPr id="29" name="図 28" descr="時計, メーター が含まれている画像&#10;&#10;自動的に生成された説明">
              <a:extLst>
                <a:ext uri="{FF2B5EF4-FFF2-40B4-BE49-F238E27FC236}">
                  <a16:creationId xmlns:a16="http://schemas.microsoft.com/office/drawing/2014/main" id="{E89E7999-5165-4FC3-B446-AC77ACFC06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7348" y="4756807"/>
              <a:ext cx="1789834" cy="888570"/>
            </a:xfrm>
            <a:prstGeom prst="rect">
              <a:avLst/>
            </a:prstGeom>
          </p:spPr>
        </p:pic>
      </p:grpSp>
      <p:pic>
        <p:nvPicPr>
          <p:cNvPr id="33" name="図 32" descr="時計, 多い, グリーン, メーター が含まれている画像&#10;&#10;自動的に生成された説明">
            <a:extLst>
              <a:ext uri="{FF2B5EF4-FFF2-40B4-BE49-F238E27FC236}">
                <a16:creationId xmlns:a16="http://schemas.microsoft.com/office/drawing/2014/main" id="{EBDCB5B0-F911-4A72-BE7B-FEB17803A4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6819" y="3167731"/>
            <a:ext cx="2609850" cy="1295400"/>
          </a:xfrm>
          <a:prstGeom prst="rect">
            <a:avLst/>
          </a:prstGeom>
        </p:spPr>
      </p:pic>
      <p:pic>
        <p:nvPicPr>
          <p:cNvPr id="37" name="図 36" descr="グリーン, 時計, メーター, 電車 が含まれている画像&#10;&#10;自動的に生成された説明">
            <a:extLst>
              <a:ext uri="{FF2B5EF4-FFF2-40B4-BE49-F238E27FC236}">
                <a16:creationId xmlns:a16="http://schemas.microsoft.com/office/drawing/2014/main" id="{1626CC06-E54F-48FA-A50E-0EE4E306B7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3093" y="3162101"/>
            <a:ext cx="2628900" cy="1323975"/>
          </a:xfrm>
          <a:prstGeom prst="rect">
            <a:avLst/>
          </a:prstGeom>
        </p:spPr>
      </p:pic>
      <p:pic>
        <p:nvPicPr>
          <p:cNvPr id="42" name="図 41" descr="グリーン, 時計, 描く, ウマ が含まれている画像&#10;&#10;自動的に生成された説明">
            <a:extLst>
              <a:ext uri="{FF2B5EF4-FFF2-40B4-BE49-F238E27FC236}">
                <a16:creationId xmlns:a16="http://schemas.microsoft.com/office/drawing/2014/main" id="{276688FF-C540-432F-A8E4-D305CBC3EB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7710" y="5301367"/>
            <a:ext cx="2581275" cy="1323975"/>
          </a:xfrm>
          <a:prstGeom prst="rect">
            <a:avLst/>
          </a:prstGeom>
        </p:spPr>
      </p:pic>
      <p:grpSp>
        <p:nvGrpSpPr>
          <p:cNvPr id="17" name="グループ化 16">
            <a:extLst>
              <a:ext uri="{FF2B5EF4-FFF2-40B4-BE49-F238E27FC236}">
                <a16:creationId xmlns:a16="http://schemas.microsoft.com/office/drawing/2014/main" id="{80A2B918-839D-422E-8832-C7247BD2F7EB}"/>
              </a:ext>
            </a:extLst>
          </p:cNvPr>
          <p:cNvGrpSpPr/>
          <p:nvPr/>
        </p:nvGrpSpPr>
        <p:grpSpPr>
          <a:xfrm>
            <a:off x="8327148" y="4641568"/>
            <a:ext cx="3864852" cy="1321787"/>
            <a:chOff x="7790493" y="4714455"/>
            <a:chExt cx="3864852" cy="1321787"/>
          </a:xfrm>
        </p:grpSpPr>
        <p:grpSp>
          <p:nvGrpSpPr>
            <p:cNvPr id="11" name="グループ化 10">
              <a:extLst>
                <a:ext uri="{FF2B5EF4-FFF2-40B4-BE49-F238E27FC236}">
                  <a16:creationId xmlns:a16="http://schemas.microsoft.com/office/drawing/2014/main" id="{BC4913E5-67FB-4683-B627-FD823E511DF3}"/>
                </a:ext>
              </a:extLst>
            </p:cNvPr>
            <p:cNvGrpSpPr/>
            <p:nvPr/>
          </p:nvGrpSpPr>
          <p:grpSpPr>
            <a:xfrm>
              <a:off x="8018535" y="4714455"/>
              <a:ext cx="3636810" cy="1321787"/>
              <a:chOff x="8018535" y="4714455"/>
              <a:chExt cx="3636810" cy="1321787"/>
            </a:xfrm>
          </p:grpSpPr>
          <p:pic>
            <p:nvPicPr>
              <p:cNvPr id="6" name="図 5" descr="グリーン, 時計, メーター, 交通 が含まれている画像&#10;&#10;自動的に生成された説明">
                <a:extLst>
                  <a:ext uri="{FF2B5EF4-FFF2-40B4-BE49-F238E27FC236}">
                    <a16:creationId xmlns:a16="http://schemas.microsoft.com/office/drawing/2014/main" id="{316B02D9-3143-4CE6-90A9-CC5E69FA0BB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81016" y="5057426"/>
                <a:ext cx="1874329" cy="978816"/>
              </a:xfrm>
              <a:prstGeom prst="rect">
                <a:avLst/>
              </a:prstGeom>
            </p:spPr>
          </p:pic>
          <p:sp>
            <p:nvSpPr>
              <p:cNvPr id="25" name="テキスト ボックス 24">
                <a:extLst>
                  <a:ext uri="{FF2B5EF4-FFF2-40B4-BE49-F238E27FC236}">
                    <a16:creationId xmlns:a16="http://schemas.microsoft.com/office/drawing/2014/main" id="{D8EDF2F1-EE50-4DE7-A242-647D12B06ADE}"/>
                  </a:ext>
                </a:extLst>
              </p:cNvPr>
              <p:cNvSpPr txBox="1"/>
              <p:nvPr/>
            </p:nvSpPr>
            <p:spPr>
              <a:xfrm>
                <a:off x="8018535" y="4714455"/>
                <a:ext cx="2654709" cy="369332"/>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ワレカケ訓練画像：</a:t>
                </a:r>
                <a:r>
                  <a:rPr lang="ja-JP" altLang="en-US" dirty="0"/>
                  <a:t>　　　　</a:t>
                </a:r>
              </a:p>
            </p:txBody>
          </p:sp>
        </p:grpSp>
        <p:pic>
          <p:nvPicPr>
            <p:cNvPr id="16" name="図 15" descr="グリーン, 時計, メーター が含まれている画像&#10;&#10;自動的に生成された説明">
              <a:extLst>
                <a:ext uri="{FF2B5EF4-FFF2-40B4-BE49-F238E27FC236}">
                  <a16:creationId xmlns:a16="http://schemas.microsoft.com/office/drawing/2014/main" id="{E88CDCA0-EC0E-43C8-8972-A678FE24E1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90493" y="5057426"/>
              <a:ext cx="1860271" cy="954340"/>
            </a:xfrm>
            <a:prstGeom prst="rect">
              <a:avLst/>
            </a:prstGeom>
          </p:spPr>
        </p:pic>
      </p:grpSp>
      <p:pic>
        <p:nvPicPr>
          <p:cNvPr id="19" name="図 18" descr="グリーン, 時計, 草, ケーキ が含まれている画像&#10;&#10;自動的に生成された説明">
            <a:extLst>
              <a:ext uri="{FF2B5EF4-FFF2-40B4-BE49-F238E27FC236}">
                <a16:creationId xmlns:a16="http://schemas.microsoft.com/office/drawing/2014/main" id="{45C4BA63-6BB2-4CBF-90B6-3E94C529927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66509" y="5272792"/>
            <a:ext cx="2609850" cy="1352550"/>
          </a:xfrm>
          <a:prstGeom prst="rect">
            <a:avLst/>
          </a:prstGeom>
        </p:spPr>
      </p:pic>
    </p:spTree>
    <p:extLst>
      <p:ext uri="{BB962C8B-B14F-4D97-AF65-F5344CB8AC3E}">
        <p14:creationId xmlns:p14="http://schemas.microsoft.com/office/powerpoint/2010/main" val="2562932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48239-6764-4FE1-BA88-269202E14DDA}"/>
              </a:ext>
            </a:extLst>
          </p:cNvPr>
          <p:cNvSpPr>
            <a:spLocks noGrp="1"/>
          </p:cNvSpPr>
          <p:nvPr>
            <p:ph type="title"/>
          </p:nvPr>
        </p:nvSpPr>
        <p:spPr>
          <a:xfrm>
            <a:off x="318058" y="2640981"/>
            <a:ext cx="10690100" cy="706091"/>
          </a:xfrm>
        </p:spPr>
        <p:txBody>
          <a:bodyPr/>
          <a:lstStyle/>
          <a:p>
            <a:r>
              <a:rPr kumimoji="1" lang="ja-JP" altLang="en-US" sz="2400" dirty="0">
                <a:ea typeface="Yu Gothic" panose="020B0400000000000000" pitchFamily="50" charset="-128"/>
              </a:rPr>
              <a:t>変形として判定できなかった画像：ガビガビと判定された</a:t>
            </a:r>
            <a:br>
              <a:rPr lang="en-US" altLang="ja-JP" sz="2400" b="0" dirty="0">
                <a:solidFill>
                  <a:schemeClr val="tx1"/>
                </a:solidFill>
                <a:effectLst/>
                <a:ea typeface="Yu Gothic" panose="020B0400000000000000" pitchFamily="50" charset="-128"/>
              </a:rPr>
            </a:br>
            <a:r>
              <a:rPr lang="ja-JP" altLang="en-US" sz="2000" b="0" dirty="0">
                <a:solidFill>
                  <a:schemeClr val="tx1"/>
                </a:solidFill>
                <a:ea typeface="Yu Gothic" panose="020B0400000000000000" pitchFamily="50" charset="-128"/>
              </a:rPr>
              <a:t>特に赤い点が明確な大量の良品</a:t>
            </a:r>
            <a:r>
              <a:rPr lang="en-US" altLang="ja-JP" sz="2000" b="0" dirty="0">
                <a:solidFill>
                  <a:schemeClr val="tx1"/>
                </a:solidFill>
                <a:ea typeface="Yu Gothic" panose="020B0400000000000000" pitchFamily="50" charset="-128"/>
              </a:rPr>
              <a:t>(100</a:t>
            </a:r>
            <a:r>
              <a:rPr lang="ja-JP" altLang="en-US" sz="2000" b="0" dirty="0">
                <a:solidFill>
                  <a:schemeClr val="tx1"/>
                </a:solidFill>
                <a:ea typeface="Yu Gothic" panose="020B0400000000000000" pitchFamily="50" charset="-128"/>
              </a:rPr>
              <a:t>枚程度</a:t>
            </a:r>
            <a:r>
              <a:rPr lang="en-US" altLang="ja-JP" sz="2000" b="0" dirty="0">
                <a:solidFill>
                  <a:schemeClr val="tx1"/>
                </a:solidFill>
                <a:ea typeface="Yu Gothic" panose="020B0400000000000000" pitchFamily="50" charset="-128"/>
              </a:rPr>
              <a:t>)</a:t>
            </a:r>
            <a:r>
              <a:rPr lang="ja-JP" altLang="en-US" sz="2000" b="0" dirty="0">
                <a:solidFill>
                  <a:schemeClr val="tx1"/>
                </a:solidFill>
                <a:ea typeface="Yu Gothic" panose="020B0400000000000000" pitchFamily="50" charset="-128"/>
              </a:rPr>
              <a:t>が電極赤ブクとして判定された。</a:t>
            </a:r>
            <a:br>
              <a:rPr lang="en-US" altLang="ja-JP" sz="2000" b="0" dirty="0">
                <a:solidFill>
                  <a:schemeClr val="tx1"/>
                </a:solidFill>
                <a:ea typeface="Yu Gothic" panose="020B0400000000000000" pitchFamily="50" charset="-128"/>
              </a:rPr>
            </a:br>
            <a:br>
              <a:rPr lang="en-US" altLang="ja-JP" sz="2000" b="0" dirty="0">
                <a:solidFill>
                  <a:schemeClr val="tx1"/>
                </a:solidFill>
                <a:ea typeface="Yu Gothic" panose="020B0400000000000000" pitchFamily="50" charset="-128"/>
              </a:rPr>
            </a:br>
            <a:r>
              <a:rPr lang="ja-JP" altLang="en-US" sz="2000" b="0" dirty="0">
                <a:ea typeface="Yu Gothic" panose="020B0400000000000000" pitchFamily="50" charset="-128"/>
              </a:rPr>
              <a:t>推測：偽画像は形の変化が激しく、電極の色変化がないため、</a:t>
            </a:r>
            <a:br>
              <a:rPr lang="en-US" altLang="ja-JP" sz="2000" b="0" dirty="0">
                <a:ea typeface="Yu Gothic" panose="020B0400000000000000" pitchFamily="50" charset="-128"/>
              </a:rPr>
            </a:br>
            <a:r>
              <a:rPr lang="ja-JP" altLang="en-US" sz="2000" b="0" dirty="0">
                <a:ea typeface="Yu Gothic" panose="020B0400000000000000" pitchFamily="50" charset="-128"/>
              </a:rPr>
              <a:t>変化がマイルドで、電極の色変化が激しい変形を検知できなかった。　　　</a:t>
            </a:r>
            <a:br>
              <a:rPr lang="en-US" altLang="ja-JP" sz="2400" b="0" dirty="0">
                <a:highlight>
                  <a:srgbClr val="FFFF00"/>
                </a:highligh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ffectLst/>
                <a:ea typeface="Yu Gothic" panose="020B0400000000000000" pitchFamily="50" charset="-128"/>
              </a:rPr>
            </a:br>
            <a:br>
              <a:rPr lang="en-US" altLang="ja-JP" sz="20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a typeface="Yu Gothic" panose="020B0400000000000000" pitchFamily="50" charset="-128"/>
              </a:rPr>
            </a:br>
            <a:br>
              <a:rPr lang="en-US" altLang="ja-JP" sz="2400" b="0" dirty="0">
                <a:solidFill>
                  <a:schemeClr val="tx1"/>
                </a:solidFill>
                <a:effectLst/>
                <a:ea typeface="Yu Gothic" panose="020B0400000000000000" pitchFamily="50" charset="-128"/>
              </a:rPr>
            </a:br>
            <a:endParaRPr kumimoji="1" lang="ja-JP" altLang="en-US" sz="2400" b="0" dirty="0">
              <a:solidFill>
                <a:schemeClr val="tx1"/>
              </a:solidFill>
            </a:endParaRPr>
          </a:p>
        </p:txBody>
      </p:sp>
      <p:sp>
        <p:nvSpPr>
          <p:cNvPr id="3" name="タイトル 1">
            <a:extLst>
              <a:ext uri="{FF2B5EF4-FFF2-40B4-BE49-F238E27FC236}">
                <a16:creationId xmlns:a16="http://schemas.microsoft.com/office/drawing/2014/main" id="{5F3AF920-AE42-48C6-9994-4052CB3CC1B8}"/>
              </a:ext>
            </a:extLst>
          </p:cNvPr>
          <p:cNvSpPr txBox="1">
            <a:spLocks/>
          </p:cNvSpPr>
          <p:nvPr/>
        </p:nvSpPr>
        <p:spPr bwMode="gray">
          <a:xfrm>
            <a:off x="801762" y="37672"/>
            <a:ext cx="8506451" cy="706091"/>
          </a:xfrm>
          <a:prstGeom prst="rect">
            <a:avLst/>
          </a:prstGeom>
        </p:spPr>
        <p:txBody>
          <a:bodyPr vert="horz" lIns="0" tIns="0" rIns="0" bIns="0" rtlCol="0" anchor="ctr">
            <a:noAutofit/>
          </a:bodyPr>
          <a:lstStyle>
            <a:lvl1pPr algn="l" defTabSz="1219170" rtl="0" eaLnBrk="1" latinLnBrk="0" hangingPunct="1">
              <a:lnSpc>
                <a:spcPct val="80000"/>
              </a:lnSpc>
              <a:spcBef>
                <a:spcPct val="0"/>
              </a:spcBef>
              <a:buNone/>
              <a:defRPr lang="en-GB" sz="3200" b="1" kern="1200">
                <a:solidFill>
                  <a:schemeClr val="bg2"/>
                </a:solidFill>
                <a:latin typeface="+mj-lt"/>
                <a:ea typeface="+mj-ea"/>
                <a:cs typeface="Arial" panose="020B0604020202020204" pitchFamily="34" charset="0"/>
              </a:defRPr>
            </a:lvl1pPr>
          </a:lstStyle>
          <a:p>
            <a:r>
              <a:rPr lang="ja-JP" altLang="en-US" sz="2400" dirty="0">
                <a:ea typeface="Yu Gothic" panose="020B0400000000000000" pitchFamily="50" charset="-128"/>
              </a:rPr>
              <a:t>少ない本物 </a:t>
            </a:r>
            <a:r>
              <a:rPr lang="en-US" altLang="ja-JP" sz="2400" dirty="0">
                <a:ea typeface="Yu Gothic" panose="020B0400000000000000" pitchFamily="50" charset="-128"/>
              </a:rPr>
              <a:t>vs</a:t>
            </a:r>
            <a:r>
              <a:rPr lang="ja-JP" altLang="en-US" sz="2400" dirty="0">
                <a:ea typeface="Yu Gothic" panose="020B0400000000000000" pitchFamily="50" charset="-128"/>
              </a:rPr>
              <a:t> 偽画像＋少ない本物</a:t>
            </a:r>
            <a:endParaRPr lang="en-US" altLang="ja-JP" sz="2400" dirty="0">
              <a:ea typeface="Yu Gothic" panose="020B0400000000000000" pitchFamily="50" charset="-128"/>
            </a:endParaRPr>
          </a:p>
          <a:p>
            <a:r>
              <a:rPr lang="ja-JP" altLang="en-US" sz="2400" b="0" dirty="0">
                <a:solidFill>
                  <a:schemeClr val="tx1"/>
                </a:solidFill>
                <a:effectLst/>
                <a:ea typeface="Yu Gothic" panose="020B0400000000000000" pitchFamily="50" charset="-128"/>
              </a:rPr>
              <a:t>結果④</a:t>
            </a:r>
            <a:r>
              <a:rPr lang="ja-JP" altLang="en-US" sz="2400" b="0" dirty="0">
                <a:solidFill>
                  <a:schemeClr val="tx1"/>
                </a:solidFill>
                <a:ea typeface="Yu Gothic" panose="020B0400000000000000" pitchFamily="50" charset="-128"/>
              </a:rPr>
              <a:t>：素体部変形が悪化した原因：見逃し</a:t>
            </a:r>
            <a:endParaRPr lang="en-US" altLang="ja-JP" sz="2400" dirty="0">
              <a:solidFill>
                <a:schemeClr val="bg2"/>
              </a:solidFill>
              <a:effectLst/>
              <a:ea typeface="Yu Gothic" panose="020B0400000000000000" pitchFamily="50" charset="-128"/>
            </a:endParaRPr>
          </a:p>
        </p:txBody>
      </p:sp>
      <p:sp>
        <p:nvSpPr>
          <p:cNvPr id="34" name="テキスト ボックス 33">
            <a:extLst>
              <a:ext uri="{FF2B5EF4-FFF2-40B4-BE49-F238E27FC236}">
                <a16:creationId xmlns:a16="http://schemas.microsoft.com/office/drawing/2014/main" id="{38982D92-9215-493E-963A-1AE96FBA10BF}"/>
              </a:ext>
            </a:extLst>
          </p:cNvPr>
          <p:cNvSpPr txBox="1"/>
          <p:nvPr/>
        </p:nvSpPr>
        <p:spPr>
          <a:xfrm>
            <a:off x="700138" y="2614662"/>
            <a:ext cx="4225608" cy="400110"/>
          </a:xfrm>
          <a:prstGeom prst="rect">
            <a:avLst/>
          </a:prstGeom>
          <a:noFill/>
        </p:spPr>
        <p:txBody>
          <a:bodyPr wrap="square">
            <a:spAutoFit/>
          </a:bodyPr>
          <a:lstStyle/>
          <a:p>
            <a:r>
              <a:rPr lang="ja-JP" altLang="en-US" sz="2000" b="1" dirty="0">
                <a:latin typeface="+mj-lt"/>
                <a:ea typeface="Yu Gothic" panose="020B0400000000000000" pitchFamily="50" charset="-128"/>
                <a:cs typeface="Arial" panose="020B0604020202020204" pitchFamily="34" charset="0"/>
              </a:rPr>
              <a:t>ガビガビと判定された変形画像</a:t>
            </a:r>
          </a:p>
        </p:txBody>
      </p:sp>
      <p:sp>
        <p:nvSpPr>
          <p:cNvPr id="14" name="テキスト ボックス 13">
            <a:extLst>
              <a:ext uri="{FF2B5EF4-FFF2-40B4-BE49-F238E27FC236}">
                <a16:creationId xmlns:a16="http://schemas.microsoft.com/office/drawing/2014/main" id="{52BC7376-7BBB-463C-AB1D-A52A9AE2DC38}"/>
              </a:ext>
            </a:extLst>
          </p:cNvPr>
          <p:cNvSpPr txBox="1"/>
          <p:nvPr/>
        </p:nvSpPr>
        <p:spPr>
          <a:xfrm>
            <a:off x="801762" y="4719997"/>
            <a:ext cx="6097002" cy="400110"/>
          </a:xfrm>
          <a:prstGeom prst="rect">
            <a:avLst/>
          </a:prstGeom>
          <a:noFill/>
        </p:spPr>
        <p:txBody>
          <a:bodyPr wrap="square">
            <a:spAutoFit/>
          </a:bodyPr>
          <a:lstStyle/>
          <a:p>
            <a:r>
              <a:rPr lang="ja-JP" altLang="en-US" sz="2000" b="1" dirty="0">
                <a:latin typeface="+mj-lt"/>
                <a:ea typeface="Yu Gothic" panose="020B0400000000000000" pitchFamily="50" charset="-128"/>
                <a:cs typeface="Arial" panose="020B0604020202020204" pitchFamily="34" charset="0"/>
              </a:rPr>
              <a:t>正しく変形と判定された画像</a:t>
            </a:r>
          </a:p>
        </p:txBody>
      </p:sp>
      <p:grpSp>
        <p:nvGrpSpPr>
          <p:cNvPr id="30" name="グループ化 29">
            <a:extLst>
              <a:ext uri="{FF2B5EF4-FFF2-40B4-BE49-F238E27FC236}">
                <a16:creationId xmlns:a16="http://schemas.microsoft.com/office/drawing/2014/main" id="{EFC83EA7-8892-43C7-95C0-3D5182AD2BA9}"/>
              </a:ext>
            </a:extLst>
          </p:cNvPr>
          <p:cNvGrpSpPr/>
          <p:nvPr/>
        </p:nvGrpSpPr>
        <p:grpSpPr>
          <a:xfrm>
            <a:off x="7812786" y="2008823"/>
            <a:ext cx="4166477" cy="2840353"/>
            <a:chOff x="6867348" y="3110631"/>
            <a:chExt cx="3708908" cy="2534746"/>
          </a:xfrm>
        </p:grpSpPr>
        <p:sp>
          <p:nvSpPr>
            <p:cNvPr id="23" name="テキスト ボックス 22">
              <a:extLst>
                <a:ext uri="{FF2B5EF4-FFF2-40B4-BE49-F238E27FC236}">
                  <a16:creationId xmlns:a16="http://schemas.microsoft.com/office/drawing/2014/main" id="{19C4F7E2-B436-49E2-A878-EABF026398DB}"/>
                </a:ext>
              </a:extLst>
            </p:cNvPr>
            <p:cNvSpPr txBox="1"/>
            <p:nvPr/>
          </p:nvSpPr>
          <p:spPr>
            <a:xfrm>
              <a:off x="7209415" y="3110631"/>
              <a:ext cx="2654709" cy="646331"/>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訓練画像：</a:t>
              </a:r>
              <a:endParaRPr lang="en-US" altLang="ja-JP" b="1" dirty="0">
                <a:latin typeface="+mj-lt"/>
                <a:ea typeface="Yu Gothic" panose="020B0400000000000000" pitchFamily="50" charset="-128"/>
                <a:cs typeface="Arial" panose="020B0604020202020204" pitchFamily="34" charset="0"/>
              </a:endParaRPr>
            </a:p>
            <a:p>
              <a:r>
                <a:rPr lang="ja-JP" altLang="en-US" dirty="0"/>
                <a:t>本物　　　　　偽画像</a:t>
              </a:r>
            </a:p>
          </p:txBody>
        </p:sp>
        <p:pic>
          <p:nvPicPr>
            <p:cNvPr id="15" name="図 14" descr="グリーン, 時計, 探す, 小さい が含まれている画像&#10;&#10;自動的に生成された説明">
              <a:extLst>
                <a:ext uri="{FF2B5EF4-FFF2-40B4-BE49-F238E27FC236}">
                  <a16:creationId xmlns:a16="http://schemas.microsoft.com/office/drawing/2014/main" id="{2DC4E8E2-8D14-45DC-843F-5D67A1B5A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009" y="3777569"/>
              <a:ext cx="1719782" cy="898683"/>
            </a:xfrm>
            <a:prstGeom prst="rect">
              <a:avLst/>
            </a:prstGeom>
          </p:spPr>
        </p:pic>
        <p:pic>
          <p:nvPicPr>
            <p:cNvPr id="24" name="図 23" descr="グリーン, 光, オレンジ, ケーキ が含まれている画像&#10;&#10;自動的に生成された説明">
              <a:extLst>
                <a:ext uri="{FF2B5EF4-FFF2-40B4-BE49-F238E27FC236}">
                  <a16:creationId xmlns:a16="http://schemas.microsoft.com/office/drawing/2014/main" id="{3E61D682-2B80-4035-BB28-54C46C7DE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3544" y="4756807"/>
              <a:ext cx="1732712" cy="872821"/>
            </a:xfrm>
            <a:prstGeom prst="rect">
              <a:avLst/>
            </a:prstGeom>
          </p:spPr>
        </p:pic>
        <p:pic>
          <p:nvPicPr>
            <p:cNvPr id="26" name="図 25" descr="グリーン, 時計, 交通, メーター が含まれている画像&#10;&#10;自動的に生成された説明">
              <a:extLst>
                <a:ext uri="{FF2B5EF4-FFF2-40B4-BE49-F238E27FC236}">
                  <a16:creationId xmlns:a16="http://schemas.microsoft.com/office/drawing/2014/main" id="{2AD53D23-39E9-4405-B900-A2C65AA82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4470" y="3794029"/>
              <a:ext cx="1732712" cy="882223"/>
            </a:xfrm>
            <a:prstGeom prst="rect">
              <a:avLst/>
            </a:prstGeom>
          </p:spPr>
        </p:pic>
        <p:pic>
          <p:nvPicPr>
            <p:cNvPr id="29" name="図 28" descr="時計, メーター が含まれている画像&#10;&#10;自動的に生成された説明">
              <a:extLst>
                <a:ext uri="{FF2B5EF4-FFF2-40B4-BE49-F238E27FC236}">
                  <a16:creationId xmlns:a16="http://schemas.microsoft.com/office/drawing/2014/main" id="{E89E7999-5165-4FC3-B446-AC77ACFC06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7348" y="4756807"/>
              <a:ext cx="1789834" cy="888570"/>
            </a:xfrm>
            <a:prstGeom prst="rect">
              <a:avLst/>
            </a:prstGeom>
          </p:spPr>
        </p:pic>
      </p:grpSp>
      <p:pic>
        <p:nvPicPr>
          <p:cNvPr id="44" name="図 43" descr="グリーン, 多い, ケーキ, 誕生日 が含まれている画像&#10;&#10;自動的に生成された説明">
            <a:extLst>
              <a:ext uri="{FF2B5EF4-FFF2-40B4-BE49-F238E27FC236}">
                <a16:creationId xmlns:a16="http://schemas.microsoft.com/office/drawing/2014/main" id="{6B392CEC-7CFB-4465-8C3E-584B0F7B97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762" y="3155725"/>
            <a:ext cx="2571750" cy="1304925"/>
          </a:xfrm>
          <a:prstGeom prst="rect">
            <a:avLst/>
          </a:prstGeom>
        </p:spPr>
      </p:pic>
      <p:pic>
        <p:nvPicPr>
          <p:cNvPr id="46" name="図 45" descr="グリーン, 時計, メーター が含まれている画像&#10;&#10;自動的に生成された説明">
            <a:extLst>
              <a:ext uri="{FF2B5EF4-FFF2-40B4-BE49-F238E27FC236}">
                <a16:creationId xmlns:a16="http://schemas.microsoft.com/office/drawing/2014/main" id="{C816F1C2-1171-4237-A8ED-0D8D2782F1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6339" y="3155725"/>
            <a:ext cx="2628900" cy="1343025"/>
          </a:xfrm>
          <a:prstGeom prst="rect">
            <a:avLst/>
          </a:prstGeom>
        </p:spPr>
      </p:pic>
      <p:grpSp>
        <p:nvGrpSpPr>
          <p:cNvPr id="56" name="グループ化 55">
            <a:extLst>
              <a:ext uri="{FF2B5EF4-FFF2-40B4-BE49-F238E27FC236}">
                <a16:creationId xmlns:a16="http://schemas.microsoft.com/office/drawing/2014/main" id="{A7FD4A38-9B11-4871-B1B0-FAA4014D206C}"/>
              </a:ext>
            </a:extLst>
          </p:cNvPr>
          <p:cNvGrpSpPr/>
          <p:nvPr/>
        </p:nvGrpSpPr>
        <p:grpSpPr>
          <a:xfrm>
            <a:off x="7756585" y="4939444"/>
            <a:ext cx="4133694" cy="1572980"/>
            <a:chOff x="7801297" y="4920052"/>
            <a:chExt cx="3690565" cy="1229261"/>
          </a:xfrm>
        </p:grpSpPr>
        <p:sp>
          <p:nvSpPr>
            <p:cNvPr id="51" name="テキスト ボックス 50">
              <a:extLst>
                <a:ext uri="{FF2B5EF4-FFF2-40B4-BE49-F238E27FC236}">
                  <a16:creationId xmlns:a16="http://schemas.microsoft.com/office/drawing/2014/main" id="{2681088D-2AA0-4AB8-96DB-4D481D507E0A}"/>
                </a:ext>
              </a:extLst>
            </p:cNvPr>
            <p:cNvSpPr txBox="1"/>
            <p:nvPr/>
          </p:nvSpPr>
          <p:spPr>
            <a:xfrm>
              <a:off x="7909372" y="4920052"/>
              <a:ext cx="2654709" cy="369332"/>
            </a:xfrm>
            <a:prstGeom prst="rect">
              <a:avLst/>
            </a:prstGeom>
            <a:noFill/>
          </p:spPr>
          <p:txBody>
            <a:bodyPr wrap="square">
              <a:spAutoFit/>
            </a:bodyPr>
            <a:lstStyle/>
            <a:p>
              <a:r>
                <a:rPr lang="ja-JP" altLang="en-US" b="1" dirty="0">
                  <a:latin typeface="+mj-lt"/>
                  <a:ea typeface="Yu Gothic" panose="020B0400000000000000" pitchFamily="50" charset="-128"/>
                  <a:cs typeface="Arial" panose="020B0604020202020204" pitchFamily="34" charset="0"/>
                </a:rPr>
                <a:t>ガビガビ訓練画像：</a:t>
              </a:r>
              <a:r>
                <a:rPr lang="ja-JP" altLang="en-US" dirty="0"/>
                <a:t>　　　　</a:t>
              </a:r>
            </a:p>
          </p:txBody>
        </p:sp>
        <p:pic>
          <p:nvPicPr>
            <p:cNvPr id="53" name="図 52" descr="時計 が含まれている画像&#10;&#10;自動的に生成された説明">
              <a:extLst>
                <a:ext uri="{FF2B5EF4-FFF2-40B4-BE49-F238E27FC236}">
                  <a16:creationId xmlns:a16="http://schemas.microsoft.com/office/drawing/2014/main" id="{5CDAAA83-0A5F-4DA1-B99E-CF15B7E8EA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7509" y="5247136"/>
              <a:ext cx="1804353" cy="902177"/>
            </a:xfrm>
            <a:prstGeom prst="rect">
              <a:avLst/>
            </a:prstGeom>
          </p:spPr>
        </p:pic>
        <p:pic>
          <p:nvPicPr>
            <p:cNvPr id="55" name="図 54" descr="グリーン, 時計, 顔, 電車 が含まれている画像&#10;&#10;自動的に生成された説明">
              <a:extLst>
                <a:ext uri="{FF2B5EF4-FFF2-40B4-BE49-F238E27FC236}">
                  <a16:creationId xmlns:a16="http://schemas.microsoft.com/office/drawing/2014/main" id="{5165EB82-92FA-4526-AED9-F0D99B033B6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1297" y="5247136"/>
              <a:ext cx="1757963" cy="902176"/>
            </a:xfrm>
            <a:prstGeom prst="rect">
              <a:avLst/>
            </a:prstGeom>
          </p:spPr>
        </p:pic>
      </p:grpSp>
      <p:pic>
        <p:nvPicPr>
          <p:cNvPr id="58" name="図 57" descr="時計, グリーン, メーター が含まれている画像&#10;&#10;自動的に生成された説明">
            <a:extLst>
              <a:ext uri="{FF2B5EF4-FFF2-40B4-BE49-F238E27FC236}">
                <a16:creationId xmlns:a16="http://schemas.microsoft.com/office/drawing/2014/main" id="{78609447-086E-4ADC-8EB8-78B9B7680FB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7914" y="5157300"/>
            <a:ext cx="2638425" cy="1352550"/>
          </a:xfrm>
          <a:prstGeom prst="rect">
            <a:avLst/>
          </a:prstGeom>
        </p:spPr>
      </p:pic>
      <p:pic>
        <p:nvPicPr>
          <p:cNvPr id="61" name="図 60" descr="カラフルな光のcg&#10;&#10;中程度の精度で自動的に生成された説明">
            <a:extLst>
              <a:ext uri="{FF2B5EF4-FFF2-40B4-BE49-F238E27FC236}">
                <a16:creationId xmlns:a16="http://schemas.microsoft.com/office/drawing/2014/main" id="{E2D8E0F6-4F79-478A-B5FA-372719B2016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94588" y="5157300"/>
            <a:ext cx="2721305" cy="1335732"/>
          </a:xfrm>
          <a:prstGeom prst="rect">
            <a:avLst/>
          </a:prstGeom>
        </p:spPr>
      </p:pic>
    </p:spTree>
    <p:extLst>
      <p:ext uri="{BB962C8B-B14F-4D97-AF65-F5344CB8AC3E}">
        <p14:creationId xmlns:p14="http://schemas.microsoft.com/office/powerpoint/2010/main" val="378516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F8C35-913F-4CC0-BE8F-D81546200883}"/>
              </a:ext>
            </a:extLst>
          </p:cNvPr>
          <p:cNvSpPr>
            <a:spLocks noGrp="1"/>
          </p:cNvSpPr>
          <p:nvPr>
            <p:ph type="title"/>
          </p:nvPr>
        </p:nvSpPr>
        <p:spPr>
          <a:xfrm>
            <a:off x="812494" y="270052"/>
            <a:ext cx="8848864" cy="706091"/>
          </a:xfrm>
        </p:spPr>
        <p:txBody>
          <a:body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solidFill>
                  <a:schemeClr val="bg2"/>
                </a:solidFill>
                <a:effectLst/>
                <a:ea typeface="Yu Gothic" panose="020B0400000000000000" pitchFamily="50" charset="-128"/>
              </a:rPr>
              <a:t> 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ResNet18</a:t>
            </a:r>
            <a:r>
              <a:rPr lang="ja-JP" altLang="en-US" sz="2400" dirty="0">
                <a:ea typeface="Yu Gothic" panose="020B0400000000000000" pitchFamily="50" charset="-128"/>
              </a:rPr>
              <a:t>）</a:t>
            </a:r>
            <a:r>
              <a:rPr lang="ja-JP" altLang="en-US" sz="2400" dirty="0">
                <a:effectLst/>
                <a:ea typeface="Yu Gothic" panose="020B0400000000000000" pitchFamily="50" charset="-128"/>
              </a:rPr>
              <a:t>　</a:t>
            </a:r>
            <a:endParaRPr kumimoji="1" lang="ja-JP" altLang="en-US" sz="2400" dirty="0"/>
          </a:p>
        </p:txBody>
      </p:sp>
      <p:sp>
        <p:nvSpPr>
          <p:cNvPr id="11" name="テキスト ボックス 10">
            <a:extLst>
              <a:ext uri="{FF2B5EF4-FFF2-40B4-BE49-F238E27FC236}">
                <a16:creationId xmlns:a16="http://schemas.microsoft.com/office/drawing/2014/main" id="{0D4A7149-CF81-4C65-AE74-6BF6215E4B09}"/>
              </a:ext>
            </a:extLst>
          </p:cNvPr>
          <p:cNvSpPr txBox="1"/>
          <p:nvPr/>
        </p:nvSpPr>
        <p:spPr>
          <a:xfrm>
            <a:off x="651759" y="976143"/>
            <a:ext cx="10727747" cy="861774"/>
          </a:xfrm>
          <a:prstGeom prst="rect">
            <a:avLst/>
          </a:prstGeom>
          <a:noFill/>
        </p:spPr>
        <p:txBody>
          <a:bodyPr wrap="square">
            <a:spAutoFit/>
          </a:bodyPr>
          <a:lstStyle/>
          <a:p>
            <a:pPr marL="0" marR="0">
              <a:spcBef>
                <a:spcPts val="0"/>
              </a:spcBef>
              <a:spcAft>
                <a:spcPts val="0"/>
              </a:spcAft>
            </a:pPr>
            <a:r>
              <a:rPr lang="ja-JP" altLang="en-US" sz="1600" dirty="0">
                <a:effectLst/>
                <a:ea typeface="Yu Gothic" panose="020B0400000000000000" pitchFamily="50" charset="-128"/>
              </a:rPr>
              <a:t>調査対象の</a:t>
            </a:r>
            <a:r>
              <a:rPr lang="ja-JP" altLang="ja-JP" sz="1600" dirty="0">
                <a:effectLst/>
                <a:ea typeface="Yu Gothic" panose="020B0400000000000000" pitchFamily="50" charset="-128"/>
              </a:rPr>
              <a:t>結果：</a:t>
            </a:r>
            <a:r>
              <a:rPr lang="ja-JP" altLang="en-US" sz="1600" dirty="0">
                <a:effectLst/>
                <a:ea typeface="Yu Gothic" panose="020B0400000000000000" pitchFamily="50" charset="-128"/>
              </a:rPr>
              <a:t>偽画像を追加したことで、変色変形、変形の</a:t>
            </a:r>
            <a:r>
              <a:rPr lang="en-US" altLang="ja-JP" sz="1600" dirty="0">
                <a:effectLst/>
                <a:ea typeface="Yu Gothic" panose="020B0400000000000000" pitchFamily="50" charset="-128"/>
              </a:rPr>
              <a:t>F</a:t>
            </a:r>
            <a:r>
              <a:rPr lang="ja-JP" altLang="en-US" sz="1600" dirty="0">
                <a:effectLst/>
                <a:ea typeface="Yu Gothic" panose="020B0400000000000000" pitchFamily="50" charset="-128"/>
              </a:rPr>
              <a:t>値が</a:t>
            </a:r>
            <a:r>
              <a:rPr lang="en-US" altLang="ja-JP" sz="1600" dirty="0">
                <a:effectLst/>
                <a:ea typeface="Yu Gothic" panose="020B0400000000000000" pitchFamily="50" charset="-128"/>
              </a:rPr>
              <a:t>3.46%</a:t>
            </a:r>
            <a:r>
              <a:rPr lang="ja-JP" altLang="en-US" sz="1600" dirty="0">
                <a:effectLst/>
                <a:ea typeface="Yu Gothic" panose="020B0400000000000000" pitchFamily="50" charset="-128"/>
              </a:rPr>
              <a:t>、</a:t>
            </a:r>
            <a:r>
              <a:rPr lang="en-US" altLang="ja-JP" sz="1600" dirty="0">
                <a:effectLst/>
                <a:ea typeface="Yu Gothic" panose="020B0400000000000000" pitchFamily="50" charset="-128"/>
              </a:rPr>
              <a:t>3.18%</a:t>
            </a:r>
            <a:r>
              <a:rPr lang="ja-JP" altLang="en-US" sz="1600" dirty="0">
                <a:effectLst/>
                <a:ea typeface="Yu Gothic" panose="020B0400000000000000" pitchFamily="50" charset="-128"/>
              </a:rPr>
              <a:t>上がったが、</a:t>
            </a:r>
            <a:endParaRPr lang="en-US" altLang="ja-JP" sz="1600" dirty="0">
              <a:effectLst/>
              <a:ea typeface="Yu Gothic" panose="020B0400000000000000" pitchFamily="50" charset="-128"/>
            </a:endParaRPr>
          </a:p>
          <a:p>
            <a:pPr marL="0" marR="0">
              <a:spcBef>
                <a:spcPts val="0"/>
              </a:spcBef>
              <a:spcAft>
                <a:spcPts val="0"/>
              </a:spcAft>
            </a:pPr>
            <a:r>
              <a:rPr lang="ja-JP" altLang="en-US" sz="1600" dirty="0">
                <a:ea typeface="Yu Gothic" panose="020B0400000000000000" pitchFamily="50" charset="-128"/>
              </a:rPr>
              <a:t>電極赤ブク</a:t>
            </a:r>
            <a:r>
              <a:rPr lang="ja-JP" altLang="en-US" sz="1600" dirty="0">
                <a:effectLst/>
                <a:ea typeface="Yu Gothic" panose="020B0400000000000000" pitchFamily="50" charset="-128"/>
              </a:rPr>
              <a:t>の</a:t>
            </a:r>
            <a:r>
              <a:rPr lang="en-US" altLang="ja-JP" sz="1600" dirty="0">
                <a:effectLst/>
                <a:ea typeface="Yu Gothic" panose="020B0400000000000000" pitchFamily="50" charset="-128"/>
              </a:rPr>
              <a:t>F</a:t>
            </a:r>
            <a:r>
              <a:rPr lang="ja-JP" altLang="en-US" sz="1600" dirty="0">
                <a:effectLst/>
                <a:ea typeface="Yu Gothic" panose="020B0400000000000000" pitchFamily="50" charset="-128"/>
              </a:rPr>
              <a:t>値が</a:t>
            </a:r>
            <a:r>
              <a:rPr lang="en-US" altLang="ja-JP" sz="1600" dirty="0">
                <a:ea typeface="Yu Gothic" panose="020B0400000000000000" pitchFamily="50" charset="-128"/>
              </a:rPr>
              <a:t>29.24%</a:t>
            </a:r>
            <a:r>
              <a:rPr lang="ja-JP" altLang="en-US" sz="1600" dirty="0">
                <a:ea typeface="Yu Gothic" panose="020B0400000000000000" pitchFamily="50" charset="-128"/>
              </a:rPr>
              <a:t>下がった。</a:t>
            </a:r>
            <a:endParaRPr lang="en-US" altLang="ja-JP" sz="1600" dirty="0">
              <a:ea typeface="Yu Gothic" panose="020B0400000000000000" pitchFamily="50" charset="-128"/>
            </a:endParaRPr>
          </a:p>
          <a:p>
            <a:pPr marL="0" marR="0">
              <a:spcBef>
                <a:spcPts val="0"/>
              </a:spcBef>
              <a:spcAft>
                <a:spcPts val="0"/>
              </a:spcAft>
            </a:pPr>
            <a:endParaRPr lang="ja-JP" altLang="ja-JP" sz="1800" dirty="0">
              <a:effectLst/>
              <a:ea typeface="Yu Gothic" panose="020B0400000000000000" pitchFamily="50" charset="-128"/>
            </a:endParaRPr>
          </a:p>
        </p:txBody>
      </p:sp>
      <p:graphicFrame>
        <p:nvGraphicFramePr>
          <p:cNvPr id="12" name="表 12">
            <a:extLst>
              <a:ext uri="{FF2B5EF4-FFF2-40B4-BE49-F238E27FC236}">
                <a16:creationId xmlns:a16="http://schemas.microsoft.com/office/drawing/2014/main" id="{F91BFA40-A8FA-446C-A6D1-EF67020819FE}"/>
              </a:ext>
            </a:extLst>
          </p:cNvPr>
          <p:cNvGraphicFramePr>
            <a:graphicFrameLocks noGrp="1"/>
          </p:cNvGraphicFramePr>
          <p:nvPr>
            <p:extLst>
              <p:ext uri="{D42A27DB-BD31-4B8C-83A1-F6EECF244321}">
                <p14:modId xmlns:p14="http://schemas.microsoft.com/office/powerpoint/2010/main" val="898090082"/>
              </p:ext>
            </p:extLst>
          </p:nvPr>
        </p:nvGraphicFramePr>
        <p:xfrm>
          <a:off x="769934" y="3286585"/>
          <a:ext cx="4600660" cy="1748456"/>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3171767378"/>
                    </a:ext>
                  </a:extLst>
                </a:gridCol>
              </a:tblGrid>
              <a:tr h="370840">
                <a:tc>
                  <a:txBody>
                    <a:bodyPr/>
                    <a:lstStyle/>
                    <a:p>
                      <a:r>
                        <a:rPr lang="ja-JP" altLang="ja-JP" sz="1800" dirty="0">
                          <a:effectLst/>
                        </a:rPr>
                        <a:t>本物</a:t>
                      </a:r>
                      <a:r>
                        <a:rPr lang="ja-JP" altLang="en-US" sz="1800" dirty="0">
                          <a:effectLst/>
                        </a:rPr>
                        <a:t>で</a:t>
                      </a:r>
                      <a:endParaRPr lang="en-US" altLang="ja-JP" sz="1800" dirty="0">
                        <a:effectLst/>
                      </a:endParaRPr>
                    </a:p>
                    <a:p>
                      <a:r>
                        <a:rPr lang="ja-JP" altLang="en-US" sz="1800" dirty="0">
                          <a:effectLst/>
                        </a:rPr>
                        <a:t>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電極赤ブク　</a:t>
                      </a:r>
                      <a:r>
                        <a:rPr lang="en-US" altLang="ja-JP" sz="1800" b="1" kern="1200" dirty="0">
                          <a:solidFill>
                            <a:schemeClr val="tx1"/>
                          </a:solidFill>
                          <a:effectLst/>
                        </a:rPr>
                        <a:t>174</a:t>
                      </a:r>
                      <a:r>
                        <a:rPr lang="ja-JP" altLang="en-US" sz="1800" b="1" kern="1200" dirty="0">
                          <a:solidFill>
                            <a:schemeClr val="tx1"/>
                          </a:solidFill>
                          <a:effectLst/>
                        </a:rPr>
                        <a:t>枚</a:t>
                      </a:r>
                      <a:endParaRPr lang="ja-JP" altLang="en-US" sz="1800" b="1" kern="1200" dirty="0">
                        <a:solidFill>
                          <a:schemeClr val="tx1"/>
                        </a:solidFill>
                        <a:effectLst/>
                        <a:highlight>
                          <a:srgbClr val="FFFF00"/>
                        </a:highligh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94.47</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91.70%</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66696">
                <a:tc>
                  <a:txBody>
                    <a:bodyPr/>
                    <a:lstStyle/>
                    <a:p>
                      <a:r>
                        <a:rPr lang="ja-JP" altLang="ja-JP" sz="1800" b="1" kern="1200" dirty="0">
                          <a:solidFill>
                            <a:schemeClr val="tx1"/>
                          </a:solidFill>
                          <a:effectLst/>
                        </a:rPr>
                        <a:t>変色変形</a:t>
                      </a:r>
                      <a:r>
                        <a:rPr lang="ja-JP" altLang="en-US" sz="1800" b="1" kern="1200" dirty="0">
                          <a:solidFill>
                            <a:schemeClr val="tx1"/>
                          </a:solidFill>
                          <a:effectLst/>
                        </a:rPr>
                        <a:t>　　</a:t>
                      </a:r>
                      <a:r>
                        <a:rPr lang="en-US" altLang="ja-JP" sz="1800" b="1" kern="1200" dirty="0">
                          <a:solidFill>
                            <a:schemeClr val="tx1"/>
                          </a:solidFill>
                          <a:effectLst/>
                        </a:rPr>
                        <a:t>26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91.08</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86.20%</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rPr>
                        <a:t>変形</a:t>
                      </a:r>
                      <a:r>
                        <a:rPr lang="ja-JP" altLang="en-US" sz="1800" b="1" kern="1200" dirty="0">
                          <a:solidFill>
                            <a:schemeClr val="tx1"/>
                          </a:solidFill>
                          <a:effectLst/>
                        </a:rPr>
                        <a:t>　　　　</a:t>
                      </a:r>
                      <a:r>
                        <a:rPr lang="en-US" altLang="ja-JP" sz="1800" b="1" kern="1200" dirty="0">
                          <a:solidFill>
                            <a:schemeClr val="tx1"/>
                          </a:solidFill>
                          <a:effectLst/>
                        </a:rPr>
                        <a:t>106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92.59</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85.18%</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graphicFrame>
        <p:nvGraphicFramePr>
          <p:cNvPr id="6" name="表 12">
            <a:extLst>
              <a:ext uri="{FF2B5EF4-FFF2-40B4-BE49-F238E27FC236}">
                <a16:creationId xmlns:a16="http://schemas.microsoft.com/office/drawing/2014/main" id="{41E641FF-E10A-43AD-A6D5-9AB98F0D56EC}"/>
              </a:ext>
            </a:extLst>
          </p:cNvPr>
          <p:cNvGraphicFramePr>
            <a:graphicFrameLocks noGrp="1"/>
          </p:cNvGraphicFramePr>
          <p:nvPr>
            <p:extLst>
              <p:ext uri="{D42A27DB-BD31-4B8C-83A1-F6EECF244321}">
                <p14:modId xmlns:p14="http://schemas.microsoft.com/office/powerpoint/2010/main" val="1296646042"/>
              </p:ext>
            </p:extLst>
          </p:nvPr>
        </p:nvGraphicFramePr>
        <p:xfrm>
          <a:off x="5858829" y="3286585"/>
          <a:ext cx="4600660" cy="175260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2451313715"/>
                    </a:ext>
                  </a:extLst>
                </a:gridCol>
              </a:tblGrid>
              <a:tr h="370840">
                <a:tc>
                  <a:txBody>
                    <a:bodyPr/>
                    <a:lstStyle/>
                    <a:p>
                      <a:r>
                        <a:rPr lang="ja-JP" altLang="ja-JP" sz="1800" dirty="0">
                          <a:effectLst/>
                          <a:ea typeface="Yu Gothic" panose="020B0400000000000000" pitchFamily="50" charset="-128"/>
                        </a:rPr>
                        <a:t>本物＋偽画像</a:t>
                      </a:r>
                      <a:r>
                        <a:rPr lang="ja-JP" altLang="en-US" sz="1800" dirty="0">
                          <a:effectLst/>
                          <a:ea typeface="Yu Gothic" panose="020B0400000000000000" pitchFamily="50" charset="-128"/>
                        </a:rPr>
                        <a:t>で学習させたモード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latin typeface="+mn-lt"/>
                          <a:ea typeface="Yu Gothic" panose="020B0400000000000000" pitchFamily="50" charset="-128"/>
                          <a:cs typeface="+mn-cs"/>
                        </a:rPr>
                        <a:t>電極赤ブク　</a:t>
                      </a:r>
                      <a:r>
                        <a:rPr lang="en-US" altLang="ja-JP" sz="1800" b="1" kern="1200" dirty="0">
                          <a:solidFill>
                            <a:schemeClr val="tx1"/>
                          </a:solidFill>
                          <a:effectLst/>
                          <a:latin typeface="+mn-lt"/>
                          <a:ea typeface="Yu Gothic" panose="020B0400000000000000" pitchFamily="50" charset="-128"/>
                          <a:cs typeface="+mn-cs"/>
                        </a:rPr>
                        <a:t>2</a:t>
                      </a:r>
                      <a:r>
                        <a:rPr lang="en-US" altLang="ja-JP" sz="1800" b="1" kern="1200" dirty="0">
                          <a:solidFill>
                            <a:schemeClr val="tx1"/>
                          </a:solidFill>
                          <a:effectLst/>
                        </a:rPr>
                        <a:t>74</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65.23</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96.09%</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r h="370840">
                <a:tc>
                  <a:txBody>
                    <a:bodyPr/>
                    <a:lstStyle/>
                    <a:p>
                      <a:r>
                        <a:rPr lang="ja-JP" altLang="ja-JP" sz="1800" b="1" kern="1200" dirty="0">
                          <a:solidFill>
                            <a:schemeClr val="tx1"/>
                          </a:solidFill>
                          <a:effectLst/>
                        </a:rPr>
                        <a:t>変色変形</a:t>
                      </a:r>
                      <a:r>
                        <a:rPr lang="ja-JP" altLang="en-US" sz="1800" b="1" kern="1200" dirty="0">
                          <a:solidFill>
                            <a:schemeClr val="tx1"/>
                          </a:solidFill>
                          <a:effectLst/>
                        </a:rPr>
                        <a:t>　　</a:t>
                      </a:r>
                      <a:r>
                        <a:rPr lang="en-US" altLang="ja-JP" sz="1800" b="1" kern="1200" dirty="0">
                          <a:solidFill>
                            <a:schemeClr val="tx1"/>
                          </a:solidFill>
                          <a:effectLst/>
                        </a:rPr>
                        <a:t>126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94.54</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89.65%</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57785432"/>
                  </a:ext>
                </a:extLst>
              </a:tr>
              <a:tr h="370840">
                <a:tc>
                  <a:txBody>
                    <a:bodyPr/>
                    <a:lstStyle/>
                    <a:p>
                      <a:r>
                        <a:rPr lang="ja-JP" altLang="ja-JP" sz="1800" b="1" kern="1200" dirty="0">
                          <a:solidFill>
                            <a:schemeClr val="tx1"/>
                          </a:solidFill>
                          <a:effectLst/>
                        </a:rPr>
                        <a:t>変形</a:t>
                      </a:r>
                      <a:r>
                        <a:rPr lang="ja-JP" altLang="en-US" sz="1800" b="1" kern="1200" dirty="0">
                          <a:solidFill>
                            <a:schemeClr val="tx1"/>
                          </a:solidFill>
                          <a:effectLst/>
                        </a:rPr>
                        <a:t>　　　　</a:t>
                      </a:r>
                      <a:r>
                        <a:rPr lang="en-US" altLang="ja-JP" sz="1800" b="1" kern="1200" dirty="0">
                          <a:solidFill>
                            <a:schemeClr val="tx1"/>
                          </a:solidFill>
                          <a:effectLst/>
                        </a:rPr>
                        <a:t>206</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95.77</a:t>
                      </a:r>
                      <a:r>
                        <a:rPr lang="ja-JP" altLang="en-US" sz="1800" b="1" kern="1200" dirty="0">
                          <a:solidFill>
                            <a:schemeClr val="tx1"/>
                          </a:solidFill>
                          <a:effectLst/>
                          <a:latin typeface="+mn-lt"/>
                          <a:ea typeface="Yu Gothic" panose="020B0400000000000000" pitchFamily="50" charset="-128"/>
                          <a:cs typeface="+mn-cs"/>
                        </a:rPr>
                        <a:t>％ </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94.44%</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759894829"/>
                  </a:ext>
                </a:extLst>
              </a:tr>
            </a:tbl>
          </a:graphicData>
        </a:graphic>
      </p:graphicFrame>
      <p:sp>
        <p:nvSpPr>
          <p:cNvPr id="8" name="テキスト ボックス 7">
            <a:extLst>
              <a:ext uri="{FF2B5EF4-FFF2-40B4-BE49-F238E27FC236}">
                <a16:creationId xmlns:a16="http://schemas.microsoft.com/office/drawing/2014/main" id="{62E14BA4-84DB-45D9-AFC4-30C8FB45ACB9}"/>
              </a:ext>
            </a:extLst>
          </p:cNvPr>
          <p:cNvSpPr txBox="1"/>
          <p:nvPr/>
        </p:nvSpPr>
        <p:spPr>
          <a:xfrm>
            <a:off x="818509" y="2057913"/>
            <a:ext cx="5061284" cy="923330"/>
          </a:xfrm>
          <a:prstGeom prst="rect">
            <a:avLst/>
          </a:prstGeom>
          <a:noFill/>
        </p:spPr>
        <p:txBody>
          <a:bodyPr wrap="square">
            <a:spAutoFit/>
          </a:bodyPr>
          <a:lstStyle/>
          <a:p>
            <a:pPr marL="285750" indent="-285750">
              <a:buFont typeface="Arial" panose="020B0604020202020204" pitchFamily="34" charset="0"/>
              <a:buChar char="•"/>
            </a:pPr>
            <a:r>
              <a:rPr lang="en-US" altLang="ja-JP" dirty="0">
                <a:ea typeface="Yu Gothic" panose="020B0400000000000000" pitchFamily="50" charset="-128"/>
              </a:rPr>
              <a:t>OM53</a:t>
            </a:r>
            <a:r>
              <a:rPr lang="ja-JP" altLang="en-US" dirty="0">
                <a:ea typeface="Yu Gothic" panose="020B0400000000000000" pitchFamily="50" charset="-128"/>
              </a:rPr>
              <a:t>の訓練画像の学習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r>
              <a:rPr lang="ja-JP" altLang="en-US" sz="1800" dirty="0">
                <a:ea typeface="Yu Gothic" panose="020B0400000000000000" pitchFamily="50" charset="-128"/>
              </a:rPr>
              <a:t>全モードは</a:t>
            </a:r>
            <a:r>
              <a:rPr lang="en-US" altLang="ja-JP" sz="1800" dirty="0">
                <a:solidFill>
                  <a:schemeClr val="bg2"/>
                </a:solidFill>
                <a:effectLst/>
                <a:ea typeface="Yu Gothic" panose="020B0400000000000000" pitchFamily="50" charset="-128"/>
              </a:rPr>
              <a:t>OM53</a:t>
            </a:r>
            <a:r>
              <a:rPr lang="ja-JP" altLang="ja-JP" sz="1800" dirty="0">
                <a:solidFill>
                  <a:schemeClr val="bg2"/>
                </a:solidFill>
                <a:effectLst/>
                <a:ea typeface="Yu Gothic" panose="020B0400000000000000" pitchFamily="50" charset="-128"/>
              </a:rPr>
              <a:t>の訓練画像</a:t>
            </a:r>
            <a:endParaRPr lang="ja-JP" altLang="ja-JP" sz="1800" dirty="0">
              <a:ea typeface="游ゴシック" panose="020B0400000000000000" pitchFamily="50" charset="-128"/>
            </a:endParaRPr>
          </a:p>
          <a:p>
            <a:r>
              <a:rPr lang="ja-JP" altLang="en-US" dirty="0">
                <a:ea typeface="Yu Gothic" panose="020B0400000000000000" pitchFamily="50" charset="-128"/>
              </a:rPr>
              <a:t>　　　　</a:t>
            </a:r>
            <a:r>
              <a:rPr lang="ja-JP" altLang="en-US" sz="1800" dirty="0">
                <a:effectLst/>
                <a:ea typeface="Yu Gothic" panose="020B0400000000000000" pitchFamily="50" charset="-128"/>
              </a:rPr>
              <a:t>　</a:t>
            </a:r>
            <a:endParaRPr lang="ja-JP" altLang="en-US" dirty="0"/>
          </a:p>
        </p:txBody>
      </p:sp>
      <p:sp>
        <p:nvSpPr>
          <p:cNvPr id="9" name="テキスト ボックス 8">
            <a:extLst>
              <a:ext uri="{FF2B5EF4-FFF2-40B4-BE49-F238E27FC236}">
                <a16:creationId xmlns:a16="http://schemas.microsoft.com/office/drawing/2014/main" id="{23275F97-54A1-4AA9-8088-15E70B20BC74}"/>
              </a:ext>
            </a:extLst>
          </p:cNvPr>
          <p:cNvSpPr txBox="1"/>
          <p:nvPr/>
        </p:nvSpPr>
        <p:spPr>
          <a:xfrm>
            <a:off x="5636794" y="2006359"/>
            <a:ext cx="6138473" cy="1477328"/>
          </a:xfrm>
          <a:prstGeom prst="rect">
            <a:avLst/>
          </a:prstGeom>
          <a:noFill/>
        </p:spPr>
        <p:txBody>
          <a:bodyPr wrap="square">
            <a:spAutoFit/>
          </a:bodyPr>
          <a:lstStyle/>
          <a:p>
            <a:pPr marL="285750" indent="-285750">
              <a:buFont typeface="Arial" panose="020B0604020202020204" pitchFamily="34" charset="0"/>
              <a:buChar char="•"/>
            </a:pPr>
            <a:r>
              <a:rPr lang="ja-JP" altLang="en-US" dirty="0">
                <a:ea typeface="Yu Gothic" panose="020B0400000000000000" pitchFamily="50" charset="-128"/>
              </a:rPr>
              <a:t>偽画像＋</a:t>
            </a:r>
            <a:r>
              <a:rPr lang="en-US" altLang="ja-JP" sz="1800" dirty="0">
                <a:effectLst/>
                <a:ea typeface="Yu Gothic" panose="020B0400000000000000" pitchFamily="50" charset="-128"/>
              </a:rPr>
              <a:t> OM53</a:t>
            </a:r>
            <a:r>
              <a:rPr lang="ja-JP" altLang="ja-JP" sz="1800" dirty="0">
                <a:effectLst/>
                <a:ea typeface="Yu Gothic" panose="020B0400000000000000" pitchFamily="50" charset="-128"/>
              </a:rPr>
              <a:t>の訓練画像</a:t>
            </a:r>
            <a:r>
              <a:rPr lang="ja-JP" altLang="en-US" dirty="0">
                <a:ea typeface="Yu Gothic" panose="020B0400000000000000" pitchFamily="50" charset="-128"/>
              </a:rPr>
              <a:t>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endParaRPr lang="en-US" altLang="ja-JP" sz="1800" dirty="0">
              <a:ea typeface="Yu Gothic" panose="020B0400000000000000" pitchFamily="50" charset="-128"/>
            </a:endParaRPr>
          </a:p>
          <a:p>
            <a:r>
              <a:rPr lang="ja-JP" altLang="en-US" sz="1800" dirty="0">
                <a:effectLst/>
                <a:ea typeface="Yu Gothic" panose="020B0400000000000000" pitchFamily="50" charset="-128"/>
              </a:rPr>
              <a:t>電極赤ブク</a:t>
            </a:r>
            <a:r>
              <a:rPr lang="ja-JP" altLang="en-US" sz="1800" dirty="0">
                <a:ea typeface="Yu Gothic" panose="020B0400000000000000" pitchFamily="50" charset="-128"/>
              </a:rPr>
              <a:t>、変色変形、変形</a:t>
            </a:r>
            <a:r>
              <a:rPr lang="ja-JP" altLang="ja-JP" sz="1800" dirty="0">
                <a:effectLst/>
                <a:ea typeface="游ゴシック" panose="020B0400000000000000" pitchFamily="50" charset="-128"/>
              </a:rPr>
              <a:t>は</a:t>
            </a:r>
            <a:r>
              <a:rPr lang="ja-JP" altLang="en-US" dirty="0">
                <a:ea typeface="Yu Gothic" panose="020B0400000000000000" pitchFamily="50" charset="-128"/>
              </a:rPr>
              <a:t>偽画像＋</a:t>
            </a:r>
            <a:r>
              <a:rPr lang="en-US" altLang="ja-JP" sz="1800" dirty="0">
                <a:effectLst/>
                <a:ea typeface="Yu Gothic" panose="020B0400000000000000" pitchFamily="50" charset="-128"/>
              </a:rPr>
              <a:t> OM53</a:t>
            </a:r>
            <a:r>
              <a:rPr lang="ja-JP" altLang="ja-JP" sz="1800" dirty="0">
                <a:effectLst/>
                <a:ea typeface="Yu Gothic" panose="020B0400000000000000" pitchFamily="50" charset="-128"/>
              </a:rPr>
              <a:t>の訓練画像を使って</a:t>
            </a:r>
            <a:r>
              <a:rPr lang="ja-JP" altLang="en-US" sz="1800" dirty="0">
                <a:effectLst/>
                <a:ea typeface="Yu Gothic" panose="020B0400000000000000" pitchFamily="50" charset="-128"/>
              </a:rPr>
              <a:t>、</a:t>
            </a:r>
            <a:r>
              <a:rPr lang="ja-JP" altLang="ja-JP" sz="1800" dirty="0">
                <a:effectLst/>
                <a:ea typeface="游ゴシック" panose="020B0400000000000000" pitchFamily="50" charset="-128"/>
              </a:rPr>
              <a:t>他の不良モードは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の訓練画像を使っ</a:t>
            </a:r>
            <a:r>
              <a:rPr lang="ja-JP" altLang="en-US" sz="1800" dirty="0">
                <a:effectLst/>
                <a:ea typeface="Yu Gothic" panose="020B0400000000000000" pitchFamily="50" charset="-128"/>
              </a:rPr>
              <a:t>た。</a:t>
            </a:r>
            <a:endParaRPr lang="en-US" altLang="ja-JP" sz="1800" dirty="0">
              <a:effectLst/>
              <a:ea typeface="Yu Gothic" panose="020B0400000000000000" pitchFamily="50" charset="-128"/>
            </a:endParaRPr>
          </a:p>
          <a:p>
            <a:r>
              <a:rPr lang="ja-JP" altLang="en-US" sz="1800" dirty="0">
                <a:effectLst/>
                <a:ea typeface="Yu Gothic" panose="020B0400000000000000" pitchFamily="50" charset="-128"/>
              </a:rPr>
              <a:t>　</a:t>
            </a:r>
            <a:endParaRPr lang="ja-JP" altLang="en-US" dirty="0"/>
          </a:p>
        </p:txBody>
      </p:sp>
      <p:graphicFrame>
        <p:nvGraphicFramePr>
          <p:cNvPr id="3" name="表 2">
            <a:extLst>
              <a:ext uri="{FF2B5EF4-FFF2-40B4-BE49-F238E27FC236}">
                <a16:creationId xmlns:a16="http://schemas.microsoft.com/office/drawing/2014/main" id="{C6997DF3-FB1C-4880-8D03-D52F5D3733F8}"/>
              </a:ext>
            </a:extLst>
          </p:cNvPr>
          <p:cNvGraphicFramePr>
            <a:graphicFrameLocks noGrp="1"/>
          </p:cNvGraphicFramePr>
          <p:nvPr>
            <p:extLst>
              <p:ext uri="{D42A27DB-BD31-4B8C-83A1-F6EECF244321}">
                <p14:modId xmlns:p14="http://schemas.microsoft.com/office/powerpoint/2010/main" val="3383673783"/>
              </p:ext>
            </p:extLst>
          </p:nvPr>
        </p:nvGraphicFramePr>
        <p:xfrm>
          <a:off x="769934" y="5133909"/>
          <a:ext cx="4600660" cy="1112520"/>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rPr>
                        <a:t>55.8%</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697819877"/>
                  </a:ext>
                </a:extLst>
              </a:tr>
              <a:tr h="370840">
                <a:tc>
                  <a:txBody>
                    <a:bodyPr/>
                    <a:lstStyle/>
                    <a:p>
                      <a:r>
                        <a:rPr lang="ja-JP" altLang="en-US" sz="1800" b="1" kern="1200" dirty="0">
                          <a:solidFill>
                            <a:schemeClr val="tx1"/>
                          </a:solidFill>
                          <a:effectLst/>
                          <a:latin typeface="+mn-lt"/>
                          <a:ea typeface="Yu Gothic" panose="020B0400000000000000" pitchFamily="50" charset="-128"/>
                          <a:cs typeface="+mn-cs"/>
                        </a:rPr>
                        <a:t>素体部</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79.5%</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1932706084"/>
                  </a:ext>
                </a:extLst>
              </a:tr>
            </a:tbl>
          </a:graphicData>
        </a:graphic>
      </p:graphicFrame>
      <p:graphicFrame>
        <p:nvGraphicFramePr>
          <p:cNvPr id="10" name="表 9">
            <a:extLst>
              <a:ext uri="{FF2B5EF4-FFF2-40B4-BE49-F238E27FC236}">
                <a16:creationId xmlns:a16="http://schemas.microsoft.com/office/drawing/2014/main" id="{87C8FB03-D8E5-41CD-9DC8-11E29F25B17D}"/>
              </a:ext>
            </a:extLst>
          </p:cNvPr>
          <p:cNvGraphicFramePr>
            <a:graphicFrameLocks noGrp="1"/>
          </p:cNvGraphicFramePr>
          <p:nvPr>
            <p:extLst>
              <p:ext uri="{D42A27DB-BD31-4B8C-83A1-F6EECF244321}">
                <p14:modId xmlns:p14="http://schemas.microsoft.com/office/powerpoint/2010/main" val="648901574"/>
              </p:ext>
            </p:extLst>
          </p:nvPr>
        </p:nvGraphicFramePr>
        <p:xfrm>
          <a:off x="5858829" y="5141027"/>
          <a:ext cx="4600660" cy="111252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mn-ea"/>
                          <a:cs typeface="+mn-cs"/>
                        </a:rPr>
                        <a:t>54.14%</a:t>
                      </a:r>
                    </a:p>
                  </a:txBody>
                  <a:tcPr/>
                </a:tc>
                <a:extLst>
                  <a:ext uri="{0D108BD9-81ED-4DB2-BD59-A6C34878D82A}">
                    <a16:rowId xmlns:a16="http://schemas.microsoft.com/office/drawing/2014/main" val="2697819877"/>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素体部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mn-ea"/>
                          <a:cs typeface="+mn-cs"/>
                        </a:rPr>
                        <a:t>81.26%</a:t>
                      </a:r>
                      <a:r>
                        <a:rPr lang="ja-JP" altLang="en-US" sz="1800" b="1" kern="1200" dirty="0">
                          <a:solidFill>
                            <a:schemeClr val="tx1"/>
                          </a:solidFill>
                          <a:effectLst/>
                          <a:latin typeface="+mn-lt"/>
                          <a:ea typeface="+mn-ea"/>
                          <a:cs typeface="+mn-cs"/>
                        </a:rPr>
                        <a:t>　</a:t>
                      </a:r>
                    </a:p>
                  </a:txBody>
                  <a:tcPr/>
                </a:tc>
                <a:extLst>
                  <a:ext uri="{0D108BD9-81ED-4DB2-BD59-A6C34878D82A}">
                    <a16:rowId xmlns:a16="http://schemas.microsoft.com/office/drawing/2014/main" val="4170919789"/>
                  </a:ext>
                </a:extLst>
              </a:tr>
            </a:tbl>
          </a:graphicData>
        </a:graphic>
      </p:graphicFrame>
    </p:spTree>
    <p:extLst>
      <p:ext uri="{BB962C8B-B14F-4D97-AF65-F5344CB8AC3E}">
        <p14:creationId xmlns:p14="http://schemas.microsoft.com/office/powerpoint/2010/main" val="1243117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A80A89-81AE-48DD-96D0-71EE460A8C41}"/>
              </a:ext>
            </a:extLst>
          </p:cNvPr>
          <p:cNvSpPr>
            <a:spLocks noGrp="1"/>
          </p:cNvSpPr>
          <p:nvPr>
            <p:ph type="title"/>
          </p:nvPr>
        </p:nvSpPr>
        <p:spPr/>
        <p:txBody>
          <a:bodyPr/>
          <a:lstStyle/>
          <a:p>
            <a:r>
              <a:rPr kumimoji="1" lang="ja-JP" altLang="en-US" dirty="0"/>
              <a:t>結論：</a:t>
            </a:r>
          </a:p>
        </p:txBody>
      </p:sp>
      <p:sp>
        <p:nvSpPr>
          <p:cNvPr id="4" name="テキスト ボックス 3">
            <a:extLst>
              <a:ext uri="{FF2B5EF4-FFF2-40B4-BE49-F238E27FC236}">
                <a16:creationId xmlns:a16="http://schemas.microsoft.com/office/drawing/2014/main" id="{B5C14B2A-9075-4C22-8F2B-6A5F9770149D}"/>
              </a:ext>
            </a:extLst>
          </p:cNvPr>
          <p:cNvSpPr txBox="1"/>
          <p:nvPr/>
        </p:nvSpPr>
        <p:spPr>
          <a:xfrm>
            <a:off x="1267691" y="974472"/>
            <a:ext cx="11710586" cy="5078313"/>
          </a:xfrm>
          <a:prstGeom prst="rect">
            <a:avLst/>
          </a:prstGeom>
          <a:noFill/>
        </p:spPr>
        <p:txBody>
          <a:bodyPr wrap="square">
            <a:spAutoFit/>
          </a:bodyPr>
          <a:lstStyle/>
          <a:p>
            <a:pPr marL="285750" indent="-285750" defTabSz="1219170">
              <a:buFont typeface="Wingdings" panose="05000000000000000000" pitchFamily="2" charset="2"/>
              <a:buChar char="Ø"/>
            </a:pPr>
            <a:r>
              <a:rPr lang="ja-JP" altLang="en-US" dirty="0">
                <a:solidFill>
                  <a:srgbClr val="FF0000"/>
                </a:solidFill>
                <a:latin typeface="Arial"/>
                <a:ea typeface="Meiryo"/>
              </a:rPr>
              <a:t>電極赤ブク、変形、変色変形の</a:t>
            </a:r>
            <a:r>
              <a:rPr lang="ja-JP" altLang="en-US" sz="1800" dirty="0">
                <a:solidFill>
                  <a:srgbClr val="FF0000"/>
                </a:solidFill>
                <a:latin typeface="Arial"/>
                <a:ea typeface="Meiryo"/>
              </a:rPr>
              <a:t>偽画像は本物訓練画像が多い（</a:t>
            </a:r>
            <a:r>
              <a:rPr lang="en-US" altLang="ja-JP" sz="1800" dirty="0">
                <a:solidFill>
                  <a:srgbClr val="FF0000"/>
                </a:solidFill>
                <a:latin typeface="Arial"/>
                <a:ea typeface="Meiryo"/>
              </a:rPr>
              <a:t>100</a:t>
            </a:r>
            <a:r>
              <a:rPr lang="ja-JP" altLang="en-US" sz="1800" dirty="0">
                <a:solidFill>
                  <a:srgbClr val="FF0000"/>
                </a:solidFill>
                <a:latin typeface="Arial"/>
                <a:ea typeface="Meiryo"/>
              </a:rPr>
              <a:t>枚程度）の場合、</a:t>
            </a:r>
            <a:endParaRPr lang="en-US" altLang="ja-JP" sz="1800" dirty="0">
              <a:solidFill>
                <a:srgbClr val="FF0000"/>
              </a:solidFill>
              <a:latin typeface="Arial"/>
              <a:ea typeface="Meiryo"/>
            </a:endParaRPr>
          </a:p>
          <a:p>
            <a:pPr defTabSz="1219170"/>
            <a:r>
              <a:rPr lang="ja-JP" altLang="en-US" sz="1800" dirty="0">
                <a:solidFill>
                  <a:srgbClr val="FF0000"/>
                </a:solidFill>
                <a:latin typeface="Arial"/>
                <a:ea typeface="Meiryo"/>
              </a:rPr>
              <a:t>全モード分類モデルの</a:t>
            </a:r>
            <a:r>
              <a:rPr lang="ja-JP" altLang="en-US" dirty="0">
                <a:solidFill>
                  <a:srgbClr val="FF0000"/>
                </a:solidFill>
                <a:latin typeface="Arial"/>
                <a:ea typeface="Meiryo"/>
              </a:rPr>
              <a:t>訓練</a:t>
            </a:r>
            <a:r>
              <a:rPr lang="ja-JP" altLang="en-US" sz="1800" dirty="0">
                <a:solidFill>
                  <a:srgbClr val="FF0000"/>
                </a:solidFill>
                <a:latin typeface="Arial"/>
                <a:ea typeface="Meiryo"/>
              </a:rPr>
              <a:t>画像として使え</a:t>
            </a:r>
            <a:r>
              <a:rPr lang="ja-JP" altLang="en-US" dirty="0">
                <a:solidFill>
                  <a:srgbClr val="FF0000"/>
                </a:solidFill>
                <a:latin typeface="Arial"/>
                <a:ea typeface="Meiryo"/>
              </a:rPr>
              <a:t>る</a:t>
            </a:r>
            <a:r>
              <a:rPr lang="ja-JP" altLang="en-US" sz="1800" dirty="0">
                <a:solidFill>
                  <a:srgbClr val="FF0000"/>
                </a:solidFill>
                <a:latin typeface="Arial"/>
                <a:ea typeface="Meiryo"/>
              </a:rPr>
              <a:t>。</a:t>
            </a:r>
            <a:endParaRPr lang="en-US" altLang="ja-JP" sz="1800" dirty="0">
              <a:solidFill>
                <a:srgbClr val="FF0000"/>
              </a:solidFill>
              <a:latin typeface="Arial"/>
              <a:ea typeface="Meiryo"/>
            </a:endParaRPr>
          </a:p>
          <a:p>
            <a:pPr defTabSz="1219170"/>
            <a:r>
              <a:rPr lang="ja-JP" altLang="en-US" dirty="0">
                <a:solidFill>
                  <a:srgbClr val="FF0000"/>
                </a:solidFill>
                <a:latin typeface="Arial"/>
                <a:ea typeface="Meiryo"/>
              </a:rPr>
              <a:t>理由：</a:t>
            </a:r>
            <a:r>
              <a:rPr lang="en-US" altLang="ja-JP" dirty="0">
                <a:ea typeface="Yu Gothic" panose="020B0400000000000000" pitchFamily="50" charset="-128"/>
              </a:rPr>
              <a:t> recall(</a:t>
            </a:r>
            <a:r>
              <a:rPr lang="ja-JP" altLang="en-US" dirty="0">
                <a:ea typeface="Yu Gothic" panose="020B0400000000000000" pitchFamily="50" charset="-128"/>
              </a:rPr>
              <a:t>再現率</a:t>
            </a:r>
            <a:r>
              <a:rPr lang="en-US" altLang="ja-JP" dirty="0">
                <a:ea typeface="Yu Gothic" panose="020B0400000000000000" pitchFamily="50" charset="-128"/>
              </a:rPr>
              <a:t>)</a:t>
            </a:r>
            <a:r>
              <a:rPr lang="ja-JP" altLang="en-US" dirty="0">
                <a:ea typeface="Yu Gothic" panose="020B0400000000000000" pitchFamily="50" charset="-128"/>
              </a:rPr>
              <a:t>が上がって見逃しが減少したため、偽画像が訓練画像の多様性を</a:t>
            </a:r>
            <a:endParaRPr lang="en-US" altLang="ja-JP" dirty="0">
              <a:ea typeface="Yu Gothic" panose="020B0400000000000000" pitchFamily="50" charset="-128"/>
            </a:endParaRPr>
          </a:p>
          <a:p>
            <a:pPr defTabSz="1219170"/>
            <a:r>
              <a:rPr lang="ja-JP" altLang="en-US" dirty="0">
                <a:ea typeface="Yu Gothic" panose="020B0400000000000000" pitchFamily="50" charset="-128"/>
              </a:rPr>
              <a:t>増やすことができると思う。</a:t>
            </a:r>
            <a:endParaRPr lang="en-US" altLang="ja-JP" dirty="0">
              <a:ea typeface="Yu Gothic" panose="020B0400000000000000" pitchFamily="50" charset="-128"/>
            </a:endParaRPr>
          </a:p>
          <a:p>
            <a:pPr marL="285750" indent="-285750" defTabSz="1219170">
              <a:buFont typeface="Wingdings" panose="05000000000000000000" pitchFamily="2" charset="2"/>
              <a:buChar char="Ø"/>
            </a:pPr>
            <a:endParaRPr lang="en-US" altLang="ja-JP" dirty="0">
              <a:ea typeface="Yu Gothic" panose="020B0400000000000000" pitchFamily="50" charset="-128"/>
            </a:endParaRPr>
          </a:p>
          <a:p>
            <a:pPr marL="285750" indent="-285750" defTabSz="1219170">
              <a:buFont typeface="Wingdings" panose="05000000000000000000" pitchFamily="2" charset="2"/>
              <a:buChar char="Ø"/>
            </a:pPr>
            <a:r>
              <a:rPr lang="ja-JP" altLang="en-US" dirty="0">
                <a:solidFill>
                  <a:srgbClr val="FF0000"/>
                </a:solidFill>
                <a:latin typeface="Arial"/>
                <a:ea typeface="Meiryo"/>
              </a:rPr>
              <a:t>電極赤ブク、変形、変色変形の</a:t>
            </a:r>
            <a:r>
              <a:rPr lang="ja-JP" altLang="en-US" sz="1800" dirty="0">
                <a:solidFill>
                  <a:srgbClr val="FF0000"/>
                </a:solidFill>
                <a:latin typeface="Arial"/>
                <a:ea typeface="Meiryo"/>
              </a:rPr>
              <a:t>偽画像は本物訓練画像が少ない（</a:t>
            </a:r>
            <a:r>
              <a:rPr lang="en-US" altLang="ja-JP" sz="1800" dirty="0">
                <a:solidFill>
                  <a:srgbClr val="FF0000"/>
                </a:solidFill>
                <a:latin typeface="Arial"/>
                <a:ea typeface="Meiryo"/>
              </a:rPr>
              <a:t>20~35</a:t>
            </a:r>
            <a:r>
              <a:rPr lang="ja-JP" altLang="en-US" sz="1800" dirty="0">
                <a:solidFill>
                  <a:srgbClr val="FF0000"/>
                </a:solidFill>
                <a:latin typeface="Arial"/>
                <a:ea typeface="Meiryo"/>
              </a:rPr>
              <a:t>枚程度）の場合、</a:t>
            </a:r>
            <a:endParaRPr lang="en-US" altLang="ja-JP" sz="1800" dirty="0">
              <a:solidFill>
                <a:srgbClr val="FF0000"/>
              </a:solidFill>
              <a:latin typeface="Arial"/>
              <a:ea typeface="Meiryo"/>
            </a:endParaRPr>
          </a:p>
          <a:p>
            <a:pPr defTabSz="1219170"/>
            <a:r>
              <a:rPr lang="ja-JP" altLang="en-US" sz="1800" dirty="0">
                <a:solidFill>
                  <a:srgbClr val="FF0000"/>
                </a:solidFill>
                <a:latin typeface="Arial"/>
                <a:ea typeface="Meiryo"/>
              </a:rPr>
              <a:t>全モード分類モデルの</a:t>
            </a:r>
            <a:r>
              <a:rPr lang="ja-JP" altLang="en-US" dirty="0">
                <a:solidFill>
                  <a:srgbClr val="FF0000"/>
                </a:solidFill>
                <a:latin typeface="Arial"/>
                <a:ea typeface="Meiryo"/>
              </a:rPr>
              <a:t>訓練</a:t>
            </a:r>
            <a:r>
              <a:rPr lang="ja-JP" altLang="en-US" sz="1800" dirty="0">
                <a:solidFill>
                  <a:srgbClr val="FF0000"/>
                </a:solidFill>
                <a:latin typeface="Arial"/>
                <a:ea typeface="Meiryo"/>
              </a:rPr>
              <a:t>画像として使えない。</a:t>
            </a:r>
            <a:endParaRPr lang="en-US" altLang="ja-JP" sz="1800" dirty="0">
              <a:solidFill>
                <a:srgbClr val="FF0000"/>
              </a:solidFill>
              <a:latin typeface="Arial"/>
              <a:ea typeface="Meiryo"/>
            </a:endParaRPr>
          </a:p>
          <a:p>
            <a:pPr defTabSz="1219170"/>
            <a:r>
              <a:rPr lang="ja-JP" altLang="en-US" dirty="0">
                <a:solidFill>
                  <a:srgbClr val="FF0000"/>
                </a:solidFill>
                <a:latin typeface="Arial"/>
                <a:ea typeface="Meiryo"/>
              </a:rPr>
              <a:t>理由：</a:t>
            </a:r>
            <a:r>
              <a:rPr lang="en-US" altLang="ja-JP" dirty="0">
                <a:ea typeface="Yu Gothic" panose="020B0400000000000000" pitchFamily="50" charset="-128"/>
              </a:rPr>
              <a:t> </a:t>
            </a:r>
          </a:p>
          <a:p>
            <a:pPr defTabSz="1219170"/>
            <a:r>
              <a:rPr lang="ja-JP" altLang="en-US" sz="1800" dirty="0">
                <a:solidFill>
                  <a:schemeClr val="bg2"/>
                </a:solidFill>
                <a:ea typeface="Yu Gothic" panose="020B0400000000000000" pitchFamily="50" charset="-128"/>
              </a:rPr>
              <a:t>①</a:t>
            </a:r>
            <a:r>
              <a:rPr lang="ja-JP" altLang="en-US" dirty="0">
                <a:solidFill>
                  <a:schemeClr val="bg2"/>
                </a:solidFill>
                <a:ea typeface="Yu Gothic" panose="020B0400000000000000" pitchFamily="50" charset="-128"/>
              </a:rPr>
              <a:t>電極</a:t>
            </a:r>
            <a:r>
              <a:rPr lang="ja-JP" altLang="en-US" sz="1800" dirty="0">
                <a:solidFill>
                  <a:schemeClr val="bg2"/>
                </a:solidFill>
                <a:ea typeface="Yu Gothic" panose="020B0400000000000000" pitchFamily="50" charset="-128"/>
              </a:rPr>
              <a:t>赤ブクの偽画像は色が薄く</a:t>
            </a:r>
            <a:r>
              <a:rPr lang="ja-JP" altLang="en-US" sz="1800" dirty="0">
                <a:ea typeface="Yu Gothic" panose="020B0400000000000000" pitchFamily="50" charset="-128"/>
              </a:rPr>
              <a:t>、かつ色が濃い本物赤ブク画像が少ないため、</a:t>
            </a:r>
            <a:endParaRPr lang="en-US" altLang="ja-JP" sz="1800" dirty="0">
              <a:ea typeface="Yu Gothic" panose="020B0400000000000000" pitchFamily="50" charset="-128"/>
            </a:endParaRPr>
          </a:p>
          <a:p>
            <a:pPr defTabSz="1219170"/>
            <a:r>
              <a:rPr lang="ja-JP" altLang="en-US" sz="1800" dirty="0">
                <a:latin typeface="+mj-lt"/>
                <a:ea typeface="Yu Gothic" panose="020B0400000000000000" pitchFamily="50" charset="-128"/>
                <a:cs typeface="Arial" panose="020B0604020202020204" pitchFamily="34" charset="0"/>
              </a:rPr>
              <a:t>電極キズ（明まだら）</a:t>
            </a:r>
            <a:r>
              <a:rPr lang="ja-JP" altLang="en-US" dirty="0">
                <a:latin typeface="+mj-lt"/>
                <a:ea typeface="Yu Gothic" panose="020B0400000000000000" pitchFamily="50" charset="-128"/>
                <a:cs typeface="Arial" panose="020B0604020202020204" pitchFamily="34" charset="0"/>
              </a:rPr>
              <a:t>などと区別できなくなり、</a:t>
            </a:r>
            <a:r>
              <a:rPr lang="ja-JP" altLang="en-US" dirty="0">
                <a:solidFill>
                  <a:srgbClr val="FF0000"/>
                </a:solidFill>
                <a:latin typeface="+mj-lt"/>
                <a:ea typeface="Yu Gothic" panose="020B0400000000000000" pitchFamily="50" charset="-128"/>
                <a:cs typeface="Arial" panose="020B0604020202020204" pitchFamily="34" charset="0"/>
              </a:rPr>
              <a:t>見逃しが多発。</a:t>
            </a:r>
            <a:endParaRPr lang="en-US" altLang="ja-JP" dirty="0">
              <a:solidFill>
                <a:srgbClr val="FF0000"/>
              </a:solidFill>
              <a:latin typeface="+mj-lt"/>
              <a:ea typeface="Yu Gothic" panose="020B0400000000000000" pitchFamily="50" charset="-128"/>
              <a:cs typeface="Arial" panose="020B0604020202020204" pitchFamily="34" charset="0"/>
            </a:endParaRPr>
          </a:p>
          <a:p>
            <a:pPr defTabSz="1219170"/>
            <a:r>
              <a:rPr lang="ja-JP" altLang="en-US" dirty="0">
                <a:ea typeface="Yu Gothic" panose="020B0400000000000000" pitchFamily="50" charset="-128"/>
              </a:rPr>
              <a:t>赤い点が多い良品に対しても</a:t>
            </a:r>
            <a:r>
              <a:rPr lang="ja-JP" altLang="en-US" dirty="0">
                <a:latin typeface="+mj-lt"/>
                <a:ea typeface="Yu Gothic" panose="020B0400000000000000" pitchFamily="50" charset="-128"/>
                <a:cs typeface="Arial" panose="020B0604020202020204" pitchFamily="34" charset="0"/>
              </a:rPr>
              <a:t>区別できなくなり</a:t>
            </a:r>
            <a:r>
              <a:rPr lang="ja-JP" altLang="en-US" dirty="0">
                <a:ea typeface="Yu Gothic" panose="020B0400000000000000" pitchFamily="50" charset="-128"/>
              </a:rPr>
              <a:t>、</a:t>
            </a:r>
            <a:r>
              <a:rPr lang="ja-JP" altLang="en-US" dirty="0">
                <a:solidFill>
                  <a:schemeClr val="bg2"/>
                </a:solidFill>
                <a:ea typeface="Yu Gothic" panose="020B0400000000000000" pitchFamily="50" charset="-128"/>
              </a:rPr>
              <a:t>見かけ不良が多発。</a:t>
            </a:r>
            <a:endParaRPr lang="en-US" altLang="ja-JP" dirty="0">
              <a:solidFill>
                <a:schemeClr val="bg2"/>
              </a:solidFill>
              <a:ea typeface="Yu Gothic" panose="020B0400000000000000" pitchFamily="50" charset="-128"/>
            </a:endParaRPr>
          </a:p>
          <a:p>
            <a:pPr defTabSz="1219170"/>
            <a:endParaRPr lang="en-US" altLang="ja-JP" dirty="0">
              <a:solidFill>
                <a:srgbClr val="FF0000"/>
              </a:solidFill>
              <a:latin typeface="+mj-lt"/>
              <a:ea typeface="Yu Gothic" panose="020B0400000000000000" pitchFamily="50" charset="-128"/>
              <a:cs typeface="Arial" panose="020B0604020202020204" pitchFamily="34" charset="0"/>
            </a:endParaRPr>
          </a:p>
          <a:p>
            <a:pPr defTabSz="1219170"/>
            <a:endParaRPr lang="en-US" altLang="ja-JP" dirty="0">
              <a:ea typeface="Yu Gothic" panose="020B0400000000000000" pitchFamily="50" charset="-128"/>
            </a:endParaRPr>
          </a:p>
          <a:p>
            <a:pPr defTabSz="1219170"/>
            <a:endParaRPr lang="en-US" altLang="ja-JP" dirty="0">
              <a:ea typeface="Yu Gothic" panose="020B0400000000000000" pitchFamily="50" charset="-128"/>
            </a:endParaRPr>
          </a:p>
          <a:p>
            <a:pPr defTabSz="1219170"/>
            <a:endParaRPr lang="en-US" altLang="ja-JP" dirty="0">
              <a:ea typeface="Yu Gothic" panose="020B0400000000000000" pitchFamily="50" charset="-128"/>
            </a:endParaRPr>
          </a:p>
          <a:p>
            <a:pPr defTabSz="1219170"/>
            <a:endParaRPr lang="en-US" altLang="ja-JP" dirty="0">
              <a:solidFill>
                <a:srgbClr val="FF0000"/>
              </a:solidFill>
              <a:latin typeface="Arial"/>
              <a:ea typeface="Meiryo"/>
            </a:endParaRPr>
          </a:p>
          <a:p>
            <a:pPr defTabSz="1219170"/>
            <a:endParaRPr lang="en-US" altLang="ja-JP" dirty="0">
              <a:solidFill>
                <a:srgbClr val="FF0000"/>
              </a:solidFill>
              <a:latin typeface="Arial"/>
              <a:ea typeface="Meiryo"/>
            </a:endParaRPr>
          </a:p>
          <a:p>
            <a:pPr defTabSz="1219170"/>
            <a:endParaRPr lang="en-US" altLang="ja-JP" sz="1800" dirty="0">
              <a:solidFill>
                <a:srgbClr val="FF0000"/>
              </a:solidFill>
              <a:latin typeface="Arial"/>
              <a:ea typeface="Meiryo"/>
            </a:endParaRPr>
          </a:p>
        </p:txBody>
      </p:sp>
      <p:grpSp>
        <p:nvGrpSpPr>
          <p:cNvPr id="17" name="グループ化 16">
            <a:extLst>
              <a:ext uri="{FF2B5EF4-FFF2-40B4-BE49-F238E27FC236}">
                <a16:creationId xmlns:a16="http://schemas.microsoft.com/office/drawing/2014/main" id="{BC96922F-65A0-48A6-945A-09DE06DD383D}"/>
              </a:ext>
            </a:extLst>
          </p:cNvPr>
          <p:cNvGrpSpPr/>
          <p:nvPr/>
        </p:nvGrpSpPr>
        <p:grpSpPr>
          <a:xfrm>
            <a:off x="2521439" y="4389790"/>
            <a:ext cx="6305420" cy="1993962"/>
            <a:chOff x="5678107" y="4342078"/>
            <a:chExt cx="6305420" cy="1993962"/>
          </a:xfrm>
        </p:grpSpPr>
        <p:grpSp>
          <p:nvGrpSpPr>
            <p:cNvPr id="3" name="グループ化 2">
              <a:extLst>
                <a:ext uri="{FF2B5EF4-FFF2-40B4-BE49-F238E27FC236}">
                  <a16:creationId xmlns:a16="http://schemas.microsoft.com/office/drawing/2014/main" id="{B53D1D11-92A9-4426-AC92-535A617F6841}"/>
                </a:ext>
              </a:extLst>
            </p:cNvPr>
            <p:cNvGrpSpPr/>
            <p:nvPr/>
          </p:nvGrpSpPr>
          <p:grpSpPr>
            <a:xfrm>
              <a:off x="5678107" y="4342078"/>
              <a:ext cx="6305420" cy="1993962"/>
              <a:chOff x="5320298" y="4612422"/>
              <a:chExt cx="6305420" cy="1847649"/>
            </a:xfrm>
          </p:grpSpPr>
          <p:pic>
            <p:nvPicPr>
              <p:cNvPr id="5" name="table">
                <a:extLst>
                  <a:ext uri="{FF2B5EF4-FFF2-40B4-BE49-F238E27FC236}">
                    <a16:creationId xmlns:a16="http://schemas.microsoft.com/office/drawing/2014/main" id="{01FB22C1-C912-4B71-83A0-E54F43484648}"/>
                  </a:ext>
                </a:extLst>
              </p:cNvPr>
              <p:cNvPicPr>
                <a:picLocks noChangeAspect="1"/>
              </p:cNvPicPr>
              <p:nvPr/>
            </p:nvPicPr>
            <p:blipFill>
              <a:blip r:embed="rId2"/>
              <a:stretch>
                <a:fillRect/>
              </a:stretch>
            </p:blipFill>
            <p:spPr>
              <a:xfrm>
                <a:off x="5320298" y="5015034"/>
                <a:ext cx="6305420" cy="1445037"/>
              </a:xfrm>
              <a:prstGeom prst="rect">
                <a:avLst/>
              </a:prstGeom>
            </p:spPr>
          </p:pic>
          <p:grpSp>
            <p:nvGrpSpPr>
              <p:cNvPr id="6" name="グループ化 5">
                <a:extLst>
                  <a:ext uri="{FF2B5EF4-FFF2-40B4-BE49-F238E27FC236}">
                    <a16:creationId xmlns:a16="http://schemas.microsoft.com/office/drawing/2014/main" id="{550BE923-D227-D28F-0F27-1137EDE9C936}"/>
                  </a:ext>
                </a:extLst>
              </p:cNvPr>
              <p:cNvGrpSpPr/>
              <p:nvPr/>
            </p:nvGrpSpPr>
            <p:grpSpPr>
              <a:xfrm>
                <a:off x="6866844" y="4612422"/>
                <a:ext cx="4464440" cy="1746989"/>
                <a:chOff x="3179403" y="2220498"/>
                <a:chExt cx="4464440" cy="1746989"/>
              </a:xfrm>
            </p:grpSpPr>
            <p:grpSp>
              <p:nvGrpSpPr>
                <p:cNvPr id="7" name="グループ化 6">
                  <a:extLst>
                    <a:ext uri="{FF2B5EF4-FFF2-40B4-BE49-F238E27FC236}">
                      <a16:creationId xmlns:a16="http://schemas.microsoft.com/office/drawing/2014/main" id="{EBEA9A55-12FA-E178-743E-FF214C46AE27}"/>
                    </a:ext>
                  </a:extLst>
                </p:cNvPr>
                <p:cNvGrpSpPr/>
                <p:nvPr/>
              </p:nvGrpSpPr>
              <p:grpSpPr>
                <a:xfrm>
                  <a:off x="4785567" y="3117028"/>
                  <a:ext cx="2858276" cy="850459"/>
                  <a:chOff x="4785567" y="3117028"/>
                  <a:chExt cx="2858276" cy="850459"/>
                </a:xfrm>
              </p:grpSpPr>
              <p:sp>
                <p:nvSpPr>
                  <p:cNvPr id="10" name="矢印: 下 9">
                    <a:extLst>
                      <a:ext uri="{FF2B5EF4-FFF2-40B4-BE49-F238E27FC236}">
                        <a16:creationId xmlns:a16="http://schemas.microsoft.com/office/drawing/2014/main" id="{0100CDBC-4302-9F3B-4AB9-596B4D67FD07}"/>
                      </a:ext>
                    </a:extLst>
                  </p:cNvPr>
                  <p:cNvSpPr/>
                  <p:nvPr/>
                </p:nvSpPr>
                <p:spPr>
                  <a:xfrm rot="10800000">
                    <a:off x="6234403" y="3133607"/>
                    <a:ext cx="345232" cy="330633"/>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1" name="矢印: 下 10">
                    <a:extLst>
                      <a:ext uri="{FF2B5EF4-FFF2-40B4-BE49-F238E27FC236}">
                        <a16:creationId xmlns:a16="http://schemas.microsoft.com/office/drawing/2014/main" id="{444B9B04-4FA2-98E9-1CD3-715E875B30CC}"/>
                      </a:ext>
                    </a:extLst>
                  </p:cNvPr>
                  <p:cNvSpPr/>
                  <p:nvPr/>
                </p:nvSpPr>
                <p:spPr>
                  <a:xfrm rot="10800000">
                    <a:off x="7298611" y="3117028"/>
                    <a:ext cx="345232" cy="330633"/>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2" name="矢印: 下 11">
                    <a:extLst>
                      <a:ext uri="{FF2B5EF4-FFF2-40B4-BE49-F238E27FC236}">
                        <a16:creationId xmlns:a16="http://schemas.microsoft.com/office/drawing/2014/main" id="{CA962132-42C2-9579-3BDD-19C1D2E78282}"/>
                      </a:ext>
                    </a:extLst>
                  </p:cNvPr>
                  <p:cNvSpPr/>
                  <p:nvPr/>
                </p:nvSpPr>
                <p:spPr>
                  <a:xfrm>
                    <a:off x="4785567" y="3624840"/>
                    <a:ext cx="345232" cy="3306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a:p>
                </p:txBody>
              </p:sp>
              <p:sp>
                <p:nvSpPr>
                  <p:cNvPr id="13" name="矢印: 下 12">
                    <a:extLst>
                      <a:ext uri="{FF2B5EF4-FFF2-40B4-BE49-F238E27FC236}">
                        <a16:creationId xmlns:a16="http://schemas.microsoft.com/office/drawing/2014/main" id="{6CA8EB4F-0932-5B99-8341-F3D557E5DEA2}"/>
                      </a:ext>
                    </a:extLst>
                  </p:cNvPr>
                  <p:cNvSpPr/>
                  <p:nvPr/>
                </p:nvSpPr>
                <p:spPr>
                  <a:xfrm>
                    <a:off x="7298611" y="3636854"/>
                    <a:ext cx="345232" cy="3306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4" name="正方形/長方形 13">
                    <a:extLst>
                      <a:ext uri="{FF2B5EF4-FFF2-40B4-BE49-F238E27FC236}">
                        <a16:creationId xmlns:a16="http://schemas.microsoft.com/office/drawing/2014/main" id="{1154136D-5B52-9647-8C24-06A495D21832}"/>
                      </a:ext>
                    </a:extLst>
                  </p:cNvPr>
                  <p:cNvSpPr/>
                  <p:nvPr/>
                </p:nvSpPr>
                <p:spPr>
                  <a:xfrm flipV="1">
                    <a:off x="6145761" y="3659143"/>
                    <a:ext cx="522515" cy="14281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grpSp>
            <p:sp>
              <p:nvSpPr>
                <p:cNvPr id="8" name="テキスト ボックス 12">
                  <a:extLst>
                    <a:ext uri="{FF2B5EF4-FFF2-40B4-BE49-F238E27FC236}">
                      <a16:creationId xmlns:a16="http://schemas.microsoft.com/office/drawing/2014/main" id="{35223305-D65A-BC4E-366D-E039754F84D0}"/>
                    </a:ext>
                  </a:extLst>
                </p:cNvPr>
                <p:cNvSpPr txBox="1"/>
                <p:nvPr/>
              </p:nvSpPr>
              <p:spPr>
                <a:xfrm>
                  <a:off x="3179403" y="2220498"/>
                  <a:ext cx="3723246" cy="369332"/>
                </a:xfrm>
                <a:prstGeom prst="rect">
                  <a:avLst/>
                </a:prstGeom>
                <a:noFill/>
              </p:spPr>
              <p:txBody>
                <a:bodyPr wrap="squar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dirty="0"/>
                    <a:t>偽画像評価対象</a:t>
                  </a:r>
                  <a:r>
                    <a:rPr lang="en-US" altLang="ja-JP" dirty="0"/>
                    <a:t>recall(</a:t>
                  </a:r>
                  <a:r>
                    <a:rPr lang="ja-JP" altLang="en-US" dirty="0"/>
                    <a:t>再現率</a:t>
                  </a:r>
                  <a:r>
                    <a:rPr lang="en-US" altLang="ja-JP" dirty="0"/>
                    <a:t>)</a:t>
                  </a:r>
                  <a:endParaRPr lang="zh-TW" altLang="en-US" dirty="0"/>
                </a:p>
              </p:txBody>
            </p:sp>
          </p:grpSp>
          <p:sp>
            <p:nvSpPr>
              <p:cNvPr id="15" name="矢印: 下 14">
                <a:extLst>
                  <a:ext uri="{FF2B5EF4-FFF2-40B4-BE49-F238E27FC236}">
                    <a16:creationId xmlns:a16="http://schemas.microsoft.com/office/drawing/2014/main" id="{03F6ACC6-E17A-44E3-A79B-AE66163C2125}"/>
                  </a:ext>
                </a:extLst>
              </p:cNvPr>
              <p:cNvSpPr/>
              <p:nvPr/>
            </p:nvSpPr>
            <p:spPr>
              <a:xfrm rot="10800000">
                <a:off x="8473008" y="5540641"/>
                <a:ext cx="345232" cy="330633"/>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grpSp>
        <p:sp>
          <p:nvSpPr>
            <p:cNvPr id="16" name="テキスト ボックス 15">
              <a:extLst>
                <a:ext uri="{FF2B5EF4-FFF2-40B4-BE49-F238E27FC236}">
                  <a16:creationId xmlns:a16="http://schemas.microsoft.com/office/drawing/2014/main" id="{A31A2C1C-F430-4960-9C4C-FB64D39FABB8}"/>
                </a:ext>
              </a:extLst>
            </p:cNvPr>
            <p:cNvSpPr txBox="1"/>
            <p:nvPr/>
          </p:nvSpPr>
          <p:spPr>
            <a:xfrm>
              <a:off x="10017992" y="6059041"/>
              <a:ext cx="1010701" cy="276999"/>
            </a:xfrm>
            <a:prstGeom prst="rect">
              <a:avLst/>
            </a:prstGeom>
            <a:noFill/>
          </p:spPr>
          <p:txBody>
            <a:bodyPr wrap="square">
              <a:spAutoFit/>
            </a:bodyPr>
            <a:lstStyle/>
            <a:p>
              <a:r>
                <a:rPr lang="ja-JP" altLang="en-US" sz="1200" dirty="0"/>
                <a:t>変わらない</a:t>
              </a:r>
            </a:p>
          </p:txBody>
        </p:sp>
      </p:grpSp>
    </p:spTree>
    <p:extLst>
      <p:ext uri="{BB962C8B-B14F-4D97-AF65-F5344CB8AC3E}">
        <p14:creationId xmlns:p14="http://schemas.microsoft.com/office/powerpoint/2010/main" val="833325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A80A89-81AE-48DD-96D0-71EE460A8C41}"/>
              </a:ext>
            </a:extLst>
          </p:cNvPr>
          <p:cNvSpPr>
            <a:spLocks noGrp="1"/>
          </p:cNvSpPr>
          <p:nvPr>
            <p:ph type="title"/>
          </p:nvPr>
        </p:nvSpPr>
        <p:spPr/>
        <p:txBody>
          <a:bodyPr/>
          <a:lstStyle/>
          <a:p>
            <a:r>
              <a:rPr kumimoji="1" lang="ja-JP" altLang="en-US" dirty="0"/>
              <a:t>結論：</a:t>
            </a:r>
          </a:p>
        </p:txBody>
      </p:sp>
      <p:sp>
        <p:nvSpPr>
          <p:cNvPr id="4" name="テキスト ボックス 3">
            <a:extLst>
              <a:ext uri="{FF2B5EF4-FFF2-40B4-BE49-F238E27FC236}">
                <a16:creationId xmlns:a16="http://schemas.microsoft.com/office/drawing/2014/main" id="{B5C14B2A-9075-4C22-8F2B-6A5F9770149D}"/>
              </a:ext>
            </a:extLst>
          </p:cNvPr>
          <p:cNvSpPr txBox="1"/>
          <p:nvPr/>
        </p:nvSpPr>
        <p:spPr>
          <a:xfrm>
            <a:off x="1612924" y="917696"/>
            <a:ext cx="11710586" cy="3139321"/>
          </a:xfrm>
          <a:prstGeom prst="rect">
            <a:avLst/>
          </a:prstGeom>
          <a:noFill/>
        </p:spPr>
        <p:txBody>
          <a:bodyPr wrap="square">
            <a:spAutoFit/>
          </a:bodyPr>
          <a:lstStyle/>
          <a:p>
            <a:pPr defTabSz="1219170"/>
            <a:endParaRPr lang="en-US" altLang="ja-JP" dirty="0">
              <a:ea typeface="Yu Gothic" panose="020B0400000000000000" pitchFamily="50" charset="-128"/>
            </a:endParaRPr>
          </a:p>
          <a:p>
            <a:pPr defTabSz="1219170"/>
            <a:r>
              <a:rPr lang="ja-JP" altLang="en-US" dirty="0">
                <a:ea typeface="Yu Gothic" panose="020B0400000000000000" pitchFamily="50" charset="-128"/>
              </a:rPr>
              <a:t>②</a:t>
            </a:r>
            <a:r>
              <a:rPr lang="ja-JP" altLang="en-US" dirty="0">
                <a:solidFill>
                  <a:schemeClr val="bg2"/>
                </a:solidFill>
                <a:ea typeface="Yu Gothic" panose="020B0400000000000000" pitchFamily="50" charset="-128"/>
              </a:rPr>
              <a:t>変形の偽画像は電極の色変化がない</a:t>
            </a:r>
            <a:r>
              <a:rPr lang="ja-JP" altLang="en-US" dirty="0">
                <a:ea typeface="Yu Gothic" panose="020B0400000000000000" pitchFamily="50" charset="-128"/>
              </a:rPr>
              <a:t>ため、</a:t>
            </a:r>
            <a:endParaRPr lang="en-US" altLang="ja-JP" dirty="0">
              <a:ea typeface="Yu Gothic" panose="020B0400000000000000" pitchFamily="50" charset="-128"/>
            </a:endParaRPr>
          </a:p>
          <a:p>
            <a:pPr defTabSz="1219170"/>
            <a:r>
              <a:rPr lang="ja-JP" altLang="en-US" dirty="0">
                <a:ea typeface="Yu Gothic" panose="020B0400000000000000" pitchFamily="50" charset="-128"/>
              </a:rPr>
              <a:t>少ない本物画像の多様性を増やすことができず、</a:t>
            </a:r>
            <a:r>
              <a:rPr lang="ja-JP" altLang="en-US" dirty="0">
                <a:solidFill>
                  <a:srgbClr val="FF0000"/>
                </a:solidFill>
                <a:latin typeface="+mj-lt"/>
                <a:ea typeface="Yu Gothic" panose="020B0400000000000000" pitchFamily="50" charset="-128"/>
                <a:cs typeface="Arial" panose="020B0604020202020204" pitchFamily="34" charset="0"/>
              </a:rPr>
              <a:t>見逃しが多発。</a:t>
            </a:r>
            <a:endParaRPr lang="en-US" altLang="ja-JP" dirty="0">
              <a:ea typeface="Yu Gothic" panose="020B0400000000000000" pitchFamily="50" charset="-128"/>
            </a:endParaRPr>
          </a:p>
          <a:p>
            <a:pPr defTabSz="1219170"/>
            <a:r>
              <a:rPr lang="ja-JP" altLang="en-US" dirty="0">
                <a:ea typeface="Yu Gothic" panose="020B0400000000000000" pitchFamily="50" charset="-128"/>
              </a:rPr>
              <a:t>（当時変色変形の作成のように複数の生成モデルを作成し、</a:t>
            </a:r>
            <a:endParaRPr lang="en-US" altLang="ja-JP" dirty="0">
              <a:ea typeface="Yu Gothic" panose="020B0400000000000000" pitchFamily="50" charset="-128"/>
            </a:endParaRPr>
          </a:p>
          <a:p>
            <a:pPr defTabSz="1219170"/>
            <a:r>
              <a:rPr lang="ja-JP" altLang="en-US" dirty="0">
                <a:ea typeface="Yu Gothic" panose="020B0400000000000000" pitchFamily="50" charset="-128"/>
              </a:rPr>
              <a:t>電極の色変化を追加すれば、改善できるかもしれない。）</a:t>
            </a:r>
            <a:endParaRPr lang="en-US" altLang="ja-JP" dirty="0">
              <a:ea typeface="Yu Gothic" panose="020B0400000000000000" pitchFamily="50" charset="-128"/>
            </a:endParaRPr>
          </a:p>
          <a:p>
            <a:pPr defTabSz="1219170"/>
            <a:endParaRPr lang="en-US" altLang="ja-JP" dirty="0">
              <a:ea typeface="Yu Gothic" panose="020B0400000000000000" pitchFamily="50" charset="-128"/>
            </a:endParaRPr>
          </a:p>
          <a:p>
            <a:pPr defTabSz="1219170"/>
            <a:endParaRPr lang="en-US" altLang="ja-JP" dirty="0">
              <a:ea typeface="Yu Gothic" panose="020B0400000000000000" pitchFamily="50" charset="-128"/>
            </a:endParaRPr>
          </a:p>
          <a:p>
            <a:pPr defTabSz="1219170"/>
            <a:endParaRPr lang="en-US" altLang="ja-JP" dirty="0">
              <a:ea typeface="Yu Gothic" panose="020B0400000000000000" pitchFamily="50" charset="-128"/>
            </a:endParaRPr>
          </a:p>
          <a:p>
            <a:pPr defTabSz="1219170"/>
            <a:endParaRPr lang="en-US" altLang="ja-JP" dirty="0">
              <a:solidFill>
                <a:srgbClr val="FF0000"/>
              </a:solidFill>
              <a:latin typeface="Arial"/>
              <a:ea typeface="Meiryo"/>
            </a:endParaRPr>
          </a:p>
          <a:p>
            <a:pPr defTabSz="1219170"/>
            <a:endParaRPr lang="en-US" altLang="ja-JP" dirty="0">
              <a:solidFill>
                <a:srgbClr val="FF0000"/>
              </a:solidFill>
              <a:latin typeface="Arial"/>
              <a:ea typeface="Meiryo"/>
            </a:endParaRPr>
          </a:p>
          <a:p>
            <a:pPr defTabSz="1219170"/>
            <a:endParaRPr lang="en-US" altLang="ja-JP" sz="1800" dirty="0">
              <a:solidFill>
                <a:srgbClr val="FF0000"/>
              </a:solidFill>
              <a:latin typeface="Arial"/>
              <a:ea typeface="Meiryo"/>
            </a:endParaRPr>
          </a:p>
        </p:txBody>
      </p:sp>
      <p:grpSp>
        <p:nvGrpSpPr>
          <p:cNvPr id="31" name="グループ化 30">
            <a:extLst>
              <a:ext uri="{FF2B5EF4-FFF2-40B4-BE49-F238E27FC236}">
                <a16:creationId xmlns:a16="http://schemas.microsoft.com/office/drawing/2014/main" id="{5CC0E980-F7DB-43E5-859D-352DA90F423C}"/>
              </a:ext>
            </a:extLst>
          </p:cNvPr>
          <p:cNvGrpSpPr/>
          <p:nvPr/>
        </p:nvGrpSpPr>
        <p:grpSpPr>
          <a:xfrm>
            <a:off x="2521439" y="2984544"/>
            <a:ext cx="6305420" cy="1993962"/>
            <a:chOff x="5678107" y="4342078"/>
            <a:chExt cx="6305420" cy="1993962"/>
          </a:xfrm>
        </p:grpSpPr>
        <p:grpSp>
          <p:nvGrpSpPr>
            <p:cNvPr id="32" name="グループ化 31">
              <a:extLst>
                <a:ext uri="{FF2B5EF4-FFF2-40B4-BE49-F238E27FC236}">
                  <a16:creationId xmlns:a16="http://schemas.microsoft.com/office/drawing/2014/main" id="{5CA8CB32-8BC5-42A8-9D3B-BD3AF0D8FC1A}"/>
                </a:ext>
              </a:extLst>
            </p:cNvPr>
            <p:cNvGrpSpPr/>
            <p:nvPr/>
          </p:nvGrpSpPr>
          <p:grpSpPr>
            <a:xfrm>
              <a:off x="5678107" y="4342078"/>
              <a:ext cx="6305420" cy="1993962"/>
              <a:chOff x="5320298" y="4612422"/>
              <a:chExt cx="6305420" cy="1847649"/>
            </a:xfrm>
          </p:grpSpPr>
          <p:pic>
            <p:nvPicPr>
              <p:cNvPr id="34" name="table">
                <a:extLst>
                  <a:ext uri="{FF2B5EF4-FFF2-40B4-BE49-F238E27FC236}">
                    <a16:creationId xmlns:a16="http://schemas.microsoft.com/office/drawing/2014/main" id="{9CF80273-52DD-41AE-AAB8-0ACC1F2AE66E}"/>
                  </a:ext>
                </a:extLst>
              </p:cNvPr>
              <p:cNvPicPr>
                <a:picLocks noChangeAspect="1"/>
              </p:cNvPicPr>
              <p:nvPr/>
            </p:nvPicPr>
            <p:blipFill>
              <a:blip r:embed="rId2"/>
              <a:stretch>
                <a:fillRect/>
              </a:stretch>
            </p:blipFill>
            <p:spPr>
              <a:xfrm>
                <a:off x="5320298" y="5015034"/>
                <a:ext cx="6305420" cy="1445037"/>
              </a:xfrm>
              <a:prstGeom prst="rect">
                <a:avLst/>
              </a:prstGeom>
            </p:spPr>
          </p:pic>
          <p:grpSp>
            <p:nvGrpSpPr>
              <p:cNvPr id="35" name="グループ化 34">
                <a:extLst>
                  <a:ext uri="{FF2B5EF4-FFF2-40B4-BE49-F238E27FC236}">
                    <a16:creationId xmlns:a16="http://schemas.microsoft.com/office/drawing/2014/main" id="{EB12FDF5-5D43-4D8A-957A-F65E7982282B}"/>
                  </a:ext>
                </a:extLst>
              </p:cNvPr>
              <p:cNvGrpSpPr/>
              <p:nvPr/>
            </p:nvGrpSpPr>
            <p:grpSpPr>
              <a:xfrm>
                <a:off x="6866844" y="4612422"/>
                <a:ext cx="4464440" cy="1746989"/>
                <a:chOff x="3179403" y="2220498"/>
                <a:chExt cx="4464440" cy="1746989"/>
              </a:xfrm>
            </p:grpSpPr>
            <p:grpSp>
              <p:nvGrpSpPr>
                <p:cNvPr id="37" name="グループ化 36">
                  <a:extLst>
                    <a:ext uri="{FF2B5EF4-FFF2-40B4-BE49-F238E27FC236}">
                      <a16:creationId xmlns:a16="http://schemas.microsoft.com/office/drawing/2014/main" id="{E3AC140B-5671-4EF7-B25C-B52E97D29F8A}"/>
                    </a:ext>
                  </a:extLst>
                </p:cNvPr>
                <p:cNvGrpSpPr/>
                <p:nvPr/>
              </p:nvGrpSpPr>
              <p:grpSpPr>
                <a:xfrm>
                  <a:off x="4785567" y="3117028"/>
                  <a:ext cx="2858276" cy="850459"/>
                  <a:chOff x="4785567" y="3117028"/>
                  <a:chExt cx="2858276" cy="850459"/>
                </a:xfrm>
              </p:grpSpPr>
              <p:sp>
                <p:nvSpPr>
                  <p:cNvPr id="39" name="矢印: 下 38">
                    <a:extLst>
                      <a:ext uri="{FF2B5EF4-FFF2-40B4-BE49-F238E27FC236}">
                        <a16:creationId xmlns:a16="http://schemas.microsoft.com/office/drawing/2014/main" id="{FF26DD89-7B48-4193-A1AA-A5AA915613F9}"/>
                      </a:ext>
                    </a:extLst>
                  </p:cNvPr>
                  <p:cNvSpPr/>
                  <p:nvPr/>
                </p:nvSpPr>
                <p:spPr>
                  <a:xfrm rot="10800000">
                    <a:off x="6234403" y="3133607"/>
                    <a:ext cx="345232" cy="330633"/>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40" name="矢印: 下 39">
                    <a:extLst>
                      <a:ext uri="{FF2B5EF4-FFF2-40B4-BE49-F238E27FC236}">
                        <a16:creationId xmlns:a16="http://schemas.microsoft.com/office/drawing/2014/main" id="{5DBF039E-9E45-4F83-BDA9-6F93D24954E0}"/>
                      </a:ext>
                    </a:extLst>
                  </p:cNvPr>
                  <p:cNvSpPr/>
                  <p:nvPr/>
                </p:nvSpPr>
                <p:spPr>
                  <a:xfrm rot="10800000">
                    <a:off x="7298611" y="3117028"/>
                    <a:ext cx="345232" cy="330633"/>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41" name="矢印: 下 40">
                    <a:extLst>
                      <a:ext uri="{FF2B5EF4-FFF2-40B4-BE49-F238E27FC236}">
                        <a16:creationId xmlns:a16="http://schemas.microsoft.com/office/drawing/2014/main" id="{025EE026-749C-4D20-BCF6-A034395D4D77}"/>
                      </a:ext>
                    </a:extLst>
                  </p:cNvPr>
                  <p:cNvSpPr/>
                  <p:nvPr/>
                </p:nvSpPr>
                <p:spPr>
                  <a:xfrm>
                    <a:off x="4785567" y="3624840"/>
                    <a:ext cx="345232" cy="3306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a:p>
                </p:txBody>
              </p:sp>
              <p:sp>
                <p:nvSpPr>
                  <p:cNvPr id="42" name="矢印: 下 41">
                    <a:extLst>
                      <a:ext uri="{FF2B5EF4-FFF2-40B4-BE49-F238E27FC236}">
                        <a16:creationId xmlns:a16="http://schemas.microsoft.com/office/drawing/2014/main" id="{8A9D16FA-1F1E-46CB-A46A-77D269EF9F10}"/>
                      </a:ext>
                    </a:extLst>
                  </p:cNvPr>
                  <p:cNvSpPr/>
                  <p:nvPr/>
                </p:nvSpPr>
                <p:spPr>
                  <a:xfrm>
                    <a:off x="7298611" y="3636854"/>
                    <a:ext cx="345232" cy="3306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43" name="正方形/長方形 42">
                    <a:extLst>
                      <a:ext uri="{FF2B5EF4-FFF2-40B4-BE49-F238E27FC236}">
                        <a16:creationId xmlns:a16="http://schemas.microsoft.com/office/drawing/2014/main" id="{00F366E1-93E7-47C3-A2D5-FF2507BD7D7F}"/>
                      </a:ext>
                    </a:extLst>
                  </p:cNvPr>
                  <p:cNvSpPr/>
                  <p:nvPr/>
                </p:nvSpPr>
                <p:spPr>
                  <a:xfrm flipV="1">
                    <a:off x="6145761" y="3659143"/>
                    <a:ext cx="522515" cy="14281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grpSp>
            <p:sp>
              <p:nvSpPr>
                <p:cNvPr id="38" name="テキスト ボックス 12">
                  <a:extLst>
                    <a:ext uri="{FF2B5EF4-FFF2-40B4-BE49-F238E27FC236}">
                      <a16:creationId xmlns:a16="http://schemas.microsoft.com/office/drawing/2014/main" id="{BE6A3E92-4796-4033-9D7B-45C0F5A0FDEC}"/>
                    </a:ext>
                  </a:extLst>
                </p:cNvPr>
                <p:cNvSpPr txBox="1"/>
                <p:nvPr/>
              </p:nvSpPr>
              <p:spPr>
                <a:xfrm>
                  <a:off x="3179403" y="2220498"/>
                  <a:ext cx="3723246" cy="369332"/>
                </a:xfrm>
                <a:prstGeom prst="rect">
                  <a:avLst/>
                </a:prstGeom>
                <a:noFill/>
              </p:spPr>
              <p:txBody>
                <a:bodyPr wrap="squar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dirty="0"/>
                    <a:t>偽画像評価対象</a:t>
                  </a:r>
                  <a:r>
                    <a:rPr lang="en-US" altLang="ja-JP" dirty="0"/>
                    <a:t>recall(</a:t>
                  </a:r>
                  <a:r>
                    <a:rPr lang="ja-JP" altLang="en-US" dirty="0"/>
                    <a:t>再現率</a:t>
                  </a:r>
                  <a:r>
                    <a:rPr lang="en-US" altLang="ja-JP" dirty="0"/>
                    <a:t>)</a:t>
                  </a:r>
                  <a:endParaRPr lang="zh-TW" altLang="en-US" dirty="0"/>
                </a:p>
              </p:txBody>
            </p:sp>
          </p:grpSp>
          <p:sp>
            <p:nvSpPr>
              <p:cNvPr id="36" name="矢印: 下 35">
                <a:extLst>
                  <a:ext uri="{FF2B5EF4-FFF2-40B4-BE49-F238E27FC236}">
                    <a16:creationId xmlns:a16="http://schemas.microsoft.com/office/drawing/2014/main" id="{0FCA4F76-AF61-4122-A9B5-16A13F2717D9}"/>
                  </a:ext>
                </a:extLst>
              </p:cNvPr>
              <p:cNvSpPr/>
              <p:nvPr/>
            </p:nvSpPr>
            <p:spPr>
              <a:xfrm rot="10800000">
                <a:off x="8473008" y="5540641"/>
                <a:ext cx="345232" cy="330633"/>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grpSp>
        <p:sp>
          <p:nvSpPr>
            <p:cNvPr id="33" name="テキスト ボックス 32">
              <a:extLst>
                <a:ext uri="{FF2B5EF4-FFF2-40B4-BE49-F238E27FC236}">
                  <a16:creationId xmlns:a16="http://schemas.microsoft.com/office/drawing/2014/main" id="{F7DF152C-23FA-443D-BF66-ED4AACB7AB83}"/>
                </a:ext>
              </a:extLst>
            </p:cNvPr>
            <p:cNvSpPr txBox="1"/>
            <p:nvPr/>
          </p:nvSpPr>
          <p:spPr>
            <a:xfrm>
              <a:off x="10017992" y="6059041"/>
              <a:ext cx="1010701" cy="276999"/>
            </a:xfrm>
            <a:prstGeom prst="rect">
              <a:avLst/>
            </a:prstGeom>
            <a:noFill/>
          </p:spPr>
          <p:txBody>
            <a:bodyPr wrap="square">
              <a:spAutoFit/>
            </a:bodyPr>
            <a:lstStyle/>
            <a:p>
              <a:r>
                <a:rPr lang="ja-JP" altLang="en-US" sz="1200" dirty="0"/>
                <a:t>変わらない</a:t>
              </a:r>
            </a:p>
          </p:txBody>
        </p:sp>
      </p:grpSp>
    </p:spTree>
    <p:extLst>
      <p:ext uri="{BB962C8B-B14F-4D97-AF65-F5344CB8AC3E}">
        <p14:creationId xmlns:p14="http://schemas.microsoft.com/office/powerpoint/2010/main" val="2449947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144F0-45AE-49E3-B8D6-AE7F8301EB50}"/>
              </a:ext>
            </a:extLst>
          </p:cNvPr>
          <p:cNvSpPr>
            <a:spLocks noGrp="1"/>
          </p:cNvSpPr>
          <p:nvPr>
            <p:ph type="title"/>
          </p:nvPr>
        </p:nvSpPr>
        <p:spPr/>
        <p:txBody>
          <a:bodyPr/>
          <a:lstStyle/>
          <a:p>
            <a:r>
              <a:rPr kumimoji="1" lang="ja-JP" altLang="en-US" dirty="0"/>
              <a:t>備考</a:t>
            </a:r>
          </a:p>
        </p:txBody>
      </p:sp>
    </p:spTree>
    <p:extLst>
      <p:ext uri="{BB962C8B-B14F-4D97-AF65-F5344CB8AC3E}">
        <p14:creationId xmlns:p14="http://schemas.microsoft.com/office/powerpoint/2010/main" val="288277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A80A89-81AE-48DD-96D0-71EE460A8C41}"/>
              </a:ext>
            </a:extLst>
          </p:cNvPr>
          <p:cNvSpPr>
            <a:spLocks noGrp="1"/>
          </p:cNvSpPr>
          <p:nvPr>
            <p:ph type="title"/>
          </p:nvPr>
        </p:nvSpPr>
        <p:spPr/>
        <p:txBody>
          <a:bodyPr/>
          <a:lstStyle/>
          <a:p>
            <a:r>
              <a:rPr kumimoji="1" lang="ja-JP" altLang="en-US" dirty="0"/>
              <a:t>結論追記：</a:t>
            </a:r>
          </a:p>
        </p:txBody>
      </p:sp>
      <p:sp>
        <p:nvSpPr>
          <p:cNvPr id="4" name="テキスト ボックス 3">
            <a:extLst>
              <a:ext uri="{FF2B5EF4-FFF2-40B4-BE49-F238E27FC236}">
                <a16:creationId xmlns:a16="http://schemas.microsoft.com/office/drawing/2014/main" id="{B5C14B2A-9075-4C22-8F2B-6A5F9770149D}"/>
              </a:ext>
            </a:extLst>
          </p:cNvPr>
          <p:cNvSpPr txBox="1"/>
          <p:nvPr/>
        </p:nvSpPr>
        <p:spPr>
          <a:xfrm>
            <a:off x="1694946" y="1407112"/>
            <a:ext cx="9094973" cy="3970318"/>
          </a:xfrm>
          <a:prstGeom prst="rect">
            <a:avLst/>
          </a:prstGeom>
          <a:noFill/>
        </p:spPr>
        <p:txBody>
          <a:bodyPr wrap="square">
            <a:spAutoFit/>
          </a:bodyPr>
          <a:lstStyle/>
          <a:p>
            <a:r>
              <a:rPr lang="en-US" altLang="ja-JP" sz="1800" dirty="0">
                <a:solidFill>
                  <a:schemeClr val="bg2"/>
                </a:solidFill>
                <a:effectLst/>
                <a:ea typeface="Yu Gothic" panose="020B0400000000000000" pitchFamily="50" charset="-128"/>
              </a:rPr>
              <a:t>OM53</a:t>
            </a:r>
            <a:r>
              <a:rPr lang="ja-JP" altLang="en-US" sz="1800" dirty="0">
                <a:solidFill>
                  <a:schemeClr val="bg2"/>
                </a:solidFill>
                <a:effectLst/>
                <a:ea typeface="Yu Gothic" panose="020B0400000000000000" pitchFamily="50" charset="-128"/>
              </a:rPr>
              <a:t>の訓練</a:t>
            </a:r>
            <a:r>
              <a:rPr lang="ja-JP" altLang="en-US" sz="1800" dirty="0">
                <a:solidFill>
                  <a:srgbClr val="FF0000"/>
                </a:solidFill>
                <a:effectLst/>
                <a:ea typeface="Yu Gothic" panose="020B0400000000000000" pitchFamily="50" charset="-128"/>
              </a:rPr>
              <a:t>画像</a:t>
            </a:r>
            <a:r>
              <a:rPr lang="ja-JP" altLang="en-US" sz="1800" dirty="0">
                <a:solidFill>
                  <a:srgbClr val="FF0000"/>
                </a:solidFill>
                <a:ea typeface="Yu Gothic" panose="020B0400000000000000" pitchFamily="50" charset="-128"/>
              </a:rPr>
              <a:t> </a:t>
            </a:r>
            <a:r>
              <a:rPr lang="en-US" altLang="ja-JP" sz="1800" dirty="0">
                <a:solidFill>
                  <a:srgbClr val="FF0000"/>
                </a:solidFill>
                <a:ea typeface="Yu Gothic" panose="020B0400000000000000" pitchFamily="50" charset="-128"/>
              </a:rPr>
              <a:t>vs</a:t>
            </a:r>
            <a:r>
              <a:rPr lang="ja-JP" altLang="en-US" sz="1800" dirty="0">
                <a:solidFill>
                  <a:srgbClr val="FF0000"/>
                </a:solidFill>
                <a:ea typeface="Yu Gothic" panose="020B0400000000000000" pitchFamily="50" charset="-128"/>
              </a:rPr>
              <a:t> 偽画像＋</a:t>
            </a:r>
            <a:r>
              <a:rPr lang="en-US" altLang="ja-JP" sz="1800" dirty="0">
                <a:solidFill>
                  <a:srgbClr val="FF0000"/>
                </a:solidFill>
                <a:effectLst/>
                <a:ea typeface="Yu Gothic" panose="020B0400000000000000" pitchFamily="50" charset="-128"/>
              </a:rPr>
              <a:t> OM53</a:t>
            </a:r>
            <a:r>
              <a:rPr lang="ja-JP" altLang="en-US" sz="1800" dirty="0">
                <a:solidFill>
                  <a:srgbClr val="FF0000"/>
                </a:solidFill>
                <a:effectLst/>
                <a:ea typeface="Yu Gothic" panose="020B0400000000000000" pitchFamily="50" charset="-128"/>
              </a:rPr>
              <a:t>の訓練</a:t>
            </a:r>
            <a:r>
              <a:rPr lang="ja-JP" altLang="en-US" sz="1800" dirty="0">
                <a:solidFill>
                  <a:schemeClr val="bg2"/>
                </a:solidFill>
                <a:effectLst/>
                <a:ea typeface="Yu Gothic" panose="020B0400000000000000" pitchFamily="50" charset="-128"/>
              </a:rPr>
              <a:t>画像の場合（本物訓練画像が多い状態）、</a:t>
            </a:r>
            <a:endParaRPr lang="en-US" altLang="ja-JP" sz="1800" dirty="0">
              <a:solidFill>
                <a:schemeClr val="bg2"/>
              </a:solidFill>
              <a:effectLst/>
              <a:ea typeface="Yu Gothic" panose="020B0400000000000000" pitchFamily="50" charset="-128"/>
            </a:endParaRPr>
          </a:p>
          <a:p>
            <a:r>
              <a:rPr lang="ja-JP" altLang="en-US" dirty="0">
                <a:solidFill>
                  <a:schemeClr val="bg2"/>
                </a:solidFill>
                <a:ea typeface="Yu Gothic" panose="020B0400000000000000" pitchFamily="50" charset="-128"/>
              </a:rPr>
              <a:t>偽画像の追加が</a:t>
            </a:r>
            <a:r>
              <a:rPr lang="ja-JP" altLang="en-US" dirty="0">
                <a:solidFill>
                  <a:srgbClr val="FF0000"/>
                </a:solidFill>
                <a:ea typeface="Yu Gothic" panose="020B0400000000000000" pitchFamily="50" charset="-128"/>
              </a:rPr>
              <a:t>見逃しを改善できる。</a:t>
            </a:r>
            <a:endParaRPr lang="en-US" altLang="ja-JP" dirty="0">
              <a:solidFill>
                <a:srgbClr val="FF0000"/>
              </a:solidFill>
              <a:ea typeface="Yu Gothic" panose="020B0400000000000000" pitchFamily="50" charset="-128"/>
            </a:endParaRPr>
          </a:p>
          <a:p>
            <a:r>
              <a:rPr lang="ja-JP" altLang="en-US" dirty="0">
                <a:ea typeface="Yu Gothic" panose="020B0400000000000000" pitchFamily="50" charset="-128"/>
              </a:rPr>
              <a:t>理由：偽画像を追加したら、</a:t>
            </a:r>
            <a:r>
              <a:rPr lang="en-US" altLang="ja-JP" dirty="0">
                <a:ea typeface="Yu Gothic" panose="020B0400000000000000" pitchFamily="50" charset="-128"/>
              </a:rPr>
              <a:t> recall(</a:t>
            </a:r>
            <a:r>
              <a:rPr lang="ja-JP" altLang="en-US" dirty="0">
                <a:ea typeface="Yu Gothic" panose="020B0400000000000000" pitchFamily="50" charset="-128"/>
              </a:rPr>
              <a:t>再現率</a:t>
            </a:r>
            <a:r>
              <a:rPr lang="en-US" altLang="ja-JP" dirty="0">
                <a:ea typeface="Yu Gothic" panose="020B0400000000000000" pitchFamily="50" charset="-128"/>
              </a:rPr>
              <a:t>)</a:t>
            </a:r>
            <a:r>
              <a:rPr lang="ja-JP" altLang="en-US" dirty="0">
                <a:ea typeface="Yu Gothic" panose="020B0400000000000000" pitchFamily="50" charset="-128"/>
              </a:rPr>
              <a:t>が上がって、</a:t>
            </a:r>
            <a:endParaRPr lang="en-US" altLang="ja-JP" dirty="0">
              <a:ea typeface="Yu Gothic" panose="020B0400000000000000" pitchFamily="50" charset="-128"/>
            </a:endParaRPr>
          </a:p>
          <a:p>
            <a:r>
              <a:rPr lang="ja-JP" altLang="en-US" dirty="0">
                <a:ea typeface="Yu Gothic" panose="020B0400000000000000" pitchFamily="50" charset="-128"/>
              </a:rPr>
              <a:t> </a:t>
            </a:r>
            <a:r>
              <a:rPr lang="en-US" altLang="ja-JP" dirty="0">
                <a:ea typeface="Yu Gothic" panose="020B0400000000000000" pitchFamily="50" charset="-128"/>
              </a:rPr>
              <a:t>(</a:t>
            </a:r>
            <a:r>
              <a:rPr lang="ja-JP" altLang="en-US" dirty="0">
                <a:ea typeface="Yu Gothic" panose="020B0400000000000000" pitchFamily="50" charset="-128"/>
              </a:rPr>
              <a:t>電極赤ブク</a:t>
            </a:r>
            <a:r>
              <a:rPr lang="en-US" altLang="ja-JP" dirty="0">
                <a:ea typeface="Yu Gothic" panose="020B0400000000000000" pitchFamily="50" charset="-128"/>
              </a:rPr>
              <a:t>3%</a:t>
            </a:r>
            <a:r>
              <a:rPr lang="ja-JP" altLang="en-US" dirty="0">
                <a:ea typeface="Yu Gothic" panose="020B0400000000000000" pitchFamily="50" charset="-128"/>
              </a:rPr>
              <a:t>、変色変形</a:t>
            </a:r>
            <a:r>
              <a:rPr lang="en-US" altLang="ja-JP" dirty="0">
                <a:ea typeface="Yu Gothic" panose="020B0400000000000000" pitchFamily="50" charset="-128"/>
              </a:rPr>
              <a:t>6%</a:t>
            </a:r>
            <a:r>
              <a:rPr lang="ja-JP" altLang="en-US" dirty="0">
                <a:ea typeface="Yu Gothic" panose="020B0400000000000000" pitchFamily="50" charset="-128"/>
              </a:rPr>
              <a:t>、変形</a:t>
            </a:r>
            <a:r>
              <a:rPr lang="en-US" altLang="ja-JP" dirty="0">
                <a:ea typeface="Yu Gothic" panose="020B0400000000000000" pitchFamily="50" charset="-128"/>
              </a:rPr>
              <a:t>11%)</a:t>
            </a:r>
            <a:r>
              <a:rPr lang="ja-JP" altLang="en-US" dirty="0">
                <a:ea typeface="Yu Gothic" panose="020B0400000000000000" pitchFamily="50" charset="-128"/>
              </a:rPr>
              <a:t> 、見逃しを改善できた。</a:t>
            </a:r>
            <a:endParaRPr lang="en-US" altLang="ja-JP" dirty="0">
              <a:ea typeface="Yu Gothic" panose="020B0400000000000000" pitchFamily="50" charset="-128"/>
            </a:endParaRPr>
          </a:p>
          <a:p>
            <a:br>
              <a:rPr lang="en-US" altLang="ja-JP" dirty="0">
                <a:ea typeface="Yu Gothic" panose="020B0400000000000000" pitchFamily="50" charset="-128"/>
              </a:rPr>
            </a:br>
            <a:endParaRPr lang="en-US" altLang="ja-JP" dirty="0">
              <a:ea typeface="Yu Gothic" panose="020B0400000000000000" pitchFamily="50" charset="-128"/>
            </a:endParaRPr>
          </a:p>
          <a:p>
            <a:endParaRPr lang="en-US" altLang="ja-JP" dirty="0">
              <a:ea typeface="Yu Gothic" panose="020B0400000000000000" pitchFamily="50" charset="-128"/>
            </a:endParaRPr>
          </a:p>
          <a:p>
            <a:r>
              <a:rPr lang="ja-JP" altLang="en-US" dirty="0">
                <a:solidFill>
                  <a:schemeClr val="bg2"/>
                </a:solidFill>
                <a:ea typeface="Yu Gothic" panose="020B0400000000000000" pitchFamily="50" charset="-128"/>
              </a:rPr>
              <a:t>少ない本物 </a:t>
            </a:r>
            <a:r>
              <a:rPr lang="en-US" altLang="ja-JP" dirty="0">
                <a:solidFill>
                  <a:schemeClr val="bg2"/>
                </a:solidFill>
                <a:ea typeface="Yu Gothic" panose="020B0400000000000000" pitchFamily="50" charset="-128"/>
              </a:rPr>
              <a:t>vs</a:t>
            </a:r>
            <a:r>
              <a:rPr lang="ja-JP" altLang="en-US" dirty="0">
                <a:solidFill>
                  <a:schemeClr val="bg2"/>
                </a:solidFill>
                <a:ea typeface="Yu Gothic" panose="020B0400000000000000" pitchFamily="50" charset="-128"/>
              </a:rPr>
              <a:t> 偽画像＋少ない本物の場合</a:t>
            </a:r>
            <a:r>
              <a:rPr lang="ja-JP" altLang="en-US" sz="1800" dirty="0">
                <a:solidFill>
                  <a:schemeClr val="bg2"/>
                </a:solidFill>
                <a:effectLst/>
                <a:ea typeface="Yu Gothic" panose="020B0400000000000000" pitchFamily="50" charset="-128"/>
              </a:rPr>
              <a:t>（本物訓練画像が少ない状態） </a:t>
            </a:r>
            <a:r>
              <a:rPr lang="ja-JP" altLang="en-US" dirty="0">
                <a:solidFill>
                  <a:schemeClr val="bg2"/>
                </a:solidFill>
                <a:ea typeface="Yu Gothic" panose="020B0400000000000000" pitchFamily="50" charset="-128"/>
              </a:rPr>
              <a:t>、</a:t>
            </a:r>
            <a:endParaRPr lang="en-US" altLang="ja-JP" dirty="0">
              <a:solidFill>
                <a:schemeClr val="bg2"/>
              </a:solidFill>
              <a:ea typeface="Yu Gothic" panose="020B0400000000000000" pitchFamily="50" charset="-128"/>
            </a:endParaRPr>
          </a:p>
          <a:p>
            <a:r>
              <a:rPr lang="ja-JP" altLang="en-US" dirty="0">
                <a:solidFill>
                  <a:schemeClr val="bg2"/>
                </a:solidFill>
                <a:ea typeface="Yu Gothic" panose="020B0400000000000000" pitchFamily="50" charset="-128"/>
              </a:rPr>
              <a:t>偽画像の追加は効果がない</a:t>
            </a:r>
            <a:r>
              <a:rPr lang="ja-JP" altLang="en-US" dirty="0">
                <a:ea typeface="Yu Gothic" panose="020B0400000000000000" pitchFamily="50" charset="-128"/>
              </a:rPr>
              <a:t>。</a:t>
            </a:r>
            <a:endParaRPr lang="en-US" altLang="ja-JP" dirty="0">
              <a:ea typeface="Yu Gothic" panose="020B0400000000000000" pitchFamily="50" charset="-128"/>
            </a:endParaRPr>
          </a:p>
          <a:p>
            <a:pPr defTabSz="1219170"/>
            <a:r>
              <a:rPr lang="ja-JP" altLang="en-US" dirty="0">
                <a:ea typeface="Yu Gothic" panose="020B0400000000000000" pitchFamily="50" charset="-128"/>
              </a:rPr>
              <a:t>理由：偽画像を追加しても、 </a:t>
            </a:r>
            <a:r>
              <a:rPr lang="ja-JP" altLang="en-US" sz="1800" b="0" dirty="0">
                <a:solidFill>
                  <a:schemeClr val="tx1"/>
                </a:solidFill>
                <a:ea typeface="Yu Gothic" panose="020B0400000000000000" pitchFamily="50" charset="-128"/>
              </a:rPr>
              <a:t>素体部変色変形は</a:t>
            </a:r>
            <a:r>
              <a:rPr lang="en-US" altLang="ja-JP" sz="1800" b="0" dirty="0">
                <a:solidFill>
                  <a:schemeClr val="tx1"/>
                </a:solidFill>
                <a:ea typeface="Yu Gothic" panose="020B0400000000000000" pitchFamily="50" charset="-128"/>
              </a:rPr>
              <a:t>recall(</a:t>
            </a:r>
            <a:r>
              <a:rPr lang="ja-JP" altLang="en-US" sz="1800" b="0" dirty="0">
                <a:solidFill>
                  <a:schemeClr val="tx1"/>
                </a:solidFill>
                <a:ea typeface="Yu Gothic" panose="020B0400000000000000" pitchFamily="50" charset="-128"/>
              </a:rPr>
              <a:t>再現率</a:t>
            </a:r>
            <a:r>
              <a:rPr lang="en-US" altLang="ja-JP" sz="1800" b="0" dirty="0">
                <a:solidFill>
                  <a:schemeClr val="tx1"/>
                </a:solidFill>
                <a:ea typeface="Yu Gothic" panose="020B0400000000000000" pitchFamily="50" charset="-128"/>
              </a:rPr>
              <a:t>)</a:t>
            </a:r>
            <a:r>
              <a:rPr lang="ja-JP" altLang="en-US" sz="1800" b="0" dirty="0">
                <a:solidFill>
                  <a:schemeClr val="tx1"/>
                </a:solidFill>
                <a:ea typeface="Yu Gothic" panose="020B0400000000000000" pitchFamily="50" charset="-128"/>
              </a:rPr>
              <a:t>があまり変わらなく</a:t>
            </a:r>
            <a:r>
              <a:rPr lang="ja-JP" altLang="en-US" dirty="0">
                <a:ea typeface="Yu Gothic" panose="020B0400000000000000" pitchFamily="50" charset="-128"/>
              </a:rPr>
              <a:t>、</a:t>
            </a:r>
            <a:r>
              <a:rPr lang="en-US" altLang="ja-JP" sz="1800" b="0" dirty="0">
                <a:solidFill>
                  <a:schemeClr val="tx1"/>
                </a:solidFill>
                <a:ea typeface="Yu Gothic" panose="020B0400000000000000" pitchFamily="50" charset="-128"/>
              </a:rPr>
              <a:t> LGA</a:t>
            </a:r>
            <a:r>
              <a:rPr lang="ja-JP" altLang="en-US" sz="1800" b="0" dirty="0">
                <a:solidFill>
                  <a:schemeClr val="tx1"/>
                </a:solidFill>
                <a:ea typeface="Yu Gothic" panose="020B0400000000000000" pitchFamily="50" charset="-128"/>
              </a:rPr>
              <a:t>部電極赤ブクと</a:t>
            </a:r>
            <a:r>
              <a:rPr lang="ja-JP" altLang="en-US" dirty="0">
                <a:ea typeface="Yu Gothic" panose="020B0400000000000000" pitchFamily="50" charset="-128"/>
              </a:rPr>
              <a:t>素体部変形の偽画像が訓練画像の多様性を増やすことが</a:t>
            </a:r>
            <a:endParaRPr lang="en-US" altLang="ja-JP" dirty="0">
              <a:ea typeface="Yu Gothic" panose="020B0400000000000000" pitchFamily="50" charset="-128"/>
            </a:endParaRPr>
          </a:p>
          <a:p>
            <a:pPr defTabSz="1219170"/>
            <a:r>
              <a:rPr lang="ja-JP" altLang="en-US" dirty="0">
                <a:ea typeface="Yu Gothic" panose="020B0400000000000000" pitchFamily="50" charset="-128"/>
              </a:rPr>
              <a:t>できないため、</a:t>
            </a:r>
            <a:r>
              <a:rPr lang="en-US" altLang="ja-JP" sz="1800" b="0" dirty="0">
                <a:solidFill>
                  <a:schemeClr val="tx1"/>
                </a:solidFill>
                <a:ea typeface="Yu Gothic" panose="020B0400000000000000" pitchFamily="50" charset="-128"/>
              </a:rPr>
              <a:t>recall(</a:t>
            </a:r>
            <a:r>
              <a:rPr lang="ja-JP" altLang="en-US" sz="1800" b="0" dirty="0">
                <a:solidFill>
                  <a:schemeClr val="tx1"/>
                </a:solidFill>
                <a:ea typeface="Yu Gothic" panose="020B0400000000000000" pitchFamily="50" charset="-128"/>
              </a:rPr>
              <a:t>再現率</a:t>
            </a:r>
            <a:r>
              <a:rPr lang="en-US" altLang="ja-JP" sz="1800" b="0" dirty="0">
                <a:solidFill>
                  <a:schemeClr val="tx1"/>
                </a:solidFill>
                <a:ea typeface="Yu Gothic" panose="020B0400000000000000" pitchFamily="50" charset="-128"/>
              </a:rPr>
              <a:t>) </a:t>
            </a:r>
            <a:r>
              <a:rPr lang="ja-JP" altLang="en-US" sz="1800" b="0" dirty="0">
                <a:solidFill>
                  <a:schemeClr val="tx1"/>
                </a:solidFill>
                <a:ea typeface="Yu Gothic" panose="020B0400000000000000" pitchFamily="50" charset="-128"/>
              </a:rPr>
              <a:t>が下がった</a:t>
            </a:r>
            <a:r>
              <a:rPr lang="ja-JP" altLang="en-US" dirty="0">
                <a:ea typeface="Yu Gothic" panose="020B0400000000000000" pitchFamily="50" charset="-128"/>
              </a:rPr>
              <a:t>。</a:t>
            </a:r>
            <a:endParaRPr lang="en-US" altLang="ja-JP" dirty="0">
              <a:ea typeface="Yu Gothic" panose="020B0400000000000000" pitchFamily="50" charset="-128"/>
            </a:endParaRPr>
          </a:p>
          <a:p>
            <a:pPr defTabSz="1219170"/>
            <a:br>
              <a:rPr lang="en-US" altLang="ja-JP" dirty="0">
                <a:ea typeface="Yu Gothic" panose="020B0400000000000000" pitchFamily="50" charset="-128"/>
              </a:rPr>
            </a:br>
            <a:endParaRPr lang="en-US" altLang="ja-JP" dirty="0">
              <a:ea typeface="Yu Gothic" panose="020B0400000000000000" pitchFamily="50" charset="-128"/>
            </a:endParaRPr>
          </a:p>
        </p:txBody>
      </p:sp>
    </p:spTree>
    <p:extLst>
      <p:ext uri="{BB962C8B-B14F-4D97-AF65-F5344CB8AC3E}">
        <p14:creationId xmlns:p14="http://schemas.microsoft.com/office/powerpoint/2010/main" val="3500604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40D63-15F9-4C52-A4DB-86BE6CB85FA1}"/>
              </a:ext>
            </a:extLst>
          </p:cNvPr>
          <p:cNvSpPr>
            <a:spLocks noGrp="1"/>
          </p:cNvSpPr>
          <p:nvPr>
            <p:ph type="title"/>
          </p:nvPr>
        </p:nvSpPr>
        <p:spPr/>
        <p:txBody>
          <a:bodyPr/>
          <a:lstStyle/>
          <a:p>
            <a:r>
              <a:rPr kumimoji="1" lang="ja-JP" altLang="en-US" dirty="0"/>
              <a:t>追加評価   利用画像</a:t>
            </a:r>
          </a:p>
        </p:txBody>
      </p:sp>
      <p:sp>
        <p:nvSpPr>
          <p:cNvPr id="3" name="テキスト ボックス 2">
            <a:extLst>
              <a:ext uri="{FF2B5EF4-FFF2-40B4-BE49-F238E27FC236}">
                <a16:creationId xmlns:a16="http://schemas.microsoft.com/office/drawing/2014/main" id="{B5440CBB-1213-4E69-B0C6-BFA57C642723}"/>
              </a:ext>
            </a:extLst>
          </p:cNvPr>
          <p:cNvSpPr txBox="1"/>
          <p:nvPr/>
        </p:nvSpPr>
        <p:spPr>
          <a:xfrm>
            <a:off x="2226590" y="3267747"/>
            <a:ext cx="8185613" cy="1200329"/>
          </a:xfrm>
          <a:prstGeom prst="rect">
            <a:avLst/>
          </a:prstGeom>
          <a:noFill/>
        </p:spPr>
        <p:txBody>
          <a:bodyPr wrap="square">
            <a:spAutoFit/>
          </a:bodyPr>
          <a:lstStyle/>
          <a:p>
            <a:pPr marL="285750" indent="-285750" defTabSz="1219170">
              <a:buFont typeface="Arial" panose="020B0604020202020204" pitchFamily="34" charset="0"/>
              <a:buChar char="•"/>
            </a:pPr>
            <a:r>
              <a:rPr lang="ja-JP" altLang="en-US" dirty="0">
                <a:solidFill>
                  <a:prstClr val="black"/>
                </a:solidFill>
                <a:latin typeface="Arial"/>
                <a:ea typeface="Meiryo"/>
              </a:rPr>
              <a:t>テスト画像について、</a:t>
            </a:r>
            <a:endParaRPr lang="en-US" altLang="ja-JP" dirty="0">
              <a:solidFill>
                <a:prstClr val="black"/>
              </a:solidFill>
              <a:latin typeface="Arial"/>
              <a:ea typeface="Meiryo"/>
            </a:endParaRPr>
          </a:p>
          <a:p>
            <a:pPr defTabSz="1219170"/>
            <a:r>
              <a:rPr lang="en-US" altLang="ja-JP" dirty="0">
                <a:solidFill>
                  <a:prstClr val="black"/>
                </a:solidFill>
                <a:latin typeface="Arial"/>
                <a:ea typeface="Meiryo"/>
              </a:rPr>
              <a:t>OM53</a:t>
            </a:r>
            <a:r>
              <a:rPr lang="ja-JP" altLang="en-US" dirty="0">
                <a:solidFill>
                  <a:prstClr val="black"/>
                </a:solidFill>
                <a:latin typeface="Arial"/>
                <a:ea typeface="Meiryo"/>
              </a:rPr>
              <a:t>のテスト画像には、</a:t>
            </a:r>
            <a:endParaRPr lang="en-US" altLang="ja-JP" dirty="0">
              <a:solidFill>
                <a:prstClr val="black"/>
              </a:solidFill>
              <a:latin typeface="Arial"/>
              <a:ea typeface="Meiryo"/>
            </a:endParaRPr>
          </a:p>
          <a:p>
            <a:pPr defTabSz="1219170"/>
            <a:r>
              <a:rPr lang="ja-JP" altLang="en-US" dirty="0">
                <a:solidFill>
                  <a:prstClr val="black"/>
                </a:solidFill>
                <a:latin typeface="Arial"/>
                <a:ea typeface="Meiryo"/>
              </a:rPr>
              <a:t>電極赤ブクが少ないので、</a:t>
            </a:r>
            <a:endParaRPr lang="en-US" altLang="ja-JP" dirty="0">
              <a:solidFill>
                <a:prstClr val="black"/>
              </a:solidFill>
              <a:latin typeface="Arial"/>
              <a:ea typeface="Meiryo"/>
            </a:endParaRPr>
          </a:p>
          <a:p>
            <a:pPr marR="0" defTabSz="1219170">
              <a:spcBef>
                <a:spcPts val="0"/>
              </a:spcBef>
              <a:spcAft>
                <a:spcPts val="0"/>
              </a:spcAft>
            </a:pPr>
            <a:r>
              <a:rPr lang="en-US" altLang="ja-JP" dirty="0">
                <a:solidFill>
                  <a:srgbClr val="FF0000"/>
                </a:solidFill>
                <a:latin typeface="Arial"/>
                <a:ea typeface="Meiryo"/>
              </a:rPr>
              <a:t>OM53</a:t>
            </a:r>
            <a:r>
              <a:rPr lang="ja-JP" altLang="en-US" dirty="0">
                <a:solidFill>
                  <a:srgbClr val="FF0000"/>
                </a:solidFill>
                <a:latin typeface="Arial"/>
                <a:ea typeface="Meiryo"/>
              </a:rPr>
              <a:t>のテスト画像＋</a:t>
            </a:r>
            <a:r>
              <a:rPr lang="ja-JP" altLang="ja-JP" dirty="0">
                <a:solidFill>
                  <a:srgbClr val="FF0000"/>
                </a:solidFill>
                <a:latin typeface="Arial"/>
                <a:ea typeface="Meiryo"/>
              </a:rPr>
              <a:t>偽画像・本物画像評価用のテスト画像</a:t>
            </a:r>
            <a:r>
              <a:rPr lang="ja-JP" altLang="en-US" dirty="0">
                <a:solidFill>
                  <a:srgbClr val="FF0000"/>
                </a:solidFill>
                <a:latin typeface="Arial"/>
                <a:ea typeface="Meiryo"/>
              </a:rPr>
              <a:t>を使った</a:t>
            </a:r>
            <a:r>
              <a:rPr lang="ja-JP" altLang="ja-JP" dirty="0">
                <a:solidFill>
                  <a:prstClr val="black"/>
                </a:solidFill>
                <a:latin typeface="Arial"/>
                <a:ea typeface="Meiryo"/>
              </a:rPr>
              <a:t>。</a:t>
            </a:r>
          </a:p>
        </p:txBody>
      </p:sp>
      <p:sp>
        <p:nvSpPr>
          <p:cNvPr id="5" name="テキスト ボックス 4">
            <a:extLst>
              <a:ext uri="{FF2B5EF4-FFF2-40B4-BE49-F238E27FC236}">
                <a16:creationId xmlns:a16="http://schemas.microsoft.com/office/drawing/2014/main" id="{6ACC0DA9-1453-4573-BBD1-A75033B949F8}"/>
              </a:ext>
            </a:extLst>
          </p:cNvPr>
          <p:cNvSpPr txBox="1"/>
          <p:nvPr/>
        </p:nvSpPr>
        <p:spPr>
          <a:xfrm>
            <a:off x="2128919" y="1959585"/>
            <a:ext cx="7595525" cy="923330"/>
          </a:xfrm>
          <a:prstGeom prst="rect">
            <a:avLst/>
          </a:prstGeom>
          <a:noFill/>
        </p:spPr>
        <p:txBody>
          <a:bodyPr wrap="square">
            <a:spAutoFit/>
          </a:bodyPr>
          <a:lstStyle/>
          <a:p>
            <a:pPr marL="285750" indent="-285750">
              <a:buFont typeface="Arial" panose="020B0604020202020204" pitchFamily="34" charset="0"/>
              <a:buChar char="•"/>
            </a:pPr>
            <a:r>
              <a:rPr lang="ja-JP" altLang="en-US" dirty="0">
                <a:solidFill>
                  <a:prstClr val="black"/>
                </a:solidFill>
                <a:latin typeface="Arial"/>
                <a:ea typeface="Meiryo"/>
              </a:rPr>
              <a:t>訓練画像について、</a:t>
            </a:r>
            <a:endParaRPr lang="en-US" altLang="ja-JP" dirty="0">
              <a:solidFill>
                <a:prstClr val="black"/>
              </a:solidFill>
              <a:latin typeface="Arial"/>
              <a:ea typeface="Meiryo"/>
            </a:endParaRPr>
          </a:p>
          <a:p>
            <a:r>
              <a:rPr lang="ja-JP" altLang="en-US" dirty="0">
                <a:solidFill>
                  <a:prstClr val="black"/>
                </a:solidFill>
                <a:latin typeface="Arial"/>
                <a:ea typeface="Meiryo"/>
              </a:rPr>
              <a:t>①選別された本物画像に近い</a:t>
            </a:r>
            <a:r>
              <a:rPr lang="en-US" altLang="ja-JP" dirty="0">
                <a:solidFill>
                  <a:prstClr val="black"/>
                </a:solidFill>
                <a:latin typeface="Arial"/>
                <a:ea typeface="Meiryo"/>
              </a:rPr>
              <a:t>LGA</a:t>
            </a:r>
            <a:r>
              <a:rPr lang="ja-JP" altLang="en-US" dirty="0">
                <a:solidFill>
                  <a:prstClr val="black"/>
                </a:solidFill>
                <a:latin typeface="Arial"/>
                <a:ea typeface="Meiryo"/>
              </a:rPr>
              <a:t>部電極赤ブクの偽画像</a:t>
            </a:r>
            <a:r>
              <a:rPr lang="ja-JP" altLang="en-US" dirty="0">
                <a:solidFill>
                  <a:srgbClr val="FF0000"/>
                </a:solidFill>
                <a:latin typeface="Arial"/>
                <a:ea typeface="Meiryo"/>
              </a:rPr>
              <a:t>（</a:t>
            </a:r>
            <a:r>
              <a:rPr lang="en-US" altLang="ja-JP" dirty="0">
                <a:solidFill>
                  <a:srgbClr val="FF0000"/>
                </a:solidFill>
                <a:latin typeface="Arial"/>
                <a:ea typeface="Meiryo"/>
              </a:rPr>
              <a:t>56/100</a:t>
            </a:r>
            <a:r>
              <a:rPr lang="ja-JP" altLang="en-US" dirty="0">
                <a:solidFill>
                  <a:srgbClr val="FF0000"/>
                </a:solidFill>
                <a:latin typeface="Arial"/>
                <a:ea typeface="Meiryo"/>
              </a:rPr>
              <a:t>枚）</a:t>
            </a:r>
            <a:endParaRPr lang="en-US" altLang="ja-JP" dirty="0">
              <a:solidFill>
                <a:srgbClr val="FF0000"/>
              </a:solidFill>
              <a:latin typeface="Arial"/>
              <a:ea typeface="Meiryo"/>
            </a:endParaRPr>
          </a:p>
          <a:p>
            <a:r>
              <a:rPr lang="ja-JP" altLang="en-US" dirty="0">
                <a:solidFill>
                  <a:prstClr val="black"/>
                </a:solidFill>
                <a:latin typeface="Arial"/>
                <a:ea typeface="Meiryo"/>
              </a:rPr>
              <a:t>②</a:t>
            </a:r>
            <a:r>
              <a:rPr lang="en-US" altLang="ja-JP" dirty="0">
                <a:solidFill>
                  <a:prstClr val="black"/>
                </a:solidFill>
                <a:latin typeface="Arial"/>
                <a:ea typeface="Meiryo"/>
              </a:rPr>
              <a:t>OM53</a:t>
            </a:r>
            <a:r>
              <a:rPr lang="ja-JP" altLang="ja-JP" dirty="0">
                <a:solidFill>
                  <a:prstClr val="black"/>
                </a:solidFill>
                <a:latin typeface="Arial"/>
                <a:ea typeface="Meiryo"/>
              </a:rPr>
              <a:t>の訓練画像</a:t>
            </a:r>
            <a:endParaRPr lang="en-US" altLang="ja-JP" dirty="0">
              <a:solidFill>
                <a:prstClr val="black"/>
              </a:solidFill>
              <a:latin typeface="Arial"/>
              <a:ea typeface="Meiryo"/>
            </a:endParaRPr>
          </a:p>
        </p:txBody>
      </p:sp>
      <p:sp>
        <p:nvSpPr>
          <p:cNvPr id="6" name="テキスト ボックス 5">
            <a:extLst>
              <a:ext uri="{FF2B5EF4-FFF2-40B4-BE49-F238E27FC236}">
                <a16:creationId xmlns:a16="http://schemas.microsoft.com/office/drawing/2014/main" id="{0C65AF64-8D3B-4046-8467-8C180CF3C261}"/>
              </a:ext>
            </a:extLst>
          </p:cNvPr>
          <p:cNvSpPr txBox="1"/>
          <p:nvPr/>
        </p:nvSpPr>
        <p:spPr>
          <a:xfrm>
            <a:off x="2226590" y="5236504"/>
            <a:ext cx="8185613" cy="646331"/>
          </a:xfrm>
          <a:prstGeom prst="rect">
            <a:avLst/>
          </a:prstGeom>
          <a:noFill/>
        </p:spPr>
        <p:txBody>
          <a:bodyPr wrap="square">
            <a:spAutoFit/>
          </a:bodyPr>
          <a:lstStyle/>
          <a:p>
            <a:pPr marL="285750" indent="-285750" defTabSz="1219170">
              <a:buFont typeface="Arial" panose="020B0604020202020204" pitchFamily="34" charset="0"/>
              <a:buChar char="•"/>
            </a:pPr>
            <a:r>
              <a:rPr lang="ja-JP" altLang="en-US" dirty="0">
                <a:solidFill>
                  <a:prstClr val="black"/>
                </a:solidFill>
                <a:latin typeface="Arial"/>
                <a:ea typeface="Meiryo"/>
              </a:rPr>
              <a:t>評価モデルについて、</a:t>
            </a:r>
            <a:endParaRPr lang="en-US" altLang="ja-JP" dirty="0">
              <a:solidFill>
                <a:prstClr val="black"/>
              </a:solidFill>
              <a:latin typeface="Arial"/>
              <a:ea typeface="Meiryo"/>
            </a:endParaRPr>
          </a:p>
          <a:p>
            <a:pPr defTabSz="1219170"/>
            <a:r>
              <a:rPr lang="en-US" altLang="ja-JP" dirty="0">
                <a:solidFill>
                  <a:srgbClr val="FF0000"/>
                </a:solidFill>
                <a:latin typeface="Arial"/>
                <a:ea typeface="Meiryo"/>
              </a:rPr>
              <a:t>ResNet18</a:t>
            </a:r>
            <a:r>
              <a:rPr lang="ja-JP" altLang="en-US" dirty="0">
                <a:solidFill>
                  <a:srgbClr val="FF0000"/>
                </a:solidFill>
                <a:latin typeface="Arial"/>
                <a:ea typeface="Meiryo"/>
              </a:rPr>
              <a:t>（</a:t>
            </a:r>
            <a:r>
              <a:rPr lang="en-US" altLang="ja-JP" dirty="0">
                <a:solidFill>
                  <a:srgbClr val="FF0000"/>
                </a:solidFill>
                <a:latin typeface="Arial"/>
                <a:ea typeface="Meiryo"/>
              </a:rPr>
              <a:t> MLCC</a:t>
            </a:r>
            <a:r>
              <a:rPr lang="ja-JP" altLang="en-US" dirty="0">
                <a:solidFill>
                  <a:srgbClr val="FF0000"/>
                </a:solidFill>
                <a:latin typeface="Arial"/>
                <a:ea typeface="Meiryo"/>
              </a:rPr>
              <a:t>不良モード分類に使用中）</a:t>
            </a:r>
            <a:endParaRPr lang="en-US" altLang="ja-JP" dirty="0">
              <a:solidFill>
                <a:srgbClr val="FF0000"/>
              </a:solidFill>
              <a:latin typeface="Arial"/>
              <a:ea typeface="Meiryo"/>
            </a:endParaRPr>
          </a:p>
        </p:txBody>
      </p:sp>
      <p:sp>
        <p:nvSpPr>
          <p:cNvPr id="7" name="テキスト ボックス 6">
            <a:extLst>
              <a:ext uri="{FF2B5EF4-FFF2-40B4-BE49-F238E27FC236}">
                <a16:creationId xmlns:a16="http://schemas.microsoft.com/office/drawing/2014/main" id="{EB0B2AC7-9781-4A25-B3E5-30409675C9D9}"/>
              </a:ext>
            </a:extLst>
          </p:cNvPr>
          <p:cNvSpPr txBox="1"/>
          <p:nvPr/>
        </p:nvSpPr>
        <p:spPr>
          <a:xfrm>
            <a:off x="2128918" y="1146991"/>
            <a:ext cx="7595525" cy="646331"/>
          </a:xfrm>
          <a:prstGeom prst="rect">
            <a:avLst/>
          </a:prstGeom>
          <a:noFill/>
        </p:spPr>
        <p:txBody>
          <a:bodyPr wrap="square">
            <a:spAutoFit/>
          </a:bodyPr>
          <a:lstStyle/>
          <a:p>
            <a:pPr marL="285750" indent="-285750">
              <a:buFont typeface="Arial" panose="020B0604020202020204" pitchFamily="34" charset="0"/>
              <a:buChar char="•"/>
            </a:pPr>
            <a:r>
              <a:rPr lang="ja-JP" altLang="en-US" dirty="0">
                <a:solidFill>
                  <a:prstClr val="black"/>
                </a:solidFill>
                <a:latin typeface="Arial"/>
                <a:ea typeface="Meiryo"/>
              </a:rPr>
              <a:t>評価対象、</a:t>
            </a:r>
            <a:endParaRPr lang="en-US" altLang="ja-JP" dirty="0">
              <a:solidFill>
                <a:prstClr val="black"/>
              </a:solidFill>
              <a:latin typeface="Arial"/>
              <a:ea typeface="Meiryo"/>
            </a:endParaRPr>
          </a:p>
          <a:p>
            <a:r>
              <a:rPr lang="en-US" altLang="ja-JP" dirty="0">
                <a:solidFill>
                  <a:prstClr val="black"/>
                </a:solidFill>
                <a:latin typeface="Arial"/>
                <a:ea typeface="Meiryo"/>
              </a:rPr>
              <a:t>LGA</a:t>
            </a:r>
            <a:r>
              <a:rPr lang="ja-JP" altLang="en-US" dirty="0">
                <a:solidFill>
                  <a:prstClr val="black"/>
                </a:solidFill>
                <a:latin typeface="Arial"/>
                <a:ea typeface="Meiryo"/>
              </a:rPr>
              <a:t>部電極赤ブク</a:t>
            </a:r>
            <a:endParaRPr lang="en-US" altLang="ja-JP" dirty="0">
              <a:solidFill>
                <a:srgbClr val="FF0000"/>
              </a:solidFill>
              <a:latin typeface="Arial"/>
              <a:ea typeface="Meiryo"/>
            </a:endParaRPr>
          </a:p>
        </p:txBody>
      </p:sp>
    </p:spTree>
    <p:extLst>
      <p:ext uri="{BB962C8B-B14F-4D97-AF65-F5344CB8AC3E}">
        <p14:creationId xmlns:p14="http://schemas.microsoft.com/office/powerpoint/2010/main" val="3769403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F8C35-913F-4CC0-BE8F-D81546200883}"/>
              </a:ext>
            </a:extLst>
          </p:cNvPr>
          <p:cNvSpPr>
            <a:spLocks noGrp="1"/>
          </p:cNvSpPr>
          <p:nvPr>
            <p:ph type="title"/>
          </p:nvPr>
        </p:nvSpPr>
        <p:spPr>
          <a:xfrm>
            <a:off x="812494" y="270052"/>
            <a:ext cx="8848864" cy="706091"/>
          </a:xfrm>
        </p:spPr>
        <p:txBody>
          <a:bodyPr/>
          <a:lstStyle/>
          <a:p>
            <a:r>
              <a:rPr lang="en-US" altLang="ja-JP" sz="2400" dirty="0">
                <a:solidFill>
                  <a:schemeClr val="bg2"/>
                </a:solidFill>
                <a:effectLst/>
                <a:ea typeface="Yu Gothic" panose="020B0400000000000000" pitchFamily="50" charset="-128"/>
              </a:rPr>
              <a:t>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vs</a:t>
            </a:r>
            <a:r>
              <a:rPr lang="ja-JP" altLang="en-US" sz="2400" dirty="0">
                <a:ea typeface="Yu Gothic" panose="020B0400000000000000" pitchFamily="50" charset="-128"/>
              </a:rPr>
              <a:t> 偽画像＋</a:t>
            </a:r>
            <a:r>
              <a:rPr lang="en-US" altLang="ja-JP" sz="2400" dirty="0">
                <a:solidFill>
                  <a:schemeClr val="bg2"/>
                </a:solidFill>
                <a:effectLst/>
                <a:ea typeface="Yu Gothic" panose="020B0400000000000000" pitchFamily="50" charset="-128"/>
              </a:rPr>
              <a:t> OM53</a:t>
            </a:r>
            <a:r>
              <a:rPr lang="ja-JP" altLang="en-US" sz="2400" dirty="0">
                <a:solidFill>
                  <a:schemeClr val="bg2"/>
                </a:solidFill>
                <a:effectLst/>
                <a:ea typeface="Yu Gothic" panose="020B0400000000000000" pitchFamily="50" charset="-128"/>
              </a:rPr>
              <a:t>の訓練画像</a:t>
            </a:r>
            <a:r>
              <a:rPr lang="ja-JP" altLang="en-US" sz="2400" dirty="0">
                <a:ea typeface="Yu Gothic" panose="020B0400000000000000" pitchFamily="50" charset="-128"/>
              </a:rPr>
              <a:t> （</a:t>
            </a:r>
            <a:r>
              <a:rPr lang="en-US" altLang="ja-JP" sz="2400" dirty="0">
                <a:ea typeface="Yu Gothic" panose="020B0400000000000000" pitchFamily="50" charset="-128"/>
              </a:rPr>
              <a:t>ResNet18</a:t>
            </a:r>
            <a:r>
              <a:rPr lang="ja-JP" altLang="en-US" sz="2400" dirty="0">
                <a:ea typeface="Yu Gothic" panose="020B0400000000000000" pitchFamily="50" charset="-128"/>
              </a:rPr>
              <a:t>）</a:t>
            </a:r>
            <a:r>
              <a:rPr lang="ja-JP" altLang="en-US" sz="2400" dirty="0">
                <a:effectLst/>
                <a:ea typeface="Yu Gothic" panose="020B0400000000000000" pitchFamily="50" charset="-128"/>
              </a:rPr>
              <a:t>　</a:t>
            </a:r>
            <a:endParaRPr kumimoji="1" lang="ja-JP" altLang="en-US" sz="2400" dirty="0"/>
          </a:p>
        </p:txBody>
      </p:sp>
      <p:sp>
        <p:nvSpPr>
          <p:cNvPr id="11" name="テキスト ボックス 10">
            <a:extLst>
              <a:ext uri="{FF2B5EF4-FFF2-40B4-BE49-F238E27FC236}">
                <a16:creationId xmlns:a16="http://schemas.microsoft.com/office/drawing/2014/main" id="{0D4A7149-CF81-4C65-AE74-6BF6215E4B09}"/>
              </a:ext>
            </a:extLst>
          </p:cNvPr>
          <p:cNvSpPr txBox="1"/>
          <p:nvPr/>
        </p:nvSpPr>
        <p:spPr>
          <a:xfrm>
            <a:off x="651759" y="915087"/>
            <a:ext cx="10727747" cy="1569660"/>
          </a:xfrm>
          <a:prstGeom prst="rect">
            <a:avLst/>
          </a:prstGeom>
          <a:noFill/>
        </p:spPr>
        <p:txBody>
          <a:bodyPr wrap="square">
            <a:spAutoFit/>
          </a:bodyPr>
          <a:lstStyle/>
          <a:p>
            <a:pPr marL="0" marR="0">
              <a:spcBef>
                <a:spcPts val="0"/>
              </a:spcBef>
              <a:spcAft>
                <a:spcPts val="0"/>
              </a:spcAft>
            </a:pPr>
            <a:r>
              <a:rPr lang="ja-JP" altLang="en-US" sz="1600" dirty="0">
                <a:effectLst/>
                <a:ea typeface="Yu Gothic" panose="020B0400000000000000" pitchFamily="50" charset="-128"/>
              </a:rPr>
              <a:t>調査対象の</a:t>
            </a:r>
            <a:r>
              <a:rPr lang="ja-JP" altLang="ja-JP" sz="1600" dirty="0">
                <a:effectLst/>
                <a:ea typeface="Yu Gothic" panose="020B0400000000000000" pitchFamily="50" charset="-128"/>
              </a:rPr>
              <a:t>結果：</a:t>
            </a:r>
            <a:endParaRPr lang="en-US" altLang="ja-JP" sz="1600" dirty="0">
              <a:effectLst/>
              <a:ea typeface="Yu Gothic" panose="020B0400000000000000" pitchFamily="50" charset="-128"/>
            </a:endParaRPr>
          </a:p>
          <a:p>
            <a:r>
              <a:rPr lang="ja-JP" altLang="en-US" sz="1600" dirty="0">
                <a:highlight>
                  <a:srgbClr val="FFFF00"/>
                </a:highlight>
                <a:ea typeface="Yu Gothic" panose="020B0400000000000000" pitchFamily="50" charset="-128"/>
              </a:rPr>
              <a:t>少ない本物画像のみより</a:t>
            </a:r>
            <a:r>
              <a:rPr lang="en-US" altLang="ja-JP" sz="1600" dirty="0">
                <a:highlight>
                  <a:srgbClr val="FFFF00"/>
                </a:highlight>
                <a:ea typeface="Yu Gothic" panose="020B0400000000000000" pitchFamily="50" charset="-128"/>
              </a:rPr>
              <a:t>F</a:t>
            </a:r>
            <a:r>
              <a:rPr lang="ja-JP" altLang="en-US" sz="1600" dirty="0">
                <a:highlight>
                  <a:srgbClr val="FFFF00"/>
                </a:highlight>
                <a:ea typeface="Yu Gothic" panose="020B0400000000000000" pitchFamily="50" charset="-128"/>
              </a:rPr>
              <a:t>値が</a:t>
            </a:r>
            <a:r>
              <a:rPr lang="en-US" altLang="ja-JP" sz="1600" dirty="0">
                <a:highlight>
                  <a:srgbClr val="FFFF00"/>
                </a:highlight>
                <a:ea typeface="Yu Gothic" panose="020B0400000000000000" pitchFamily="50" charset="-128"/>
              </a:rPr>
              <a:t>16.58%</a:t>
            </a:r>
            <a:r>
              <a:rPr lang="ja-JP" altLang="en-US" sz="1600" dirty="0">
                <a:highlight>
                  <a:srgbClr val="FFFF00"/>
                </a:highlight>
                <a:ea typeface="Yu Gothic" panose="020B0400000000000000" pitchFamily="50" charset="-128"/>
              </a:rPr>
              <a:t>下がったが、</a:t>
            </a:r>
            <a:endParaRPr lang="en-US" altLang="ja-JP" sz="1600" dirty="0">
              <a:effectLst/>
              <a:highlight>
                <a:srgbClr val="FFFF00"/>
              </a:highlight>
              <a:ea typeface="Yu Gothic" panose="020B0400000000000000" pitchFamily="50" charset="-128"/>
            </a:endParaRPr>
          </a:p>
          <a:p>
            <a:pPr marL="0" marR="0">
              <a:spcBef>
                <a:spcPts val="0"/>
              </a:spcBef>
              <a:spcAft>
                <a:spcPts val="0"/>
              </a:spcAft>
            </a:pPr>
            <a:r>
              <a:rPr lang="ja-JP" altLang="en-US" sz="1600" dirty="0">
                <a:highlight>
                  <a:srgbClr val="FFFF00"/>
                </a:highlight>
                <a:ea typeface="Yu Gothic" panose="020B0400000000000000" pitchFamily="50" charset="-128"/>
              </a:rPr>
              <a:t>下記の改善ができた。</a:t>
            </a:r>
            <a:endParaRPr lang="en-US" altLang="ja-JP" sz="1600" dirty="0">
              <a:highlight>
                <a:srgbClr val="FFFF00"/>
              </a:highlight>
              <a:ea typeface="Yu Gothic" panose="020B0400000000000000" pitchFamily="50" charset="-128"/>
            </a:endParaRPr>
          </a:p>
          <a:p>
            <a:pPr marL="0" marR="0">
              <a:spcBef>
                <a:spcPts val="0"/>
              </a:spcBef>
              <a:spcAft>
                <a:spcPts val="0"/>
              </a:spcAft>
            </a:pPr>
            <a:r>
              <a:rPr lang="en-US" altLang="ja-JP" sz="1600" dirty="0">
                <a:effectLst/>
                <a:highlight>
                  <a:srgbClr val="FFFF00"/>
                </a:highlight>
                <a:ea typeface="Yu Gothic" panose="020B0400000000000000" pitchFamily="50" charset="-128"/>
              </a:rPr>
              <a:t>-</a:t>
            </a:r>
            <a:r>
              <a:rPr lang="ja-JP" altLang="en-US" sz="1600" dirty="0">
                <a:effectLst/>
                <a:highlight>
                  <a:srgbClr val="FFFF00"/>
                </a:highlight>
                <a:ea typeface="Yu Gothic" panose="020B0400000000000000" pitchFamily="50" charset="-128"/>
              </a:rPr>
              <a:t>選別</a:t>
            </a:r>
            <a:r>
              <a:rPr lang="ja-JP" altLang="en-US" sz="1600" dirty="0">
                <a:highlight>
                  <a:srgbClr val="FFFF00"/>
                </a:highlight>
                <a:ea typeface="Yu Gothic" panose="020B0400000000000000" pitchFamily="50" charset="-128"/>
              </a:rPr>
              <a:t>前より</a:t>
            </a:r>
            <a:r>
              <a:rPr lang="ja-JP" altLang="en-US" sz="1600" dirty="0">
                <a:effectLst/>
                <a:highlight>
                  <a:srgbClr val="FFFF00"/>
                </a:highlight>
                <a:ea typeface="Yu Gothic" panose="020B0400000000000000" pitchFamily="50" charset="-128"/>
              </a:rPr>
              <a:t>選別後電極赤ブクの</a:t>
            </a:r>
            <a:r>
              <a:rPr lang="en-US" altLang="ja-JP" sz="1600" dirty="0">
                <a:effectLst/>
                <a:highlight>
                  <a:srgbClr val="FFFF00"/>
                </a:highlight>
                <a:ea typeface="Yu Gothic" panose="020B0400000000000000" pitchFamily="50" charset="-128"/>
              </a:rPr>
              <a:t>F</a:t>
            </a:r>
            <a:r>
              <a:rPr lang="ja-JP" altLang="en-US" sz="1600" dirty="0">
                <a:effectLst/>
                <a:highlight>
                  <a:srgbClr val="FFFF00"/>
                </a:highlight>
                <a:ea typeface="Yu Gothic" panose="020B0400000000000000" pitchFamily="50" charset="-128"/>
              </a:rPr>
              <a:t>値が</a:t>
            </a:r>
            <a:r>
              <a:rPr lang="en-US" altLang="ja-JP" sz="1600" dirty="0">
                <a:effectLst/>
                <a:highlight>
                  <a:srgbClr val="FFFF00"/>
                </a:highlight>
                <a:ea typeface="Yu Gothic" panose="020B0400000000000000" pitchFamily="50" charset="-128"/>
              </a:rPr>
              <a:t>12.66%</a:t>
            </a:r>
            <a:r>
              <a:rPr lang="ja-JP" altLang="en-US" sz="1600" dirty="0">
                <a:effectLst/>
                <a:highlight>
                  <a:srgbClr val="FFFF00"/>
                </a:highlight>
                <a:ea typeface="Yu Gothic" panose="020B0400000000000000" pitchFamily="50" charset="-128"/>
              </a:rPr>
              <a:t>上がった。</a:t>
            </a:r>
            <a:endParaRPr lang="en-US" altLang="ja-JP" sz="1600" dirty="0">
              <a:effectLst/>
              <a:highlight>
                <a:srgbClr val="FFFF00"/>
              </a:highlight>
              <a:ea typeface="Yu Gothic" panose="020B0400000000000000" pitchFamily="50" charset="-128"/>
            </a:endParaRPr>
          </a:p>
          <a:p>
            <a:r>
              <a:rPr lang="en-US" altLang="ja-JP" sz="1600" dirty="0">
                <a:highlight>
                  <a:srgbClr val="FFFF00"/>
                </a:highlight>
                <a:ea typeface="Yu Gothic" panose="020B0400000000000000" pitchFamily="50" charset="-128"/>
              </a:rPr>
              <a:t>-</a:t>
            </a:r>
            <a:r>
              <a:rPr lang="ja-JP" altLang="en-US" sz="1600" dirty="0">
                <a:highlight>
                  <a:srgbClr val="FFFF00"/>
                </a:highlight>
                <a:ea typeface="Yu Gothic" panose="020B0400000000000000" pitchFamily="50" charset="-128"/>
              </a:rPr>
              <a:t>少ない本物画像のみより</a:t>
            </a:r>
            <a:r>
              <a:rPr lang="en-US" altLang="ja-JP" sz="1600" dirty="0">
                <a:highlight>
                  <a:srgbClr val="FFFF00"/>
                </a:highlight>
                <a:ea typeface="Yu Gothic" panose="020B0400000000000000" pitchFamily="50" charset="-128"/>
              </a:rPr>
              <a:t>recall</a:t>
            </a:r>
            <a:r>
              <a:rPr lang="ja-JP" altLang="en-US" sz="1600" dirty="0">
                <a:highlight>
                  <a:srgbClr val="FFFF00"/>
                </a:highlight>
                <a:ea typeface="Yu Gothic" panose="020B0400000000000000" pitchFamily="50" charset="-128"/>
              </a:rPr>
              <a:t>が</a:t>
            </a:r>
            <a:r>
              <a:rPr lang="en-US" altLang="ja-JP" sz="1600" dirty="0">
                <a:highlight>
                  <a:srgbClr val="FFFF00"/>
                </a:highlight>
                <a:ea typeface="Yu Gothic" panose="020B0400000000000000" pitchFamily="50" charset="-128"/>
              </a:rPr>
              <a:t>1.95%</a:t>
            </a:r>
            <a:r>
              <a:rPr lang="ja-JP" altLang="en-US" sz="1600" dirty="0">
                <a:highlight>
                  <a:srgbClr val="FFFF00"/>
                </a:highlight>
                <a:ea typeface="Yu Gothic" panose="020B0400000000000000" pitchFamily="50" charset="-128"/>
              </a:rPr>
              <a:t>上がった。</a:t>
            </a:r>
            <a:endParaRPr lang="en-US" altLang="ja-JP" sz="1600" dirty="0">
              <a:effectLst/>
              <a:highlight>
                <a:srgbClr val="FFFF00"/>
              </a:highlight>
              <a:ea typeface="Yu Gothic" panose="020B0400000000000000" pitchFamily="50" charset="-128"/>
            </a:endParaRPr>
          </a:p>
          <a:p>
            <a:pPr marL="0" marR="0">
              <a:spcBef>
                <a:spcPts val="0"/>
              </a:spcBef>
              <a:spcAft>
                <a:spcPts val="0"/>
              </a:spcAft>
            </a:pPr>
            <a:endParaRPr lang="en-US" altLang="ja-JP" sz="1600" dirty="0">
              <a:effectLst/>
              <a:highlight>
                <a:srgbClr val="FFFF00"/>
              </a:highlight>
              <a:ea typeface="Yu Gothic" panose="020B0400000000000000" pitchFamily="50" charset="-128"/>
            </a:endParaRPr>
          </a:p>
        </p:txBody>
      </p:sp>
      <p:graphicFrame>
        <p:nvGraphicFramePr>
          <p:cNvPr id="12" name="表 12">
            <a:extLst>
              <a:ext uri="{FF2B5EF4-FFF2-40B4-BE49-F238E27FC236}">
                <a16:creationId xmlns:a16="http://schemas.microsoft.com/office/drawing/2014/main" id="{F91BFA40-A8FA-446C-A6D1-EF67020819FE}"/>
              </a:ext>
            </a:extLst>
          </p:cNvPr>
          <p:cNvGraphicFramePr>
            <a:graphicFrameLocks noGrp="1"/>
          </p:cNvGraphicFramePr>
          <p:nvPr>
            <p:extLst>
              <p:ext uri="{D42A27DB-BD31-4B8C-83A1-F6EECF244321}">
                <p14:modId xmlns:p14="http://schemas.microsoft.com/office/powerpoint/2010/main" val="510062521"/>
              </p:ext>
            </p:extLst>
          </p:nvPr>
        </p:nvGraphicFramePr>
        <p:xfrm>
          <a:off x="524898" y="3399133"/>
          <a:ext cx="4600660" cy="1010920"/>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3171767378"/>
                    </a:ext>
                  </a:extLst>
                </a:gridCol>
              </a:tblGrid>
              <a:tr h="370840">
                <a:tc>
                  <a:txBody>
                    <a:bodyPr/>
                    <a:lstStyle/>
                    <a:p>
                      <a:r>
                        <a:rPr lang="ja-JP" altLang="ja-JP" sz="1800" dirty="0">
                          <a:effectLst/>
                        </a:rPr>
                        <a:t>本物</a:t>
                      </a:r>
                      <a:r>
                        <a:rPr lang="ja-JP" altLang="en-US" sz="1800" dirty="0">
                          <a:effectLst/>
                        </a:rPr>
                        <a:t>で</a:t>
                      </a:r>
                      <a:endParaRPr lang="en-US" altLang="ja-JP" sz="1800" dirty="0">
                        <a:effectLst/>
                      </a:endParaRPr>
                    </a:p>
                    <a:p>
                      <a:r>
                        <a:rPr lang="ja-JP" altLang="en-US" sz="1800" dirty="0">
                          <a:effectLst/>
                        </a:rPr>
                        <a:t>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電極赤ブク　</a:t>
                      </a:r>
                      <a:r>
                        <a:rPr lang="en-US" altLang="ja-JP" sz="1800" b="1" kern="1200" dirty="0">
                          <a:solidFill>
                            <a:schemeClr val="tx1"/>
                          </a:solidFill>
                          <a:effectLst/>
                        </a:rPr>
                        <a:t>174</a:t>
                      </a:r>
                      <a:r>
                        <a:rPr lang="ja-JP" altLang="en-US" sz="1800" b="1" kern="1200" dirty="0">
                          <a:solidFill>
                            <a:schemeClr val="tx1"/>
                          </a:solidFill>
                          <a:effectLst/>
                        </a:rPr>
                        <a:t>枚</a:t>
                      </a:r>
                      <a:endParaRPr lang="ja-JP" altLang="en-US" sz="1800" b="1" kern="1200" dirty="0">
                        <a:solidFill>
                          <a:schemeClr val="tx1"/>
                        </a:solidFill>
                        <a:effectLst/>
                        <a:highlight>
                          <a:srgbClr val="FFFF00"/>
                        </a:highligh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94.47</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91.70%</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bl>
          </a:graphicData>
        </a:graphic>
      </p:graphicFrame>
      <p:graphicFrame>
        <p:nvGraphicFramePr>
          <p:cNvPr id="6" name="表 12">
            <a:extLst>
              <a:ext uri="{FF2B5EF4-FFF2-40B4-BE49-F238E27FC236}">
                <a16:creationId xmlns:a16="http://schemas.microsoft.com/office/drawing/2014/main" id="{41E641FF-E10A-43AD-A6D5-9AB98F0D56EC}"/>
              </a:ext>
            </a:extLst>
          </p:cNvPr>
          <p:cNvGraphicFramePr>
            <a:graphicFrameLocks noGrp="1"/>
          </p:cNvGraphicFramePr>
          <p:nvPr>
            <p:extLst>
              <p:ext uri="{D42A27DB-BD31-4B8C-83A1-F6EECF244321}">
                <p14:modId xmlns:p14="http://schemas.microsoft.com/office/powerpoint/2010/main" val="1049688621"/>
              </p:ext>
            </p:extLst>
          </p:nvPr>
        </p:nvGraphicFramePr>
        <p:xfrm>
          <a:off x="7114255" y="4546758"/>
          <a:ext cx="4600660" cy="1010920"/>
        </p:xfrm>
        <a:graphic>
          <a:graphicData uri="http://schemas.openxmlformats.org/drawingml/2006/table">
            <a:tbl>
              <a:tblPr firstRow="1" bandRow="1">
                <a:tableStyleId>{7DF18680-E054-41AD-8BC1-D1AEF772440D}</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2451313715"/>
                    </a:ext>
                  </a:extLst>
                </a:gridCol>
              </a:tblGrid>
              <a:tr h="370840">
                <a:tc>
                  <a:txBody>
                    <a:bodyPr/>
                    <a:lstStyle/>
                    <a:p>
                      <a:r>
                        <a:rPr lang="ja-JP" altLang="ja-JP" sz="1800" dirty="0">
                          <a:effectLst/>
                        </a:rPr>
                        <a:t>本物＋偽画像</a:t>
                      </a:r>
                      <a:r>
                        <a:rPr lang="ja-JP" altLang="en-US" sz="1800" dirty="0">
                          <a:effectLst/>
                        </a:rPr>
                        <a:t>で学習させたモード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dirty="0"/>
                        <a:t>(</a:t>
                      </a:r>
                      <a:r>
                        <a:rPr kumimoji="1" lang="ja-JP" altLang="en-US" sz="1800" dirty="0"/>
                        <a:t>再現率</a:t>
                      </a:r>
                      <a:r>
                        <a:rPr kumimoji="1" lang="en-US" altLang="ja-JP" sz="1800" dirty="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電極赤ブク　</a:t>
                      </a:r>
                      <a:r>
                        <a:rPr lang="en-US" altLang="ja-JP" sz="1800" b="1" kern="1200" dirty="0">
                          <a:solidFill>
                            <a:schemeClr val="tx1"/>
                          </a:solidFill>
                          <a:effectLst/>
                        </a:rPr>
                        <a:t>230</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highlight>
                            <a:srgbClr val="FFFF00"/>
                          </a:highlight>
                        </a:rPr>
                        <a:t>77.89</a:t>
                      </a:r>
                      <a:r>
                        <a:rPr lang="ja-JP" altLang="en-US" sz="1800" b="1" kern="1200" dirty="0">
                          <a:solidFill>
                            <a:schemeClr val="tx1"/>
                          </a:solidFill>
                          <a:effectLst/>
                          <a:highlight>
                            <a:srgbClr val="FFFF00"/>
                          </a:highlight>
                        </a:rPr>
                        <a:t>％ </a:t>
                      </a:r>
                      <a:endParaRPr lang="ja-JP" altLang="en-US" sz="1800" b="1" kern="1200" dirty="0">
                        <a:solidFill>
                          <a:schemeClr val="tx1"/>
                        </a:solidFill>
                        <a:effectLst/>
                        <a:highlight>
                          <a:srgbClr val="FFFF00"/>
                        </a:highligh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rPr>
                        <a:t>93.65%</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bl>
          </a:graphicData>
        </a:graphic>
      </p:graphicFrame>
      <p:sp>
        <p:nvSpPr>
          <p:cNvPr id="8" name="テキスト ボックス 7">
            <a:extLst>
              <a:ext uri="{FF2B5EF4-FFF2-40B4-BE49-F238E27FC236}">
                <a16:creationId xmlns:a16="http://schemas.microsoft.com/office/drawing/2014/main" id="{62E14BA4-84DB-45D9-AFC4-30C8FB45ACB9}"/>
              </a:ext>
            </a:extLst>
          </p:cNvPr>
          <p:cNvSpPr txBox="1"/>
          <p:nvPr/>
        </p:nvSpPr>
        <p:spPr>
          <a:xfrm>
            <a:off x="770696" y="2649126"/>
            <a:ext cx="5061284" cy="923330"/>
          </a:xfrm>
          <a:prstGeom prst="rect">
            <a:avLst/>
          </a:prstGeom>
          <a:noFill/>
        </p:spPr>
        <p:txBody>
          <a:bodyPr wrap="square">
            <a:spAutoFit/>
          </a:bodyPr>
          <a:lstStyle/>
          <a:p>
            <a:pPr marL="285750" indent="-285750">
              <a:buFont typeface="Arial" panose="020B0604020202020204" pitchFamily="34" charset="0"/>
              <a:buChar char="•"/>
            </a:pPr>
            <a:r>
              <a:rPr lang="en-US" altLang="ja-JP" dirty="0">
                <a:ea typeface="Yu Gothic" panose="020B0400000000000000" pitchFamily="50" charset="-128"/>
              </a:rPr>
              <a:t>OM53</a:t>
            </a:r>
            <a:r>
              <a:rPr lang="ja-JP" altLang="en-US" dirty="0">
                <a:ea typeface="Yu Gothic" panose="020B0400000000000000" pitchFamily="50" charset="-128"/>
              </a:rPr>
              <a:t>の訓練画像の学習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r>
              <a:rPr lang="ja-JP" altLang="en-US" sz="1800" dirty="0">
                <a:ea typeface="Yu Gothic" panose="020B0400000000000000" pitchFamily="50" charset="-128"/>
              </a:rPr>
              <a:t>全モードは</a:t>
            </a:r>
            <a:r>
              <a:rPr lang="en-US" altLang="ja-JP" sz="1800" dirty="0">
                <a:solidFill>
                  <a:schemeClr val="bg2"/>
                </a:solidFill>
                <a:effectLst/>
                <a:ea typeface="Yu Gothic" panose="020B0400000000000000" pitchFamily="50" charset="-128"/>
              </a:rPr>
              <a:t>OM53</a:t>
            </a:r>
            <a:r>
              <a:rPr lang="ja-JP" altLang="ja-JP" sz="1800" dirty="0">
                <a:solidFill>
                  <a:schemeClr val="bg2"/>
                </a:solidFill>
                <a:effectLst/>
                <a:ea typeface="Yu Gothic" panose="020B0400000000000000" pitchFamily="50" charset="-128"/>
              </a:rPr>
              <a:t>の訓練画像</a:t>
            </a:r>
            <a:endParaRPr lang="ja-JP" altLang="ja-JP" sz="1800" dirty="0">
              <a:ea typeface="游ゴシック" panose="020B0400000000000000" pitchFamily="50" charset="-128"/>
            </a:endParaRPr>
          </a:p>
          <a:p>
            <a:r>
              <a:rPr lang="ja-JP" altLang="en-US" dirty="0">
                <a:ea typeface="Yu Gothic" panose="020B0400000000000000" pitchFamily="50" charset="-128"/>
              </a:rPr>
              <a:t>　　　　</a:t>
            </a:r>
            <a:r>
              <a:rPr lang="ja-JP" altLang="en-US" sz="1800" dirty="0">
                <a:effectLst/>
                <a:ea typeface="Yu Gothic" panose="020B0400000000000000" pitchFamily="50" charset="-128"/>
              </a:rPr>
              <a:t>　</a:t>
            </a:r>
            <a:endParaRPr lang="ja-JP" altLang="en-US" dirty="0"/>
          </a:p>
        </p:txBody>
      </p:sp>
      <p:sp>
        <p:nvSpPr>
          <p:cNvPr id="9" name="テキスト ボックス 8">
            <a:extLst>
              <a:ext uri="{FF2B5EF4-FFF2-40B4-BE49-F238E27FC236}">
                <a16:creationId xmlns:a16="http://schemas.microsoft.com/office/drawing/2014/main" id="{23275F97-54A1-4AA9-8088-15E70B20BC74}"/>
              </a:ext>
            </a:extLst>
          </p:cNvPr>
          <p:cNvSpPr txBox="1"/>
          <p:nvPr/>
        </p:nvSpPr>
        <p:spPr>
          <a:xfrm>
            <a:off x="6943698" y="1368718"/>
            <a:ext cx="6138473" cy="1477328"/>
          </a:xfrm>
          <a:prstGeom prst="rect">
            <a:avLst/>
          </a:prstGeom>
          <a:noFill/>
        </p:spPr>
        <p:txBody>
          <a:bodyPr wrap="square">
            <a:spAutoFit/>
          </a:bodyPr>
          <a:lstStyle/>
          <a:p>
            <a:pPr marL="285750" indent="-285750">
              <a:buFont typeface="Arial" panose="020B0604020202020204" pitchFamily="34" charset="0"/>
              <a:buChar char="•"/>
            </a:pPr>
            <a:r>
              <a:rPr lang="ja-JP" altLang="en-US" dirty="0">
                <a:ea typeface="Yu Gothic" panose="020B0400000000000000" pitchFamily="50" charset="-128"/>
              </a:rPr>
              <a:t>偽画像＋</a:t>
            </a:r>
            <a:r>
              <a:rPr lang="en-US" altLang="ja-JP" sz="1800" dirty="0">
                <a:effectLst/>
                <a:ea typeface="Yu Gothic" panose="020B0400000000000000" pitchFamily="50" charset="-128"/>
              </a:rPr>
              <a:t> OM53</a:t>
            </a:r>
            <a:r>
              <a:rPr lang="ja-JP" altLang="ja-JP" sz="1800" dirty="0">
                <a:effectLst/>
                <a:ea typeface="Yu Gothic" panose="020B0400000000000000" pitchFamily="50" charset="-128"/>
              </a:rPr>
              <a:t>の訓練画像</a:t>
            </a:r>
            <a:r>
              <a:rPr lang="ja-JP" altLang="en-US" dirty="0">
                <a:ea typeface="Yu Gothic" panose="020B0400000000000000" pitchFamily="50" charset="-128"/>
              </a:rPr>
              <a:t>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endParaRPr lang="en-US" altLang="ja-JP" sz="1800" dirty="0">
              <a:ea typeface="Yu Gothic" panose="020B0400000000000000" pitchFamily="50" charset="-128"/>
            </a:endParaRPr>
          </a:p>
          <a:p>
            <a:r>
              <a:rPr lang="ja-JP" altLang="en-US" sz="1800" dirty="0">
                <a:effectLst/>
                <a:ea typeface="Yu Gothic" panose="020B0400000000000000" pitchFamily="50" charset="-128"/>
              </a:rPr>
              <a:t>電極赤ブク</a:t>
            </a:r>
            <a:r>
              <a:rPr lang="ja-JP" altLang="ja-JP" sz="1800" dirty="0">
                <a:effectLst/>
                <a:ea typeface="游ゴシック" panose="020B0400000000000000" pitchFamily="50" charset="-128"/>
              </a:rPr>
              <a:t>は</a:t>
            </a:r>
            <a:r>
              <a:rPr lang="ja-JP" altLang="en-US" dirty="0">
                <a:ea typeface="Yu Gothic" panose="020B0400000000000000" pitchFamily="50" charset="-128"/>
              </a:rPr>
              <a:t>偽画像＋</a:t>
            </a:r>
            <a:r>
              <a:rPr lang="en-US" altLang="ja-JP" sz="1800" dirty="0">
                <a:effectLst/>
                <a:ea typeface="Yu Gothic" panose="020B0400000000000000" pitchFamily="50" charset="-128"/>
              </a:rPr>
              <a:t> OM53</a:t>
            </a:r>
            <a:r>
              <a:rPr lang="ja-JP" altLang="ja-JP" sz="1800" dirty="0">
                <a:effectLst/>
                <a:ea typeface="Yu Gothic" panose="020B0400000000000000" pitchFamily="50" charset="-128"/>
              </a:rPr>
              <a:t>の訓練画像を使って</a:t>
            </a:r>
            <a:r>
              <a:rPr lang="ja-JP" altLang="en-US" sz="1800" dirty="0">
                <a:effectLst/>
                <a:ea typeface="Yu Gothic" panose="020B0400000000000000" pitchFamily="50" charset="-128"/>
              </a:rPr>
              <a:t>、</a:t>
            </a:r>
            <a:endParaRPr lang="en-US" altLang="ja-JP" sz="1800" dirty="0">
              <a:effectLst/>
              <a:ea typeface="Yu Gothic" panose="020B0400000000000000" pitchFamily="50" charset="-128"/>
            </a:endParaRPr>
          </a:p>
          <a:p>
            <a:r>
              <a:rPr lang="ja-JP" altLang="ja-JP" sz="1800" dirty="0">
                <a:effectLst/>
                <a:ea typeface="游ゴシック" panose="020B0400000000000000" pitchFamily="50" charset="-128"/>
              </a:rPr>
              <a:t>他の不良モードは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の訓練画像を使っ</a:t>
            </a:r>
            <a:r>
              <a:rPr lang="ja-JP" altLang="en-US" sz="1800" dirty="0">
                <a:effectLst/>
                <a:ea typeface="Yu Gothic" panose="020B0400000000000000" pitchFamily="50" charset="-128"/>
              </a:rPr>
              <a:t>た。</a:t>
            </a:r>
            <a:endParaRPr lang="en-US" altLang="ja-JP" sz="1800" dirty="0">
              <a:effectLst/>
              <a:ea typeface="Yu Gothic" panose="020B0400000000000000" pitchFamily="50" charset="-128"/>
            </a:endParaRPr>
          </a:p>
          <a:p>
            <a:r>
              <a:rPr lang="ja-JP" altLang="en-US" sz="1800" dirty="0">
                <a:effectLst/>
                <a:ea typeface="Yu Gothic" panose="020B0400000000000000" pitchFamily="50" charset="-128"/>
              </a:rPr>
              <a:t>　</a:t>
            </a:r>
            <a:endParaRPr lang="ja-JP" altLang="en-US" dirty="0"/>
          </a:p>
        </p:txBody>
      </p:sp>
      <p:graphicFrame>
        <p:nvGraphicFramePr>
          <p:cNvPr id="3" name="表 2">
            <a:extLst>
              <a:ext uri="{FF2B5EF4-FFF2-40B4-BE49-F238E27FC236}">
                <a16:creationId xmlns:a16="http://schemas.microsoft.com/office/drawing/2014/main" id="{C6997DF3-FB1C-4880-8D03-D52F5D3733F8}"/>
              </a:ext>
            </a:extLst>
          </p:cNvPr>
          <p:cNvGraphicFramePr>
            <a:graphicFrameLocks noGrp="1"/>
          </p:cNvGraphicFramePr>
          <p:nvPr>
            <p:extLst>
              <p:ext uri="{D42A27DB-BD31-4B8C-83A1-F6EECF244321}">
                <p14:modId xmlns:p14="http://schemas.microsoft.com/office/powerpoint/2010/main" val="1881691528"/>
              </p:ext>
            </p:extLst>
          </p:nvPr>
        </p:nvGraphicFramePr>
        <p:xfrm>
          <a:off x="524898" y="4619475"/>
          <a:ext cx="4600660" cy="741680"/>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rPr>
                        <a:t>55.8%</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697819877"/>
                  </a:ext>
                </a:extLst>
              </a:tr>
            </a:tbl>
          </a:graphicData>
        </a:graphic>
      </p:graphicFrame>
      <p:graphicFrame>
        <p:nvGraphicFramePr>
          <p:cNvPr id="10" name="表 9">
            <a:extLst>
              <a:ext uri="{FF2B5EF4-FFF2-40B4-BE49-F238E27FC236}">
                <a16:creationId xmlns:a16="http://schemas.microsoft.com/office/drawing/2014/main" id="{87C8FB03-D8E5-41CD-9DC8-11E29F25B17D}"/>
              </a:ext>
            </a:extLst>
          </p:cNvPr>
          <p:cNvGraphicFramePr>
            <a:graphicFrameLocks noGrp="1"/>
          </p:cNvGraphicFramePr>
          <p:nvPr>
            <p:extLst>
              <p:ext uri="{D42A27DB-BD31-4B8C-83A1-F6EECF244321}">
                <p14:modId xmlns:p14="http://schemas.microsoft.com/office/powerpoint/2010/main" val="2658991604"/>
              </p:ext>
            </p:extLst>
          </p:nvPr>
        </p:nvGraphicFramePr>
        <p:xfrm>
          <a:off x="7114255" y="5599966"/>
          <a:ext cx="4600660" cy="741680"/>
        </p:xfrm>
        <a:graphic>
          <a:graphicData uri="http://schemas.openxmlformats.org/drawingml/2006/table">
            <a:tbl>
              <a:tblPr firstRow="1" bandRow="1">
                <a:tableStyleId>{7DF18680-E054-41AD-8BC1-D1AEF772440D}</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53.22%</a:t>
                      </a:r>
                      <a:endParaRPr lang="en-US" altLang="ja-JP" sz="1800" b="1" kern="1200" dirty="0">
                        <a:solidFill>
                          <a:schemeClr val="tx1"/>
                        </a:solidFill>
                        <a:effectLst/>
                        <a:latin typeface="+mn-lt"/>
                        <a:ea typeface="+mn-ea"/>
                        <a:cs typeface="+mn-cs"/>
                      </a:endParaRPr>
                    </a:p>
                  </a:txBody>
                  <a:tcPr/>
                </a:tc>
                <a:extLst>
                  <a:ext uri="{0D108BD9-81ED-4DB2-BD59-A6C34878D82A}">
                    <a16:rowId xmlns:a16="http://schemas.microsoft.com/office/drawing/2014/main" val="2697819877"/>
                  </a:ext>
                </a:extLst>
              </a:tr>
            </a:tbl>
          </a:graphicData>
        </a:graphic>
      </p:graphicFrame>
      <p:graphicFrame>
        <p:nvGraphicFramePr>
          <p:cNvPr id="13" name="表 12">
            <a:extLst>
              <a:ext uri="{FF2B5EF4-FFF2-40B4-BE49-F238E27FC236}">
                <a16:creationId xmlns:a16="http://schemas.microsoft.com/office/drawing/2014/main" id="{AEEC8E12-89FD-4232-A040-9F2E059EF318}"/>
              </a:ext>
            </a:extLst>
          </p:cNvPr>
          <p:cNvGraphicFramePr>
            <a:graphicFrameLocks noGrp="1"/>
          </p:cNvGraphicFramePr>
          <p:nvPr>
            <p:extLst>
              <p:ext uri="{D42A27DB-BD31-4B8C-83A1-F6EECF244321}">
                <p14:modId xmlns:p14="http://schemas.microsoft.com/office/powerpoint/2010/main" val="494659060"/>
              </p:ext>
            </p:extLst>
          </p:nvPr>
        </p:nvGraphicFramePr>
        <p:xfrm>
          <a:off x="7114253" y="2604439"/>
          <a:ext cx="4600660" cy="101092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2451313715"/>
                    </a:ext>
                  </a:extLst>
                </a:gridCol>
              </a:tblGrid>
              <a:tr h="0">
                <a:tc>
                  <a:txBody>
                    <a:bodyPr/>
                    <a:lstStyle/>
                    <a:p>
                      <a:r>
                        <a:rPr lang="ja-JP" altLang="ja-JP" sz="1800" dirty="0">
                          <a:effectLst/>
                          <a:ea typeface="Yu Gothic" panose="020B0400000000000000" pitchFamily="50" charset="-128"/>
                        </a:rPr>
                        <a:t>本物＋偽画像</a:t>
                      </a:r>
                      <a:r>
                        <a:rPr lang="ja-JP" altLang="en-US" sz="1800" dirty="0">
                          <a:effectLst/>
                          <a:ea typeface="Yu Gothic" panose="020B0400000000000000" pitchFamily="50" charset="-128"/>
                        </a:rPr>
                        <a:t>で学習させたモード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dirty="0"/>
                        <a:t>(</a:t>
                      </a:r>
                      <a:r>
                        <a:rPr kumimoji="1" lang="ja-JP" altLang="en-US" sz="1800" dirty="0"/>
                        <a:t>再現率</a:t>
                      </a:r>
                      <a:r>
                        <a:rPr kumimoji="1" lang="en-US" altLang="ja-JP" sz="1800" dirty="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latin typeface="+mn-lt"/>
                          <a:ea typeface="Yu Gothic" panose="020B0400000000000000" pitchFamily="50" charset="-128"/>
                          <a:cs typeface="+mn-cs"/>
                        </a:rPr>
                        <a:t>電極赤ブク　</a:t>
                      </a:r>
                      <a:r>
                        <a:rPr lang="en-US" altLang="ja-JP" sz="1800" b="1" kern="1200" dirty="0">
                          <a:solidFill>
                            <a:schemeClr val="tx1"/>
                          </a:solidFill>
                          <a:effectLst/>
                          <a:latin typeface="+mn-lt"/>
                          <a:ea typeface="Yu Gothic" panose="020B0400000000000000" pitchFamily="50" charset="-128"/>
                          <a:cs typeface="+mn-cs"/>
                        </a:rPr>
                        <a:t>2</a:t>
                      </a:r>
                      <a:r>
                        <a:rPr lang="en-US" altLang="ja-JP" sz="1800" b="1" kern="1200" dirty="0">
                          <a:solidFill>
                            <a:schemeClr val="tx1"/>
                          </a:solidFill>
                          <a:effectLst/>
                        </a:rPr>
                        <a:t>74</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highlight>
                            <a:srgbClr val="FFFF00"/>
                          </a:highlight>
                          <a:latin typeface="+mn-lt"/>
                          <a:ea typeface="Yu Gothic" panose="020B0400000000000000" pitchFamily="50" charset="-128"/>
                          <a:cs typeface="+mn-cs"/>
                        </a:rPr>
                        <a:t>65.23</a:t>
                      </a:r>
                      <a:r>
                        <a:rPr lang="ja-JP" altLang="en-US" sz="1800" b="1" kern="1200" dirty="0">
                          <a:solidFill>
                            <a:schemeClr val="tx1"/>
                          </a:solidFill>
                          <a:effectLst/>
                          <a:highlight>
                            <a:srgbClr val="FFFF00"/>
                          </a:highlight>
                          <a:latin typeface="+mn-lt"/>
                          <a:ea typeface="Yu Gothic" panose="020B0400000000000000" pitchFamily="50" charset="-128"/>
                          <a:cs typeface="+mn-cs"/>
                        </a:rPr>
                        <a:t>％ </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latin typeface="+mn-lt"/>
                          <a:ea typeface="Yu Gothic" panose="020B0400000000000000" pitchFamily="50" charset="-128"/>
                          <a:cs typeface="+mn-cs"/>
                        </a:rPr>
                        <a:t>96.09%</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bl>
          </a:graphicData>
        </a:graphic>
      </p:graphicFrame>
      <p:graphicFrame>
        <p:nvGraphicFramePr>
          <p:cNvPr id="14" name="表 13">
            <a:extLst>
              <a:ext uri="{FF2B5EF4-FFF2-40B4-BE49-F238E27FC236}">
                <a16:creationId xmlns:a16="http://schemas.microsoft.com/office/drawing/2014/main" id="{14C6669A-0203-4FC5-B171-33722117116E}"/>
              </a:ext>
            </a:extLst>
          </p:cNvPr>
          <p:cNvGraphicFramePr>
            <a:graphicFrameLocks noGrp="1"/>
          </p:cNvGraphicFramePr>
          <p:nvPr>
            <p:extLst>
              <p:ext uri="{D42A27DB-BD31-4B8C-83A1-F6EECF244321}">
                <p14:modId xmlns:p14="http://schemas.microsoft.com/office/powerpoint/2010/main" val="3717108882"/>
              </p:ext>
            </p:extLst>
          </p:nvPr>
        </p:nvGraphicFramePr>
        <p:xfrm>
          <a:off x="7114253" y="3669380"/>
          <a:ext cx="4600660" cy="74168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mn-ea"/>
                          <a:cs typeface="+mn-cs"/>
                        </a:rPr>
                        <a:t>54.14%</a:t>
                      </a:r>
                    </a:p>
                  </a:txBody>
                  <a:tcPr/>
                </a:tc>
                <a:extLst>
                  <a:ext uri="{0D108BD9-81ED-4DB2-BD59-A6C34878D82A}">
                    <a16:rowId xmlns:a16="http://schemas.microsoft.com/office/drawing/2014/main" val="2697819877"/>
                  </a:ext>
                </a:extLst>
              </a:tr>
            </a:tbl>
          </a:graphicData>
        </a:graphic>
      </p:graphicFrame>
      <p:sp>
        <p:nvSpPr>
          <p:cNvPr id="15" name="テキスト ボックス 14">
            <a:extLst>
              <a:ext uri="{FF2B5EF4-FFF2-40B4-BE49-F238E27FC236}">
                <a16:creationId xmlns:a16="http://schemas.microsoft.com/office/drawing/2014/main" id="{A2BF9554-7CDA-4074-B5C3-19DB095CCDBB}"/>
              </a:ext>
            </a:extLst>
          </p:cNvPr>
          <p:cNvSpPr txBox="1"/>
          <p:nvPr/>
        </p:nvSpPr>
        <p:spPr>
          <a:xfrm>
            <a:off x="5436487" y="2280362"/>
            <a:ext cx="1677768" cy="369332"/>
          </a:xfrm>
          <a:prstGeom prst="rect">
            <a:avLst/>
          </a:prstGeom>
          <a:noFill/>
        </p:spPr>
        <p:txBody>
          <a:bodyPr wrap="square">
            <a:spAutoFit/>
          </a:bodyPr>
          <a:lstStyle/>
          <a:p>
            <a:r>
              <a:rPr lang="ja-JP" altLang="en-US" b="1" dirty="0">
                <a:ea typeface="游ゴシック" panose="020B0400000000000000" pitchFamily="50" charset="-128"/>
              </a:rPr>
              <a:t>偽画像選別前</a:t>
            </a:r>
            <a:endParaRPr lang="ja-JP" altLang="en-US" b="1" dirty="0"/>
          </a:p>
        </p:txBody>
      </p:sp>
      <p:sp>
        <p:nvSpPr>
          <p:cNvPr id="16" name="テキスト ボックス 15">
            <a:extLst>
              <a:ext uri="{FF2B5EF4-FFF2-40B4-BE49-F238E27FC236}">
                <a16:creationId xmlns:a16="http://schemas.microsoft.com/office/drawing/2014/main" id="{21B0ACC2-3927-4F0C-BA39-3107BF839D94}"/>
              </a:ext>
            </a:extLst>
          </p:cNvPr>
          <p:cNvSpPr txBox="1"/>
          <p:nvPr/>
        </p:nvSpPr>
        <p:spPr>
          <a:xfrm>
            <a:off x="5436487" y="4453348"/>
            <a:ext cx="1677768" cy="369332"/>
          </a:xfrm>
          <a:prstGeom prst="rect">
            <a:avLst/>
          </a:prstGeom>
          <a:noFill/>
        </p:spPr>
        <p:txBody>
          <a:bodyPr wrap="square">
            <a:spAutoFit/>
          </a:bodyPr>
          <a:lstStyle/>
          <a:p>
            <a:r>
              <a:rPr lang="ja-JP" altLang="en-US" b="1" dirty="0">
                <a:ea typeface="游ゴシック" panose="020B0400000000000000" pitchFamily="50" charset="-128"/>
              </a:rPr>
              <a:t>偽画像選別後</a:t>
            </a:r>
            <a:endParaRPr lang="ja-JP" altLang="en-US" b="1" dirty="0"/>
          </a:p>
        </p:txBody>
      </p:sp>
    </p:spTree>
    <p:extLst>
      <p:ext uri="{BB962C8B-B14F-4D97-AF65-F5344CB8AC3E}">
        <p14:creationId xmlns:p14="http://schemas.microsoft.com/office/powerpoint/2010/main" val="8422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413E2680-1C83-42BD-82A8-AFAE2AF14CEF}"/>
              </a:ext>
            </a:extLst>
          </p:cNvPr>
          <p:cNvGraphicFramePr>
            <a:graphicFrameLocks noGrp="1"/>
          </p:cNvGraphicFramePr>
          <p:nvPr>
            <p:extLst>
              <p:ext uri="{D42A27DB-BD31-4B8C-83A1-F6EECF244321}">
                <p14:modId xmlns:p14="http://schemas.microsoft.com/office/powerpoint/2010/main" val="3849452557"/>
              </p:ext>
            </p:extLst>
          </p:nvPr>
        </p:nvGraphicFramePr>
        <p:xfrm>
          <a:off x="1023222" y="1390036"/>
          <a:ext cx="10272556" cy="4758966"/>
        </p:xfrm>
        <a:graphic>
          <a:graphicData uri="http://schemas.openxmlformats.org/drawingml/2006/table">
            <a:tbl>
              <a:tblPr>
                <a:tableStyleId>{ED083AE6-46FA-4A59-8FB0-9F97EB10719F}</a:tableStyleId>
              </a:tblPr>
              <a:tblGrid>
                <a:gridCol w="604268">
                  <a:extLst>
                    <a:ext uri="{9D8B030D-6E8A-4147-A177-3AD203B41FA5}">
                      <a16:colId xmlns:a16="http://schemas.microsoft.com/office/drawing/2014/main" val="1230903142"/>
                    </a:ext>
                  </a:extLst>
                </a:gridCol>
                <a:gridCol w="604268">
                  <a:extLst>
                    <a:ext uri="{9D8B030D-6E8A-4147-A177-3AD203B41FA5}">
                      <a16:colId xmlns:a16="http://schemas.microsoft.com/office/drawing/2014/main" val="687552659"/>
                    </a:ext>
                  </a:extLst>
                </a:gridCol>
                <a:gridCol w="604268">
                  <a:extLst>
                    <a:ext uri="{9D8B030D-6E8A-4147-A177-3AD203B41FA5}">
                      <a16:colId xmlns:a16="http://schemas.microsoft.com/office/drawing/2014/main" val="4087018892"/>
                    </a:ext>
                  </a:extLst>
                </a:gridCol>
                <a:gridCol w="604268">
                  <a:extLst>
                    <a:ext uri="{9D8B030D-6E8A-4147-A177-3AD203B41FA5}">
                      <a16:colId xmlns:a16="http://schemas.microsoft.com/office/drawing/2014/main" val="460485053"/>
                    </a:ext>
                  </a:extLst>
                </a:gridCol>
                <a:gridCol w="604268">
                  <a:extLst>
                    <a:ext uri="{9D8B030D-6E8A-4147-A177-3AD203B41FA5}">
                      <a16:colId xmlns:a16="http://schemas.microsoft.com/office/drawing/2014/main" val="1803659724"/>
                    </a:ext>
                  </a:extLst>
                </a:gridCol>
                <a:gridCol w="604268">
                  <a:extLst>
                    <a:ext uri="{9D8B030D-6E8A-4147-A177-3AD203B41FA5}">
                      <a16:colId xmlns:a16="http://schemas.microsoft.com/office/drawing/2014/main" val="2679760157"/>
                    </a:ext>
                  </a:extLst>
                </a:gridCol>
                <a:gridCol w="604268">
                  <a:extLst>
                    <a:ext uri="{9D8B030D-6E8A-4147-A177-3AD203B41FA5}">
                      <a16:colId xmlns:a16="http://schemas.microsoft.com/office/drawing/2014/main" val="3900224563"/>
                    </a:ext>
                  </a:extLst>
                </a:gridCol>
                <a:gridCol w="604268">
                  <a:extLst>
                    <a:ext uri="{9D8B030D-6E8A-4147-A177-3AD203B41FA5}">
                      <a16:colId xmlns:a16="http://schemas.microsoft.com/office/drawing/2014/main" val="322484614"/>
                    </a:ext>
                  </a:extLst>
                </a:gridCol>
                <a:gridCol w="604268">
                  <a:extLst>
                    <a:ext uri="{9D8B030D-6E8A-4147-A177-3AD203B41FA5}">
                      <a16:colId xmlns:a16="http://schemas.microsoft.com/office/drawing/2014/main" val="2676019702"/>
                    </a:ext>
                  </a:extLst>
                </a:gridCol>
                <a:gridCol w="604268">
                  <a:extLst>
                    <a:ext uri="{9D8B030D-6E8A-4147-A177-3AD203B41FA5}">
                      <a16:colId xmlns:a16="http://schemas.microsoft.com/office/drawing/2014/main" val="3065659463"/>
                    </a:ext>
                  </a:extLst>
                </a:gridCol>
                <a:gridCol w="604268">
                  <a:extLst>
                    <a:ext uri="{9D8B030D-6E8A-4147-A177-3AD203B41FA5}">
                      <a16:colId xmlns:a16="http://schemas.microsoft.com/office/drawing/2014/main" val="20100412"/>
                    </a:ext>
                  </a:extLst>
                </a:gridCol>
                <a:gridCol w="604268">
                  <a:extLst>
                    <a:ext uri="{9D8B030D-6E8A-4147-A177-3AD203B41FA5}">
                      <a16:colId xmlns:a16="http://schemas.microsoft.com/office/drawing/2014/main" val="3615848125"/>
                    </a:ext>
                  </a:extLst>
                </a:gridCol>
                <a:gridCol w="604268">
                  <a:extLst>
                    <a:ext uri="{9D8B030D-6E8A-4147-A177-3AD203B41FA5}">
                      <a16:colId xmlns:a16="http://schemas.microsoft.com/office/drawing/2014/main" val="2448641730"/>
                    </a:ext>
                  </a:extLst>
                </a:gridCol>
                <a:gridCol w="604268">
                  <a:extLst>
                    <a:ext uri="{9D8B030D-6E8A-4147-A177-3AD203B41FA5}">
                      <a16:colId xmlns:a16="http://schemas.microsoft.com/office/drawing/2014/main" val="686488339"/>
                    </a:ext>
                  </a:extLst>
                </a:gridCol>
                <a:gridCol w="604268">
                  <a:extLst>
                    <a:ext uri="{9D8B030D-6E8A-4147-A177-3AD203B41FA5}">
                      <a16:colId xmlns:a16="http://schemas.microsoft.com/office/drawing/2014/main" val="941571084"/>
                    </a:ext>
                  </a:extLst>
                </a:gridCol>
                <a:gridCol w="604268">
                  <a:extLst>
                    <a:ext uri="{9D8B030D-6E8A-4147-A177-3AD203B41FA5}">
                      <a16:colId xmlns:a16="http://schemas.microsoft.com/office/drawing/2014/main" val="4122209312"/>
                    </a:ext>
                  </a:extLst>
                </a:gridCol>
                <a:gridCol w="604268">
                  <a:extLst>
                    <a:ext uri="{9D8B030D-6E8A-4147-A177-3AD203B41FA5}">
                      <a16:colId xmlns:a16="http://schemas.microsoft.com/office/drawing/2014/main" val="3891098088"/>
                    </a:ext>
                  </a:extLst>
                </a:gridCol>
              </a:tblGrid>
              <a:tr h="458331">
                <a:tc>
                  <a:txBody>
                    <a:bodyPr/>
                    <a:lstStyle/>
                    <a:p>
                      <a:pPr algn="l" fontAlgn="ct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recall</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736123071"/>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67</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0.704142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0.79732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701669747"/>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236111381"/>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0.285714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31323572"/>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0.517241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0.671642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63248353"/>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0.724138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146111834"/>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0.680851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507741844"/>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0.786885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0.70073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656841328"/>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0.619048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0.440678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789625402"/>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0.801325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0.773163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46203822"/>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0.178082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0.268041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770768729"/>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0.769231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0.714286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95079618"/>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0.814815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06549367"/>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192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0.936585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0.778905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extLst>
                  <a:ext uri="{0D108BD9-81ED-4DB2-BD59-A6C34878D82A}">
                    <a16:rowId xmlns:a16="http://schemas.microsoft.com/office/drawing/2014/main" val="2072378279"/>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694705520"/>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0.918919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0.957447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0.411765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0.592593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0.631579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0.342105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0.746914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0.541667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0.72168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385128621"/>
                  </a:ext>
                </a:extLst>
              </a:tr>
            </a:tbl>
          </a:graphicData>
        </a:graphic>
      </p:graphicFrame>
      <p:sp>
        <p:nvSpPr>
          <p:cNvPr id="4" name="タイトル 1">
            <a:extLst>
              <a:ext uri="{FF2B5EF4-FFF2-40B4-BE49-F238E27FC236}">
                <a16:creationId xmlns:a16="http://schemas.microsoft.com/office/drawing/2014/main" id="{B149C6B8-F385-42E6-AEBD-2E768479CAEE}"/>
              </a:ext>
            </a:extLst>
          </p:cNvPr>
          <p:cNvSpPr>
            <a:spLocks noGrp="1"/>
          </p:cNvSpPr>
          <p:nvPr>
            <p:ph type="title"/>
          </p:nvPr>
        </p:nvSpPr>
        <p:spPr>
          <a:xfrm>
            <a:off x="757903" y="274637"/>
            <a:ext cx="9745665" cy="706091"/>
          </a:xfrm>
        </p:spPr>
        <p:txBody>
          <a:bodyPr/>
          <a:lstStyle/>
          <a:p>
            <a:r>
              <a:rPr lang="ja-JP" altLang="en-US" sz="2000" dirty="0">
                <a:solidFill>
                  <a:schemeClr val="accent6">
                    <a:lumMod val="50000"/>
                  </a:schemeClr>
                </a:solidFill>
                <a:effectLst/>
                <a:ea typeface="Yu Gothic" panose="020B0400000000000000" pitchFamily="50" charset="-128"/>
              </a:rPr>
              <a:t>偽画像選別後　</a:t>
            </a:r>
            <a:r>
              <a:rPr lang="en-US" altLang="ja-JP" sz="2000" dirty="0">
                <a:solidFill>
                  <a:schemeClr val="bg2"/>
                </a:solidFill>
                <a:effectLst/>
                <a:ea typeface="Yu Gothic" panose="020B0400000000000000" pitchFamily="50" charset="-128"/>
              </a:rPr>
              <a:t>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r>
              <a:rPr lang="en-US" altLang="ja-JP" sz="2000" dirty="0">
                <a:ea typeface="Yu Gothic" panose="020B0400000000000000" pitchFamily="50" charset="-128"/>
              </a:rPr>
              <a:t>vs</a:t>
            </a:r>
            <a:r>
              <a:rPr lang="ja-JP" altLang="en-US" sz="2000" dirty="0">
                <a:ea typeface="Yu Gothic" panose="020B0400000000000000" pitchFamily="50" charset="-128"/>
              </a:rPr>
              <a:t> 偽画像＋</a:t>
            </a:r>
            <a:r>
              <a:rPr lang="en-US" altLang="ja-JP" sz="2000" dirty="0">
                <a:solidFill>
                  <a:schemeClr val="bg2"/>
                </a:solidFill>
                <a:effectLst/>
                <a:ea typeface="Yu Gothic" panose="020B0400000000000000" pitchFamily="50" charset="-128"/>
              </a:rPr>
              <a:t> 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br>
              <a:rPr lang="en-US" altLang="ja-JP" sz="2000" dirty="0">
                <a:ea typeface="Yu Gothic" panose="020B0400000000000000" pitchFamily="50" charset="-128"/>
              </a:rPr>
            </a:b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ResNet18</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53.22</a:t>
            </a:r>
            <a:r>
              <a:rPr lang="ja-JP" altLang="en-US" sz="2000" dirty="0">
                <a:effectLst/>
                <a:ea typeface="Yu Gothic" panose="020B0400000000000000" pitchFamily="50" charset="-128"/>
              </a:rPr>
              <a:t>％ 　</a:t>
            </a:r>
            <a:endParaRPr kumimoji="1" lang="ja-JP" altLang="en-US" sz="2000" dirty="0"/>
          </a:p>
        </p:txBody>
      </p:sp>
    </p:spTree>
    <p:extLst>
      <p:ext uri="{BB962C8B-B14F-4D97-AF65-F5344CB8AC3E}">
        <p14:creationId xmlns:p14="http://schemas.microsoft.com/office/powerpoint/2010/main" val="2585243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87B29-73E3-42EB-94C7-FC87374AA89E}"/>
              </a:ext>
            </a:extLst>
          </p:cNvPr>
          <p:cNvSpPr>
            <a:spLocks noGrp="1"/>
          </p:cNvSpPr>
          <p:nvPr>
            <p:ph type="title"/>
          </p:nvPr>
        </p:nvSpPr>
        <p:spPr>
          <a:xfrm>
            <a:off x="757903" y="274637"/>
            <a:ext cx="9745665" cy="706091"/>
          </a:xfrm>
        </p:spPr>
        <p:txBody>
          <a:bodyPr/>
          <a:lstStyle/>
          <a:p>
            <a:r>
              <a:rPr lang="ja-JP" altLang="en-US" sz="2000" dirty="0">
                <a:solidFill>
                  <a:schemeClr val="accent6">
                    <a:lumMod val="50000"/>
                  </a:schemeClr>
                </a:solidFill>
                <a:effectLst/>
                <a:ea typeface="Yu Gothic" panose="020B0400000000000000" pitchFamily="50" charset="-128"/>
              </a:rPr>
              <a:t>偽画像選別前　</a:t>
            </a:r>
            <a:r>
              <a:rPr lang="en-US" altLang="ja-JP" sz="2000" dirty="0">
                <a:solidFill>
                  <a:schemeClr val="bg2"/>
                </a:solidFill>
                <a:effectLst/>
                <a:ea typeface="Yu Gothic" panose="020B0400000000000000" pitchFamily="50" charset="-128"/>
              </a:rPr>
              <a:t>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r>
              <a:rPr lang="en-US" altLang="ja-JP" sz="2000" dirty="0">
                <a:ea typeface="Yu Gothic" panose="020B0400000000000000" pitchFamily="50" charset="-128"/>
              </a:rPr>
              <a:t>vs</a:t>
            </a:r>
            <a:r>
              <a:rPr lang="ja-JP" altLang="en-US" sz="2000" dirty="0">
                <a:ea typeface="Yu Gothic" panose="020B0400000000000000" pitchFamily="50" charset="-128"/>
              </a:rPr>
              <a:t> 偽画像＋</a:t>
            </a:r>
            <a:r>
              <a:rPr lang="en-US" altLang="ja-JP" sz="2000" dirty="0">
                <a:solidFill>
                  <a:schemeClr val="bg2"/>
                </a:solidFill>
                <a:effectLst/>
                <a:ea typeface="Yu Gothic" panose="020B0400000000000000" pitchFamily="50" charset="-128"/>
              </a:rPr>
              <a:t> 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br>
              <a:rPr lang="en-US" altLang="ja-JP" sz="2000" dirty="0">
                <a:ea typeface="Yu Gothic" panose="020B0400000000000000" pitchFamily="50" charset="-128"/>
              </a:rPr>
            </a:b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ResNet18</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54.14</a:t>
            </a:r>
            <a:r>
              <a:rPr lang="ja-JP" altLang="en-US" sz="2000" dirty="0">
                <a:effectLst/>
                <a:ea typeface="Yu Gothic" panose="020B0400000000000000" pitchFamily="50" charset="-128"/>
              </a:rPr>
              <a:t>％ 　</a:t>
            </a:r>
            <a:endParaRPr kumimoji="1" lang="ja-JP" altLang="en-US" sz="2000" dirty="0"/>
          </a:p>
        </p:txBody>
      </p:sp>
      <p:graphicFrame>
        <p:nvGraphicFramePr>
          <p:cNvPr id="4" name="表 3">
            <a:extLst>
              <a:ext uri="{FF2B5EF4-FFF2-40B4-BE49-F238E27FC236}">
                <a16:creationId xmlns:a16="http://schemas.microsoft.com/office/drawing/2014/main" id="{3F92BC5F-2858-4F44-A8F6-51E2D4D04C51}"/>
              </a:ext>
            </a:extLst>
          </p:cNvPr>
          <p:cNvGraphicFramePr>
            <a:graphicFrameLocks noGrp="1"/>
          </p:cNvGraphicFramePr>
          <p:nvPr>
            <p:extLst>
              <p:ext uri="{D42A27DB-BD31-4B8C-83A1-F6EECF244321}">
                <p14:modId xmlns:p14="http://schemas.microsoft.com/office/powerpoint/2010/main" val="2168337419"/>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3011319625"/>
                    </a:ext>
                  </a:extLst>
                </a:gridCol>
                <a:gridCol w="604268">
                  <a:extLst>
                    <a:ext uri="{9D8B030D-6E8A-4147-A177-3AD203B41FA5}">
                      <a16:colId xmlns:a16="http://schemas.microsoft.com/office/drawing/2014/main" val="108146110"/>
                    </a:ext>
                  </a:extLst>
                </a:gridCol>
                <a:gridCol w="604268">
                  <a:extLst>
                    <a:ext uri="{9D8B030D-6E8A-4147-A177-3AD203B41FA5}">
                      <a16:colId xmlns:a16="http://schemas.microsoft.com/office/drawing/2014/main" val="1932607647"/>
                    </a:ext>
                  </a:extLst>
                </a:gridCol>
                <a:gridCol w="604268">
                  <a:extLst>
                    <a:ext uri="{9D8B030D-6E8A-4147-A177-3AD203B41FA5}">
                      <a16:colId xmlns:a16="http://schemas.microsoft.com/office/drawing/2014/main" val="4270106060"/>
                    </a:ext>
                  </a:extLst>
                </a:gridCol>
                <a:gridCol w="604268">
                  <a:extLst>
                    <a:ext uri="{9D8B030D-6E8A-4147-A177-3AD203B41FA5}">
                      <a16:colId xmlns:a16="http://schemas.microsoft.com/office/drawing/2014/main" val="823091197"/>
                    </a:ext>
                  </a:extLst>
                </a:gridCol>
                <a:gridCol w="604268">
                  <a:extLst>
                    <a:ext uri="{9D8B030D-6E8A-4147-A177-3AD203B41FA5}">
                      <a16:colId xmlns:a16="http://schemas.microsoft.com/office/drawing/2014/main" val="684675467"/>
                    </a:ext>
                  </a:extLst>
                </a:gridCol>
                <a:gridCol w="604268">
                  <a:extLst>
                    <a:ext uri="{9D8B030D-6E8A-4147-A177-3AD203B41FA5}">
                      <a16:colId xmlns:a16="http://schemas.microsoft.com/office/drawing/2014/main" val="3500815819"/>
                    </a:ext>
                  </a:extLst>
                </a:gridCol>
                <a:gridCol w="604268">
                  <a:extLst>
                    <a:ext uri="{9D8B030D-6E8A-4147-A177-3AD203B41FA5}">
                      <a16:colId xmlns:a16="http://schemas.microsoft.com/office/drawing/2014/main" val="1469923439"/>
                    </a:ext>
                  </a:extLst>
                </a:gridCol>
                <a:gridCol w="604268">
                  <a:extLst>
                    <a:ext uri="{9D8B030D-6E8A-4147-A177-3AD203B41FA5}">
                      <a16:colId xmlns:a16="http://schemas.microsoft.com/office/drawing/2014/main" val="69493741"/>
                    </a:ext>
                  </a:extLst>
                </a:gridCol>
                <a:gridCol w="604268">
                  <a:extLst>
                    <a:ext uri="{9D8B030D-6E8A-4147-A177-3AD203B41FA5}">
                      <a16:colId xmlns:a16="http://schemas.microsoft.com/office/drawing/2014/main" val="2551895515"/>
                    </a:ext>
                  </a:extLst>
                </a:gridCol>
                <a:gridCol w="604268">
                  <a:extLst>
                    <a:ext uri="{9D8B030D-6E8A-4147-A177-3AD203B41FA5}">
                      <a16:colId xmlns:a16="http://schemas.microsoft.com/office/drawing/2014/main" val="597721178"/>
                    </a:ext>
                  </a:extLst>
                </a:gridCol>
                <a:gridCol w="604268">
                  <a:extLst>
                    <a:ext uri="{9D8B030D-6E8A-4147-A177-3AD203B41FA5}">
                      <a16:colId xmlns:a16="http://schemas.microsoft.com/office/drawing/2014/main" val="34247314"/>
                    </a:ext>
                  </a:extLst>
                </a:gridCol>
                <a:gridCol w="604268">
                  <a:extLst>
                    <a:ext uri="{9D8B030D-6E8A-4147-A177-3AD203B41FA5}">
                      <a16:colId xmlns:a16="http://schemas.microsoft.com/office/drawing/2014/main" val="4248124732"/>
                    </a:ext>
                  </a:extLst>
                </a:gridCol>
                <a:gridCol w="604268">
                  <a:extLst>
                    <a:ext uri="{9D8B030D-6E8A-4147-A177-3AD203B41FA5}">
                      <a16:colId xmlns:a16="http://schemas.microsoft.com/office/drawing/2014/main" val="2024724415"/>
                    </a:ext>
                  </a:extLst>
                </a:gridCol>
                <a:gridCol w="604268">
                  <a:extLst>
                    <a:ext uri="{9D8B030D-6E8A-4147-A177-3AD203B41FA5}">
                      <a16:colId xmlns:a16="http://schemas.microsoft.com/office/drawing/2014/main" val="2068205181"/>
                    </a:ext>
                  </a:extLst>
                </a:gridCol>
                <a:gridCol w="604268">
                  <a:extLst>
                    <a:ext uri="{9D8B030D-6E8A-4147-A177-3AD203B41FA5}">
                      <a16:colId xmlns:a16="http://schemas.microsoft.com/office/drawing/2014/main" val="1738702513"/>
                    </a:ext>
                  </a:extLst>
                </a:gridCol>
                <a:gridCol w="604268">
                  <a:extLst>
                    <a:ext uri="{9D8B030D-6E8A-4147-A177-3AD203B41FA5}">
                      <a16:colId xmlns:a16="http://schemas.microsoft.com/office/drawing/2014/main" val="1347847794"/>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47124876"/>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154</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0.485207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0.635659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197100960"/>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62068005"/>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549180399"/>
                  </a:ext>
                </a:extLst>
              </a:tr>
              <a:tr h="458331">
                <a:tc>
                  <a:txBody>
                    <a:bodyPr/>
                    <a:lstStyle/>
                    <a:p>
                      <a:pPr algn="l" fontAlgn="ctr"/>
                      <a:r>
                        <a:rPr lang="ja-JP" altLang="en-US" sz="1000" b="0" u="none" strike="noStrike" dirty="0">
                          <a:solidFill>
                            <a:srgbClr val="000000"/>
                          </a:solidFill>
                          <a:effectLst/>
                        </a:rPr>
                        <a:t>電極キズ（明まだら）</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0.609195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0.736111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260226584"/>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0.586207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0.515152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195161989"/>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0.829268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24089506"/>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0.688525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0.661417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17443457"/>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0.52381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0.423077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738691643"/>
                  </a:ext>
                </a:extLst>
              </a:tr>
              <a:tr h="307834">
                <a:tc>
                  <a:txBody>
                    <a:bodyPr/>
                    <a:lstStyle/>
                    <a:p>
                      <a:pPr algn="l" fontAlgn="ctr"/>
                      <a:r>
                        <a:rPr lang="ja-JP" altLang="en-US" sz="1000" b="0" u="none" strike="noStrike" dirty="0">
                          <a:solidFill>
                            <a:srgbClr val="000000"/>
                          </a:solidFill>
                          <a:effectLst/>
                        </a:rPr>
                        <a:t>電極未めっき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0.748344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0.738562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830923132"/>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0.219178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0.31068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34841966"/>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0.807692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0.763636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730336356"/>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1">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0.814815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195464125"/>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197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0.960976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0.652318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4013703287"/>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152066148"/>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0.921348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0.929825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0.459459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0.809524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0.636364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0.354839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0.729032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0.724138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0.493734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0.647461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005733024"/>
                  </a:ext>
                </a:extLst>
              </a:tr>
            </a:tbl>
          </a:graphicData>
        </a:graphic>
      </p:graphicFrame>
    </p:spTree>
    <p:extLst>
      <p:ext uri="{BB962C8B-B14F-4D97-AF65-F5344CB8AC3E}">
        <p14:creationId xmlns:p14="http://schemas.microsoft.com/office/powerpoint/2010/main" val="4050228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F8C35-913F-4CC0-BE8F-D81546200883}"/>
              </a:ext>
            </a:extLst>
          </p:cNvPr>
          <p:cNvSpPr>
            <a:spLocks noGrp="1"/>
          </p:cNvSpPr>
          <p:nvPr>
            <p:ph type="title"/>
          </p:nvPr>
        </p:nvSpPr>
        <p:spPr>
          <a:xfrm>
            <a:off x="812494" y="270052"/>
            <a:ext cx="8848864" cy="706091"/>
          </a:xfrm>
        </p:spPr>
        <p:txBody>
          <a:bodyPr/>
          <a:lstStyle/>
          <a:p>
            <a:r>
              <a:rPr lang="ja-JP" altLang="en-US" sz="2400" dirty="0">
                <a:ea typeface="Yu Gothic" panose="020B0400000000000000" pitchFamily="50" charset="-128"/>
              </a:rPr>
              <a:t>少ない本物 </a:t>
            </a:r>
            <a:r>
              <a:rPr lang="en-US" altLang="ja-JP" sz="2400" dirty="0">
                <a:ea typeface="Yu Gothic" panose="020B0400000000000000" pitchFamily="50" charset="-128"/>
              </a:rPr>
              <a:t>vs</a:t>
            </a:r>
            <a:r>
              <a:rPr lang="ja-JP" altLang="en-US" sz="2400" dirty="0">
                <a:ea typeface="Yu Gothic" panose="020B0400000000000000" pitchFamily="50" charset="-128"/>
              </a:rPr>
              <a:t> 偽画像＋少ない本物</a:t>
            </a:r>
            <a:br>
              <a:rPr lang="en-US" altLang="ja-JP" sz="2400" dirty="0">
                <a:ea typeface="Yu Gothic" panose="020B0400000000000000" pitchFamily="50" charset="-128"/>
              </a:rPr>
            </a:br>
            <a:r>
              <a:rPr lang="ja-JP" altLang="en-US" sz="2400" dirty="0">
                <a:ea typeface="Yu Gothic" panose="020B0400000000000000" pitchFamily="50" charset="-128"/>
              </a:rPr>
              <a:t>（</a:t>
            </a:r>
            <a:r>
              <a:rPr lang="en-US" altLang="ja-JP" sz="2400" dirty="0">
                <a:ea typeface="Yu Gothic" panose="020B0400000000000000" pitchFamily="50" charset="-128"/>
              </a:rPr>
              <a:t>ResNet18</a:t>
            </a:r>
            <a:r>
              <a:rPr lang="ja-JP" altLang="en-US" sz="2400" dirty="0">
                <a:ea typeface="Yu Gothic" panose="020B0400000000000000" pitchFamily="50" charset="-128"/>
              </a:rPr>
              <a:t>）</a:t>
            </a:r>
            <a:r>
              <a:rPr lang="ja-JP" altLang="en-US" sz="2400" dirty="0">
                <a:effectLst/>
                <a:ea typeface="Yu Gothic" panose="020B0400000000000000" pitchFamily="50" charset="-128"/>
              </a:rPr>
              <a:t>　</a:t>
            </a:r>
            <a:endParaRPr kumimoji="1" lang="ja-JP" altLang="en-US" sz="2400" dirty="0"/>
          </a:p>
        </p:txBody>
      </p:sp>
      <p:sp>
        <p:nvSpPr>
          <p:cNvPr id="11" name="テキスト ボックス 10">
            <a:extLst>
              <a:ext uri="{FF2B5EF4-FFF2-40B4-BE49-F238E27FC236}">
                <a16:creationId xmlns:a16="http://schemas.microsoft.com/office/drawing/2014/main" id="{0D4A7149-CF81-4C65-AE74-6BF6215E4B09}"/>
              </a:ext>
            </a:extLst>
          </p:cNvPr>
          <p:cNvSpPr txBox="1"/>
          <p:nvPr/>
        </p:nvSpPr>
        <p:spPr>
          <a:xfrm>
            <a:off x="651759" y="976143"/>
            <a:ext cx="10727747" cy="1631216"/>
          </a:xfrm>
          <a:prstGeom prst="rect">
            <a:avLst/>
          </a:prstGeom>
          <a:noFill/>
        </p:spPr>
        <p:txBody>
          <a:bodyPr wrap="square">
            <a:spAutoFit/>
          </a:bodyPr>
          <a:lstStyle/>
          <a:p>
            <a:pPr marL="0" marR="0">
              <a:spcBef>
                <a:spcPts val="0"/>
              </a:spcBef>
              <a:spcAft>
                <a:spcPts val="0"/>
              </a:spcAft>
            </a:pPr>
            <a:r>
              <a:rPr lang="ja-JP" altLang="en-US" sz="1600" dirty="0">
                <a:effectLst/>
                <a:ea typeface="Yu Gothic" panose="020B0400000000000000" pitchFamily="50" charset="-128"/>
              </a:rPr>
              <a:t>調査対象の</a:t>
            </a:r>
            <a:r>
              <a:rPr lang="ja-JP" altLang="ja-JP" sz="1600" dirty="0">
                <a:effectLst/>
                <a:ea typeface="Yu Gothic" panose="020B0400000000000000" pitchFamily="50" charset="-128"/>
              </a:rPr>
              <a:t>結果：</a:t>
            </a:r>
            <a:endParaRPr lang="en-US" altLang="ja-JP" sz="1600" dirty="0">
              <a:effectLst/>
              <a:ea typeface="Yu Gothic" panose="020B0400000000000000" pitchFamily="50" charset="-128"/>
            </a:endParaRPr>
          </a:p>
          <a:p>
            <a:r>
              <a:rPr lang="ja-JP" altLang="en-US" sz="1600" dirty="0">
                <a:highlight>
                  <a:srgbClr val="FFFF00"/>
                </a:highlight>
                <a:ea typeface="Yu Gothic" panose="020B0400000000000000" pitchFamily="50" charset="-128"/>
              </a:rPr>
              <a:t>少ない本物画像のみより</a:t>
            </a:r>
            <a:r>
              <a:rPr lang="en-US" altLang="ja-JP" sz="1600" dirty="0">
                <a:highlight>
                  <a:srgbClr val="FFFF00"/>
                </a:highlight>
                <a:ea typeface="Yu Gothic" panose="020B0400000000000000" pitchFamily="50" charset="-128"/>
              </a:rPr>
              <a:t>F</a:t>
            </a:r>
            <a:r>
              <a:rPr lang="ja-JP" altLang="en-US" sz="1600" dirty="0">
                <a:highlight>
                  <a:srgbClr val="FFFF00"/>
                </a:highlight>
                <a:ea typeface="Yu Gothic" panose="020B0400000000000000" pitchFamily="50" charset="-128"/>
              </a:rPr>
              <a:t>値が</a:t>
            </a:r>
            <a:r>
              <a:rPr lang="en-US" altLang="ja-JP" sz="1600" dirty="0">
                <a:highlight>
                  <a:srgbClr val="FFFF00"/>
                </a:highlight>
                <a:ea typeface="Yu Gothic" panose="020B0400000000000000" pitchFamily="50" charset="-128"/>
              </a:rPr>
              <a:t>10.34%</a:t>
            </a:r>
            <a:r>
              <a:rPr lang="ja-JP" altLang="en-US" sz="1600" dirty="0">
                <a:highlight>
                  <a:srgbClr val="FFFF00"/>
                </a:highlight>
                <a:ea typeface="Yu Gothic" panose="020B0400000000000000" pitchFamily="50" charset="-128"/>
              </a:rPr>
              <a:t>下がったが、</a:t>
            </a:r>
            <a:endParaRPr lang="en-US" altLang="ja-JP" sz="1600" dirty="0">
              <a:effectLst/>
              <a:highlight>
                <a:srgbClr val="FFFF00"/>
              </a:highlight>
              <a:ea typeface="Yu Gothic" panose="020B0400000000000000" pitchFamily="50" charset="-128"/>
            </a:endParaRPr>
          </a:p>
          <a:p>
            <a:pPr marL="0" marR="0">
              <a:spcBef>
                <a:spcPts val="0"/>
              </a:spcBef>
              <a:spcAft>
                <a:spcPts val="0"/>
              </a:spcAft>
            </a:pPr>
            <a:r>
              <a:rPr lang="ja-JP" altLang="en-US" sz="1600" dirty="0">
                <a:highlight>
                  <a:srgbClr val="FFFF00"/>
                </a:highlight>
                <a:ea typeface="Yu Gothic" panose="020B0400000000000000" pitchFamily="50" charset="-128"/>
              </a:rPr>
              <a:t>下記の改善ができた。</a:t>
            </a:r>
            <a:endParaRPr lang="en-US" altLang="ja-JP" sz="1600" dirty="0">
              <a:highlight>
                <a:srgbClr val="FFFF00"/>
              </a:highlight>
              <a:ea typeface="Yu Gothic" panose="020B0400000000000000" pitchFamily="50" charset="-128"/>
            </a:endParaRPr>
          </a:p>
          <a:p>
            <a:pPr marL="0" marR="0">
              <a:spcBef>
                <a:spcPts val="0"/>
              </a:spcBef>
              <a:spcAft>
                <a:spcPts val="0"/>
              </a:spcAft>
            </a:pPr>
            <a:r>
              <a:rPr lang="en-US" altLang="ja-JP" sz="1600" dirty="0">
                <a:effectLst/>
                <a:highlight>
                  <a:srgbClr val="FFFF00"/>
                </a:highlight>
                <a:ea typeface="Yu Gothic" panose="020B0400000000000000" pitchFamily="50" charset="-128"/>
              </a:rPr>
              <a:t>-</a:t>
            </a:r>
            <a:r>
              <a:rPr lang="ja-JP" altLang="en-US" sz="1600" dirty="0">
                <a:effectLst/>
                <a:highlight>
                  <a:srgbClr val="FFFF00"/>
                </a:highlight>
                <a:ea typeface="Yu Gothic" panose="020B0400000000000000" pitchFamily="50" charset="-128"/>
              </a:rPr>
              <a:t>選別</a:t>
            </a:r>
            <a:r>
              <a:rPr lang="ja-JP" altLang="en-US" sz="1600" dirty="0">
                <a:highlight>
                  <a:srgbClr val="FFFF00"/>
                </a:highlight>
                <a:ea typeface="Yu Gothic" panose="020B0400000000000000" pitchFamily="50" charset="-128"/>
              </a:rPr>
              <a:t>前より</a:t>
            </a:r>
            <a:r>
              <a:rPr lang="en-US" altLang="ja-JP" sz="1600" dirty="0">
                <a:effectLst/>
                <a:highlight>
                  <a:srgbClr val="FFFF00"/>
                </a:highlight>
                <a:ea typeface="Yu Gothic" panose="020B0400000000000000" pitchFamily="50" charset="-128"/>
              </a:rPr>
              <a:t>F</a:t>
            </a:r>
            <a:r>
              <a:rPr lang="ja-JP" altLang="en-US" sz="1600" dirty="0">
                <a:effectLst/>
                <a:highlight>
                  <a:srgbClr val="FFFF00"/>
                </a:highlight>
                <a:ea typeface="Yu Gothic" panose="020B0400000000000000" pitchFamily="50" charset="-128"/>
              </a:rPr>
              <a:t>値が</a:t>
            </a:r>
            <a:r>
              <a:rPr lang="en-US" altLang="ja-JP" sz="1600" dirty="0">
                <a:effectLst/>
                <a:highlight>
                  <a:srgbClr val="FFFF00"/>
                </a:highlight>
                <a:ea typeface="Yu Gothic" panose="020B0400000000000000" pitchFamily="50" charset="-128"/>
              </a:rPr>
              <a:t>11.08%</a:t>
            </a:r>
            <a:r>
              <a:rPr lang="ja-JP" altLang="en-US" sz="1600" dirty="0">
                <a:effectLst/>
                <a:highlight>
                  <a:srgbClr val="FFFF00"/>
                </a:highlight>
                <a:ea typeface="Yu Gothic" panose="020B0400000000000000" pitchFamily="50" charset="-128"/>
              </a:rPr>
              <a:t>上がった。</a:t>
            </a:r>
            <a:endParaRPr lang="en-US" altLang="ja-JP" sz="1600" dirty="0">
              <a:effectLst/>
              <a:highlight>
                <a:srgbClr val="FFFF00"/>
              </a:highlight>
              <a:ea typeface="Yu Gothic" panose="020B0400000000000000" pitchFamily="50" charset="-128"/>
            </a:endParaRPr>
          </a:p>
          <a:p>
            <a:pPr marL="0" marR="0">
              <a:spcBef>
                <a:spcPts val="0"/>
              </a:spcBef>
              <a:spcAft>
                <a:spcPts val="0"/>
              </a:spcAft>
            </a:pPr>
            <a:r>
              <a:rPr lang="en-US" altLang="ja-JP" sz="1600" dirty="0">
                <a:highlight>
                  <a:srgbClr val="FFFF00"/>
                </a:highlight>
                <a:ea typeface="Yu Gothic" panose="020B0400000000000000" pitchFamily="50" charset="-128"/>
              </a:rPr>
              <a:t>-</a:t>
            </a:r>
            <a:r>
              <a:rPr lang="ja-JP" altLang="en-US" sz="1600" dirty="0">
                <a:highlight>
                  <a:srgbClr val="FFFF00"/>
                </a:highlight>
                <a:ea typeface="Yu Gothic" panose="020B0400000000000000" pitchFamily="50" charset="-128"/>
              </a:rPr>
              <a:t>少ない本物画像のみより</a:t>
            </a:r>
            <a:r>
              <a:rPr lang="en-US" altLang="ja-JP" sz="1600" dirty="0">
                <a:highlight>
                  <a:srgbClr val="FFFF00"/>
                </a:highlight>
                <a:ea typeface="Yu Gothic" panose="020B0400000000000000" pitchFamily="50" charset="-128"/>
              </a:rPr>
              <a:t>recall</a:t>
            </a:r>
            <a:r>
              <a:rPr lang="ja-JP" altLang="en-US" sz="1600" dirty="0">
                <a:highlight>
                  <a:srgbClr val="FFFF00"/>
                </a:highlight>
                <a:ea typeface="Yu Gothic" panose="020B0400000000000000" pitchFamily="50" charset="-128"/>
              </a:rPr>
              <a:t>が</a:t>
            </a:r>
            <a:r>
              <a:rPr lang="en-US" altLang="ja-JP" sz="1600" dirty="0">
                <a:highlight>
                  <a:srgbClr val="FFFF00"/>
                </a:highlight>
                <a:ea typeface="Yu Gothic" panose="020B0400000000000000" pitchFamily="50" charset="-128"/>
              </a:rPr>
              <a:t>1.46%</a:t>
            </a:r>
            <a:r>
              <a:rPr lang="ja-JP" altLang="en-US" sz="1600" dirty="0">
                <a:highlight>
                  <a:srgbClr val="FFFF00"/>
                </a:highlight>
                <a:ea typeface="Yu Gothic" panose="020B0400000000000000" pitchFamily="50" charset="-128"/>
              </a:rPr>
              <a:t>上がった。</a:t>
            </a:r>
            <a:endParaRPr lang="en-US" altLang="ja-JP" sz="1600" dirty="0">
              <a:highlight>
                <a:srgbClr val="FFFF00"/>
              </a:highlight>
              <a:ea typeface="Yu Gothic" panose="020B0400000000000000" pitchFamily="50" charset="-128"/>
            </a:endParaRPr>
          </a:p>
          <a:p>
            <a:pPr marL="0" marR="0">
              <a:spcBef>
                <a:spcPts val="0"/>
              </a:spcBef>
              <a:spcAft>
                <a:spcPts val="0"/>
              </a:spcAft>
            </a:pPr>
            <a:endParaRPr lang="ja-JP" altLang="ja-JP" sz="1800" dirty="0">
              <a:effectLst/>
              <a:ea typeface="Yu Gothic" panose="020B0400000000000000" pitchFamily="50" charset="-128"/>
            </a:endParaRPr>
          </a:p>
        </p:txBody>
      </p:sp>
      <p:graphicFrame>
        <p:nvGraphicFramePr>
          <p:cNvPr id="12" name="表 12">
            <a:extLst>
              <a:ext uri="{FF2B5EF4-FFF2-40B4-BE49-F238E27FC236}">
                <a16:creationId xmlns:a16="http://schemas.microsoft.com/office/drawing/2014/main" id="{F91BFA40-A8FA-446C-A6D1-EF67020819FE}"/>
              </a:ext>
            </a:extLst>
          </p:cNvPr>
          <p:cNvGraphicFramePr>
            <a:graphicFrameLocks noGrp="1"/>
          </p:cNvGraphicFramePr>
          <p:nvPr>
            <p:extLst>
              <p:ext uri="{D42A27DB-BD31-4B8C-83A1-F6EECF244321}">
                <p14:modId xmlns:p14="http://schemas.microsoft.com/office/powerpoint/2010/main" val="3304242300"/>
              </p:ext>
            </p:extLst>
          </p:nvPr>
        </p:nvGraphicFramePr>
        <p:xfrm>
          <a:off x="640373" y="3190718"/>
          <a:ext cx="4600660" cy="1010920"/>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3171767378"/>
                    </a:ext>
                  </a:extLst>
                </a:gridCol>
              </a:tblGrid>
              <a:tr h="370840">
                <a:tc>
                  <a:txBody>
                    <a:bodyPr/>
                    <a:lstStyle/>
                    <a:p>
                      <a:r>
                        <a:rPr lang="ja-JP" altLang="ja-JP" sz="1800" dirty="0">
                          <a:effectLst/>
                        </a:rPr>
                        <a:t>本物</a:t>
                      </a:r>
                      <a:r>
                        <a:rPr lang="ja-JP" altLang="en-US" sz="1800" dirty="0">
                          <a:effectLst/>
                        </a:rPr>
                        <a:t>で</a:t>
                      </a:r>
                      <a:endParaRPr lang="en-US" altLang="ja-JP" sz="1800" dirty="0">
                        <a:effectLst/>
                      </a:endParaRPr>
                    </a:p>
                    <a:p>
                      <a:r>
                        <a:rPr lang="ja-JP" altLang="en-US" sz="1800" dirty="0">
                          <a:effectLst/>
                        </a:rPr>
                        <a:t>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a:t>(</a:t>
                      </a:r>
                      <a:r>
                        <a:rPr kumimoji="1" lang="ja-JP" altLang="en-US" sz="1800"/>
                        <a:t>再現率</a:t>
                      </a:r>
                      <a:r>
                        <a:rPr kumimoji="1" lang="en-US" altLang="ja-JP" sz="180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電極赤ブク　</a:t>
                      </a:r>
                      <a:r>
                        <a:rPr lang="en-US" altLang="ja-JP" sz="1800" b="1" kern="1200" dirty="0">
                          <a:solidFill>
                            <a:schemeClr val="tx1"/>
                          </a:solidFill>
                          <a:effectLst/>
                        </a:rPr>
                        <a:t>32</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79.06</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74.63</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bl>
          </a:graphicData>
        </a:graphic>
      </p:graphicFrame>
      <p:graphicFrame>
        <p:nvGraphicFramePr>
          <p:cNvPr id="6" name="表 12">
            <a:extLst>
              <a:ext uri="{FF2B5EF4-FFF2-40B4-BE49-F238E27FC236}">
                <a16:creationId xmlns:a16="http://schemas.microsoft.com/office/drawing/2014/main" id="{41E641FF-E10A-43AD-A6D5-9AB98F0D56EC}"/>
              </a:ext>
            </a:extLst>
          </p:cNvPr>
          <p:cNvGraphicFramePr>
            <a:graphicFrameLocks noGrp="1"/>
          </p:cNvGraphicFramePr>
          <p:nvPr>
            <p:extLst>
              <p:ext uri="{D42A27DB-BD31-4B8C-83A1-F6EECF244321}">
                <p14:modId xmlns:p14="http://schemas.microsoft.com/office/powerpoint/2010/main" val="2758573277"/>
              </p:ext>
            </p:extLst>
          </p:nvPr>
        </p:nvGraphicFramePr>
        <p:xfrm>
          <a:off x="7114255" y="4546758"/>
          <a:ext cx="4600660" cy="1010920"/>
        </p:xfrm>
        <a:graphic>
          <a:graphicData uri="http://schemas.openxmlformats.org/drawingml/2006/table">
            <a:tbl>
              <a:tblPr firstRow="1" bandRow="1">
                <a:tableStyleId>{7DF18680-E054-41AD-8BC1-D1AEF772440D}</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2451313715"/>
                    </a:ext>
                  </a:extLst>
                </a:gridCol>
              </a:tblGrid>
              <a:tr h="370840">
                <a:tc>
                  <a:txBody>
                    <a:bodyPr/>
                    <a:lstStyle/>
                    <a:p>
                      <a:r>
                        <a:rPr lang="ja-JP" altLang="ja-JP" sz="1800" dirty="0">
                          <a:effectLst/>
                        </a:rPr>
                        <a:t>本物＋偽画像</a:t>
                      </a:r>
                      <a:r>
                        <a:rPr lang="ja-JP" altLang="en-US" sz="1800" dirty="0">
                          <a:effectLst/>
                        </a:rPr>
                        <a:t>で学習させたモード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dirty="0"/>
                        <a:t>(</a:t>
                      </a:r>
                      <a:r>
                        <a:rPr kumimoji="1" lang="ja-JP" altLang="en-US" sz="1800" dirty="0"/>
                        <a:t>再現率</a:t>
                      </a:r>
                      <a:r>
                        <a:rPr kumimoji="1" lang="en-US" altLang="ja-JP" sz="1800" dirty="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rPr>
                        <a:t>電極赤ブク　</a:t>
                      </a:r>
                      <a:r>
                        <a:rPr lang="en-US" altLang="ja-JP" sz="1800" b="1" kern="1200" dirty="0">
                          <a:solidFill>
                            <a:schemeClr val="tx1"/>
                          </a:solidFill>
                          <a:effectLst/>
                        </a:rPr>
                        <a:t>88</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highlight>
                            <a:srgbClr val="FFFF00"/>
                          </a:highlight>
                        </a:rPr>
                        <a:t>68.72</a:t>
                      </a:r>
                      <a:r>
                        <a:rPr lang="ja-JP" altLang="en-US" sz="1800" b="1" kern="1200" dirty="0">
                          <a:solidFill>
                            <a:schemeClr val="tx1"/>
                          </a:solidFill>
                          <a:effectLst/>
                          <a:highlight>
                            <a:srgbClr val="FFFF00"/>
                          </a:highlight>
                        </a:rPr>
                        <a:t>％ </a:t>
                      </a:r>
                      <a:endParaRPr lang="ja-JP" altLang="en-US" sz="1800" b="1" kern="1200" dirty="0">
                        <a:solidFill>
                          <a:schemeClr val="tx1"/>
                        </a:solidFill>
                        <a:effectLst/>
                        <a:highlight>
                          <a:srgbClr val="FFFF00"/>
                        </a:highligh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rPr>
                        <a:t>76.09%</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bl>
          </a:graphicData>
        </a:graphic>
      </p:graphicFrame>
      <p:sp>
        <p:nvSpPr>
          <p:cNvPr id="8" name="テキスト ボックス 7">
            <a:extLst>
              <a:ext uri="{FF2B5EF4-FFF2-40B4-BE49-F238E27FC236}">
                <a16:creationId xmlns:a16="http://schemas.microsoft.com/office/drawing/2014/main" id="{62E14BA4-84DB-45D9-AFC4-30C8FB45ACB9}"/>
              </a:ext>
            </a:extLst>
          </p:cNvPr>
          <p:cNvSpPr txBox="1"/>
          <p:nvPr/>
        </p:nvSpPr>
        <p:spPr>
          <a:xfrm>
            <a:off x="886171" y="2440711"/>
            <a:ext cx="5061284" cy="923330"/>
          </a:xfrm>
          <a:prstGeom prst="rect">
            <a:avLst/>
          </a:prstGeom>
          <a:noFill/>
        </p:spPr>
        <p:txBody>
          <a:bodyPr wrap="square">
            <a:spAutoFit/>
          </a:bodyPr>
          <a:lstStyle/>
          <a:p>
            <a:pPr marL="285750" indent="-285750">
              <a:buFont typeface="Arial" panose="020B0604020202020204" pitchFamily="34" charset="0"/>
              <a:buChar char="•"/>
            </a:pPr>
            <a:r>
              <a:rPr lang="en-US" altLang="ja-JP" dirty="0">
                <a:ea typeface="Yu Gothic" panose="020B0400000000000000" pitchFamily="50" charset="-128"/>
              </a:rPr>
              <a:t>OM53</a:t>
            </a:r>
            <a:r>
              <a:rPr lang="ja-JP" altLang="en-US" dirty="0">
                <a:ea typeface="Yu Gothic" panose="020B0400000000000000" pitchFamily="50" charset="-128"/>
              </a:rPr>
              <a:t>の訓練画像の学習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r>
              <a:rPr lang="ja-JP" altLang="en-US" sz="1800" dirty="0">
                <a:ea typeface="Yu Gothic" panose="020B0400000000000000" pitchFamily="50" charset="-128"/>
              </a:rPr>
              <a:t>全モードは</a:t>
            </a:r>
            <a:r>
              <a:rPr lang="en-US" altLang="ja-JP" sz="1800" dirty="0">
                <a:solidFill>
                  <a:schemeClr val="bg2"/>
                </a:solidFill>
                <a:effectLst/>
                <a:ea typeface="Yu Gothic" panose="020B0400000000000000" pitchFamily="50" charset="-128"/>
              </a:rPr>
              <a:t>OM53</a:t>
            </a:r>
            <a:r>
              <a:rPr lang="ja-JP" altLang="ja-JP" sz="1800" dirty="0">
                <a:solidFill>
                  <a:schemeClr val="bg2"/>
                </a:solidFill>
                <a:effectLst/>
                <a:ea typeface="Yu Gothic" panose="020B0400000000000000" pitchFamily="50" charset="-128"/>
              </a:rPr>
              <a:t>の訓練画像</a:t>
            </a:r>
            <a:endParaRPr lang="ja-JP" altLang="ja-JP" sz="1800" dirty="0">
              <a:ea typeface="游ゴシック" panose="020B0400000000000000" pitchFamily="50" charset="-128"/>
            </a:endParaRPr>
          </a:p>
          <a:p>
            <a:r>
              <a:rPr lang="ja-JP" altLang="en-US" dirty="0">
                <a:ea typeface="Yu Gothic" panose="020B0400000000000000" pitchFamily="50" charset="-128"/>
              </a:rPr>
              <a:t>　　　　</a:t>
            </a:r>
            <a:r>
              <a:rPr lang="ja-JP" altLang="en-US" sz="1800" dirty="0">
                <a:effectLst/>
                <a:ea typeface="Yu Gothic" panose="020B0400000000000000" pitchFamily="50" charset="-128"/>
              </a:rPr>
              <a:t>　</a:t>
            </a:r>
            <a:endParaRPr lang="ja-JP" altLang="en-US" dirty="0"/>
          </a:p>
        </p:txBody>
      </p:sp>
      <p:sp>
        <p:nvSpPr>
          <p:cNvPr id="9" name="テキスト ボックス 8">
            <a:extLst>
              <a:ext uri="{FF2B5EF4-FFF2-40B4-BE49-F238E27FC236}">
                <a16:creationId xmlns:a16="http://schemas.microsoft.com/office/drawing/2014/main" id="{23275F97-54A1-4AA9-8088-15E70B20BC74}"/>
              </a:ext>
            </a:extLst>
          </p:cNvPr>
          <p:cNvSpPr txBox="1"/>
          <p:nvPr/>
        </p:nvSpPr>
        <p:spPr>
          <a:xfrm>
            <a:off x="6931745" y="1415065"/>
            <a:ext cx="6138473" cy="1477328"/>
          </a:xfrm>
          <a:prstGeom prst="rect">
            <a:avLst/>
          </a:prstGeom>
          <a:noFill/>
        </p:spPr>
        <p:txBody>
          <a:bodyPr wrap="square">
            <a:spAutoFit/>
          </a:bodyPr>
          <a:lstStyle/>
          <a:p>
            <a:pPr marL="285750" indent="-285750">
              <a:buFont typeface="Arial" panose="020B0604020202020204" pitchFamily="34" charset="0"/>
              <a:buChar char="•"/>
            </a:pPr>
            <a:r>
              <a:rPr lang="ja-JP" altLang="en-US" dirty="0">
                <a:ea typeface="Yu Gothic" panose="020B0400000000000000" pitchFamily="50" charset="-128"/>
              </a:rPr>
              <a:t>偽画像＋</a:t>
            </a:r>
            <a:r>
              <a:rPr lang="en-US" altLang="ja-JP" sz="1800" dirty="0">
                <a:effectLst/>
                <a:ea typeface="Yu Gothic" panose="020B0400000000000000" pitchFamily="50" charset="-128"/>
              </a:rPr>
              <a:t> OM53</a:t>
            </a:r>
            <a:r>
              <a:rPr lang="ja-JP" altLang="ja-JP" sz="1800" dirty="0">
                <a:effectLst/>
                <a:ea typeface="Yu Gothic" panose="020B0400000000000000" pitchFamily="50" charset="-128"/>
              </a:rPr>
              <a:t>の訓練画像</a:t>
            </a:r>
            <a:r>
              <a:rPr lang="ja-JP" altLang="en-US" dirty="0">
                <a:ea typeface="Yu Gothic" panose="020B0400000000000000" pitchFamily="50" charset="-128"/>
              </a:rPr>
              <a:t>の学習</a:t>
            </a:r>
            <a:endParaRPr lang="en-US" altLang="ja-JP" dirty="0">
              <a:ea typeface="Yu Gothic" panose="020B0400000000000000" pitchFamily="50" charset="-128"/>
            </a:endParaRPr>
          </a:p>
          <a:p>
            <a:r>
              <a:rPr lang="ja-JP" altLang="ja-JP" sz="1800" dirty="0">
                <a:ea typeface="Yu Gothic" panose="020B0400000000000000" pitchFamily="50" charset="-128"/>
              </a:rPr>
              <a:t>訓練画像：</a:t>
            </a:r>
            <a:endParaRPr lang="en-US" altLang="ja-JP" sz="1800" dirty="0">
              <a:ea typeface="Yu Gothic" panose="020B0400000000000000" pitchFamily="50" charset="-128"/>
            </a:endParaRPr>
          </a:p>
          <a:p>
            <a:r>
              <a:rPr lang="ja-JP" altLang="en-US" sz="1800" dirty="0">
                <a:effectLst/>
                <a:ea typeface="Yu Gothic" panose="020B0400000000000000" pitchFamily="50" charset="-128"/>
              </a:rPr>
              <a:t>電極赤ブク</a:t>
            </a:r>
            <a:r>
              <a:rPr lang="ja-JP" altLang="ja-JP" sz="1800" dirty="0">
                <a:effectLst/>
                <a:ea typeface="游ゴシック" panose="020B0400000000000000" pitchFamily="50" charset="-128"/>
              </a:rPr>
              <a:t>は</a:t>
            </a:r>
            <a:r>
              <a:rPr lang="ja-JP" altLang="en-US" dirty="0">
                <a:ea typeface="Yu Gothic" panose="020B0400000000000000" pitchFamily="50" charset="-128"/>
              </a:rPr>
              <a:t>偽画像＋</a:t>
            </a:r>
            <a:r>
              <a:rPr lang="en-US" altLang="ja-JP" sz="1800" dirty="0">
                <a:effectLst/>
                <a:ea typeface="Yu Gothic" panose="020B0400000000000000" pitchFamily="50" charset="-128"/>
              </a:rPr>
              <a:t> OM53</a:t>
            </a:r>
            <a:r>
              <a:rPr lang="ja-JP" altLang="ja-JP" sz="1800" dirty="0">
                <a:effectLst/>
                <a:ea typeface="Yu Gothic" panose="020B0400000000000000" pitchFamily="50" charset="-128"/>
              </a:rPr>
              <a:t>の訓練画像を使って</a:t>
            </a:r>
            <a:r>
              <a:rPr lang="ja-JP" altLang="en-US" sz="1800" dirty="0">
                <a:effectLst/>
                <a:ea typeface="Yu Gothic" panose="020B0400000000000000" pitchFamily="50" charset="-128"/>
              </a:rPr>
              <a:t>、</a:t>
            </a:r>
            <a:endParaRPr lang="en-US" altLang="ja-JP" sz="1800" dirty="0">
              <a:effectLst/>
              <a:ea typeface="Yu Gothic" panose="020B0400000000000000" pitchFamily="50" charset="-128"/>
            </a:endParaRPr>
          </a:p>
          <a:p>
            <a:r>
              <a:rPr lang="ja-JP" altLang="ja-JP" sz="1800" dirty="0">
                <a:effectLst/>
                <a:ea typeface="游ゴシック" panose="020B0400000000000000" pitchFamily="50" charset="-128"/>
              </a:rPr>
              <a:t>他の不良モードは</a:t>
            </a:r>
            <a:r>
              <a:rPr lang="en-US" altLang="ja-JP" sz="1800" dirty="0">
                <a:effectLst/>
                <a:ea typeface="Yu Gothic" panose="020B0400000000000000" pitchFamily="50" charset="-128"/>
              </a:rPr>
              <a:t>OM53</a:t>
            </a:r>
            <a:r>
              <a:rPr lang="ja-JP" altLang="ja-JP" sz="1800" dirty="0">
                <a:effectLst/>
                <a:ea typeface="Yu Gothic" panose="020B0400000000000000" pitchFamily="50" charset="-128"/>
              </a:rPr>
              <a:t>の訓練画像を使っ</a:t>
            </a:r>
            <a:r>
              <a:rPr lang="ja-JP" altLang="en-US" sz="1800" dirty="0">
                <a:effectLst/>
                <a:ea typeface="Yu Gothic" panose="020B0400000000000000" pitchFamily="50" charset="-128"/>
              </a:rPr>
              <a:t>た。</a:t>
            </a:r>
            <a:endParaRPr lang="en-US" altLang="ja-JP" sz="1800" dirty="0">
              <a:effectLst/>
              <a:ea typeface="Yu Gothic" panose="020B0400000000000000" pitchFamily="50" charset="-128"/>
            </a:endParaRPr>
          </a:p>
          <a:p>
            <a:r>
              <a:rPr lang="ja-JP" altLang="en-US" sz="1800" dirty="0">
                <a:effectLst/>
                <a:ea typeface="Yu Gothic" panose="020B0400000000000000" pitchFamily="50" charset="-128"/>
              </a:rPr>
              <a:t>　</a:t>
            </a:r>
            <a:endParaRPr lang="ja-JP" altLang="en-US" dirty="0"/>
          </a:p>
        </p:txBody>
      </p:sp>
      <p:graphicFrame>
        <p:nvGraphicFramePr>
          <p:cNvPr id="3" name="表 2">
            <a:extLst>
              <a:ext uri="{FF2B5EF4-FFF2-40B4-BE49-F238E27FC236}">
                <a16:creationId xmlns:a16="http://schemas.microsoft.com/office/drawing/2014/main" id="{C6997DF3-FB1C-4880-8D03-D52F5D3733F8}"/>
              </a:ext>
            </a:extLst>
          </p:cNvPr>
          <p:cNvGraphicFramePr>
            <a:graphicFrameLocks noGrp="1"/>
          </p:cNvGraphicFramePr>
          <p:nvPr>
            <p:extLst>
              <p:ext uri="{D42A27DB-BD31-4B8C-83A1-F6EECF244321}">
                <p14:modId xmlns:p14="http://schemas.microsoft.com/office/powerpoint/2010/main" val="2263494156"/>
              </p:ext>
            </p:extLst>
          </p:nvPr>
        </p:nvGraphicFramePr>
        <p:xfrm>
          <a:off x="640373" y="4411060"/>
          <a:ext cx="4600660" cy="741680"/>
        </p:xfrm>
        <a:graphic>
          <a:graphicData uri="http://schemas.openxmlformats.org/drawingml/2006/table">
            <a:tbl>
              <a:tblPr firstRow="1" bandRow="1">
                <a:tableStyleId>{00A15C55-8517-42AA-B614-E9B94910E393}</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kern="1200" dirty="0">
                          <a:solidFill>
                            <a:schemeClr val="tx1"/>
                          </a:solidFill>
                          <a:effectLst/>
                        </a:rPr>
                        <a:t>56.65%</a:t>
                      </a:r>
                      <a:r>
                        <a:rPr lang="ja-JP" altLang="en-US" sz="1800" b="1" kern="1200" dirty="0">
                          <a:solidFill>
                            <a:schemeClr val="tx1"/>
                          </a:solidFill>
                          <a:effectLst/>
                        </a:rPr>
                        <a:t>　</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697819877"/>
                  </a:ext>
                </a:extLst>
              </a:tr>
            </a:tbl>
          </a:graphicData>
        </a:graphic>
      </p:graphicFrame>
      <p:graphicFrame>
        <p:nvGraphicFramePr>
          <p:cNvPr id="10" name="表 9">
            <a:extLst>
              <a:ext uri="{FF2B5EF4-FFF2-40B4-BE49-F238E27FC236}">
                <a16:creationId xmlns:a16="http://schemas.microsoft.com/office/drawing/2014/main" id="{87C8FB03-D8E5-41CD-9DC8-11E29F25B17D}"/>
              </a:ext>
            </a:extLst>
          </p:cNvPr>
          <p:cNvGraphicFramePr>
            <a:graphicFrameLocks noGrp="1"/>
          </p:cNvGraphicFramePr>
          <p:nvPr>
            <p:extLst>
              <p:ext uri="{D42A27DB-BD31-4B8C-83A1-F6EECF244321}">
                <p14:modId xmlns:p14="http://schemas.microsoft.com/office/powerpoint/2010/main" val="2118192671"/>
              </p:ext>
            </p:extLst>
          </p:nvPr>
        </p:nvGraphicFramePr>
        <p:xfrm>
          <a:off x="7114255" y="5599966"/>
          <a:ext cx="4600660" cy="741680"/>
        </p:xfrm>
        <a:graphic>
          <a:graphicData uri="http://schemas.openxmlformats.org/drawingml/2006/table">
            <a:tbl>
              <a:tblPr firstRow="1" bandRow="1">
                <a:tableStyleId>{7DF18680-E054-41AD-8BC1-D1AEF772440D}</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rPr>
                        <a:t>51.24%</a:t>
                      </a:r>
                      <a:endParaRPr lang="en-US" altLang="ja-JP" sz="1800" b="1" kern="1200" dirty="0">
                        <a:solidFill>
                          <a:schemeClr val="tx1"/>
                        </a:solidFill>
                        <a:effectLst/>
                        <a:latin typeface="+mn-lt"/>
                        <a:ea typeface="+mn-ea"/>
                        <a:cs typeface="+mn-cs"/>
                      </a:endParaRPr>
                    </a:p>
                  </a:txBody>
                  <a:tcPr/>
                </a:tc>
                <a:extLst>
                  <a:ext uri="{0D108BD9-81ED-4DB2-BD59-A6C34878D82A}">
                    <a16:rowId xmlns:a16="http://schemas.microsoft.com/office/drawing/2014/main" val="2697819877"/>
                  </a:ext>
                </a:extLst>
              </a:tr>
            </a:tbl>
          </a:graphicData>
        </a:graphic>
      </p:graphicFrame>
      <p:graphicFrame>
        <p:nvGraphicFramePr>
          <p:cNvPr id="13" name="表 12">
            <a:extLst>
              <a:ext uri="{FF2B5EF4-FFF2-40B4-BE49-F238E27FC236}">
                <a16:creationId xmlns:a16="http://schemas.microsoft.com/office/drawing/2014/main" id="{AEEC8E12-89FD-4232-A040-9F2E059EF318}"/>
              </a:ext>
            </a:extLst>
          </p:cNvPr>
          <p:cNvGraphicFramePr>
            <a:graphicFrameLocks noGrp="1"/>
          </p:cNvGraphicFramePr>
          <p:nvPr>
            <p:extLst>
              <p:ext uri="{D42A27DB-BD31-4B8C-83A1-F6EECF244321}">
                <p14:modId xmlns:p14="http://schemas.microsoft.com/office/powerpoint/2010/main" val="842584829"/>
              </p:ext>
            </p:extLst>
          </p:nvPr>
        </p:nvGraphicFramePr>
        <p:xfrm>
          <a:off x="7114253" y="2604439"/>
          <a:ext cx="4600660" cy="101092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1049623446"/>
                    </a:ext>
                  </a:extLst>
                </a:gridCol>
                <a:gridCol w="1150165">
                  <a:extLst>
                    <a:ext uri="{9D8B030D-6E8A-4147-A177-3AD203B41FA5}">
                      <a16:colId xmlns:a16="http://schemas.microsoft.com/office/drawing/2014/main" val="4151232530"/>
                    </a:ext>
                  </a:extLst>
                </a:gridCol>
                <a:gridCol w="1150165">
                  <a:extLst>
                    <a:ext uri="{9D8B030D-6E8A-4147-A177-3AD203B41FA5}">
                      <a16:colId xmlns:a16="http://schemas.microsoft.com/office/drawing/2014/main" val="2451313715"/>
                    </a:ext>
                  </a:extLst>
                </a:gridCol>
              </a:tblGrid>
              <a:tr h="0">
                <a:tc>
                  <a:txBody>
                    <a:bodyPr/>
                    <a:lstStyle/>
                    <a:p>
                      <a:r>
                        <a:rPr lang="ja-JP" altLang="ja-JP" sz="1800" dirty="0">
                          <a:effectLst/>
                          <a:ea typeface="Yu Gothic" panose="020B0400000000000000" pitchFamily="50" charset="-128"/>
                        </a:rPr>
                        <a:t>本物＋偽画像</a:t>
                      </a:r>
                      <a:r>
                        <a:rPr lang="ja-JP" altLang="en-US" sz="1800" dirty="0">
                          <a:effectLst/>
                          <a:ea typeface="Yu Gothic" panose="020B0400000000000000" pitchFamily="50" charset="-128"/>
                        </a:rPr>
                        <a:t>で学習させたモード</a:t>
                      </a:r>
                      <a:endParaRPr kumimoji="1" lang="ja-JP" altLang="en-US" sz="1800" dirty="0"/>
                    </a:p>
                  </a:txBody>
                  <a:tcPr/>
                </a:tc>
                <a:tc>
                  <a:txBody>
                    <a:bodyPr/>
                    <a:lstStyle/>
                    <a:p>
                      <a:r>
                        <a:rPr kumimoji="1" lang="en-US" altLang="ja-JP" sz="1800" dirty="0"/>
                        <a:t>F</a:t>
                      </a:r>
                      <a:r>
                        <a:rPr kumimoji="1" lang="ja-JP" altLang="en-US" sz="1800" dirty="0"/>
                        <a:t>値</a:t>
                      </a:r>
                      <a:endParaRPr kumimoji="1" lang="en-US" altLang="ja-JP" sz="1800" dirty="0"/>
                    </a:p>
                    <a:p>
                      <a:r>
                        <a:rPr kumimoji="1" lang="ja-JP" altLang="en-US" sz="1800" dirty="0"/>
                        <a:t>（精度）</a:t>
                      </a:r>
                    </a:p>
                  </a:txBody>
                  <a:tcPr/>
                </a:tc>
                <a:tc>
                  <a:txBody>
                    <a:bodyPr/>
                    <a:lstStyle/>
                    <a:p>
                      <a:r>
                        <a:rPr kumimoji="1" lang="en-US" altLang="ja-JP" sz="1800" dirty="0"/>
                        <a:t>recall</a:t>
                      </a:r>
                    </a:p>
                    <a:p>
                      <a:r>
                        <a:rPr kumimoji="1" lang="en-US" altLang="ja-JP" sz="1800" dirty="0"/>
                        <a:t>(</a:t>
                      </a:r>
                      <a:r>
                        <a:rPr kumimoji="1" lang="ja-JP" altLang="en-US" sz="1800" dirty="0"/>
                        <a:t>再現率</a:t>
                      </a:r>
                      <a:r>
                        <a:rPr kumimoji="1" lang="en-US" altLang="ja-JP" sz="1800" dirty="0"/>
                        <a:t>)</a:t>
                      </a:r>
                      <a:endParaRPr kumimoji="1" lang="ja-JP" altLang="en-US" sz="1800" dirty="0"/>
                    </a:p>
                  </a:txBody>
                  <a:tcPr/>
                </a:tc>
                <a:extLst>
                  <a:ext uri="{0D108BD9-81ED-4DB2-BD59-A6C34878D82A}">
                    <a16:rowId xmlns:a16="http://schemas.microsoft.com/office/drawing/2014/main" val="56669231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effectLst/>
                          <a:latin typeface="+mn-lt"/>
                          <a:ea typeface="Yu Gothic" panose="020B0400000000000000" pitchFamily="50" charset="-128"/>
                          <a:cs typeface="+mn-cs"/>
                        </a:rPr>
                        <a:t>電極赤ブク　</a:t>
                      </a:r>
                      <a:r>
                        <a:rPr lang="en-US" altLang="ja-JP" sz="1800" b="1" kern="1200" dirty="0">
                          <a:solidFill>
                            <a:schemeClr val="tx1"/>
                          </a:solidFill>
                          <a:effectLst/>
                        </a:rPr>
                        <a:t>132</a:t>
                      </a:r>
                      <a:r>
                        <a:rPr lang="ja-JP" altLang="en-US" sz="1800" b="1" kern="1200" dirty="0">
                          <a:solidFill>
                            <a:schemeClr val="tx1"/>
                          </a:solidFill>
                          <a:effectLst/>
                        </a:rPr>
                        <a:t>枚</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highlight>
                            <a:srgbClr val="FFFF00"/>
                          </a:highlight>
                          <a:latin typeface="+mn-lt"/>
                          <a:ea typeface="Yu Gothic" panose="020B0400000000000000" pitchFamily="50" charset="-128"/>
                          <a:cs typeface="+mn-cs"/>
                        </a:rPr>
                        <a:t>57.64</a:t>
                      </a:r>
                      <a:r>
                        <a:rPr lang="ja-JP" altLang="en-US" sz="1800" b="1" kern="1200" dirty="0">
                          <a:solidFill>
                            <a:schemeClr val="tx1"/>
                          </a:solidFill>
                          <a:effectLst/>
                          <a:highlight>
                            <a:srgbClr val="FFFF00"/>
                          </a:highlight>
                          <a:latin typeface="+mn-lt"/>
                          <a:ea typeface="Yu Gothic" panose="020B0400000000000000" pitchFamily="50" charset="-128"/>
                          <a:cs typeface="+mn-cs"/>
                        </a:rPr>
                        <a:t>％ </a:t>
                      </a:r>
                    </a:p>
                  </a:txBody>
                  <a:tcPr/>
                </a:tc>
                <a:tc>
                  <a:txBody>
                    <a:bodyPr/>
                    <a:lstStyle/>
                    <a:p>
                      <a:r>
                        <a:rPr lang="en-US" altLang="ja-JP" sz="1800" b="1" kern="1200" dirty="0">
                          <a:solidFill>
                            <a:schemeClr val="tx1"/>
                          </a:solidFill>
                          <a:effectLst/>
                          <a:latin typeface="+mn-lt"/>
                          <a:ea typeface="Yu Gothic" panose="020B0400000000000000" pitchFamily="50" charset="-128"/>
                          <a:cs typeface="+mn-cs"/>
                        </a:rPr>
                        <a:t>72.68</a:t>
                      </a:r>
                      <a:r>
                        <a:rPr lang="ja-JP" altLang="en-US" sz="1800" b="1" kern="1200" dirty="0">
                          <a:solidFill>
                            <a:schemeClr val="tx1"/>
                          </a:solidFill>
                          <a:effectLst/>
                        </a:rPr>
                        <a:t>％</a:t>
                      </a:r>
                      <a:endParaRPr lang="ja-JP" altLang="en-US" sz="1800" b="1" kern="1200" dirty="0">
                        <a:solidFill>
                          <a:schemeClr val="tx1"/>
                        </a:solidFill>
                        <a:effectLst/>
                        <a:latin typeface="+mn-lt"/>
                        <a:ea typeface="Yu Gothic" panose="020B0400000000000000" pitchFamily="50" charset="-128"/>
                        <a:cs typeface="+mn-cs"/>
                      </a:endParaRPr>
                    </a:p>
                  </a:txBody>
                  <a:tcPr/>
                </a:tc>
                <a:extLst>
                  <a:ext uri="{0D108BD9-81ED-4DB2-BD59-A6C34878D82A}">
                    <a16:rowId xmlns:a16="http://schemas.microsoft.com/office/drawing/2014/main" val="28910416"/>
                  </a:ext>
                </a:extLst>
              </a:tr>
            </a:tbl>
          </a:graphicData>
        </a:graphic>
      </p:graphicFrame>
      <p:graphicFrame>
        <p:nvGraphicFramePr>
          <p:cNvPr id="14" name="表 13">
            <a:extLst>
              <a:ext uri="{FF2B5EF4-FFF2-40B4-BE49-F238E27FC236}">
                <a16:creationId xmlns:a16="http://schemas.microsoft.com/office/drawing/2014/main" id="{14C6669A-0203-4FC5-B171-33722117116E}"/>
              </a:ext>
            </a:extLst>
          </p:cNvPr>
          <p:cNvGraphicFramePr>
            <a:graphicFrameLocks noGrp="1"/>
          </p:cNvGraphicFramePr>
          <p:nvPr>
            <p:extLst>
              <p:ext uri="{D42A27DB-BD31-4B8C-83A1-F6EECF244321}">
                <p14:modId xmlns:p14="http://schemas.microsoft.com/office/powerpoint/2010/main" val="2973129572"/>
              </p:ext>
            </p:extLst>
          </p:nvPr>
        </p:nvGraphicFramePr>
        <p:xfrm>
          <a:off x="7114253" y="3669380"/>
          <a:ext cx="4600660" cy="741680"/>
        </p:xfrm>
        <a:graphic>
          <a:graphicData uri="http://schemas.openxmlformats.org/drawingml/2006/table">
            <a:tbl>
              <a:tblPr firstRow="1" bandRow="1">
                <a:tableStyleId>{5C22544A-7EE6-4342-B048-85BDC9FD1C3A}</a:tableStyleId>
              </a:tblPr>
              <a:tblGrid>
                <a:gridCol w="2300330">
                  <a:extLst>
                    <a:ext uri="{9D8B030D-6E8A-4147-A177-3AD203B41FA5}">
                      <a16:colId xmlns:a16="http://schemas.microsoft.com/office/drawing/2014/main" val="2882165764"/>
                    </a:ext>
                  </a:extLst>
                </a:gridCol>
                <a:gridCol w="2300330">
                  <a:extLst>
                    <a:ext uri="{9D8B030D-6E8A-4147-A177-3AD203B41FA5}">
                      <a16:colId xmlns:a16="http://schemas.microsoft.com/office/drawing/2014/main" val="3610806079"/>
                    </a:ext>
                  </a:extLst>
                </a:gridCol>
              </a:tblGrid>
              <a:tr h="370840">
                <a:tc>
                  <a:txBody>
                    <a:bodyPr/>
                    <a:lstStyle/>
                    <a:p>
                      <a:r>
                        <a:rPr lang="ja-JP" altLang="en-US" sz="1800" b="1" kern="1200" dirty="0">
                          <a:solidFill>
                            <a:schemeClr val="bg1"/>
                          </a:solidFill>
                          <a:effectLst/>
                        </a:rPr>
                        <a:t>全モードの平均</a:t>
                      </a:r>
                      <a:endParaRPr lang="ja-JP" altLang="en-US" sz="1800" b="1" kern="1200" dirty="0">
                        <a:solidFill>
                          <a:schemeClr val="bg1"/>
                        </a:solidFill>
                        <a:effectLst/>
                        <a:latin typeface="+mn-lt"/>
                        <a:ea typeface="Yu Gothic" panose="020B0400000000000000" pitchFamily="50" charset="-128"/>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800" dirty="0"/>
                        <a:t>F</a:t>
                      </a:r>
                      <a:r>
                        <a:rPr kumimoji="1" lang="ja-JP" altLang="en-US" sz="1800" dirty="0"/>
                        <a:t>値（精度）</a:t>
                      </a:r>
                    </a:p>
                  </a:txBody>
                  <a:tcPr/>
                </a:tc>
                <a:extLst>
                  <a:ext uri="{0D108BD9-81ED-4DB2-BD59-A6C34878D82A}">
                    <a16:rowId xmlns:a16="http://schemas.microsoft.com/office/drawing/2014/main" val="1693852020"/>
                  </a:ext>
                </a:extLst>
              </a:tr>
              <a:tr h="370840">
                <a:tc>
                  <a:txBody>
                    <a:bodyPr/>
                    <a:lstStyle/>
                    <a:p>
                      <a:r>
                        <a:rPr lang="en-US" altLang="ja-JP" sz="1800" b="1" kern="1200" dirty="0">
                          <a:solidFill>
                            <a:schemeClr val="tx1"/>
                          </a:solidFill>
                          <a:effectLst/>
                        </a:rPr>
                        <a:t>LGA</a:t>
                      </a:r>
                      <a:r>
                        <a:rPr lang="ja-JP" altLang="en-US" sz="1800" b="1" kern="1200" dirty="0">
                          <a:solidFill>
                            <a:schemeClr val="tx1"/>
                          </a:solidFill>
                          <a:effectLst/>
                        </a:rPr>
                        <a:t>部</a:t>
                      </a:r>
                      <a:endParaRPr lang="ja-JP" altLang="en-US" sz="1800" b="1" kern="1200" dirty="0">
                        <a:solidFill>
                          <a:schemeClr val="tx1"/>
                        </a:solidFill>
                        <a:effectLst/>
                        <a:latin typeface="+mn-lt"/>
                        <a:ea typeface="Yu Gothic" panose="020B0400000000000000" pitchFamily="50" charset="-128"/>
                        <a:cs typeface="+mn-cs"/>
                      </a:endParaRPr>
                    </a:p>
                  </a:txBody>
                  <a:tcPr/>
                </a:tc>
                <a:tc>
                  <a:txBody>
                    <a:bodyPr/>
                    <a:lstStyle/>
                    <a:p>
                      <a:r>
                        <a:rPr lang="en-US" altLang="ja-JP" sz="1800" b="1" kern="1200" dirty="0">
                          <a:solidFill>
                            <a:schemeClr val="tx1"/>
                          </a:solidFill>
                          <a:effectLst/>
                          <a:latin typeface="+mn-lt"/>
                          <a:ea typeface="+mn-ea"/>
                          <a:cs typeface="+mn-cs"/>
                        </a:rPr>
                        <a:t>53.96%</a:t>
                      </a:r>
                      <a:endParaRPr lang="ja-JP" altLang="en-US" sz="1800" b="1" kern="1200" dirty="0">
                        <a:solidFill>
                          <a:schemeClr val="tx1"/>
                        </a:solidFill>
                        <a:effectLst/>
                        <a:latin typeface="+mn-lt"/>
                        <a:ea typeface="+mn-ea"/>
                        <a:cs typeface="+mn-cs"/>
                      </a:endParaRPr>
                    </a:p>
                  </a:txBody>
                  <a:tcPr/>
                </a:tc>
                <a:extLst>
                  <a:ext uri="{0D108BD9-81ED-4DB2-BD59-A6C34878D82A}">
                    <a16:rowId xmlns:a16="http://schemas.microsoft.com/office/drawing/2014/main" val="2697819877"/>
                  </a:ext>
                </a:extLst>
              </a:tr>
            </a:tbl>
          </a:graphicData>
        </a:graphic>
      </p:graphicFrame>
      <p:sp>
        <p:nvSpPr>
          <p:cNvPr id="15" name="テキスト ボックス 14">
            <a:extLst>
              <a:ext uri="{FF2B5EF4-FFF2-40B4-BE49-F238E27FC236}">
                <a16:creationId xmlns:a16="http://schemas.microsoft.com/office/drawing/2014/main" id="{A2BF9554-7CDA-4074-B5C3-19DB095CCDBB}"/>
              </a:ext>
            </a:extLst>
          </p:cNvPr>
          <p:cNvSpPr txBox="1"/>
          <p:nvPr/>
        </p:nvSpPr>
        <p:spPr>
          <a:xfrm>
            <a:off x="5436487" y="2280362"/>
            <a:ext cx="1677768" cy="369332"/>
          </a:xfrm>
          <a:prstGeom prst="rect">
            <a:avLst/>
          </a:prstGeom>
          <a:noFill/>
        </p:spPr>
        <p:txBody>
          <a:bodyPr wrap="square">
            <a:spAutoFit/>
          </a:bodyPr>
          <a:lstStyle/>
          <a:p>
            <a:r>
              <a:rPr lang="ja-JP" altLang="en-US" b="1" dirty="0">
                <a:ea typeface="游ゴシック" panose="020B0400000000000000" pitchFamily="50" charset="-128"/>
              </a:rPr>
              <a:t>偽画像選別前</a:t>
            </a:r>
            <a:endParaRPr lang="ja-JP" altLang="en-US" b="1" dirty="0"/>
          </a:p>
        </p:txBody>
      </p:sp>
      <p:sp>
        <p:nvSpPr>
          <p:cNvPr id="16" name="テキスト ボックス 15">
            <a:extLst>
              <a:ext uri="{FF2B5EF4-FFF2-40B4-BE49-F238E27FC236}">
                <a16:creationId xmlns:a16="http://schemas.microsoft.com/office/drawing/2014/main" id="{21B0ACC2-3927-4F0C-BA39-3107BF839D94}"/>
              </a:ext>
            </a:extLst>
          </p:cNvPr>
          <p:cNvSpPr txBox="1"/>
          <p:nvPr/>
        </p:nvSpPr>
        <p:spPr>
          <a:xfrm>
            <a:off x="5436487" y="4453348"/>
            <a:ext cx="1677768" cy="369332"/>
          </a:xfrm>
          <a:prstGeom prst="rect">
            <a:avLst/>
          </a:prstGeom>
          <a:noFill/>
        </p:spPr>
        <p:txBody>
          <a:bodyPr wrap="square">
            <a:spAutoFit/>
          </a:bodyPr>
          <a:lstStyle/>
          <a:p>
            <a:r>
              <a:rPr lang="ja-JP" altLang="en-US" b="1" dirty="0">
                <a:ea typeface="游ゴシック" panose="020B0400000000000000" pitchFamily="50" charset="-128"/>
              </a:rPr>
              <a:t>偽画像選別後</a:t>
            </a:r>
            <a:endParaRPr lang="ja-JP" altLang="en-US" b="1" dirty="0"/>
          </a:p>
        </p:txBody>
      </p:sp>
    </p:spTree>
    <p:extLst>
      <p:ext uri="{BB962C8B-B14F-4D97-AF65-F5344CB8AC3E}">
        <p14:creationId xmlns:p14="http://schemas.microsoft.com/office/powerpoint/2010/main" val="27727654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149C6B8-F385-42E6-AEBD-2E768479CAEE}"/>
              </a:ext>
            </a:extLst>
          </p:cNvPr>
          <p:cNvSpPr>
            <a:spLocks noGrp="1"/>
          </p:cNvSpPr>
          <p:nvPr>
            <p:ph type="title"/>
          </p:nvPr>
        </p:nvSpPr>
        <p:spPr>
          <a:xfrm>
            <a:off x="757903" y="274637"/>
            <a:ext cx="9745665" cy="706091"/>
          </a:xfrm>
        </p:spPr>
        <p:txBody>
          <a:bodyPr/>
          <a:lstStyle/>
          <a:p>
            <a:r>
              <a:rPr lang="ja-JP" altLang="en-US" sz="2000" dirty="0">
                <a:solidFill>
                  <a:schemeClr val="accent6">
                    <a:lumMod val="50000"/>
                  </a:schemeClr>
                </a:solidFill>
                <a:effectLst/>
                <a:ea typeface="Yu Gothic" panose="020B0400000000000000" pitchFamily="50" charset="-128"/>
              </a:rPr>
              <a:t>偽画像選別後　</a:t>
            </a:r>
            <a:r>
              <a:rPr lang="ja-JP" altLang="en-US" sz="2000" dirty="0">
                <a:ea typeface="Yu Gothic" panose="020B0400000000000000" pitchFamily="50" charset="-128"/>
              </a:rPr>
              <a:t>偽画像＋少ない本物</a:t>
            </a:r>
            <a:r>
              <a:rPr lang="ja-JP" altLang="en-US" sz="2000" dirty="0">
                <a:effectLst/>
                <a:ea typeface="Yu Gothic" panose="020B0400000000000000" pitchFamily="50" charset="-128"/>
              </a:rPr>
              <a:t>　</a:t>
            </a: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ResNet18</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51.24</a:t>
            </a:r>
            <a:r>
              <a:rPr lang="ja-JP" altLang="en-US" sz="2000" dirty="0">
                <a:effectLst/>
                <a:ea typeface="Yu Gothic" panose="020B0400000000000000" pitchFamily="50" charset="-128"/>
              </a:rPr>
              <a:t>％ 　</a:t>
            </a:r>
            <a:endParaRPr kumimoji="1" lang="ja-JP" altLang="en-US" sz="2000" dirty="0"/>
          </a:p>
        </p:txBody>
      </p:sp>
      <p:graphicFrame>
        <p:nvGraphicFramePr>
          <p:cNvPr id="2" name="表 1">
            <a:extLst>
              <a:ext uri="{FF2B5EF4-FFF2-40B4-BE49-F238E27FC236}">
                <a16:creationId xmlns:a16="http://schemas.microsoft.com/office/drawing/2014/main" id="{B72FABCF-BE48-4A39-8636-B7EAC288E26C}"/>
              </a:ext>
            </a:extLst>
          </p:cNvPr>
          <p:cNvGraphicFramePr>
            <a:graphicFrameLocks noGrp="1"/>
          </p:cNvGraphicFramePr>
          <p:nvPr>
            <p:extLst>
              <p:ext uri="{D42A27DB-BD31-4B8C-83A1-F6EECF244321}">
                <p14:modId xmlns:p14="http://schemas.microsoft.com/office/powerpoint/2010/main" val="803840145"/>
              </p:ext>
            </p:extLst>
          </p:nvPr>
        </p:nvGraphicFramePr>
        <p:xfrm>
          <a:off x="1023222" y="1390036"/>
          <a:ext cx="10272556" cy="4758966"/>
        </p:xfrm>
        <a:graphic>
          <a:graphicData uri="http://schemas.openxmlformats.org/drawingml/2006/table">
            <a:tbl>
              <a:tblPr>
                <a:tableStyleId>{ED083AE6-46FA-4A59-8FB0-9F97EB10719F}</a:tableStyleId>
              </a:tblPr>
              <a:tblGrid>
                <a:gridCol w="604268">
                  <a:extLst>
                    <a:ext uri="{9D8B030D-6E8A-4147-A177-3AD203B41FA5}">
                      <a16:colId xmlns:a16="http://schemas.microsoft.com/office/drawing/2014/main" val="1851221169"/>
                    </a:ext>
                  </a:extLst>
                </a:gridCol>
                <a:gridCol w="604268">
                  <a:extLst>
                    <a:ext uri="{9D8B030D-6E8A-4147-A177-3AD203B41FA5}">
                      <a16:colId xmlns:a16="http://schemas.microsoft.com/office/drawing/2014/main" val="1111454034"/>
                    </a:ext>
                  </a:extLst>
                </a:gridCol>
                <a:gridCol w="604268">
                  <a:extLst>
                    <a:ext uri="{9D8B030D-6E8A-4147-A177-3AD203B41FA5}">
                      <a16:colId xmlns:a16="http://schemas.microsoft.com/office/drawing/2014/main" val="3148323926"/>
                    </a:ext>
                  </a:extLst>
                </a:gridCol>
                <a:gridCol w="604268">
                  <a:extLst>
                    <a:ext uri="{9D8B030D-6E8A-4147-A177-3AD203B41FA5}">
                      <a16:colId xmlns:a16="http://schemas.microsoft.com/office/drawing/2014/main" val="724398974"/>
                    </a:ext>
                  </a:extLst>
                </a:gridCol>
                <a:gridCol w="604268">
                  <a:extLst>
                    <a:ext uri="{9D8B030D-6E8A-4147-A177-3AD203B41FA5}">
                      <a16:colId xmlns:a16="http://schemas.microsoft.com/office/drawing/2014/main" val="1324075039"/>
                    </a:ext>
                  </a:extLst>
                </a:gridCol>
                <a:gridCol w="604268">
                  <a:extLst>
                    <a:ext uri="{9D8B030D-6E8A-4147-A177-3AD203B41FA5}">
                      <a16:colId xmlns:a16="http://schemas.microsoft.com/office/drawing/2014/main" val="4029241286"/>
                    </a:ext>
                  </a:extLst>
                </a:gridCol>
                <a:gridCol w="604268">
                  <a:extLst>
                    <a:ext uri="{9D8B030D-6E8A-4147-A177-3AD203B41FA5}">
                      <a16:colId xmlns:a16="http://schemas.microsoft.com/office/drawing/2014/main" val="128170413"/>
                    </a:ext>
                  </a:extLst>
                </a:gridCol>
                <a:gridCol w="604268">
                  <a:extLst>
                    <a:ext uri="{9D8B030D-6E8A-4147-A177-3AD203B41FA5}">
                      <a16:colId xmlns:a16="http://schemas.microsoft.com/office/drawing/2014/main" val="55183003"/>
                    </a:ext>
                  </a:extLst>
                </a:gridCol>
                <a:gridCol w="604268">
                  <a:extLst>
                    <a:ext uri="{9D8B030D-6E8A-4147-A177-3AD203B41FA5}">
                      <a16:colId xmlns:a16="http://schemas.microsoft.com/office/drawing/2014/main" val="3278175806"/>
                    </a:ext>
                  </a:extLst>
                </a:gridCol>
                <a:gridCol w="604268">
                  <a:extLst>
                    <a:ext uri="{9D8B030D-6E8A-4147-A177-3AD203B41FA5}">
                      <a16:colId xmlns:a16="http://schemas.microsoft.com/office/drawing/2014/main" val="4120723425"/>
                    </a:ext>
                  </a:extLst>
                </a:gridCol>
                <a:gridCol w="604268">
                  <a:extLst>
                    <a:ext uri="{9D8B030D-6E8A-4147-A177-3AD203B41FA5}">
                      <a16:colId xmlns:a16="http://schemas.microsoft.com/office/drawing/2014/main" val="2154597099"/>
                    </a:ext>
                  </a:extLst>
                </a:gridCol>
                <a:gridCol w="604268">
                  <a:extLst>
                    <a:ext uri="{9D8B030D-6E8A-4147-A177-3AD203B41FA5}">
                      <a16:colId xmlns:a16="http://schemas.microsoft.com/office/drawing/2014/main" val="2907210914"/>
                    </a:ext>
                  </a:extLst>
                </a:gridCol>
                <a:gridCol w="604268">
                  <a:extLst>
                    <a:ext uri="{9D8B030D-6E8A-4147-A177-3AD203B41FA5}">
                      <a16:colId xmlns:a16="http://schemas.microsoft.com/office/drawing/2014/main" val="2158325387"/>
                    </a:ext>
                  </a:extLst>
                </a:gridCol>
                <a:gridCol w="604268">
                  <a:extLst>
                    <a:ext uri="{9D8B030D-6E8A-4147-A177-3AD203B41FA5}">
                      <a16:colId xmlns:a16="http://schemas.microsoft.com/office/drawing/2014/main" val="1513303971"/>
                    </a:ext>
                  </a:extLst>
                </a:gridCol>
                <a:gridCol w="604268">
                  <a:extLst>
                    <a:ext uri="{9D8B030D-6E8A-4147-A177-3AD203B41FA5}">
                      <a16:colId xmlns:a16="http://schemas.microsoft.com/office/drawing/2014/main" val="4265102071"/>
                    </a:ext>
                  </a:extLst>
                </a:gridCol>
                <a:gridCol w="604268">
                  <a:extLst>
                    <a:ext uri="{9D8B030D-6E8A-4147-A177-3AD203B41FA5}">
                      <a16:colId xmlns:a16="http://schemas.microsoft.com/office/drawing/2014/main" val="3526926315"/>
                    </a:ext>
                  </a:extLst>
                </a:gridCol>
                <a:gridCol w="604268">
                  <a:extLst>
                    <a:ext uri="{9D8B030D-6E8A-4147-A177-3AD203B41FA5}">
                      <a16:colId xmlns:a16="http://schemas.microsoft.com/office/drawing/2014/main" val="1776144982"/>
                    </a:ext>
                  </a:extLst>
                </a:gridCol>
              </a:tblGrid>
              <a:tr h="458331">
                <a:tc>
                  <a:txBody>
                    <a:bodyPr/>
                    <a:lstStyle/>
                    <a:p>
                      <a:pPr algn="l" fontAlgn="ct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recall</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06295704"/>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274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41</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0.810651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0.861635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922650096"/>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823464340"/>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0.285714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055692716"/>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0.517241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0.642857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735794468"/>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0.724138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0.518519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825810338"/>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0.837209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26699696"/>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0.639344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0.59542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61575321"/>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0.571429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0.421053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9779837"/>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0.748344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0.736156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164121604"/>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0.178082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0.268041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253312126"/>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0.692308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0.692308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116970521"/>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0.628571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188432608"/>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a:solidFill>
                            <a:srgbClr val="000000"/>
                          </a:solidFill>
                          <a:effectLst/>
                        </a:rPr>
                        <a:t>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156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0.760976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tc>
                  <a:txBody>
                    <a:bodyPr/>
                    <a:lstStyle/>
                    <a:p>
                      <a:pPr algn="r" fontAlgn="ctr"/>
                      <a:r>
                        <a:rPr lang="en-US" altLang="ja-JP" sz="1000" b="0" u="none" strike="noStrike" dirty="0">
                          <a:solidFill>
                            <a:srgbClr val="000000"/>
                          </a:solidFill>
                          <a:effectLst/>
                        </a:rPr>
                        <a:t>0.687225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rgbClr val="FFFF00"/>
                    </a:solidFill>
                  </a:tcPr>
                </a:tc>
                <a:extLst>
                  <a:ext uri="{0D108BD9-81ED-4DB2-BD59-A6C34878D82A}">
                    <a16:rowId xmlns:a16="http://schemas.microsoft.com/office/drawing/2014/main" val="2184842956"/>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63549940"/>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0.919463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0.849057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0.403846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0.782609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0.557143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0.724359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0.541667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0.692308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0.478261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0.626506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0.704102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489480373"/>
                  </a:ext>
                </a:extLst>
              </a:tr>
            </a:tbl>
          </a:graphicData>
        </a:graphic>
      </p:graphicFrame>
    </p:spTree>
    <p:extLst>
      <p:ext uri="{BB962C8B-B14F-4D97-AF65-F5344CB8AC3E}">
        <p14:creationId xmlns:p14="http://schemas.microsoft.com/office/powerpoint/2010/main" val="274058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87B29-73E3-42EB-94C7-FC87374AA89E}"/>
              </a:ext>
            </a:extLst>
          </p:cNvPr>
          <p:cNvSpPr>
            <a:spLocks noGrp="1"/>
          </p:cNvSpPr>
          <p:nvPr>
            <p:ph type="title"/>
          </p:nvPr>
        </p:nvSpPr>
        <p:spPr>
          <a:xfrm>
            <a:off x="757903" y="274637"/>
            <a:ext cx="9745665" cy="706091"/>
          </a:xfrm>
        </p:spPr>
        <p:txBody>
          <a:bodyPr/>
          <a:lstStyle/>
          <a:p>
            <a:r>
              <a:rPr lang="en-US" altLang="ja-JP" sz="2000" dirty="0">
                <a:solidFill>
                  <a:schemeClr val="bg2"/>
                </a:solidFill>
                <a:effectLst/>
                <a:ea typeface="Yu Gothic" panose="020B0400000000000000" pitchFamily="50" charset="-128"/>
              </a:rPr>
              <a:t>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r>
              <a:rPr lang="en-US" altLang="ja-JP" sz="2000" dirty="0">
                <a:ea typeface="Yu Gothic" panose="020B0400000000000000" pitchFamily="50" charset="-128"/>
              </a:rPr>
              <a:t>vs</a:t>
            </a:r>
            <a:r>
              <a:rPr lang="ja-JP" altLang="en-US" sz="2000" dirty="0">
                <a:ea typeface="Yu Gothic" panose="020B0400000000000000" pitchFamily="50" charset="-128"/>
              </a:rPr>
              <a:t> 偽画像＋</a:t>
            </a:r>
            <a:r>
              <a:rPr lang="en-US" altLang="ja-JP" sz="2000" dirty="0">
                <a:solidFill>
                  <a:schemeClr val="bg2"/>
                </a:solidFill>
                <a:effectLst/>
                <a:ea typeface="Yu Gothic" panose="020B0400000000000000" pitchFamily="50" charset="-128"/>
              </a:rPr>
              <a:t> 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br>
              <a:rPr lang="en-US" altLang="ja-JP" sz="2000" dirty="0">
                <a:ea typeface="Yu Gothic" panose="020B0400000000000000" pitchFamily="50" charset="-128"/>
              </a:rPr>
            </a:b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ResNet18</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54.14</a:t>
            </a:r>
            <a:r>
              <a:rPr lang="ja-JP" altLang="en-US" sz="2000" dirty="0">
                <a:effectLst/>
                <a:ea typeface="Yu Gothic" panose="020B0400000000000000" pitchFamily="50" charset="-128"/>
              </a:rPr>
              <a:t>％ 　</a:t>
            </a:r>
            <a:endParaRPr kumimoji="1" lang="ja-JP" altLang="en-US" sz="2000" dirty="0"/>
          </a:p>
        </p:txBody>
      </p:sp>
      <p:graphicFrame>
        <p:nvGraphicFramePr>
          <p:cNvPr id="4" name="表 3">
            <a:extLst>
              <a:ext uri="{FF2B5EF4-FFF2-40B4-BE49-F238E27FC236}">
                <a16:creationId xmlns:a16="http://schemas.microsoft.com/office/drawing/2014/main" id="{3F92BC5F-2858-4F44-A8F6-51E2D4D04C51}"/>
              </a:ext>
            </a:extLst>
          </p:cNvPr>
          <p:cNvGraphicFramePr>
            <a:graphicFrameLocks noGrp="1"/>
          </p:cNvGraphicFramePr>
          <p:nvPr>
            <p:extLst>
              <p:ext uri="{D42A27DB-BD31-4B8C-83A1-F6EECF244321}">
                <p14:modId xmlns:p14="http://schemas.microsoft.com/office/powerpoint/2010/main" val="1457423619"/>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3011319625"/>
                    </a:ext>
                  </a:extLst>
                </a:gridCol>
                <a:gridCol w="604268">
                  <a:extLst>
                    <a:ext uri="{9D8B030D-6E8A-4147-A177-3AD203B41FA5}">
                      <a16:colId xmlns:a16="http://schemas.microsoft.com/office/drawing/2014/main" val="108146110"/>
                    </a:ext>
                  </a:extLst>
                </a:gridCol>
                <a:gridCol w="604268">
                  <a:extLst>
                    <a:ext uri="{9D8B030D-6E8A-4147-A177-3AD203B41FA5}">
                      <a16:colId xmlns:a16="http://schemas.microsoft.com/office/drawing/2014/main" val="1932607647"/>
                    </a:ext>
                  </a:extLst>
                </a:gridCol>
                <a:gridCol w="604268">
                  <a:extLst>
                    <a:ext uri="{9D8B030D-6E8A-4147-A177-3AD203B41FA5}">
                      <a16:colId xmlns:a16="http://schemas.microsoft.com/office/drawing/2014/main" val="4270106060"/>
                    </a:ext>
                  </a:extLst>
                </a:gridCol>
                <a:gridCol w="604268">
                  <a:extLst>
                    <a:ext uri="{9D8B030D-6E8A-4147-A177-3AD203B41FA5}">
                      <a16:colId xmlns:a16="http://schemas.microsoft.com/office/drawing/2014/main" val="823091197"/>
                    </a:ext>
                  </a:extLst>
                </a:gridCol>
                <a:gridCol w="604268">
                  <a:extLst>
                    <a:ext uri="{9D8B030D-6E8A-4147-A177-3AD203B41FA5}">
                      <a16:colId xmlns:a16="http://schemas.microsoft.com/office/drawing/2014/main" val="684675467"/>
                    </a:ext>
                  </a:extLst>
                </a:gridCol>
                <a:gridCol w="604268">
                  <a:extLst>
                    <a:ext uri="{9D8B030D-6E8A-4147-A177-3AD203B41FA5}">
                      <a16:colId xmlns:a16="http://schemas.microsoft.com/office/drawing/2014/main" val="3500815819"/>
                    </a:ext>
                  </a:extLst>
                </a:gridCol>
                <a:gridCol w="604268">
                  <a:extLst>
                    <a:ext uri="{9D8B030D-6E8A-4147-A177-3AD203B41FA5}">
                      <a16:colId xmlns:a16="http://schemas.microsoft.com/office/drawing/2014/main" val="1469923439"/>
                    </a:ext>
                  </a:extLst>
                </a:gridCol>
                <a:gridCol w="604268">
                  <a:extLst>
                    <a:ext uri="{9D8B030D-6E8A-4147-A177-3AD203B41FA5}">
                      <a16:colId xmlns:a16="http://schemas.microsoft.com/office/drawing/2014/main" val="69493741"/>
                    </a:ext>
                  </a:extLst>
                </a:gridCol>
                <a:gridCol w="604268">
                  <a:extLst>
                    <a:ext uri="{9D8B030D-6E8A-4147-A177-3AD203B41FA5}">
                      <a16:colId xmlns:a16="http://schemas.microsoft.com/office/drawing/2014/main" val="2551895515"/>
                    </a:ext>
                  </a:extLst>
                </a:gridCol>
                <a:gridCol w="604268">
                  <a:extLst>
                    <a:ext uri="{9D8B030D-6E8A-4147-A177-3AD203B41FA5}">
                      <a16:colId xmlns:a16="http://schemas.microsoft.com/office/drawing/2014/main" val="597721178"/>
                    </a:ext>
                  </a:extLst>
                </a:gridCol>
                <a:gridCol w="604268">
                  <a:extLst>
                    <a:ext uri="{9D8B030D-6E8A-4147-A177-3AD203B41FA5}">
                      <a16:colId xmlns:a16="http://schemas.microsoft.com/office/drawing/2014/main" val="34247314"/>
                    </a:ext>
                  </a:extLst>
                </a:gridCol>
                <a:gridCol w="604268">
                  <a:extLst>
                    <a:ext uri="{9D8B030D-6E8A-4147-A177-3AD203B41FA5}">
                      <a16:colId xmlns:a16="http://schemas.microsoft.com/office/drawing/2014/main" val="4248124732"/>
                    </a:ext>
                  </a:extLst>
                </a:gridCol>
                <a:gridCol w="604268">
                  <a:extLst>
                    <a:ext uri="{9D8B030D-6E8A-4147-A177-3AD203B41FA5}">
                      <a16:colId xmlns:a16="http://schemas.microsoft.com/office/drawing/2014/main" val="2024724415"/>
                    </a:ext>
                  </a:extLst>
                </a:gridCol>
                <a:gridCol w="604268">
                  <a:extLst>
                    <a:ext uri="{9D8B030D-6E8A-4147-A177-3AD203B41FA5}">
                      <a16:colId xmlns:a16="http://schemas.microsoft.com/office/drawing/2014/main" val="2068205181"/>
                    </a:ext>
                  </a:extLst>
                </a:gridCol>
                <a:gridCol w="604268">
                  <a:extLst>
                    <a:ext uri="{9D8B030D-6E8A-4147-A177-3AD203B41FA5}">
                      <a16:colId xmlns:a16="http://schemas.microsoft.com/office/drawing/2014/main" val="1738702513"/>
                    </a:ext>
                  </a:extLst>
                </a:gridCol>
                <a:gridCol w="604268">
                  <a:extLst>
                    <a:ext uri="{9D8B030D-6E8A-4147-A177-3AD203B41FA5}">
                      <a16:colId xmlns:a16="http://schemas.microsoft.com/office/drawing/2014/main" val="1347847794"/>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47124876"/>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154</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0.485207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0.635659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197100960"/>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62068005"/>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549180399"/>
                  </a:ext>
                </a:extLst>
              </a:tr>
              <a:tr h="458331">
                <a:tc>
                  <a:txBody>
                    <a:bodyPr/>
                    <a:lstStyle/>
                    <a:p>
                      <a:pPr algn="l" fontAlgn="ctr"/>
                      <a:r>
                        <a:rPr lang="ja-JP" altLang="en-US" sz="1000" b="0" u="none" strike="noStrike" dirty="0">
                          <a:solidFill>
                            <a:srgbClr val="000000"/>
                          </a:solidFill>
                          <a:effectLst/>
                        </a:rPr>
                        <a:t>電極キズ（明まだら）</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0.609195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0.736111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260226584"/>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0.586207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0.515152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195161989"/>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0.829268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24089506"/>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0.688525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0.661417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17443457"/>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0.52381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0.423077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738691643"/>
                  </a:ext>
                </a:extLst>
              </a:tr>
              <a:tr h="307834">
                <a:tc>
                  <a:txBody>
                    <a:bodyPr/>
                    <a:lstStyle/>
                    <a:p>
                      <a:pPr algn="l" fontAlgn="ctr"/>
                      <a:r>
                        <a:rPr lang="ja-JP" altLang="en-US" sz="1000" b="0" u="none" strike="noStrike" dirty="0">
                          <a:solidFill>
                            <a:srgbClr val="000000"/>
                          </a:solidFill>
                          <a:effectLst/>
                        </a:rPr>
                        <a:t>電極未めっき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0.748344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0.738562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830923132"/>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0.219178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0.31068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134841966"/>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0.807692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0.763636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730336356"/>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0.814815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195464125"/>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197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0.960976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0.652318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4013703287"/>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152066148"/>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0.921348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0.929825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0.459459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0.809524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0.636364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0.354839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0.729032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0.724138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0.493734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0.647461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005733024"/>
                  </a:ext>
                </a:extLst>
              </a:tr>
            </a:tbl>
          </a:graphicData>
        </a:graphic>
      </p:graphicFrame>
    </p:spTree>
    <p:extLst>
      <p:ext uri="{BB962C8B-B14F-4D97-AF65-F5344CB8AC3E}">
        <p14:creationId xmlns:p14="http://schemas.microsoft.com/office/powerpoint/2010/main" val="427698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87B29-73E3-42EB-94C7-FC87374AA89E}"/>
              </a:ext>
            </a:extLst>
          </p:cNvPr>
          <p:cNvSpPr>
            <a:spLocks noGrp="1"/>
          </p:cNvSpPr>
          <p:nvPr>
            <p:ph type="title"/>
          </p:nvPr>
        </p:nvSpPr>
        <p:spPr>
          <a:xfrm>
            <a:off x="757903" y="274637"/>
            <a:ext cx="9745665" cy="706091"/>
          </a:xfrm>
        </p:spPr>
        <p:txBody>
          <a:bodyPr/>
          <a:lstStyle/>
          <a:p>
            <a:r>
              <a:rPr lang="ja-JP" altLang="en-US" sz="2000" dirty="0">
                <a:solidFill>
                  <a:schemeClr val="accent6">
                    <a:lumMod val="50000"/>
                  </a:schemeClr>
                </a:solidFill>
                <a:ea typeface="Yu Gothic" panose="020B0400000000000000" pitchFamily="50" charset="-128"/>
              </a:rPr>
              <a:t>偽画像選別後　</a:t>
            </a:r>
            <a:r>
              <a:rPr lang="ja-JP" altLang="en-US" sz="2000" dirty="0">
                <a:ea typeface="Yu Gothic" panose="020B0400000000000000" pitchFamily="50" charset="-128"/>
              </a:rPr>
              <a:t>偽画像＋少ない本物</a:t>
            </a:r>
            <a:r>
              <a:rPr lang="ja-JP" altLang="en-US" sz="2000" dirty="0">
                <a:effectLst/>
                <a:ea typeface="Yu Gothic" panose="020B0400000000000000" pitchFamily="50" charset="-128"/>
              </a:rPr>
              <a:t>　</a:t>
            </a: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ResNet18</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53.96</a:t>
            </a:r>
            <a:r>
              <a:rPr lang="ja-JP" altLang="en-US" sz="2000" dirty="0">
                <a:effectLst/>
                <a:ea typeface="Yu Gothic" panose="020B0400000000000000" pitchFamily="50" charset="-128"/>
              </a:rPr>
              <a:t>％ 　</a:t>
            </a:r>
            <a:endParaRPr kumimoji="1" lang="ja-JP" altLang="en-US" sz="2000" dirty="0"/>
          </a:p>
        </p:txBody>
      </p:sp>
      <p:graphicFrame>
        <p:nvGraphicFramePr>
          <p:cNvPr id="3" name="表 2">
            <a:extLst>
              <a:ext uri="{FF2B5EF4-FFF2-40B4-BE49-F238E27FC236}">
                <a16:creationId xmlns:a16="http://schemas.microsoft.com/office/drawing/2014/main" id="{95F8A6AF-6DDA-4E02-B9AF-5F05C79DF0E7}"/>
              </a:ext>
            </a:extLst>
          </p:cNvPr>
          <p:cNvGraphicFramePr>
            <a:graphicFrameLocks noGrp="1"/>
          </p:cNvGraphicFramePr>
          <p:nvPr>
            <p:extLst>
              <p:ext uri="{D42A27DB-BD31-4B8C-83A1-F6EECF244321}">
                <p14:modId xmlns:p14="http://schemas.microsoft.com/office/powerpoint/2010/main" val="1389422842"/>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2553080809"/>
                    </a:ext>
                  </a:extLst>
                </a:gridCol>
                <a:gridCol w="604268">
                  <a:extLst>
                    <a:ext uri="{9D8B030D-6E8A-4147-A177-3AD203B41FA5}">
                      <a16:colId xmlns:a16="http://schemas.microsoft.com/office/drawing/2014/main" val="2387737177"/>
                    </a:ext>
                  </a:extLst>
                </a:gridCol>
                <a:gridCol w="604268">
                  <a:extLst>
                    <a:ext uri="{9D8B030D-6E8A-4147-A177-3AD203B41FA5}">
                      <a16:colId xmlns:a16="http://schemas.microsoft.com/office/drawing/2014/main" val="634134276"/>
                    </a:ext>
                  </a:extLst>
                </a:gridCol>
                <a:gridCol w="604268">
                  <a:extLst>
                    <a:ext uri="{9D8B030D-6E8A-4147-A177-3AD203B41FA5}">
                      <a16:colId xmlns:a16="http://schemas.microsoft.com/office/drawing/2014/main" val="307596211"/>
                    </a:ext>
                  </a:extLst>
                </a:gridCol>
                <a:gridCol w="604268">
                  <a:extLst>
                    <a:ext uri="{9D8B030D-6E8A-4147-A177-3AD203B41FA5}">
                      <a16:colId xmlns:a16="http://schemas.microsoft.com/office/drawing/2014/main" val="2586579615"/>
                    </a:ext>
                  </a:extLst>
                </a:gridCol>
                <a:gridCol w="604268">
                  <a:extLst>
                    <a:ext uri="{9D8B030D-6E8A-4147-A177-3AD203B41FA5}">
                      <a16:colId xmlns:a16="http://schemas.microsoft.com/office/drawing/2014/main" val="1098850739"/>
                    </a:ext>
                  </a:extLst>
                </a:gridCol>
                <a:gridCol w="604268">
                  <a:extLst>
                    <a:ext uri="{9D8B030D-6E8A-4147-A177-3AD203B41FA5}">
                      <a16:colId xmlns:a16="http://schemas.microsoft.com/office/drawing/2014/main" val="3613648243"/>
                    </a:ext>
                  </a:extLst>
                </a:gridCol>
                <a:gridCol w="604268">
                  <a:extLst>
                    <a:ext uri="{9D8B030D-6E8A-4147-A177-3AD203B41FA5}">
                      <a16:colId xmlns:a16="http://schemas.microsoft.com/office/drawing/2014/main" val="2346250844"/>
                    </a:ext>
                  </a:extLst>
                </a:gridCol>
                <a:gridCol w="604268">
                  <a:extLst>
                    <a:ext uri="{9D8B030D-6E8A-4147-A177-3AD203B41FA5}">
                      <a16:colId xmlns:a16="http://schemas.microsoft.com/office/drawing/2014/main" val="2327476922"/>
                    </a:ext>
                  </a:extLst>
                </a:gridCol>
                <a:gridCol w="604268">
                  <a:extLst>
                    <a:ext uri="{9D8B030D-6E8A-4147-A177-3AD203B41FA5}">
                      <a16:colId xmlns:a16="http://schemas.microsoft.com/office/drawing/2014/main" val="2178012015"/>
                    </a:ext>
                  </a:extLst>
                </a:gridCol>
                <a:gridCol w="604268">
                  <a:extLst>
                    <a:ext uri="{9D8B030D-6E8A-4147-A177-3AD203B41FA5}">
                      <a16:colId xmlns:a16="http://schemas.microsoft.com/office/drawing/2014/main" val="1109877265"/>
                    </a:ext>
                  </a:extLst>
                </a:gridCol>
                <a:gridCol w="604268">
                  <a:extLst>
                    <a:ext uri="{9D8B030D-6E8A-4147-A177-3AD203B41FA5}">
                      <a16:colId xmlns:a16="http://schemas.microsoft.com/office/drawing/2014/main" val="88316244"/>
                    </a:ext>
                  </a:extLst>
                </a:gridCol>
                <a:gridCol w="604268">
                  <a:extLst>
                    <a:ext uri="{9D8B030D-6E8A-4147-A177-3AD203B41FA5}">
                      <a16:colId xmlns:a16="http://schemas.microsoft.com/office/drawing/2014/main" val="3053953249"/>
                    </a:ext>
                  </a:extLst>
                </a:gridCol>
                <a:gridCol w="604268">
                  <a:extLst>
                    <a:ext uri="{9D8B030D-6E8A-4147-A177-3AD203B41FA5}">
                      <a16:colId xmlns:a16="http://schemas.microsoft.com/office/drawing/2014/main" val="501105381"/>
                    </a:ext>
                  </a:extLst>
                </a:gridCol>
                <a:gridCol w="604268">
                  <a:extLst>
                    <a:ext uri="{9D8B030D-6E8A-4147-A177-3AD203B41FA5}">
                      <a16:colId xmlns:a16="http://schemas.microsoft.com/office/drawing/2014/main" val="408713714"/>
                    </a:ext>
                  </a:extLst>
                </a:gridCol>
                <a:gridCol w="604268">
                  <a:extLst>
                    <a:ext uri="{9D8B030D-6E8A-4147-A177-3AD203B41FA5}">
                      <a16:colId xmlns:a16="http://schemas.microsoft.com/office/drawing/2014/main" val="109146702"/>
                    </a:ext>
                  </a:extLst>
                </a:gridCol>
                <a:gridCol w="604268">
                  <a:extLst>
                    <a:ext uri="{9D8B030D-6E8A-4147-A177-3AD203B41FA5}">
                      <a16:colId xmlns:a16="http://schemas.microsoft.com/office/drawing/2014/main" val="1952351307"/>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302933894"/>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85</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0.642012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0.752166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434041030"/>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68785481"/>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869018373"/>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0.586207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0.625767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91559161"/>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0.62069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0.439024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490713418"/>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0.761905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053012725"/>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0.590164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0.553846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717520797"/>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0.571429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0.461538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626030057"/>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0.781457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0.776316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775470844"/>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11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0.150685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0.244444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929597578"/>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0.538462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0.636364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236472136"/>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bg2">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0.727273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52347686"/>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highlight>
                            <a:srgbClr val="FFFF00"/>
                          </a:highlight>
                        </a:rPr>
                        <a:t>13</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149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0.726829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0.576402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3730919892"/>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012389273"/>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0.90795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0.671053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0.339623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0.727273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0.521739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0.387097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0.771242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0.647059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0.777778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0.571429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0.477564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0.639648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084074264"/>
                  </a:ext>
                </a:extLst>
              </a:tr>
            </a:tbl>
          </a:graphicData>
        </a:graphic>
      </p:graphicFrame>
    </p:spTree>
    <p:extLst>
      <p:ext uri="{BB962C8B-B14F-4D97-AF65-F5344CB8AC3E}">
        <p14:creationId xmlns:p14="http://schemas.microsoft.com/office/powerpoint/2010/main" val="1058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311D4-6103-4B88-B90A-E2F1F2BB562F}"/>
              </a:ext>
            </a:extLst>
          </p:cNvPr>
          <p:cNvSpPr>
            <a:spLocks noGrp="1"/>
          </p:cNvSpPr>
          <p:nvPr>
            <p:ph type="title"/>
          </p:nvPr>
        </p:nvSpPr>
        <p:spPr/>
        <p:txBody>
          <a:bodyPr/>
          <a:lstStyle/>
          <a:p>
            <a:r>
              <a:rPr lang="en-US" altLang="ja-JP" sz="2000" dirty="0">
                <a:solidFill>
                  <a:schemeClr val="bg2"/>
                </a:solidFill>
                <a:effectLst/>
                <a:ea typeface="Yu Gothic" panose="020B0400000000000000" pitchFamily="50" charset="-128"/>
              </a:rPr>
              <a:t>OM53</a:t>
            </a:r>
            <a:r>
              <a:rPr lang="ja-JP" altLang="en-US" sz="2000" dirty="0">
                <a:solidFill>
                  <a:schemeClr val="bg2"/>
                </a:solidFill>
                <a:effectLst/>
                <a:ea typeface="Yu Gothic" panose="020B0400000000000000" pitchFamily="50" charset="-128"/>
              </a:rPr>
              <a:t>の訓練画像</a:t>
            </a:r>
            <a:r>
              <a:rPr lang="ja-JP" altLang="en-US" sz="2000" dirty="0">
                <a:ea typeface="Yu Gothic" panose="020B0400000000000000" pitchFamily="50" charset="-128"/>
              </a:rPr>
              <a:t> </a:t>
            </a:r>
            <a:r>
              <a:rPr lang="en-US" altLang="ja-JP" sz="2000" dirty="0">
                <a:ea typeface="Yu Gothic" panose="020B0400000000000000" pitchFamily="50" charset="-128"/>
              </a:rPr>
              <a:t>vs</a:t>
            </a:r>
            <a:r>
              <a:rPr lang="ja-JP" altLang="en-US" sz="2000" dirty="0">
                <a:ea typeface="Yu Gothic" panose="020B0400000000000000" pitchFamily="50" charset="-128"/>
              </a:rPr>
              <a:t> 偽画像＋</a:t>
            </a:r>
            <a:r>
              <a:rPr lang="en-US" altLang="ja-JP" sz="2000" dirty="0">
                <a:solidFill>
                  <a:schemeClr val="bg2"/>
                </a:solidFill>
                <a:effectLst/>
                <a:ea typeface="Yu Gothic" panose="020B0400000000000000" pitchFamily="50" charset="-128"/>
              </a:rPr>
              <a:t> OM53</a:t>
            </a:r>
            <a:r>
              <a:rPr lang="ja-JP" altLang="en-US" sz="2000" dirty="0">
                <a:solidFill>
                  <a:schemeClr val="bg2"/>
                </a:solidFill>
                <a:effectLst/>
                <a:ea typeface="Yu Gothic" panose="020B0400000000000000" pitchFamily="50" charset="-128"/>
              </a:rPr>
              <a:t>の訓練画像</a:t>
            </a:r>
            <a:br>
              <a:rPr lang="en-US" altLang="ja-JP" sz="2000" dirty="0">
                <a:solidFill>
                  <a:schemeClr val="bg2"/>
                </a:solidFill>
                <a:effectLst/>
                <a:ea typeface="Yu Gothic" panose="020B0400000000000000" pitchFamily="50" charset="-128"/>
              </a:rPr>
            </a:br>
            <a:r>
              <a:rPr lang="ja-JP" altLang="en-US" sz="2000" dirty="0">
                <a:ea typeface="Yu Gothic" panose="020B0400000000000000" pitchFamily="50" charset="-128"/>
              </a:rPr>
              <a:t>素体</a:t>
            </a:r>
            <a:r>
              <a:rPr lang="ja-JP" altLang="en-US" sz="2000" dirty="0">
                <a:effectLst/>
                <a:ea typeface="Yu Gothic" panose="020B0400000000000000" pitchFamily="50" charset="-128"/>
              </a:rPr>
              <a:t>部　</a:t>
            </a:r>
            <a:r>
              <a:rPr lang="en-US" altLang="ja-JP" sz="2000" dirty="0">
                <a:effectLst/>
                <a:ea typeface="Yu Gothic" panose="020B0400000000000000" pitchFamily="50" charset="-128"/>
              </a:rPr>
              <a:t>confusion matrix</a:t>
            </a:r>
            <a:r>
              <a:rPr lang="ja-JP" altLang="en-US" sz="2000" dirty="0">
                <a:effectLst/>
                <a:ea typeface="Yu Gothic" panose="020B0400000000000000" pitchFamily="50" charset="-128"/>
              </a:rPr>
              <a:t>　</a:t>
            </a:r>
            <a:br>
              <a:rPr lang="en-US" altLang="ja-JP" sz="2000" dirty="0">
                <a:effectLst/>
                <a:ea typeface="Yu Gothic" panose="020B0400000000000000" pitchFamily="50" charset="-128"/>
              </a:rPr>
            </a:br>
            <a:r>
              <a:rPr lang="ja-JP" altLang="en-US" sz="2000" dirty="0">
                <a:effectLst/>
                <a:ea typeface="Yu Gothic" panose="020B0400000000000000" pitchFamily="50" charset="-128"/>
              </a:rPr>
              <a:t>（</a:t>
            </a:r>
            <a:r>
              <a:rPr lang="en-US" altLang="ja-JP" sz="2000" dirty="0">
                <a:effectLst/>
                <a:ea typeface="Yu Gothic" panose="020B0400000000000000" pitchFamily="50" charset="-128"/>
              </a:rPr>
              <a:t>ResNet18</a:t>
            </a:r>
            <a:r>
              <a:rPr lang="ja-JP" altLang="en-US" sz="2000" dirty="0">
                <a:effectLst/>
                <a:ea typeface="Yu Gothic" panose="020B0400000000000000" pitchFamily="50" charset="-128"/>
              </a:rPr>
              <a:t>）平均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81.26</a:t>
            </a:r>
            <a:r>
              <a:rPr lang="ja-JP" altLang="en-US" sz="2000" dirty="0">
                <a:effectLst/>
                <a:ea typeface="Yu Gothic" panose="020B0400000000000000" pitchFamily="50" charset="-128"/>
              </a:rPr>
              <a:t>％ 　</a:t>
            </a:r>
            <a:endParaRPr kumimoji="1" lang="ja-JP" altLang="en-US" sz="2000" dirty="0"/>
          </a:p>
        </p:txBody>
      </p:sp>
      <p:graphicFrame>
        <p:nvGraphicFramePr>
          <p:cNvPr id="3" name="表 2">
            <a:extLst>
              <a:ext uri="{FF2B5EF4-FFF2-40B4-BE49-F238E27FC236}">
                <a16:creationId xmlns:a16="http://schemas.microsoft.com/office/drawing/2014/main" id="{1C7229B8-4AA1-4143-B0FF-85606BF5A02B}"/>
              </a:ext>
            </a:extLst>
          </p:cNvPr>
          <p:cNvGraphicFramePr>
            <a:graphicFrameLocks noGrp="1"/>
          </p:cNvGraphicFramePr>
          <p:nvPr>
            <p:extLst>
              <p:ext uri="{D42A27DB-BD31-4B8C-83A1-F6EECF244321}">
                <p14:modId xmlns:p14="http://schemas.microsoft.com/office/powerpoint/2010/main" val="3166478806"/>
              </p:ext>
            </p:extLst>
          </p:nvPr>
        </p:nvGraphicFramePr>
        <p:xfrm>
          <a:off x="1231232" y="1200777"/>
          <a:ext cx="9423400" cy="3657600"/>
        </p:xfrm>
        <a:graphic>
          <a:graphicData uri="http://schemas.openxmlformats.org/drawingml/2006/table">
            <a:tbl>
              <a:tblPr>
                <a:tableStyleId>{5DA37D80-6434-44D0-A028-1B22A696006F}</a:tableStyleId>
              </a:tblPr>
              <a:tblGrid>
                <a:gridCol w="673100">
                  <a:extLst>
                    <a:ext uri="{9D8B030D-6E8A-4147-A177-3AD203B41FA5}">
                      <a16:colId xmlns:a16="http://schemas.microsoft.com/office/drawing/2014/main" val="2018304552"/>
                    </a:ext>
                  </a:extLst>
                </a:gridCol>
                <a:gridCol w="673100">
                  <a:extLst>
                    <a:ext uri="{9D8B030D-6E8A-4147-A177-3AD203B41FA5}">
                      <a16:colId xmlns:a16="http://schemas.microsoft.com/office/drawing/2014/main" val="275986441"/>
                    </a:ext>
                  </a:extLst>
                </a:gridCol>
                <a:gridCol w="673100">
                  <a:extLst>
                    <a:ext uri="{9D8B030D-6E8A-4147-A177-3AD203B41FA5}">
                      <a16:colId xmlns:a16="http://schemas.microsoft.com/office/drawing/2014/main" val="1013677821"/>
                    </a:ext>
                  </a:extLst>
                </a:gridCol>
                <a:gridCol w="673100">
                  <a:extLst>
                    <a:ext uri="{9D8B030D-6E8A-4147-A177-3AD203B41FA5}">
                      <a16:colId xmlns:a16="http://schemas.microsoft.com/office/drawing/2014/main" val="1676844863"/>
                    </a:ext>
                  </a:extLst>
                </a:gridCol>
                <a:gridCol w="673100">
                  <a:extLst>
                    <a:ext uri="{9D8B030D-6E8A-4147-A177-3AD203B41FA5}">
                      <a16:colId xmlns:a16="http://schemas.microsoft.com/office/drawing/2014/main" val="4250224087"/>
                    </a:ext>
                  </a:extLst>
                </a:gridCol>
                <a:gridCol w="673100">
                  <a:extLst>
                    <a:ext uri="{9D8B030D-6E8A-4147-A177-3AD203B41FA5}">
                      <a16:colId xmlns:a16="http://schemas.microsoft.com/office/drawing/2014/main" val="3584300665"/>
                    </a:ext>
                  </a:extLst>
                </a:gridCol>
                <a:gridCol w="673100">
                  <a:extLst>
                    <a:ext uri="{9D8B030D-6E8A-4147-A177-3AD203B41FA5}">
                      <a16:colId xmlns:a16="http://schemas.microsoft.com/office/drawing/2014/main" val="1543399451"/>
                    </a:ext>
                  </a:extLst>
                </a:gridCol>
                <a:gridCol w="673100">
                  <a:extLst>
                    <a:ext uri="{9D8B030D-6E8A-4147-A177-3AD203B41FA5}">
                      <a16:colId xmlns:a16="http://schemas.microsoft.com/office/drawing/2014/main" val="998035948"/>
                    </a:ext>
                  </a:extLst>
                </a:gridCol>
                <a:gridCol w="673100">
                  <a:extLst>
                    <a:ext uri="{9D8B030D-6E8A-4147-A177-3AD203B41FA5}">
                      <a16:colId xmlns:a16="http://schemas.microsoft.com/office/drawing/2014/main" val="2715428991"/>
                    </a:ext>
                  </a:extLst>
                </a:gridCol>
                <a:gridCol w="673100">
                  <a:extLst>
                    <a:ext uri="{9D8B030D-6E8A-4147-A177-3AD203B41FA5}">
                      <a16:colId xmlns:a16="http://schemas.microsoft.com/office/drawing/2014/main" val="3919842347"/>
                    </a:ext>
                  </a:extLst>
                </a:gridCol>
                <a:gridCol w="673100">
                  <a:extLst>
                    <a:ext uri="{9D8B030D-6E8A-4147-A177-3AD203B41FA5}">
                      <a16:colId xmlns:a16="http://schemas.microsoft.com/office/drawing/2014/main" val="1255776620"/>
                    </a:ext>
                  </a:extLst>
                </a:gridCol>
                <a:gridCol w="673100">
                  <a:extLst>
                    <a:ext uri="{9D8B030D-6E8A-4147-A177-3AD203B41FA5}">
                      <a16:colId xmlns:a16="http://schemas.microsoft.com/office/drawing/2014/main" val="2202873341"/>
                    </a:ext>
                  </a:extLst>
                </a:gridCol>
                <a:gridCol w="673100">
                  <a:extLst>
                    <a:ext uri="{9D8B030D-6E8A-4147-A177-3AD203B41FA5}">
                      <a16:colId xmlns:a16="http://schemas.microsoft.com/office/drawing/2014/main" val="3603619258"/>
                    </a:ext>
                  </a:extLst>
                </a:gridCol>
                <a:gridCol w="673100">
                  <a:extLst>
                    <a:ext uri="{9D8B030D-6E8A-4147-A177-3AD203B41FA5}">
                      <a16:colId xmlns:a16="http://schemas.microsoft.com/office/drawing/2014/main" val="1684363727"/>
                    </a:ext>
                  </a:extLst>
                </a:gridCol>
              </a:tblGrid>
              <a:tr h="228600">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dirty="0">
                          <a:solidFill>
                            <a:srgbClr val="000000"/>
                          </a:solidFill>
                          <a:effectLst/>
                        </a:rPr>
                        <a:t>recall(</a:t>
                      </a:r>
                      <a:r>
                        <a:rPr lang="ja-JP" altLang="en-US" sz="1100" b="0" u="none" strike="noStrike" dirty="0">
                          <a:solidFill>
                            <a:srgbClr val="000000"/>
                          </a:solidFill>
                          <a:effectLst/>
                        </a:rPr>
                        <a:t>再現率</a:t>
                      </a:r>
                      <a:r>
                        <a:rPr lang="en-US" altLang="ja-JP" sz="1100" b="0" u="none" strike="noStrike" dirty="0">
                          <a:solidFill>
                            <a:srgbClr val="000000"/>
                          </a:solidFill>
                          <a:effectLst/>
                        </a:rPr>
                        <a: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r>
                        <a:rPr lang="en-US" sz="1100" b="0" u="none" strike="noStrike">
                          <a:solidFill>
                            <a:srgbClr val="000000"/>
                          </a:solidFill>
                          <a:effectLst/>
                        </a:rPr>
                        <a:t>f1_score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696755195"/>
                  </a:ext>
                </a:extLst>
              </a:tr>
              <a:tr h="228600">
                <a:tc>
                  <a:txBody>
                    <a:bodyPr/>
                    <a:lstStyle/>
                    <a:p>
                      <a:pPr algn="l" fontAlgn="ctr"/>
                      <a:r>
                        <a:rPr lang="ja-JP" altLang="en-US" sz="1100" b="0" u="none" strike="noStrike">
                          <a:solidFill>
                            <a:srgbClr val="000000"/>
                          </a:solidFill>
                          <a:effectLst/>
                        </a:rPr>
                        <a:t>ガビガビ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0.823529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0.823529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22350647"/>
                  </a:ext>
                </a:extLst>
              </a:tr>
              <a:tr h="228600">
                <a:tc>
                  <a:txBody>
                    <a:bodyPr/>
                    <a:lstStyle/>
                    <a:p>
                      <a:pPr algn="l" fontAlgn="ctr"/>
                      <a:r>
                        <a:rPr lang="ja-JP" altLang="en-US" sz="1100" b="0" u="none" strike="noStrike">
                          <a:solidFill>
                            <a:srgbClr val="000000"/>
                          </a:solidFill>
                          <a:effectLst/>
                        </a:rPr>
                        <a:t>メッキ汚れ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65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0.844156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0.797546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232531726"/>
                  </a:ext>
                </a:extLst>
              </a:tr>
              <a:tr h="228600">
                <a:tc>
                  <a:txBody>
                    <a:bodyPr/>
                    <a:lstStyle/>
                    <a:p>
                      <a:pPr algn="l" fontAlgn="ctr"/>
                      <a:r>
                        <a:rPr lang="ja-JP" altLang="en-US" sz="1100" b="0" u="none" strike="noStrike">
                          <a:solidFill>
                            <a:srgbClr val="000000"/>
                          </a:solidFill>
                          <a:effectLst/>
                        </a:rPr>
                        <a:t>メッキ汚れ黄</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76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0.873563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0.763819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4226868269"/>
                  </a:ext>
                </a:extLst>
              </a:tr>
              <a:tr h="228600">
                <a:tc>
                  <a:txBody>
                    <a:bodyPr/>
                    <a:lstStyle/>
                    <a:p>
                      <a:pPr algn="l" fontAlgn="ctr"/>
                      <a:r>
                        <a:rPr lang="ja-JP" altLang="en-US" sz="1100" b="0" u="none" strike="noStrike">
                          <a:solidFill>
                            <a:srgbClr val="000000"/>
                          </a:solidFill>
                          <a:effectLst/>
                        </a:rPr>
                        <a:t>ユニットブク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0.666667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755379207"/>
                  </a:ext>
                </a:extLst>
              </a:tr>
              <a:tr h="228600">
                <a:tc>
                  <a:txBody>
                    <a:bodyPr/>
                    <a:lstStyle/>
                    <a:p>
                      <a:pPr algn="l" fontAlgn="ctr"/>
                      <a:r>
                        <a:rPr lang="ja-JP" altLang="en-US" sz="1100" b="0" u="none" strike="noStrike">
                          <a:solidFill>
                            <a:srgbClr val="000000"/>
                          </a:solidFill>
                          <a:effectLst/>
                        </a:rPr>
                        <a:t>ワレカケ</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0.571429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799629538"/>
                  </a:ext>
                </a:extLst>
              </a:tr>
              <a:tr h="228600">
                <a:tc>
                  <a:txBody>
                    <a:bodyPr/>
                    <a:lstStyle/>
                    <a:p>
                      <a:pPr algn="l" fontAlgn="ctr"/>
                      <a:r>
                        <a:rPr lang="ja-JP" altLang="en-US" sz="1100" b="0" u="none" strike="noStrike" dirty="0">
                          <a:solidFill>
                            <a:srgbClr val="000000"/>
                          </a:solidFill>
                          <a:effectLst/>
                        </a:rPr>
                        <a:t>変形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102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0.944444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0.957746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3646130007"/>
                  </a:ext>
                </a:extLst>
              </a:tr>
              <a:tr h="228600">
                <a:tc>
                  <a:txBody>
                    <a:bodyPr/>
                    <a:lstStyle/>
                    <a:p>
                      <a:pPr algn="l" fontAlgn="ctr"/>
                      <a:r>
                        <a:rPr lang="ja-JP" altLang="en-US" sz="1100" b="0" u="none" strike="noStrike">
                          <a:solidFill>
                            <a:srgbClr val="000000"/>
                          </a:solidFill>
                          <a:effectLst/>
                        </a:rPr>
                        <a:t>変色変形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a:solidFill>
                            <a:srgbClr val="000000"/>
                          </a:solidFill>
                          <a:effectLst/>
                        </a:rPr>
                        <a:t>0.896552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tc>
                  <a:txBody>
                    <a:bodyPr/>
                    <a:lstStyle/>
                    <a:p>
                      <a:pPr algn="r" fontAlgn="ctr"/>
                      <a:r>
                        <a:rPr lang="en-US" altLang="ja-JP" sz="1100" b="0" u="none" strike="noStrike" dirty="0">
                          <a:solidFill>
                            <a:srgbClr val="000000"/>
                          </a:solidFill>
                          <a:effectLst/>
                        </a:rPr>
                        <a:t>0.945455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3387799415"/>
                  </a:ext>
                </a:extLst>
              </a:tr>
              <a:tr h="228600">
                <a:tc>
                  <a:txBody>
                    <a:bodyPr/>
                    <a:lstStyle/>
                    <a:p>
                      <a:pPr algn="l" fontAlgn="ctr"/>
                      <a:r>
                        <a:rPr lang="ja-JP" altLang="en-US" sz="1100" b="0" u="none" strike="noStrike">
                          <a:solidFill>
                            <a:srgbClr val="000000"/>
                          </a:solidFill>
                          <a:effectLst/>
                        </a:rPr>
                        <a:t>局所変色明</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0.916667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0.846154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802327136"/>
                  </a:ext>
                </a:extLst>
              </a:tr>
              <a:tr h="228600">
                <a:tc>
                  <a:txBody>
                    <a:bodyPr/>
                    <a:lstStyle/>
                    <a:p>
                      <a:pPr algn="l" fontAlgn="ctr"/>
                      <a:r>
                        <a:rPr lang="ja-JP" altLang="en-US" sz="1100" b="0" u="none" strike="noStrike">
                          <a:solidFill>
                            <a:srgbClr val="000000"/>
                          </a:solidFill>
                          <a:effectLst/>
                        </a:rPr>
                        <a:t>局所変色暗</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0.961538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0.961538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870006182"/>
                  </a:ext>
                </a:extLst>
              </a:tr>
              <a:tr h="228600">
                <a:tc>
                  <a:txBody>
                    <a:bodyPr/>
                    <a:lstStyle/>
                    <a:p>
                      <a:pPr algn="l" fontAlgn="ctr"/>
                      <a:r>
                        <a:rPr lang="ja-JP" altLang="en-US" sz="1100" b="0" u="none" strike="noStrike">
                          <a:solidFill>
                            <a:srgbClr val="000000"/>
                          </a:solidFill>
                          <a:effectLst/>
                        </a:rPr>
                        <a:t>白異物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0.724138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045843248"/>
                  </a:ext>
                </a:extLst>
              </a:tr>
              <a:tr h="228600">
                <a:tc>
                  <a:txBody>
                    <a:bodyPr/>
                    <a:lstStyle/>
                    <a:p>
                      <a:pPr algn="l" fontAlgn="ctr"/>
                      <a:r>
                        <a:rPr lang="ja-JP" altLang="en-US" sz="1100" b="0" u="none" strike="noStrike">
                          <a:solidFill>
                            <a:srgbClr val="000000"/>
                          </a:solidFill>
                          <a:effectLst/>
                        </a:rPr>
                        <a:t>良品</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31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273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0.822289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0.880645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801345345"/>
                  </a:ext>
                </a:extLst>
              </a:tr>
              <a:tr h="228600">
                <a:tc>
                  <a:txBody>
                    <a:bodyPr/>
                    <a:lstStyle/>
                    <a:p>
                      <a:pPr algn="l" fontAlgn="ctr"/>
                      <a:r>
                        <a:rPr lang="en-US" sz="1100" b="0" u="none" strike="noStrike">
                          <a:solidFill>
                            <a:srgbClr val="000000"/>
                          </a:solidFill>
                          <a:effectLst/>
                        </a:rPr>
                        <a:t>precision</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0.823529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0.755814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0.678571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dirty="0">
                          <a:solidFill>
                            <a:srgbClr val="000000"/>
                          </a:solidFill>
                          <a:effectLst/>
                        </a:rPr>
                        <a:t>0.4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0.971429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0.785714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0.961538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0.947917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r" fontAlgn="ctr"/>
                      <a:r>
                        <a:rPr lang="en-US" altLang="ja-JP" sz="1100" b="0" u="none" strike="noStrike">
                          <a:solidFill>
                            <a:srgbClr val="000000"/>
                          </a:solidFill>
                          <a:effectLst/>
                        </a:rPr>
                        <a:t>0.856757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357617553"/>
                  </a:ext>
                </a:extLst>
              </a:tr>
            </a:tbl>
          </a:graphicData>
        </a:graphic>
      </p:graphicFrame>
    </p:spTree>
    <p:extLst>
      <p:ext uri="{BB962C8B-B14F-4D97-AF65-F5344CB8AC3E}">
        <p14:creationId xmlns:p14="http://schemas.microsoft.com/office/powerpoint/2010/main" val="169888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791861B6-68A7-41F6-BD89-12B9199FF4CA}"/>
              </a:ext>
            </a:extLst>
          </p:cNvPr>
          <p:cNvSpPr>
            <a:spLocks noGrp="1"/>
          </p:cNvSpPr>
          <p:nvPr>
            <p:ph type="title"/>
          </p:nvPr>
        </p:nvSpPr>
        <p:spPr>
          <a:xfrm>
            <a:off x="757238" y="274638"/>
            <a:ext cx="8507412" cy="706437"/>
          </a:xfrm>
        </p:spPr>
        <p:txBody>
          <a:bodyPr/>
          <a:lstStyle/>
          <a:p>
            <a:r>
              <a:rPr lang="ja-JP" altLang="en-US" sz="2000" dirty="0">
                <a:ea typeface="Yu Gothic" panose="020B0400000000000000" pitchFamily="50" charset="-128"/>
              </a:rPr>
              <a:t>比較対象：</a:t>
            </a:r>
            <a:r>
              <a:rPr lang="en-US" altLang="ja-JP" sz="2000" dirty="0">
                <a:ea typeface="Yu Gothic" panose="020B0400000000000000" pitchFamily="50" charset="-128"/>
              </a:rPr>
              <a:t>OM53</a:t>
            </a:r>
            <a:r>
              <a:rPr lang="ja-JP" altLang="en-US" sz="2000" dirty="0">
                <a:ea typeface="Yu Gothic" panose="020B0400000000000000" pitchFamily="50" charset="-128"/>
              </a:rPr>
              <a:t>本物のみの学習</a:t>
            </a:r>
            <a:br>
              <a:rPr lang="en-US" altLang="ja-JP" sz="2000" dirty="0">
                <a:effectLst/>
                <a:ea typeface="Yu Gothic" panose="020B0400000000000000" pitchFamily="50" charset="-128"/>
              </a:rPr>
            </a:br>
            <a:r>
              <a:rPr lang="ja-JP" altLang="en-US" sz="2000" dirty="0">
                <a:effectLst/>
                <a:ea typeface="Yu Gothic" panose="020B0400000000000000" pitchFamily="50" charset="-128"/>
              </a:rPr>
              <a:t>（　</a:t>
            </a:r>
            <a:r>
              <a:rPr lang="en-US" altLang="ja-JP" sz="2000" dirty="0">
                <a:effectLst/>
                <a:ea typeface="Yu Gothic" panose="020B0400000000000000" pitchFamily="50" charset="-128"/>
              </a:rPr>
              <a:t>ResNet18 </a:t>
            </a:r>
            <a:r>
              <a:rPr lang="ja-JP" altLang="en-US" sz="2000" dirty="0">
                <a:effectLst/>
                <a:ea typeface="Yu Gothic" panose="020B0400000000000000" pitchFamily="50" charset="-128"/>
              </a:rPr>
              <a:t>）</a:t>
            </a:r>
            <a:r>
              <a:rPr lang="en-US" altLang="ja-JP" sz="2000" dirty="0">
                <a:effectLst/>
                <a:ea typeface="Yu Gothic" panose="020B0400000000000000" pitchFamily="50" charset="-128"/>
              </a:rPr>
              <a:t>LGA</a:t>
            </a:r>
            <a:r>
              <a:rPr lang="ja-JP" altLang="en-US" sz="2000" dirty="0">
                <a:effectLst/>
                <a:ea typeface="Yu Gothic" panose="020B0400000000000000" pitchFamily="50" charset="-128"/>
              </a:rPr>
              <a:t>部　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55.8</a:t>
            </a:r>
            <a:r>
              <a:rPr lang="ja-JP" altLang="en-US" sz="2000" dirty="0">
                <a:effectLst/>
                <a:ea typeface="Yu Gothic" panose="020B0400000000000000" pitchFamily="50" charset="-128"/>
              </a:rPr>
              <a:t>％ 　</a:t>
            </a:r>
            <a:endParaRPr kumimoji="1" lang="ja-JP" altLang="en-US" sz="2000" dirty="0"/>
          </a:p>
        </p:txBody>
      </p:sp>
      <p:graphicFrame>
        <p:nvGraphicFramePr>
          <p:cNvPr id="4" name="表 3">
            <a:extLst>
              <a:ext uri="{FF2B5EF4-FFF2-40B4-BE49-F238E27FC236}">
                <a16:creationId xmlns:a16="http://schemas.microsoft.com/office/drawing/2014/main" id="{4CFBC368-FE75-4AC6-90A6-72D292BF5CE7}"/>
              </a:ext>
            </a:extLst>
          </p:cNvPr>
          <p:cNvGraphicFramePr>
            <a:graphicFrameLocks noGrp="1"/>
          </p:cNvGraphicFramePr>
          <p:nvPr>
            <p:extLst>
              <p:ext uri="{D42A27DB-BD31-4B8C-83A1-F6EECF244321}">
                <p14:modId xmlns:p14="http://schemas.microsoft.com/office/powerpoint/2010/main" val="734824105"/>
              </p:ext>
            </p:extLst>
          </p:nvPr>
        </p:nvGraphicFramePr>
        <p:xfrm>
          <a:off x="1023222" y="1390036"/>
          <a:ext cx="10272556" cy="4758966"/>
        </p:xfrm>
        <a:graphic>
          <a:graphicData uri="http://schemas.openxmlformats.org/drawingml/2006/table">
            <a:tbl>
              <a:tblPr>
                <a:tableStyleId>{5DA37D80-6434-44D0-A028-1B22A696006F}</a:tableStyleId>
              </a:tblPr>
              <a:tblGrid>
                <a:gridCol w="604268">
                  <a:extLst>
                    <a:ext uri="{9D8B030D-6E8A-4147-A177-3AD203B41FA5}">
                      <a16:colId xmlns:a16="http://schemas.microsoft.com/office/drawing/2014/main" val="3487015417"/>
                    </a:ext>
                  </a:extLst>
                </a:gridCol>
                <a:gridCol w="604268">
                  <a:extLst>
                    <a:ext uri="{9D8B030D-6E8A-4147-A177-3AD203B41FA5}">
                      <a16:colId xmlns:a16="http://schemas.microsoft.com/office/drawing/2014/main" val="2833869613"/>
                    </a:ext>
                  </a:extLst>
                </a:gridCol>
                <a:gridCol w="604268">
                  <a:extLst>
                    <a:ext uri="{9D8B030D-6E8A-4147-A177-3AD203B41FA5}">
                      <a16:colId xmlns:a16="http://schemas.microsoft.com/office/drawing/2014/main" val="3015327988"/>
                    </a:ext>
                  </a:extLst>
                </a:gridCol>
                <a:gridCol w="604268">
                  <a:extLst>
                    <a:ext uri="{9D8B030D-6E8A-4147-A177-3AD203B41FA5}">
                      <a16:colId xmlns:a16="http://schemas.microsoft.com/office/drawing/2014/main" val="1483169219"/>
                    </a:ext>
                  </a:extLst>
                </a:gridCol>
                <a:gridCol w="604268">
                  <a:extLst>
                    <a:ext uri="{9D8B030D-6E8A-4147-A177-3AD203B41FA5}">
                      <a16:colId xmlns:a16="http://schemas.microsoft.com/office/drawing/2014/main" val="4022894752"/>
                    </a:ext>
                  </a:extLst>
                </a:gridCol>
                <a:gridCol w="604268">
                  <a:extLst>
                    <a:ext uri="{9D8B030D-6E8A-4147-A177-3AD203B41FA5}">
                      <a16:colId xmlns:a16="http://schemas.microsoft.com/office/drawing/2014/main" val="3358547699"/>
                    </a:ext>
                  </a:extLst>
                </a:gridCol>
                <a:gridCol w="604268">
                  <a:extLst>
                    <a:ext uri="{9D8B030D-6E8A-4147-A177-3AD203B41FA5}">
                      <a16:colId xmlns:a16="http://schemas.microsoft.com/office/drawing/2014/main" val="4102793921"/>
                    </a:ext>
                  </a:extLst>
                </a:gridCol>
                <a:gridCol w="604268">
                  <a:extLst>
                    <a:ext uri="{9D8B030D-6E8A-4147-A177-3AD203B41FA5}">
                      <a16:colId xmlns:a16="http://schemas.microsoft.com/office/drawing/2014/main" val="1453239379"/>
                    </a:ext>
                  </a:extLst>
                </a:gridCol>
                <a:gridCol w="604268">
                  <a:extLst>
                    <a:ext uri="{9D8B030D-6E8A-4147-A177-3AD203B41FA5}">
                      <a16:colId xmlns:a16="http://schemas.microsoft.com/office/drawing/2014/main" val="3706490762"/>
                    </a:ext>
                  </a:extLst>
                </a:gridCol>
                <a:gridCol w="604268">
                  <a:extLst>
                    <a:ext uri="{9D8B030D-6E8A-4147-A177-3AD203B41FA5}">
                      <a16:colId xmlns:a16="http://schemas.microsoft.com/office/drawing/2014/main" val="1352452279"/>
                    </a:ext>
                  </a:extLst>
                </a:gridCol>
                <a:gridCol w="604268">
                  <a:extLst>
                    <a:ext uri="{9D8B030D-6E8A-4147-A177-3AD203B41FA5}">
                      <a16:colId xmlns:a16="http://schemas.microsoft.com/office/drawing/2014/main" val="1227293421"/>
                    </a:ext>
                  </a:extLst>
                </a:gridCol>
                <a:gridCol w="604268">
                  <a:extLst>
                    <a:ext uri="{9D8B030D-6E8A-4147-A177-3AD203B41FA5}">
                      <a16:colId xmlns:a16="http://schemas.microsoft.com/office/drawing/2014/main" val="4207084710"/>
                    </a:ext>
                  </a:extLst>
                </a:gridCol>
                <a:gridCol w="604268">
                  <a:extLst>
                    <a:ext uri="{9D8B030D-6E8A-4147-A177-3AD203B41FA5}">
                      <a16:colId xmlns:a16="http://schemas.microsoft.com/office/drawing/2014/main" val="3463868456"/>
                    </a:ext>
                  </a:extLst>
                </a:gridCol>
                <a:gridCol w="604268">
                  <a:extLst>
                    <a:ext uri="{9D8B030D-6E8A-4147-A177-3AD203B41FA5}">
                      <a16:colId xmlns:a16="http://schemas.microsoft.com/office/drawing/2014/main" val="2239010709"/>
                    </a:ext>
                  </a:extLst>
                </a:gridCol>
                <a:gridCol w="604268">
                  <a:extLst>
                    <a:ext uri="{9D8B030D-6E8A-4147-A177-3AD203B41FA5}">
                      <a16:colId xmlns:a16="http://schemas.microsoft.com/office/drawing/2014/main" val="2328602629"/>
                    </a:ext>
                  </a:extLst>
                </a:gridCol>
                <a:gridCol w="604268">
                  <a:extLst>
                    <a:ext uri="{9D8B030D-6E8A-4147-A177-3AD203B41FA5}">
                      <a16:colId xmlns:a16="http://schemas.microsoft.com/office/drawing/2014/main" val="1504807750"/>
                    </a:ext>
                  </a:extLst>
                </a:gridCol>
                <a:gridCol w="604268">
                  <a:extLst>
                    <a:ext uri="{9D8B030D-6E8A-4147-A177-3AD203B41FA5}">
                      <a16:colId xmlns:a16="http://schemas.microsoft.com/office/drawing/2014/main" val="2527497773"/>
                    </a:ext>
                  </a:extLst>
                </a:gridCol>
              </a:tblGrid>
              <a:tr h="458331">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電極赤ブク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dirty="0">
                          <a:solidFill>
                            <a:srgbClr val="000000"/>
                          </a:solidFill>
                          <a:effectLst/>
                        </a:rPr>
                        <a:t>recall(</a:t>
                      </a:r>
                      <a:r>
                        <a:rPr lang="ja-JP" altLang="en-US" sz="1000" b="0" u="none" strike="noStrike" dirty="0">
                          <a:solidFill>
                            <a:srgbClr val="000000"/>
                          </a:solidFill>
                          <a:effectLst/>
                        </a:rPr>
                        <a:t>再現率</a:t>
                      </a:r>
                      <a:r>
                        <a:rPr lang="en-US" altLang="ja-JP" sz="1000" b="0" u="none" strike="noStrike" dirty="0">
                          <a:solidFill>
                            <a:srgbClr val="000000"/>
                          </a:solidFill>
                          <a:effectLst/>
                        </a:rPr>
                        <a:t>)</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r>
                        <a:rPr lang="en-US" sz="1000" b="0" u="none" strike="noStrike">
                          <a:solidFill>
                            <a:srgbClr val="000000"/>
                          </a:solidFill>
                          <a:effectLst/>
                        </a:rPr>
                        <a:t>f1_score</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246463900"/>
                  </a:ext>
                </a:extLst>
              </a:tr>
              <a:tr h="205223">
                <a:tc>
                  <a:txBody>
                    <a:bodyPr/>
                    <a:lstStyle/>
                    <a:p>
                      <a:pPr algn="l" fontAlgn="ctr"/>
                      <a:r>
                        <a:rPr lang="ja-JP" altLang="en-US" sz="1000" b="0" u="none" strike="noStrike">
                          <a:solidFill>
                            <a:srgbClr val="000000"/>
                          </a:solidFill>
                          <a:effectLst/>
                        </a:rPr>
                        <a:t>良品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highlight>
                            <a:srgbClr val="FFFF00"/>
                          </a:highlight>
                        </a:rPr>
                        <a:t>3</a:t>
                      </a:r>
                      <a:endParaRPr lang="en-US" altLang="ja-JP" sz="10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0.872781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0.874074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47715732"/>
                  </a:ext>
                </a:extLst>
              </a:tr>
              <a:tr h="307834">
                <a:tc>
                  <a:txBody>
                    <a:bodyPr/>
                    <a:lstStyle/>
                    <a:p>
                      <a:pPr algn="l" fontAlgn="ctr"/>
                      <a:r>
                        <a:rPr lang="ja-JP" altLang="en-US" sz="1000" b="0" u="none" strike="noStrike">
                          <a:solidFill>
                            <a:srgbClr val="000000"/>
                          </a:solidFill>
                          <a:effectLst/>
                        </a:rPr>
                        <a:t>電極ごま塩全体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938048898"/>
                  </a:ext>
                </a:extLst>
              </a:tr>
              <a:tr h="307834">
                <a:tc>
                  <a:txBody>
                    <a:bodyPr/>
                    <a:lstStyle/>
                    <a:p>
                      <a:pPr algn="l" fontAlgn="ctr"/>
                      <a:r>
                        <a:rPr lang="ja-JP" altLang="en-US" sz="1000" b="0" u="none" strike="noStrike">
                          <a:solidFill>
                            <a:srgbClr val="000000"/>
                          </a:solidFill>
                          <a:effectLst/>
                        </a:rPr>
                        <a:t>電極ごま塩局所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0.285714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731863423"/>
                  </a:ext>
                </a:extLst>
              </a:tr>
              <a:tr h="458331">
                <a:tc>
                  <a:txBody>
                    <a:bodyPr/>
                    <a:lstStyle/>
                    <a:p>
                      <a:pPr algn="l" fontAlgn="ctr"/>
                      <a:r>
                        <a:rPr lang="ja-JP" altLang="en-US" sz="1000" b="0" u="none" strike="noStrike">
                          <a:solidFill>
                            <a:srgbClr val="000000"/>
                          </a:solidFill>
                          <a:effectLst/>
                        </a:rPr>
                        <a:t>電極キズ（明まだら）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0.609195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0.683871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990486383"/>
                  </a:ext>
                </a:extLst>
              </a:tr>
              <a:tr h="307834">
                <a:tc>
                  <a:txBody>
                    <a:bodyPr/>
                    <a:lstStyle/>
                    <a:p>
                      <a:pPr algn="l" fontAlgn="ctr"/>
                      <a:r>
                        <a:rPr lang="ja-JP" altLang="en-US" sz="1000" b="0" u="none" strike="noStrike">
                          <a:solidFill>
                            <a:srgbClr val="000000"/>
                          </a:solidFill>
                          <a:effectLst/>
                        </a:rPr>
                        <a:t>電極キズ（明）</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0.586207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0.472222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885917568"/>
                  </a:ext>
                </a:extLst>
              </a:tr>
              <a:tr h="205223">
                <a:tc>
                  <a:txBody>
                    <a:bodyPr/>
                    <a:lstStyle/>
                    <a:p>
                      <a:pPr algn="l" fontAlgn="ctr"/>
                      <a:r>
                        <a:rPr lang="ja-JP" altLang="en-US" sz="1000" b="0" u="none" strike="noStrike">
                          <a:solidFill>
                            <a:srgbClr val="000000"/>
                          </a:solidFill>
                          <a:effectLst/>
                        </a:rPr>
                        <a:t>電極大</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0.77551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464937394"/>
                  </a:ext>
                </a:extLst>
              </a:tr>
              <a:tr h="307834">
                <a:tc>
                  <a:txBody>
                    <a:bodyPr/>
                    <a:lstStyle/>
                    <a:p>
                      <a:pPr algn="l" fontAlgn="ctr"/>
                      <a:r>
                        <a:rPr lang="ja-JP" altLang="en-US" sz="1000" b="0" u="none" strike="noStrike">
                          <a:solidFill>
                            <a:srgbClr val="000000"/>
                          </a:solidFill>
                          <a:effectLst/>
                        </a:rPr>
                        <a:t>電極大タレ</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0.901639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0.743243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727234537"/>
                  </a:ext>
                </a:extLst>
              </a:tr>
              <a:tr h="205223">
                <a:tc>
                  <a:txBody>
                    <a:bodyPr/>
                    <a:lstStyle/>
                    <a:p>
                      <a:pPr algn="l" fontAlgn="ctr"/>
                      <a:r>
                        <a:rPr lang="ja-JP" altLang="en-US" sz="1000" b="0" u="none" strike="noStrike">
                          <a:solidFill>
                            <a:srgbClr val="000000"/>
                          </a:solidFill>
                          <a:effectLst/>
                        </a:rPr>
                        <a:t>電極小</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0.619048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0.541667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494046283"/>
                  </a:ext>
                </a:extLst>
              </a:tr>
              <a:tr h="307834">
                <a:tc>
                  <a:txBody>
                    <a:bodyPr/>
                    <a:lstStyle/>
                    <a:p>
                      <a:pPr algn="l" fontAlgn="ctr"/>
                      <a:r>
                        <a:rPr lang="ja-JP" altLang="en-US" sz="1000" b="0" u="none" strike="noStrike">
                          <a:solidFill>
                            <a:srgbClr val="000000"/>
                          </a:solidFill>
                          <a:effectLst/>
                        </a:rPr>
                        <a:t>電極未めっき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0.754967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0.721519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345139693"/>
                  </a:ext>
                </a:extLst>
              </a:tr>
              <a:tr h="307834">
                <a:tc>
                  <a:txBody>
                    <a:bodyPr/>
                    <a:lstStyle/>
                    <a:p>
                      <a:pPr algn="l" fontAlgn="ctr"/>
                      <a:r>
                        <a:rPr lang="zh-TW" altLang="en-US" sz="1000" b="0" u="none" strike="noStrike">
                          <a:solidFill>
                            <a:srgbClr val="000000"/>
                          </a:solidFill>
                          <a:effectLst/>
                        </a:rPr>
                        <a:t>電極異物付着</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44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0.136986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0.222222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092136742"/>
                  </a:ext>
                </a:extLst>
              </a:tr>
              <a:tr h="307834">
                <a:tc>
                  <a:txBody>
                    <a:bodyPr/>
                    <a:lstStyle/>
                    <a:p>
                      <a:pPr algn="l" fontAlgn="ctr"/>
                      <a:r>
                        <a:rPr lang="zh-TW" altLang="en-US" sz="1000" b="0" u="none" strike="noStrike">
                          <a:solidFill>
                            <a:srgbClr val="000000"/>
                          </a:solidFill>
                          <a:effectLst/>
                        </a:rPr>
                        <a:t>電極異物付着（線）</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22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0.846154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0.733333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4133678614"/>
                  </a:ext>
                </a:extLst>
              </a:tr>
              <a:tr h="205223">
                <a:tc>
                  <a:txBody>
                    <a:bodyPr/>
                    <a:lstStyle/>
                    <a:p>
                      <a:pPr algn="l" fontAlgn="ctr"/>
                      <a:r>
                        <a:rPr lang="ja-JP" altLang="en-US" sz="1000" b="0" u="none" strike="noStrike">
                          <a:solidFill>
                            <a:srgbClr val="000000"/>
                          </a:solidFill>
                          <a:effectLst/>
                        </a:rPr>
                        <a:t>電極目玉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0.916667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0.814815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19742328"/>
                  </a:ext>
                </a:extLst>
              </a:tr>
              <a:tr h="307834">
                <a:tc>
                  <a:txBody>
                    <a:bodyPr/>
                    <a:lstStyle/>
                    <a:p>
                      <a:pPr algn="l" fontAlgn="ctr"/>
                      <a:r>
                        <a:rPr lang="ja-JP" altLang="en-US" sz="1000" b="0" u="none" strike="noStrike" dirty="0">
                          <a:solidFill>
                            <a:srgbClr val="000000"/>
                          </a:solidFill>
                          <a:effectLst/>
                        </a:rPr>
                        <a:t>電極赤ブク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a:solidFill>
                            <a:srgbClr val="000000"/>
                          </a:solidFill>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188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0.917073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tc>
                  <a:txBody>
                    <a:bodyPr/>
                    <a:lstStyle/>
                    <a:p>
                      <a:pPr algn="r" fontAlgn="ctr"/>
                      <a:r>
                        <a:rPr lang="en-US" altLang="ja-JP" sz="1000" b="0" u="none" strike="noStrike" dirty="0">
                          <a:solidFill>
                            <a:srgbClr val="000000"/>
                          </a:solidFill>
                          <a:effectLst/>
                        </a:rPr>
                        <a:t>0.944724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solidFill>
                      <a:schemeClr val="accent4">
                        <a:lumMod val="20000"/>
                        <a:lumOff val="80000"/>
                      </a:schemeClr>
                    </a:solidFill>
                  </a:tcPr>
                </a:tc>
                <a:extLst>
                  <a:ext uri="{0D108BD9-81ED-4DB2-BD59-A6C34878D82A}">
                    <a16:rowId xmlns:a16="http://schemas.microsoft.com/office/drawing/2014/main" val="1072927590"/>
                  </a:ext>
                </a:extLst>
              </a:tr>
              <a:tr h="307834">
                <a:tc>
                  <a:txBody>
                    <a:bodyPr/>
                    <a:lstStyle/>
                    <a:p>
                      <a:pPr algn="l" fontAlgn="ctr"/>
                      <a:r>
                        <a:rPr lang="ja-JP" altLang="en-US" sz="1000" b="0" u="none" strike="noStrike">
                          <a:solidFill>
                            <a:srgbClr val="000000"/>
                          </a:solidFill>
                          <a:effectLst/>
                        </a:rPr>
                        <a:t>電極赤リング</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dirty="0">
                          <a:solidFill>
                            <a:srgbClr val="000000"/>
                          </a:solidFill>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3017083397"/>
                  </a:ext>
                </a:extLst>
              </a:tr>
              <a:tr h="205223">
                <a:tc>
                  <a:txBody>
                    <a:bodyPr/>
                    <a:lstStyle/>
                    <a:p>
                      <a:pPr algn="l" fontAlgn="ctr"/>
                      <a:r>
                        <a:rPr lang="en-US" sz="1000" b="0" u="none" strike="noStrike">
                          <a:solidFill>
                            <a:srgbClr val="000000"/>
                          </a:solidFill>
                          <a:effectLst/>
                        </a:rPr>
                        <a:t>precision</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0.875371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0.166667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0.779412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0.395349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0.655172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0.632184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0.481481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0.690909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0.588235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0.647059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0.733333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0.974093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r" fontAlgn="ctr"/>
                      <a:r>
                        <a:rPr lang="en-US" altLang="ja-JP" sz="1000" b="0" u="none" strike="noStrike">
                          <a:solidFill>
                            <a:srgbClr val="000000"/>
                          </a:solidFill>
                          <a:effectLst/>
                        </a:rPr>
                        <a:t>0.779297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841" marR="6841" marT="6841" marB="0" anchor="ctr"/>
                </a:tc>
                <a:extLst>
                  <a:ext uri="{0D108BD9-81ED-4DB2-BD59-A6C34878D82A}">
                    <a16:rowId xmlns:a16="http://schemas.microsoft.com/office/drawing/2014/main" val="2389810908"/>
                  </a:ext>
                </a:extLst>
              </a:tr>
            </a:tbl>
          </a:graphicData>
        </a:graphic>
      </p:graphicFrame>
    </p:spTree>
    <p:extLst>
      <p:ext uri="{BB962C8B-B14F-4D97-AF65-F5344CB8AC3E}">
        <p14:creationId xmlns:p14="http://schemas.microsoft.com/office/powerpoint/2010/main" val="202429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02F124D9-5424-4151-9A6C-9E9C44D3B05E}"/>
              </a:ext>
            </a:extLst>
          </p:cNvPr>
          <p:cNvSpPr>
            <a:spLocks noGrp="1"/>
          </p:cNvSpPr>
          <p:nvPr>
            <p:ph type="title"/>
          </p:nvPr>
        </p:nvSpPr>
        <p:spPr>
          <a:xfrm>
            <a:off x="757238" y="274638"/>
            <a:ext cx="8507412" cy="706437"/>
          </a:xfrm>
        </p:spPr>
        <p:txBody>
          <a:bodyPr/>
          <a:lstStyle/>
          <a:p>
            <a:r>
              <a:rPr lang="ja-JP" altLang="en-US" sz="2000" dirty="0">
                <a:ea typeface="Yu Gothic" panose="020B0400000000000000" pitchFamily="50" charset="-128"/>
              </a:rPr>
              <a:t>比較対象：</a:t>
            </a:r>
            <a:r>
              <a:rPr lang="en-US" altLang="ja-JP" sz="2000" dirty="0">
                <a:ea typeface="Yu Gothic" panose="020B0400000000000000" pitchFamily="50" charset="-128"/>
              </a:rPr>
              <a:t>OM53</a:t>
            </a:r>
            <a:r>
              <a:rPr lang="ja-JP" altLang="en-US" sz="2000" dirty="0">
                <a:ea typeface="Yu Gothic" panose="020B0400000000000000" pitchFamily="50" charset="-128"/>
              </a:rPr>
              <a:t>本物のみの学習</a:t>
            </a:r>
            <a:br>
              <a:rPr lang="en-US" altLang="ja-JP" sz="2000" dirty="0">
                <a:effectLst/>
                <a:ea typeface="Yu Gothic" panose="020B0400000000000000" pitchFamily="50" charset="-128"/>
              </a:rPr>
            </a:br>
            <a:r>
              <a:rPr lang="ja-JP" altLang="en-US" sz="2000" dirty="0">
                <a:effectLst/>
                <a:ea typeface="Yu Gothic" panose="020B0400000000000000" pitchFamily="50" charset="-128"/>
              </a:rPr>
              <a:t>（　</a:t>
            </a:r>
            <a:r>
              <a:rPr lang="en-US" altLang="ja-JP" sz="2000" dirty="0">
                <a:ea typeface="Yu Gothic" panose="020B0400000000000000" pitchFamily="50" charset="-128"/>
              </a:rPr>
              <a:t>ResNet18</a:t>
            </a:r>
            <a:r>
              <a:rPr lang="ja-JP" altLang="en-US" sz="2000" dirty="0">
                <a:effectLst/>
                <a:ea typeface="Yu Gothic" panose="020B0400000000000000" pitchFamily="50" charset="-128"/>
              </a:rPr>
              <a:t>）素体部　平均</a:t>
            </a:r>
            <a:r>
              <a:rPr lang="en-US" altLang="ja-JP" sz="2000" dirty="0">
                <a:effectLst/>
                <a:ea typeface="Yu Gothic" panose="020B0400000000000000" pitchFamily="50" charset="-128"/>
              </a:rPr>
              <a:t>F</a:t>
            </a:r>
            <a:r>
              <a:rPr lang="ja-JP" altLang="en-US" sz="2000" dirty="0">
                <a:effectLst/>
                <a:ea typeface="Yu Gothic" panose="020B0400000000000000" pitchFamily="50" charset="-128"/>
              </a:rPr>
              <a:t>値：</a:t>
            </a:r>
            <a:r>
              <a:rPr lang="en-US" altLang="ja-JP" sz="2000" dirty="0">
                <a:effectLst/>
                <a:ea typeface="Yu Gothic" panose="020B0400000000000000" pitchFamily="50" charset="-128"/>
              </a:rPr>
              <a:t>79.5</a:t>
            </a:r>
            <a:r>
              <a:rPr lang="ja-JP" altLang="en-US" sz="2000" dirty="0">
                <a:effectLst/>
                <a:ea typeface="Yu Gothic" panose="020B0400000000000000" pitchFamily="50" charset="-128"/>
              </a:rPr>
              <a:t>％ 　</a:t>
            </a:r>
            <a:endParaRPr kumimoji="1" lang="ja-JP" altLang="en-US" sz="2000" dirty="0"/>
          </a:p>
        </p:txBody>
      </p:sp>
      <p:graphicFrame>
        <p:nvGraphicFramePr>
          <p:cNvPr id="2" name="表 1">
            <a:extLst>
              <a:ext uri="{FF2B5EF4-FFF2-40B4-BE49-F238E27FC236}">
                <a16:creationId xmlns:a16="http://schemas.microsoft.com/office/drawing/2014/main" id="{218A4B4C-FB22-4B98-B642-EABFCA57A23C}"/>
              </a:ext>
            </a:extLst>
          </p:cNvPr>
          <p:cNvGraphicFramePr>
            <a:graphicFrameLocks noGrp="1"/>
          </p:cNvGraphicFramePr>
          <p:nvPr/>
        </p:nvGraphicFramePr>
        <p:xfrm>
          <a:off x="539715" y="1219200"/>
          <a:ext cx="11112570" cy="4844713"/>
        </p:xfrm>
        <a:graphic>
          <a:graphicData uri="http://schemas.openxmlformats.org/drawingml/2006/table">
            <a:tbl>
              <a:tblPr>
                <a:tableStyleId>{5DA37D80-6434-44D0-A028-1B22A696006F}</a:tableStyleId>
              </a:tblPr>
              <a:tblGrid>
                <a:gridCol w="793755">
                  <a:extLst>
                    <a:ext uri="{9D8B030D-6E8A-4147-A177-3AD203B41FA5}">
                      <a16:colId xmlns:a16="http://schemas.microsoft.com/office/drawing/2014/main" val="2578308994"/>
                    </a:ext>
                  </a:extLst>
                </a:gridCol>
                <a:gridCol w="793755">
                  <a:extLst>
                    <a:ext uri="{9D8B030D-6E8A-4147-A177-3AD203B41FA5}">
                      <a16:colId xmlns:a16="http://schemas.microsoft.com/office/drawing/2014/main" val="3697208391"/>
                    </a:ext>
                  </a:extLst>
                </a:gridCol>
                <a:gridCol w="793755">
                  <a:extLst>
                    <a:ext uri="{9D8B030D-6E8A-4147-A177-3AD203B41FA5}">
                      <a16:colId xmlns:a16="http://schemas.microsoft.com/office/drawing/2014/main" val="2761800"/>
                    </a:ext>
                  </a:extLst>
                </a:gridCol>
                <a:gridCol w="793755">
                  <a:extLst>
                    <a:ext uri="{9D8B030D-6E8A-4147-A177-3AD203B41FA5}">
                      <a16:colId xmlns:a16="http://schemas.microsoft.com/office/drawing/2014/main" val="2563175577"/>
                    </a:ext>
                  </a:extLst>
                </a:gridCol>
                <a:gridCol w="793755">
                  <a:extLst>
                    <a:ext uri="{9D8B030D-6E8A-4147-A177-3AD203B41FA5}">
                      <a16:colId xmlns:a16="http://schemas.microsoft.com/office/drawing/2014/main" val="1465857543"/>
                    </a:ext>
                  </a:extLst>
                </a:gridCol>
                <a:gridCol w="793755">
                  <a:extLst>
                    <a:ext uri="{9D8B030D-6E8A-4147-A177-3AD203B41FA5}">
                      <a16:colId xmlns:a16="http://schemas.microsoft.com/office/drawing/2014/main" val="2606275515"/>
                    </a:ext>
                  </a:extLst>
                </a:gridCol>
                <a:gridCol w="793755">
                  <a:extLst>
                    <a:ext uri="{9D8B030D-6E8A-4147-A177-3AD203B41FA5}">
                      <a16:colId xmlns:a16="http://schemas.microsoft.com/office/drawing/2014/main" val="2688616531"/>
                    </a:ext>
                  </a:extLst>
                </a:gridCol>
                <a:gridCol w="793755">
                  <a:extLst>
                    <a:ext uri="{9D8B030D-6E8A-4147-A177-3AD203B41FA5}">
                      <a16:colId xmlns:a16="http://schemas.microsoft.com/office/drawing/2014/main" val="2193441830"/>
                    </a:ext>
                  </a:extLst>
                </a:gridCol>
                <a:gridCol w="793755">
                  <a:extLst>
                    <a:ext uri="{9D8B030D-6E8A-4147-A177-3AD203B41FA5}">
                      <a16:colId xmlns:a16="http://schemas.microsoft.com/office/drawing/2014/main" val="2983549116"/>
                    </a:ext>
                  </a:extLst>
                </a:gridCol>
                <a:gridCol w="793755">
                  <a:extLst>
                    <a:ext uri="{9D8B030D-6E8A-4147-A177-3AD203B41FA5}">
                      <a16:colId xmlns:a16="http://schemas.microsoft.com/office/drawing/2014/main" val="1092744383"/>
                    </a:ext>
                  </a:extLst>
                </a:gridCol>
                <a:gridCol w="793755">
                  <a:extLst>
                    <a:ext uri="{9D8B030D-6E8A-4147-A177-3AD203B41FA5}">
                      <a16:colId xmlns:a16="http://schemas.microsoft.com/office/drawing/2014/main" val="545293744"/>
                    </a:ext>
                  </a:extLst>
                </a:gridCol>
                <a:gridCol w="793755">
                  <a:extLst>
                    <a:ext uri="{9D8B030D-6E8A-4147-A177-3AD203B41FA5}">
                      <a16:colId xmlns:a16="http://schemas.microsoft.com/office/drawing/2014/main" val="1707034327"/>
                    </a:ext>
                  </a:extLst>
                </a:gridCol>
                <a:gridCol w="793755">
                  <a:extLst>
                    <a:ext uri="{9D8B030D-6E8A-4147-A177-3AD203B41FA5}">
                      <a16:colId xmlns:a16="http://schemas.microsoft.com/office/drawing/2014/main" val="2139393307"/>
                    </a:ext>
                  </a:extLst>
                </a:gridCol>
                <a:gridCol w="793755">
                  <a:extLst>
                    <a:ext uri="{9D8B030D-6E8A-4147-A177-3AD203B41FA5}">
                      <a16:colId xmlns:a16="http://schemas.microsoft.com/office/drawing/2014/main" val="2890335828"/>
                    </a:ext>
                  </a:extLst>
                </a:gridCol>
              </a:tblGrid>
              <a:tr h="457080">
                <a:tc>
                  <a:txBody>
                    <a:bodyPr/>
                    <a:lstStyle/>
                    <a:p>
                      <a:pPr algn="l"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ja-JP" altLang="en-US" sz="1200" b="0" u="none" strike="noStrike">
                          <a:solidFill>
                            <a:srgbClr val="000000"/>
                          </a:solidFill>
                          <a:effectLst/>
                        </a:rPr>
                        <a:t>ガビガビ</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ja-JP" altLang="en-US" sz="1200" b="0" u="none" strike="noStrike">
                          <a:solidFill>
                            <a:srgbClr val="000000"/>
                          </a:solidFill>
                          <a:effectLst/>
                        </a:rPr>
                        <a:t>メッキ汚れ</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ja-JP" altLang="en-US" sz="1200" b="0" u="none" strike="noStrike">
                          <a:solidFill>
                            <a:srgbClr val="000000"/>
                          </a:solidFill>
                          <a:effectLst/>
                        </a:rPr>
                        <a:t>メッキ汚れ黄</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ja-JP" altLang="en-US" sz="1200" b="0" u="none" strike="noStrike">
                          <a:solidFill>
                            <a:srgbClr val="000000"/>
                          </a:solidFill>
                          <a:effectLst/>
                        </a:rPr>
                        <a:t>ユニットブク</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ja-JP" altLang="en-US" sz="1200" b="0" u="none" strike="noStrike">
                          <a:solidFill>
                            <a:srgbClr val="000000"/>
                          </a:solidFill>
                          <a:effectLst/>
                        </a:rPr>
                        <a:t>ワレカケ</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ja-JP" altLang="en-US" sz="1200" b="0" u="none" strike="noStrike">
                          <a:solidFill>
                            <a:srgbClr val="000000"/>
                          </a:solidFill>
                          <a:effectLst/>
                        </a:rPr>
                        <a:t>変形</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ja-JP" altLang="en-US" sz="1200" b="0" u="none" strike="noStrike">
                          <a:solidFill>
                            <a:srgbClr val="000000"/>
                          </a:solidFill>
                          <a:effectLst/>
                        </a:rPr>
                        <a:t>変色変形</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ja-JP" altLang="en-US" sz="1200" b="0" u="none" strike="noStrike">
                          <a:solidFill>
                            <a:srgbClr val="000000"/>
                          </a:solidFill>
                          <a:effectLst/>
                        </a:rPr>
                        <a:t>局所変色明</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ja-JP" altLang="en-US" sz="1200" b="0" u="none" strike="noStrike">
                          <a:solidFill>
                            <a:srgbClr val="000000"/>
                          </a:solidFill>
                          <a:effectLst/>
                        </a:rPr>
                        <a:t>局所変色暗</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ja-JP" altLang="en-US" sz="1200" b="0" u="none" strike="noStrike">
                          <a:solidFill>
                            <a:srgbClr val="000000"/>
                          </a:solidFill>
                          <a:effectLst/>
                        </a:rPr>
                        <a:t>白異物</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ja-JP" altLang="en-US" sz="1200" b="0" u="none" strike="noStrike">
                          <a:solidFill>
                            <a:srgbClr val="000000"/>
                          </a:solidFill>
                          <a:effectLst/>
                        </a:rPr>
                        <a:t>良品</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en-US" sz="1200" b="0" u="none" strike="noStrike" dirty="0">
                          <a:solidFill>
                            <a:srgbClr val="000000"/>
                          </a:solidFill>
                          <a:effectLst/>
                        </a:rPr>
                        <a:t>recall(</a:t>
                      </a:r>
                      <a:r>
                        <a:rPr lang="ja-JP" altLang="en-US" sz="1200" b="0" u="none" strike="noStrike" dirty="0">
                          <a:solidFill>
                            <a:srgbClr val="000000"/>
                          </a:solidFill>
                          <a:effectLst/>
                        </a:rPr>
                        <a:t>再現率</a:t>
                      </a:r>
                      <a:r>
                        <a:rPr lang="en-US" altLang="ja-JP" sz="1200" b="0" u="none" strike="noStrike" dirty="0">
                          <a:solidFill>
                            <a:srgbClr val="000000"/>
                          </a:solidFill>
                          <a:effectLst/>
                        </a:rPr>
                        <a:t>)</a:t>
                      </a:r>
                      <a:endParaRPr 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r>
                        <a:rPr lang="en-US" sz="1200" b="0" u="none" strike="noStrike">
                          <a:solidFill>
                            <a:srgbClr val="000000"/>
                          </a:solidFill>
                          <a:effectLst/>
                        </a:rPr>
                        <a:t>f1_score</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extLst>
                  <a:ext uri="{0D108BD9-81ED-4DB2-BD59-A6C34878D82A}">
                    <a16:rowId xmlns:a16="http://schemas.microsoft.com/office/drawing/2014/main" val="2805629215"/>
                  </a:ext>
                </a:extLst>
              </a:tr>
              <a:tr h="300319">
                <a:tc>
                  <a:txBody>
                    <a:bodyPr/>
                    <a:lstStyle/>
                    <a:p>
                      <a:pPr algn="l" fontAlgn="ctr"/>
                      <a:r>
                        <a:rPr lang="ja-JP" altLang="en-US" sz="1200" b="0" u="none" strike="noStrike">
                          <a:solidFill>
                            <a:srgbClr val="000000"/>
                          </a:solidFill>
                          <a:effectLst/>
                        </a:rPr>
                        <a:t>ガビガビ</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0.705882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dirty="0">
                          <a:solidFill>
                            <a:srgbClr val="000000"/>
                          </a:solidFill>
                          <a:effectLst/>
                        </a:rPr>
                        <a:t>0.827586</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extLst>
                  <a:ext uri="{0D108BD9-81ED-4DB2-BD59-A6C34878D82A}">
                    <a16:rowId xmlns:a16="http://schemas.microsoft.com/office/drawing/2014/main" val="3062793563"/>
                  </a:ext>
                </a:extLst>
              </a:tr>
              <a:tr h="457080">
                <a:tc>
                  <a:txBody>
                    <a:bodyPr/>
                    <a:lstStyle/>
                    <a:p>
                      <a:pPr algn="l" fontAlgn="ctr"/>
                      <a:r>
                        <a:rPr lang="ja-JP" altLang="en-US" sz="1200" b="0" u="none" strike="noStrike">
                          <a:solidFill>
                            <a:srgbClr val="000000"/>
                          </a:solidFill>
                          <a:effectLst/>
                        </a:rPr>
                        <a:t>メッキ汚れ</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67</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8</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0.87013</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dirty="0">
                          <a:solidFill>
                            <a:srgbClr val="000000"/>
                          </a:solidFill>
                          <a:effectLst/>
                        </a:rPr>
                        <a:t>0.770115</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extLst>
                  <a:ext uri="{0D108BD9-81ED-4DB2-BD59-A6C34878D82A}">
                    <a16:rowId xmlns:a16="http://schemas.microsoft.com/office/drawing/2014/main" val="2013175348"/>
                  </a:ext>
                </a:extLst>
              </a:tr>
              <a:tr h="457080">
                <a:tc>
                  <a:txBody>
                    <a:bodyPr/>
                    <a:lstStyle/>
                    <a:p>
                      <a:pPr algn="l" fontAlgn="ctr"/>
                      <a:r>
                        <a:rPr lang="ja-JP" altLang="en-US" sz="1200" b="0" u="none" strike="noStrike">
                          <a:solidFill>
                            <a:srgbClr val="000000"/>
                          </a:solidFill>
                          <a:effectLst/>
                        </a:rPr>
                        <a:t>メッキ汚れ黄</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15</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60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0.689655</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dirty="0">
                          <a:solidFill>
                            <a:srgbClr val="000000"/>
                          </a:solidFill>
                          <a:effectLst/>
                        </a:rPr>
                        <a:t>0.731707</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extLst>
                  <a:ext uri="{0D108BD9-81ED-4DB2-BD59-A6C34878D82A}">
                    <a16:rowId xmlns:a16="http://schemas.microsoft.com/office/drawing/2014/main" val="1896815195"/>
                  </a:ext>
                </a:extLst>
              </a:tr>
              <a:tr h="457080">
                <a:tc>
                  <a:txBody>
                    <a:bodyPr/>
                    <a:lstStyle/>
                    <a:p>
                      <a:pPr algn="l" fontAlgn="ctr"/>
                      <a:r>
                        <a:rPr lang="ja-JP" altLang="en-US" sz="1200" b="0" u="none" strike="noStrike">
                          <a:solidFill>
                            <a:srgbClr val="000000"/>
                          </a:solidFill>
                          <a:effectLst/>
                        </a:rPr>
                        <a:t>ユニットブク</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0.5</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dirty="0">
                          <a:solidFill>
                            <a:srgbClr val="000000"/>
                          </a:solidFill>
                          <a:effectLst/>
                        </a:rPr>
                        <a:t>0.666667</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extLst>
                  <a:ext uri="{0D108BD9-81ED-4DB2-BD59-A6C34878D82A}">
                    <a16:rowId xmlns:a16="http://schemas.microsoft.com/office/drawing/2014/main" val="3125739666"/>
                  </a:ext>
                </a:extLst>
              </a:tr>
              <a:tr h="300319">
                <a:tc>
                  <a:txBody>
                    <a:bodyPr/>
                    <a:lstStyle/>
                    <a:p>
                      <a:pPr algn="l" fontAlgn="ctr"/>
                      <a:r>
                        <a:rPr lang="ja-JP" altLang="en-US" sz="1200" b="0" u="none" strike="noStrike">
                          <a:solidFill>
                            <a:srgbClr val="000000"/>
                          </a:solidFill>
                          <a:effectLst/>
                        </a:rPr>
                        <a:t>ワレカケ</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8</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dirty="0">
                          <a:solidFill>
                            <a:srgbClr val="000000"/>
                          </a:solidFill>
                          <a:effectLst/>
                        </a:rPr>
                        <a:t>0.457143</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extLst>
                  <a:ext uri="{0D108BD9-81ED-4DB2-BD59-A6C34878D82A}">
                    <a16:rowId xmlns:a16="http://schemas.microsoft.com/office/drawing/2014/main" val="1142351605"/>
                  </a:ext>
                </a:extLst>
              </a:tr>
              <a:tr h="300319">
                <a:tc>
                  <a:txBody>
                    <a:bodyPr/>
                    <a:lstStyle/>
                    <a:p>
                      <a:pPr algn="l" fontAlgn="ctr"/>
                      <a:r>
                        <a:rPr lang="ja-JP" altLang="en-US" sz="1200" b="0" u="none" strike="noStrike" dirty="0">
                          <a:solidFill>
                            <a:srgbClr val="000000"/>
                          </a:solidFill>
                          <a:effectLst/>
                        </a:rPr>
                        <a:t>変形</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0</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0</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1</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0</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14</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92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0</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0</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0</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0</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1</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0.851852</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0.910891</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extLst>
                  <a:ext uri="{0D108BD9-81ED-4DB2-BD59-A6C34878D82A}">
                    <a16:rowId xmlns:a16="http://schemas.microsoft.com/office/drawing/2014/main" val="640091742"/>
                  </a:ext>
                </a:extLst>
              </a:tr>
              <a:tr h="300319">
                <a:tc>
                  <a:txBody>
                    <a:bodyPr/>
                    <a:lstStyle/>
                    <a:p>
                      <a:pPr algn="l" fontAlgn="ctr"/>
                      <a:r>
                        <a:rPr lang="ja-JP" altLang="en-US" sz="1200" b="0" u="none" strike="noStrike">
                          <a:solidFill>
                            <a:srgbClr val="000000"/>
                          </a:solidFill>
                          <a:effectLst/>
                        </a:rPr>
                        <a:t>変色変形</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25</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a:solidFill>
                            <a:srgbClr val="000000"/>
                          </a:solidFill>
                          <a:effectLst/>
                        </a:rPr>
                        <a:t>0.862069</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tc>
                  <a:txBody>
                    <a:bodyPr/>
                    <a:lstStyle/>
                    <a:p>
                      <a:pPr algn="r" fontAlgn="ctr"/>
                      <a:r>
                        <a:rPr lang="en-US" altLang="ja-JP" sz="1200" b="0" u="none" strike="noStrike" dirty="0">
                          <a:solidFill>
                            <a:srgbClr val="000000"/>
                          </a:solidFill>
                          <a:effectLst/>
                        </a:rPr>
                        <a:t>0.925926</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solidFill>
                      <a:schemeClr val="accent4">
                        <a:lumMod val="20000"/>
                        <a:lumOff val="80000"/>
                      </a:schemeClr>
                    </a:solidFill>
                  </a:tcPr>
                </a:tc>
                <a:extLst>
                  <a:ext uri="{0D108BD9-81ED-4DB2-BD59-A6C34878D82A}">
                    <a16:rowId xmlns:a16="http://schemas.microsoft.com/office/drawing/2014/main" val="1261215003"/>
                  </a:ext>
                </a:extLst>
              </a:tr>
              <a:tr h="457080">
                <a:tc>
                  <a:txBody>
                    <a:bodyPr/>
                    <a:lstStyle/>
                    <a:p>
                      <a:pPr algn="l" fontAlgn="ctr"/>
                      <a:r>
                        <a:rPr lang="ja-JP" altLang="en-US" sz="1200" b="0" u="none" strike="noStrike">
                          <a:solidFill>
                            <a:srgbClr val="000000"/>
                          </a:solidFill>
                          <a:effectLst/>
                        </a:rPr>
                        <a:t>局所変色明</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22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0.916667</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dirty="0">
                          <a:solidFill>
                            <a:srgbClr val="000000"/>
                          </a:solidFill>
                          <a:effectLst/>
                        </a:rPr>
                        <a:t>0.88</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extLst>
                  <a:ext uri="{0D108BD9-81ED-4DB2-BD59-A6C34878D82A}">
                    <a16:rowId xmlns:a16="http://schemas.microsoft.com/office/drawing/2014/main" val="3943178813"/>
                  </a:ext>
                </a:extLst>
              </a:tr>
              <a:tr h="457080">
                <a:tc>
                  <a:txBody>
                    <a:bodyPr/>
                    <a:lstStyle/>
                    <a:p>
                      <a:pPr algn="l" fontAlgn="ctr"/>
                      <a:r>
                        <a:rPr lang="ja-JP" altLang="en-US" sz="1200" b="0" u="none" strike="noStrike">
                          <a:solidFill>
                            <a:srgbClr val="000000"/>
                          </a:solidFill>
                          <a:effectLst/>
                        </a:rPr>
                        <a:t>局所変色暗</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24</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0.923077</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dirty="0">
                          <a:solidFill>
                            <a:srgbClr val="000000"/>
                          </a:solidFill>
                          <a:effectLst/>
                        </a:rPr>
                        <a:t>0.923077</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extLst>
                  <a:ext uri="{0D108BD9-81ED-4DB2-BD59-A6C34878D82A}">
                    <a16:rowId xmlns:a16="http://schemas.microsoft.com/office/drawing/2014/main" val="2480392735"/>
                  </a:ext>
                </a:extLst>
              </a:tr>
              <a:tr h="300319">
                <a:tc>
                  <a:txBody>
                    <a:bodyPr/>
                    <a:lstStyle/>
                    <a:p>
                      <a:pPr algn="l" fontAlgn="ctr"/>
                      <a:r>
                        <a:rPr lang="ja-JP" altLang="en-US" sz="1200" b="0" u="none" strike="noStrike">
                          <a:solidFill>
                            <a:srgbClr val="000000"/>
                          </a:solidFill>
                          <a:effectLst/>
                        </a:rPr>
                        <a:t>白異物</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22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4</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0.785714</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dirty="0">
                          <a:solidFill>
                            <a:srgbClr val="000000"/>
                          </a:solidFill>
                          <a:effectLst/>
                        </a:rPr>
                        <a:t>0.758621</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extLst>
                  <a:ext uri="{0D108BD9-81ED-4DB2-BD59-A6C34878D82A}">
                    <a16:rowId xmlns:a16="http://schemas.microsoft.com/office/drawing/2014/main" val="565002957"/>
                  </a:ext>
                </a:extLst>
              </a:tr>
              <a:tr h="300319">
                <a:tc>
                  <a:txBody>
                    <a:bodyPr/>
                    <a:lstStyle/>
                    <a:p>
                      <a:pPr algn="l" fontAlgn="ctr"/>
                      <a:r>
                        <a:rPr lang="ja-JP" altLang="en-US" sz="1200" b="0" u="none" strike="noStrike">
                          <a:solidFill>
                            <a:srgbClr val="000000"/>
                          </a:solidFill>
                          <a:effectLst/>
                        </a:rPr>
                        <a:t>良品</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14</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15</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7</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293</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0.88253</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dirty="0">
                          <a:solidFill>
                            <a:srgbClr val="000000"/>
                          </a:solidFill>
                          <a:effectLst/>
                        </a:rPr>
                        <a:t>0.893293</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extLst>
                  <a:ext uri="{0D108BD9-81ED-4DB2-BD59-A6C34878D82A}">
                    <a16:rowId xmlns:a16="http://schemas.microsoft.com/office/drawing/2014/main" val="1321336056"/>
                  </a:ext>
                </a:extLst>
              </a:tr>
              <a:tr h="300319">
                <a:tc>
                  <a:txBody>
                    <a:bodyPr/>
                    <a:lstStyle/>
                    <a:p>
                      <a:pPr algn="l" fontAlgn="ctr"/>
                      <a:r>
                        <a:rPr lang="en-US" sz="1200" b="0" u="none" strike="noStrike">
                          <a:solidFill>
                            <a:srgbClr val="000000"/>
                          </a:solidFill>
                          <a:effectLst/>
                        </a:rPr>
                        <a:t>precision</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0.690722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0.779221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0.296296</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0.978723</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0.846154</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0.923077</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0.733333</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0.904321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r" fontAlgn="ctr"/>
                      <a:r>
                        <a:rPr lang="en-US" altLang="ja-JP" sz="1200" b="0" u="none" strike="noStrike">
                          <a:solidFill>
                            <a:srgbClr val="000000"/>
                          </a:solidFill>
                          <a:effectLst/>
                        </a:rPr>
                        <a:t>0.847297</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tc>
                  <a:txBody>
                    <a:bodyPr/>
                    <a:lstStyle/>
                    <a:p>
                      <a:pPr algn="l"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374" marR="8374" marT="8374" marB="0" anchor="ctr"/>
                </a:tc>
                <a:extLst>
                  <a:ext uri="{0D108BD9-81ED-4DB2-BD59-A6C34878D82A}">
                    <a16:rowId xmlns:a16="http://schemas.microsoft.com/office/drawing/2014/main" val="1619105179"/>
                  </a:ext>
                </a:extLst>
              </a:tr>
            </a:tbl>
          </a:graphicData>
        </a:graphic>
      </p:graphicFrame>
    </p:spTree>
    <p:extLst>
      <p:ext uri="{BB962C8B-B14F-4D97-AF65-F5344CB8AC3E}">
        <p14:creationId xmlns:p14="http://schemas.microsoft.com/office/powerpoint/2010/main" val="1499912600"/>
      </p:ext>
    </p:extLst>
  </p:cSld>
  <p:clrMapOvr>
    <a:masterClrMapping/>
  </p:clrMapOvr>
</p:sld>
</file>

<file path=ppt/theme/theme1.xml><?xml version="1.0" encoding="utf-8"?>
<a:theme xmlns:a="http://schemas.openxmlformats.org/drawingml/2006/main" name="Murata_Template_Widescreen">
  <a:themeElements>
    <a:clrScheme name="Murata">
      <a:dk1>
        <a:sysClr val="windowText" lastClr="000000"/>
      </a:dk1>
      <a:lt1>
        <a:sysClr val="window" lastClr="FFFFFF"/>
      </a:lt1>
      <a:dk2>
        <a:srgbClr val="525B5C"/>
      </a:dk2>
      <a:lt2>
        <a:srgbClr val="F5002F"/>
      </a:lt2>
      <a:accent1>
        <a:srgbClr val="F5002F"/>
      </a:accent1>
      <a:accent2>
        <a:srgbClr val="525B5C"/>
      </a:accent2>
      <a:accent3>
        <a:srgbClr val="FFC20F"/>
      </a:accent3>
      <a:accent4>
        <a:srgbClr val="6B3077"/>
      </a:accent4>
      <a:accent5>
        <a:srgbClr val="00AFDB"/>
      </a:accent5>
      <a:accent6>
        <a:srgbClr val="91FF66"/>
      </a:accent6>
      <a:hlink>
        <a:srgbClr val="5C6770"/>
      </a:hlink>
      <a:folHlink>
        <a:srgbClr val="BEC2C6"/>
      </a:folHlink>
    </a:clrScheme>
    <a:fontScheme name="Murata">
      <a:majorFont>
        <a:latin typeface="Arial"/>
        <a:ea typeface="Meiryo"/>
        <a:cs typeface=""/>
      </a:majorFont>
      <a:minorFont>
        <a:latin typeface="Arial"/>
        <a:ea typeface="Meiry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BEBEB"/>
        </a:solidFill>
        <a:ln w="9525">
          <a:noFill/>
        </a:ln>
      </a:spPr>
      <a:bodyPr rtlCol="0" anchor="ctr"/>
      <a:lstStyle>
        <a:defPPr algn="ctr">
          <a:defRPr kumimoji="1" dirty="0">
            <a:solidFill>
              <a:schemeClr val="accent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3632</TotalTime>
  <Words>12622</Words>
  <Application>Microsoft Office PowerPoint</Application>
  <PresentationFormat>ワイド画面</PresentationFormat>
  <Paragraphs>7117</Paragraphs>
  <Slides>60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60</vt:i4>
      </vt:variant>
    </vt:vector>
  </HeadingPairs>
  <TitlesOfParts>
    <vt:vector size="65" baseType="lpstr">
      <vt:lpstr>Yu Gothic</vt:lpstr>
      <vt:lpstr>Yu Gothic</vt:lpstr>
      <vt:lpstr>Arial</vt:lpstr>
      <vt:lpstr>Wingdings</vt:lpstr>
      <vt:lpstr>Murata_Template_Widescreen</vt:lpstr>
      <vt:lpstr>偽＋本物学習_全モード分類評価</vt:lpstr>
      <vt:lpstr>目的</vt:lpstr>
      <vt:lpstr>利用画像</vt:lpstr>
      <vt:lpstr>評価状態</vt:lpstr>
      <vt:lpstr>OM53の訓練画像 vs 偽画像＋ OM53の訓練画像 （ResNet18）　</vt:lpstr>
      <vt:lpstr>OM53の訓練画像 vs 偽画像＋ OM53の訓練画像  LGA部　confusion matrix　  （ResNet18）平均F値：54.14％ 　</vt:lpstr>
      <vt:lpstr>OM53の訓練画像 vs 偽画像＋ OM53の訓練画像 素体部　confusion matrix　 （ResNet18）平均F値：81.26％ 　</vt:lpstr>
      <vt:lpstr>比較対象：OM53本物のみの学習 （　ResNet18 ）LGA部　平均F値：55.8％ 　</vt:lpstr>
      <vt:lpstr>比較対象：OM53本物のみの学習 （　ResNet18）素体部　平均F値：79.5％ 　</vt:lpstr>
      <vt:lpstr>OM53の訓練画像 vs 偽画像+OM53の訓練画像 （ResNet34）　</vt:lpstr>
      <vt:lpstr>OM53の訓練画像 vs 偽画像＋ OM53の訓練画像  LGA部　confusion matrix　  （ ResNet34 ）平均F値：55.63％ 　</vt:lpstr>
      <vt:lpstr>OM53の訓練画像 vs 偽画像＋ OM53の訓練画像 素体部　confusion matrix　 （ResNet34）平均F値：75.08％ 　</vt:lpstr>
      <vt:lpstr>比較対象：OM53本物のみの学習 （　ResNet34 ）LGA部　平均F値：56.62％ 　</vt:lpstr>
      <vt:lpstr>比較対象：OM53本物のみの学習 （　ResNet34）素体部　平均F値：77.33％ 　</vt:lpstr>
      <vt:lpstr>OM53の訓練画像 vs 偽画像+OM53の訓練画像  （現状のモデルEfficientNetB3）　</vt:lpstr>
      <vt:lpstr>OM53の訓練画像 vs 偽画像＋ OM53の訓練画像  LGA部　confusion matrix　  （ EfficientNetB3 ）平均F値：44.03％ 　</vt:lpstr>
      <vt:lpstr>OM53の訓練画像 vs 偽画像＋ OM53の訓練画像 素体部　confusion matrix　 （EfficientNetB3）平均F値：77.39％ 　</vt:lpstr>
      <vt:lpstr>比較対象：OM53本物のみの学習 （　EfficientNetB3 ）LGA部　平均F値：48.28％ 　</vt:lpstr>
      <vt:lpstr>比較対象：OM53本物のみの学習 （　EfficientNetB3 ）素体部　平均F値：77.23％ 　</vt:lpstr>
      <vt:lpstr> 結果①：偽画像を追加した場合、  LGA部について、 電極赤ブクのrecall(再現率)は3%上がって、 90%以上である（90%の電極赤ブクが検知できている）。 しかし、他の不良モード画像が大量に電極赤ブクとして判定されたため、 F値が約24%悪化した。 特に良品が大量に（100枚程度）電極赤ブクとして誤判定された。    素体部について、 変色変形はrecall(再現率)がResNet18が3%、ResNet34が10%上がった。EfficientNetB3が変わらない。 変色変形はF値がResNet18が3%、ResNet34が4%上がった。 EfficientNetB3が変わらない。  変形はrecall(再現率)がResNet18、ResNet34とEfficientNetB3が10%以上上がった。 変形はF値がResNet18が3%、ResNet34が9%、 EfficientNetB3が8%上がった。            </vt:lpstr>
      <vt:lpstr>    結果②：偽画像を追加した場合、 ResNet18は全体の平均F値が一番高いモデル。  - LGA部平均F値： ResNet34(55.63%) ＞ ResNet18 (54.14%) ＞EfficientNetB3(44.03%)   - 素体部平均F値： ResNet18 (81.26%)＞EfficientNetB3(77. 39%)＞ResNet34(75.08%)         </vt:lpstr>
      <vt:lpstr>良品が電極赤ブクと誤判定された 特に赤い点が明確な大量の良品(100枚程度)が電極赤ブクとして誤判定された。  推測①：偽画像の赤ブクは色が薄いため、赤い点が多い良品を薄い赤ブクとして判定した。 　　　         </vt:lpstr>
      <vt:lpstr>  推測②： OM53の訓練画像の良品は綺麗な良品だが、OM53のテスト画像の良品は赤い点が 多くて、赤ブクみたいな異物が付いているものもあって比較的に汚い良品である。 　　　         </vt:lpstr>
      <vt:lpstr>          正しく電極キズ（明まだら）と判定された画像 </vt:lpstr>
      <vt:lpstr>          </vt:lpstr>
      <vt:lpstr>          </vt:lpstr>
      <vt:lpstr> LGA部電極赤ブクの偽画像を追加したことで、 OM53の訓練画像のみの場合に、見逃した明確ではない赤ブクを、検出できるようになった。          </vt:lpstr>
      <vt:lpstr>素体部変色変形、変形の偽画像を追加したことで、 OM53の訓練画像のみの場合に、局所変色明と誤判定された変色変形、ワレカケと判定された変形を、 検出できるようになった。          </vt:lpstr>
      <vt:lpstr>少ない本物 vs 偽画像＋少ない本物（ResNet18）　</vt:lpstr>
      <vt:lpstr>偽画像＋少ない本物　LGA部　confusion matrix　  （ResNet18）平均F値：53.96％ 　</vt:lpstr>
      <vt:lpstr>偽画像＋少ない本物　素体部　confusion matrix　 （ResNet18）平均F値：72.34％ 　</vt:lpstr>
      <vt:lpstr>少ない本物電極赤ブクのみ　LGA部　confusion matrix　  （　ResNet18）平均F値：56.65％ 　</vt:lpstr>
      <vt:lpstr>少ない本物変形、変色変形のみ　素体部　confusion matrix　  （　 ResNet18 ）平均F値：73.02％ 　</vt:lpstr>
      <vt:lpstr>少ない本物 vs 偽画像＋少ない本物（ResNet34）　</vt:lpstr>
      <vt:lpstr>偽画像＋少ない本物　LGA部　confusion matrix　  （ResNet34）平均F値：49.88％ 　</vt:lpstr>
      <vt:lpstr>偽画像＋少ない本物　素体部　confusion matrix　 （ResNet34）平均F値：68.2％ 　</vt:lpstr>
      <vt:lpstr>少ない本物電極赤ブクのみ　LGA部　confusion matrix　  （　ResNet34）平均F値：50.21％ 　</vt:lpstr>
      <vt:lpstr>少ない本物変形、変色変形のみ　素体部　confusion matrix　  （　 ResNet34 ）平均F値：70.69％ 　</vt:lpstr>
      <vt:lpstr>少ない本物 vs 偽画像＋少ない本物 （現状のモデルEfficientNetB3）　</vt:lpstr>
      <vt:lpstr>偽画像＋少ない本物　LGA部　confusion matrix　  （EfficientNetB3）平均F値：43.24％ 　</vt:lpstr>
      <vt:lpstr>偽画像＋少ない本物　素体部　confusion matrix　 （ EfficientNetB3 ）平均F値：72.83％ 　</vt:lpstr>
      <vt:lpstr>少ない本物電極赤ブクのみ　LGA部　confusion matrix　  （EfficientNetB3）平均F値：39.46％ 　</vt:lpstr>
      <vt:lpstr>少ない本物変形、変色変形のみ　素体部　confusion matrix　  （EfficientNetB3）平均F値：72.87％ 　</vt:lpstr>
      <vt:lpstr> 結果①：偽画像を追加した場合、  LGA部について、 電極赤ブクはrecall(再現率)が約4%悪化し、 他の不良モード画像が電極赤ブクとして判定されたため、精度が約22%悪化した。 特に良品が大量に（76枚程度）電極赤ブクとして誤判定された。    素体部について、 変色変形はrecall(再現率)とF値があまり変わらない。  変形はrecall(再現率)がResNet18が3%、ResNet34とEfficientNetB3が10%以上悪化した。 変形はF値がResNet18が4%、ResNet34とEfficientNetB3が10%以上悪化した。             </vt:lpstr>
      <vt:lpstr>      結果②：偽画像を追加した場合、 ResNet18は全体の平均F値が一番高いモデル。  - LGA部平均F値： ResNet18 (53.96%)＞ResNet34(49.88%) ＞EfficientNetB3(43.24%)  - 素体部平均F値： EfficientNetB3(72. 83%) ＞ ResNet18 (72.34%) ＞ResNet34(68.2%)          </vt:lpstr>
      <vt:lpstr>OM53の訓練画像で学習させた時と同じように 良品、電極キズ（明まだら）、電極未めっき、電極大タレが電極赤ブクと誤判定された 特に赤い点が明確な大量の良品(76枚程度)が電極赤ブクとして誤判定された。  推測：偽画像の赤ブクは色が薄いため。 　　　         </vt:lpstr>
      <vt:lpstr>          正しく電極赤ブクと判定された画像 </vt:lpstr>
      <vt:lpstr>変形として判定できなかった画像：ワレカケと判定された  推測：偽画像は形の変化が激しく、電極の色変化がないため、 変化がマイルドで、電極の色変化が激しい変形を検知できなかった。　　　         </vt:lpstr>
      <vt:lpstr>変形として判定できなかった画像：ガビガビと判定された 特に赤い点が明確な大量の良品(100枚程度)が電極赤ブクとして判定された。  推測：偽画像は形の変化が激しく、電極の色変化がないため、 変化がマイルドで、電極の色変化が激しい変形を検知できなかった。　　　         </vt:lpstr>
      <vt:lpstr>結論：</vt:lpstr>
      <vt:lpstr>結論：</vt:lpstr>
      <vt:lpstr>備考</vt:lpstr>
      <vt:lpstr>結論追記：</vt:lpstr>
      <vt:lpstr>追加評価   利用画像</vt:lpstr>
      <vt:lpstr>OM53の訓練画像 vs 偽画像＋ OM53の訓練画像 （ResNet18）　</vt:lpstr>
      <vt:lpstr>偽画像選別後　OM53の訓練画像 vs 偽画像＋ OM53の訓練画像  LGA部　confusion matrix　  （ResNet18）平均F値：53.22％ 　</vt:lpstr>
      <vt:lpstr>偽画像選別前　OM53の訓練画像 vs 偽画像＋ OM53の訓練画像  LGA部　confusion matrix　  （ResNet18）平均F値：54.14％ 　</vt:lpstr>
      <vt:lpstr>少ない本物 vs 偽画像＋少ない本物 （ResNet18）　</vt:lpstr>
      <vt:lpstr>偽画像選別後　偽画像＋少ない本物　LGA部　confusion matrix　  （ResNet18）平均F値：51.24％ 　</vt:lpstr>
      <vt:lpstr>偽画像選別後　偽画像＋少ない本物　LGA部　confusion matrix　  （ResNet18）平均F値：53.96％ 　</vt:lpstr>
    </vt:vector>
  </TitlesOfParts>
  <Company>murata202206-QU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NGGenerator評価結果</dc:title>
  <dc:creator>Shiyousei Chiin/陳　昭成</dc:creator>
  <cp:lastModifiedBy>Shiyousei Chiin/陳　昭成</cp:lastModifiedBy>
  <cp:revision>515</cp:revision>
  <dcterms:created xsi:type="dcterms:W3CDTF">2023-07-07T04:33:04Z</dcterms:created>
  <dcterms:modified xsi:type="dcterms:W3CDTF">2023-08-01T01:09:26Z</dcterms:modified>
</cp:coreProperties>
</file>