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CCDF8-F894-85E1-C86A-69B6EBF5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CCA2A5-4BCD-FAF7-8A87-4CBD9630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18A37-B3B2-73BD-F865-03A516F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63AD7-DD4B-5885-EE50-9BD226B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B53CF-D8DC-3911-2D43-8D05B45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6F8CA-E392-72D6-CDB8-63F1DD8C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87798-25B3-3100-E103-54A274A5F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8AFD3-BA32-DFDB-028A-368971D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4F2F3-2300-1781-A981-4971E4C2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BA9A7-7E44-072C-87C8-6CD8940D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43603-2CAD-E3BB-9527-CFF0E2AC0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664B0-D2DE-5DF1-9E8C-C95A3557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140BB-F3FE-E21E-D157-A770D51C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F6BF7-53F6-A05D-4235-2B7AAAC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D4A5E-4DBA-2F51-AB7E-BF911EFF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9467B-35E8-F8C0-495A-12D50BCF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BE5E6-4437-D870-B8F9-2FA06A87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C067A-5318-2886-5D5C-AE675E17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3DB8A-030C-B6C5-8460-2B204C02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17A01-0AE2-8F98-FEB4-C7D0C238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52B7-5FA3-8B22-8E90-1EFE642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EF932-7256-9957-2595-7B81D119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9185C-700F-0DB7-472F-B68D2DCC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5987-813C-4E39-D4A8-78C9F04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AB624-0D80-FC53-E63D-A01A095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3726-92F4-0310-D796-BF3D6C36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97A6C-43E3-C7AC-63ED-FE4B226D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F79A0-7825-C53D-C084-556A3BBA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887A4-B680-648C-42DE-C507BCF9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3C331-A16E-0958-3A12-F8142C1B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FCD5E-9815-4FD6-3EF6-17A786AA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6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EB7B-6CFD-57E8-2E63-57465570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4763B-BE4E-B6E3-DFE3-BDD3A3F2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98888-4E74-5441-0A81-A5A0DDDD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E9C25-D2D5-0C82-7B07-4CCEB25C1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5D0F77-22C2-16D8-270F-833FD126B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D03456-6E93-6F9D-E759-A2D079E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42DBB-5E3A-3E4E-05FB-DF7FE53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BE18EC-F1A4-C912-559C-4F890E4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BC7F4-9135-4925-8082-4EA7AA79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1E64CD-7A0B-9D06-B7E2-9E28F85A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02D534-AD2B-F405-BE30-792B0026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FA7C7-B40D-8655-C49B-064BC60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C962D9-669D-7219-4715-F1090151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FB9715-8042-FADF-B6D3-EE4C4CFD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E9335-F8B3-6F0A-B87F-397CAF6D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3199-2887-25FD-E2EB-FCE1566B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7A719-CE0D-6A68-3F47-0E8BF54E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E52A4-5D1D-ADB7-8CBD-45B72325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36D75-5289-B85E-E65D-61BD8C18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7BE22-0FD4-FE49-E164-865015B2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E6DFD-1680-3229-CE90-E8B8F51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FE8C-6CF9-CF92-3383-386C064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8C737B-2583-7A98-5D7B-BB68419A0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DAAAE-DA14-1EC4-AD70-967CCAD3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72448-95A3-B6C6-43FE-F8140CE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1EBB3-E78C-FA2B-A296-690D23FD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8B62C-1609-3D49-530D-3A9B4C51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177005-201B-6959-C47A-29E92823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DDD68-0317-36D2-5A44-F01E932C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93C67-29EA-862A-27DE-A2286E13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C1A-1AFC-420F-85B7-D9951EBC5A35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99576-8960-472B-D346-FF18807D5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CBD2F-A033-C17C-4D7A-6C79D201D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271E-8D2A-498D-928B-9FB56B5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openai.com/docs/" TargetMode="External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baike.baidu.com/item/%E7%A7%91%E5%A4%A7%E8%AE%AF%E9%A3%9E/6580733?fromModule=lemma_in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ogo_画板 1 副本 3">
            <a:extLst>
              <a:ext uri="{FF2B5EF4-FFF2-40B4-BE49-F238E27FC236}">
                <a16:creationId xmlns:a16="http://schemas.microsoft.com/office/drawing/2014/main" id="{0E5F279D-9863-0215-50ED-2FAE57A2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74" y="4565227"/>
            <a:ext cx="12233910" cy="1869440"/>
          </a:xfrm>
          <a:prstGeom prst="rect">
            <a:avLst/>
          </a:prstGeom>
        </p:spPr>
      </p:pic>
      <p:pic>
        <p:nvPicPr>
          <p:cNvPr id="4" name="图片 3" descr="G:\2021\校庆\PPT\logo-渐变金-10.pnglogo-渐变金-10">
            <a:extLst>
              <a:ext uri="{FF2B5EF4-FFF2-40B4-BE49-F238E27FC236}">
                <a16:creationId xmlns:a16="http://schemas.microsoft.com/office/drawing/2014/main" id="{09E4A11A-0911-485F-533E-7010CDDD5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83" b="17155"/>
          <a:stretch/>
        </p:blipFill>
        <p:spPr>
          <a:xfrm>
            <a:off x="3938103" y="-706838"/>
            <a:ext cx="3335802" cy="29996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98ACE5-4CDA-FADE-079F-9F7A3DA219A5}"/>
              </a:ext>
            </a:extLst>
          </p:cNvPr>
          <p:cNvSpPr txBox="1"/>
          <p:nvPr/>
        </p:nvSpPr>
        <p:spPr>
          <a:xfrm>
            <a:off x="1492388" y="2088365"/>
            <a:ext cx="9417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</a:t>
            </a:r>
            <a:r>
              <a:rPr lang="en-US" altLang="zh-CN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数据科学基础</a:t>
            </a:r>
            <a:r>
              <a:rPr lang="en-US" altLang="zh-CN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/>
            <a:r>
              <a:rPr lang="zh-CN" altLang="en-US" sz="60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课程大作业说明</a:t>
            </a:r>
            <a:endParaRPr lang="en-US" altLang="zh-CN" sz="6000" b="1" dirty="0">
              <a:solidFill>
                <a:srgbClr val="B88F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sz="24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b="1" dirty="0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24043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531377-9D0C-959D-20F5-E2FFD34BED4F}"/>
              </a:ext>
            </a:extLst>
          </p:cNvPr>
          <p:cNvSpPr txBox="1"/>
          <p:nvPr/>
        </p:nvSpPr>
        <p:spPr>
          <a:xfrm>
            <a:off x="2301914" y="1639817"/>
            <a:ext cx="78606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Text-to-table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是一种自然语言处理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(NLP)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任务，它将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非结构化的文本数据转换成结构化的表格形式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。这个任务的关键挑战包括正确识别和提取文本中的实体、属性和关系，以及将这些信息组织成表格。</a:t>
            </a:r>
            <a:endParaRPr lang="en-US" altLang="zh-CN" b="0" i="0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现有提取实体关系模型的方法主要基于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BERT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Transformer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架构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。整个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Text-to-table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一般分为以下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个步骤：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预训练：在大量无标签文本数据上进行预训练，学习词汇、语法和语义知识。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微调：在标注好的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text-to-table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数据集上对模型进行微调，使其能够执行特定任务。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解析：根据文本内容，解析出实体、属性和关系等信息。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生成：根据解析出的信息，生成结构化的表格。</a:t>
            </a:r>
          </a:p>
        </p:txBody>
      </p:sp>
      <p:pic>
        <p:nvPicPr>
          <p:cNvPr id="3" name="图片 2" descr="logo-04">
            <a:extLst>
              <a:ext uri="{FF2B5EF4-FFF2-40B4-BE49-F238E27FC236}">
                <a16:creationId xmlns:a16="http://schemas.microsoft.com/office/drawing/2014/main" id="{FEE86559-4D40-6073-2EBE-4221C5F4B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34"/>
          <a:stretch/>
        </p:blipFill>
        <p:spPr>
          <a:xfrm>
            <a:off x="-304001" y="-464820"/>
            <a:ext cx="1991217" cy="21755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A4D95A-69FB-3E83-F153-D2E01DAF11A7}"/>
              </a:ext>
            </a:extLst>
          </p:cNvPr>
          <p:cNvSpPr/>
          <p:nvPr/>
        </p:nvSpPr>
        <p:spPr>
          <a:xfrm>
            <a:off x="4977746" y="450243"/>
            <a:ext cx="2284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BD934E"/>
                </a:solidFill>
              </a:rPr>
              <a:t>Text-to-table</a:t>
            </a:r>
            <a:r>
              <a:rPr lang="zh-CN" altLang="en-US" sz="2000" b="1" dirty="0">
                <a:solidFill>
                  <a:srgbClr val="BD934E"/>
                </a:solidFill>
              </a:rPr>
              <a:t>任务</a:t>
            </a:r>
          </a:p>
        </p:txBody>
      </p:sp>
      <p:pic>
        <p:nvPicPr>
          <p:cNvPr id="6" name="图片 5" descr="G:\2021\校庆\PPT\logo-08.pnglogo-08">
            <a:extLst>
              <a:ext uri="{FF2B5EF4-FFF2-40B4-BE49-F238E27FC236}">
                <a16:creationId xmlns:a16="http://schemas.microsoft.com/office/drawing/2014/main" id="{44C6D1A9-E7D4-6E67-F4DF-A32CD419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531377-9D0C-959D-20F5-E2FFD34BED4F}"/>
              </a:ext>
            </a:extLst>
          </p:cNvPr>
          <p:cNvSpPr txBox="1"/>
          <p:nvPr/>
        </p:nvSpPr>
        <p:spPr>
          <a:xfrm>
            <a:off x="2301914" y="1639817"/>
            <a:ext cx="78606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代表性开源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b="0" i="0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Hugging Face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Hugging Face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是一个流行的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NLP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库，提供了许多预训练的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Transformer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模型，如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BERT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TAPAS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等。可以在这里找到适用于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text-to-table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任务的模型：</a:t>
            </a:r>
            <a:r>
              <a:rPr lang="en-US" altLang="zh-CN" b="0" i="0" u="sng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hlinkClick r:id="rId2"/>
              </a:rPr>
              <a:t>https://huggingface.co/models</a:t>
            </a:r>
            <a:endParaRPr lang="en-US" altLang="zh-CN" b="0" i="0" u="sng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 err="1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OpenAI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OpenAI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开源了基于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GPT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系列模型的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，可以执行多种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NLP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任务，包括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text-to-table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。要了解更多，请访问：</a:t>
            </a:r>
            <a:r>
              <a:rPr lang="en-US" altLang="zh-CN" b="0" i="0" u="sng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hlinkClick r:id="rId3"/>
              </a:rPr>
              <a:t>https://beta.openai.com/docs/</a:t>
            </a:r>
            <a:endParaRPr lang="en-US" altLang="zh-CN" b="0" i="0" u="sng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Font typeface="+mj-lt"/>
              <a:buAutoNum type="arabicPeriod"/>
            </a:pPr>
            <a:endParaRPr lang="en-US" altLang="zh-CN" u="sng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讯飞星火认知大模型：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“讯飞星火认知大模型”是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科大讯飞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发布的产品，具有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大核心能力，即文本生成、语言理解、知识问答、逻辑推理、数学能力、代码能力、多模态能力。使用需要提前注册。</a:t>
            </a:r>
            <a:endParaRPr lang="en-US" altLang="zh-CN" b="0" i="0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CF9468-8F79-6EF6-B99B-ABB3014354EB}"/>
              </a:ext>
            </a:extLst>
          </p:cNvPr>
          <p:cNvSpPr/>
          <p:nvPr/>
        </p:nvSpPr>
        <p:spPr>
          <a:xfrm>
            <a:off x="4977746" y="450243"/>
            <a:ext cx="2284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BD934E"/>
                </a:solidFill>
              </a:rPr>
              <a:t>Text-to-table</a:t>
            </a:r>
            <a:r>
              <a:rPr lang="zh-CN" altLang="en-US" sz="2000" b="1" dirty="0">
                <a:solidFill>
                  <a:srgbClr val="BD934E"/>
                </a:solidFill>
              </a:rPr>
              <a:t>任务</a:t>
            </a:r>
          </a:p>
        </p:txBody>
      </p:sp>
      <p:pic>
        <p:nvPicPr>
          <p:cNvPr id="3" name="图片 2" descr="G:\2021\校庆\PPT\logo-08.pnglogo-08">
            <a:extLst>
              <a:ext uri="{FF2B5EF4-FFF2-40B4-BE49-F238E27FC236}">
                <a16:creationId xmlns:a16="http://schemas.microsoft.com/office/drawing/2014/main" id="{E0A956EA-65F5-979A-82F7-A67AA94903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  <p:pic>
        <p:nvPicPr>
          <p:cNvPr id="6" name="图片 5" descr="logo-04">
            <a:extLst>
              <a:ext uri="{FF2B5EF4-FFF2-40B4-BE49-F238E27FC236}">
                <a16:creationId xmlns:a16="http://schemas.microsoft.com/office/drawing/2014/main" id="{4E4DDA51-8CE9-3C45-17E9-EC80ABB912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534"/>
          <a:stretch/>
        </p:blipFill>
        <p:spPr>
          <a:xfrm>
            <a:off x="-304001" y="-464820"/>
            <a:ext cx="1991217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7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F08892-3CF4-0931-9CA0-44FA8A83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8" y="1442932"/>
            <a:ext cx="4845711" cy="47642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80EDC-201C-CB79-6C27-E8078DBA9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88" y="972273"/>
            <a:ext cx="4763385" cy="53065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7E6BCA-7FDB-F379-2746-7203622EEE84}"/>
              </a:ext>
            </a:extLst>
          </p:cNvPr>
          <p:cNvSpPr/>
          <p:nvPr/>
        </p:nvSpPr>
        <p:spPr>
          <a:xfrm>
            <a:off x="4977746" y="450243"/>
            <a:ext cx="2284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BD934E"/>
                </a:solidFill>
              </a:rPr>
              <a:t>Text-to-table</a:t>
            </a:r>
            <a:r>
              <a:rPr lang="zh-CN" altLang="en-US" sz="2000" b="1" dirty="0">
                <a:solidFill>
                  <a:srgbClr val="BD934E"/>
                </a:solidFill>
              </a:rPr>
              <a:t>任务</a:t>
            </a:r>
          </a:p>
        </p:txBody>
      </p:sp>
      <p:pic>
        <p:nvPicPr>
          <p:cNvPr id="5" name="图片 4" descr="G:\2021\校庆\PPT\logo-08.pnglogo-08">
            <a:extLst>
              <a:ext uri="{FF2B5EF4-FFF2-40B4-BE49-F238E27FC236}">
                <a16:creationId xmlns:a16="http://schemas.microsoft.com/office/drawing/2014/main" id="{438187D4-28D6-F938-5E6D-A05385C6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  <p:pic>
        <p:nvPicPr>
          <p:cNvPr id="7" name="图片 6" descr="logo-04">
            <a:extLst>
              <a:ext uri="{FF2B5EF4-FFF2-40B4-BE49-F238E27FC236}">
                <a16:creationId xmlns:a16="http://schemas.microsoft.com/office/drawing/2014/main" id="{36A2D72D-9944-EEF0-1A17-AB76340FE4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534"/>
          <a:stretch/>
        </p:blipFill>
        <p:spPr>
          <a:xfrm>
            <a:off x="-304001" y="-464820"/>
            <a:ext cx="1991217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531377-9D0C-959D-20F5-E2FFD34BED4F}"/>
              </a:ext>
            </a:extLst>
          </p:cNvPr>
          <p:cNvSpPr txBox="1"/>
          <p:nvPr/>
        </p:nvSpPr>
        <p:spPr>
          <a:xfrm>
            <a:off x="2643368" y="1539830"/>
            <a:ext cx="7860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代表性论文：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Text-to-Table: A New Way of Information Extraction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其对应的代码库：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https://github.com/shirley-wu/text_to_table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C3BCC7-894B-690F-699D-93FEA6D99D7C}"/>
              </a:ext>
            </a:extLst>
          </p:cNvPr>
          <p:cNvSpPr txBox="1"/>
          <p:nvPr/>
        </p:nvSpPr>
        <p:spPr>
          <a:xfrm>
            <a:off x="2643368" y="2455848"/>
            <a:ext cx="7710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特别提醒：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这篇论文使用的是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transformer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架构，模型较大，如果需要在本地电脑上运行并且训练，建议电脑配置为独立显卡，显存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8GB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以上。或者使用免费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开放工具，例如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Google </a:t>
            </a:r>
            <a:r>
              <a:rPr lang="en-US" altLang="zh-CN" dirty="0" err="1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Colab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训练过程解释：</a:t>
            </a:r>
            <a:endParaRPr lang="en-US" altLang="zh-CN" b="1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数据预处理，得到数据集的二进制文件</a:t>
            </a:r>
          </a:p>
          <a:p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bash scripts/preprocess.sh data/</a:t>
            </a:r>
            <a:r>
              <a:rPr lang="en-US" altLang="zh-CN" dirty="0" err="1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rotowire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 </a:t>
            </a:r>
            <a:r>
              <a:rPr lang="en-US" altLang="zh-CN" dirty="0" err="1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bart.base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  <a:p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训练，使用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BART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模型进行训练，得到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checkpoint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</a:p>
          <a:p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bash scripts/rotowire/train_had.sh /home/dataset/</a:t>
            </a:r>
            <a:r>
              <a:rPr lang="en-US" altLang="zh-CN" dirty="0" err="1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rotowire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 </a:t>
            </a:r>
            <a:r>
              <a:rPr lang="en-US" altLang="zh-CN" dirty="0" err="1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bart.base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 5</a:t>
            </a:r>
          </a:p>
          <a:p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测试，得到结果</a:t>
            </a:r>
          </a:p>
          <a:p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bash scripts/rotowire/test_constraint.sh /home/dataset/</a:t>
            </a:r>
            <a:r>
              <a:rPr lang="en-US" altLang="zh-CN" dirty="0" err="1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rotowire</a:t>
            </a:r>
            <a:r>
              <a:rPr lang="en-US" altLang="zh-CN" dirty="0">
                <a:solidFill>
                  <a:srgbClr val="37415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  <a:p>
            <a:endParaRPr lang="en-US" altLang="zh-CN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solidFill>
                <a:srgbClr val="37415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A274EA-7C30-BCAF-B3CF-97F33A209232}"/>
              </a:ext>
            </a:extLst>
          </p:cNvPr>
          <p:cNvSpPr/>
          <p:nvPr/>
        </p:nvSpPr>
        <p:spPr>
          <a:xfrm>
            <a:off x="4977746" y="450243"/>
            <a:ext cx="2284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BD934E"/>
                </a:solidFill>
              </a:rPr>
              <a:t>Text-to-table</a:t>
            </a:r>
            <a:r>
              <a:rPr lang="zh-CN" altLang="en-US" sz="2000" b="1" dirty="0">
                <a:solidFill>
                  <a:srgbClr val="BD934E"/>
                </a:solidFill>
              </a:rPr>
              <a:t>任务</a:t>
            </a:r>
          </a:p>
        </p:txBody>
      </p:sp>
      <p:pic>
        <p:nvPicPr>
          <p:cNvPr id="6" name="图片 5" descr="G:\2021\校庆\PPT\logo-08.pnglogo-08">
            <a:extLst>
              <a:ext uri="{FF2B5EF4-FFF2-40B4-BE49-F238E27FC236}">
                <a16:creationId xmlns:a16="http://schemas.microsoft.com/office/drawing/2014/main" id="{96801105-EC4F-D098-2CD7-69BE17E3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  <p:pic>
        <p:nvPicPr>
          <p:cNvPr id="7" name="图片 6" descr="logo-04">
            <a:extLst>
              <a:ext uri="{FF2B5EF4-FFF2-40B4-BE49-F238E27FC236}">
                <a16:creationId xmlns:a16="http://schemas.microsoft.com/office/drawing/2014/main" id="{FC89FB1A-3893-5540-5507-28D0F995B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34"/>
          <a:stretch/>
        </p:blipFill>
        <p:spPr>
          <a:xfrm>
            <a:off x="-304001" y="-464820"/>
            <a:ext cx="1991217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80AFDC0-7EBB-A3AD-A772-0F1B230E8C12}"/>
              </a:ext>
            </a:extLst>
          </p:cNvPr>
          <p:cNvSpPr txBox="1"/>
          <p:nvPr/>
        </p:nvSpPr>
        <p:spPr>
          <a:xfrm>
            <a:off x="954912" y="1380281"/>
            <a:ext cx="791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excel</a:t>
            </a:r>
            <a:r>
              <a:rPr lang="zh-CN" altLang="en-US" dirty="0"/>
              <a:t>，</a:t>
            </a:r>
            <a:r>
              <a:rPr lang="en-US" altLang="zh-CN" dirty="0"/>
              <a:t>SPSS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语言等方式对得到的</a:t>
            </a:r>
            <a:r>
              <a:rPr lang="en-US" altLang="zh-CN" dirty="0"/>
              <a:t>table</a:t>
            </a:r>
            <a:r>
              <a:rPr lang="zh-CN" altLang="en-US" dirty="0"/>
              <a:t>进行分析并且可视化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825CFF-2729-4C6E-26B6-646FED0F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0"/>
          <a:stretch/>
        </p:blipFill>
        <p:spPr>
          <a:xfrm>
            <a:off x="954913" y="2129742"/>
            <a:ext cx="4572235" cy="14668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08E42E-89BD-82D7-6A4C-8C31C0CE1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24" y="2129742"/>
            <a:ext cx="3727642" cy="28131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A2895A0-0B20-2044-86E4-1077FCA5EAB6}"/>
              </a:ext>
            </a:extLst>
          </p:cNvPr>
          <p:cNvSpPr/>
          <p:nvPr/>
        </p:nvSpPr>
        <p:spPr>
          <a:xfrm>
            <a:off x="4777168" y="468920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BD934E"/>
                </a:solidFill>
              </a:rPr>
              <a:t>Table</a:t>
            </a:r>
            <a:r>
              <a:rPr lang="zh-CN" altLang="en-US" sz="2000" b="1" dirty="0">
                <a:solidFill>
                  <a:srgbClr val="BD934E"/>
                </a:solidFill>
              </a:rPr>
              <a:t>数据分析可视化任务</a:t>
            </a:r>
          </a:p>
        </p:txBody>
      </p:sp>
      <p:pic>
        <p:nvPicPr>
          <p:cNvPr id="4" name="图片 3" descr="G:\2021\校庆\PPT\logo-08.pnglogo-08">
            <a:extLst>
              <a:ext uri="{FF2B5EF4-FFF2-40B4-BE49-F238E27FC236}">
                <a16:creationId xmlns:a16="http://schemas.microsoft.com/office/drawing/2014/main" id="{F72A85E2-01ED-33E4-0C4B-8FBEE93A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7197349" flipH="1">
            <a:off x="4294260" y="487359"/>
            <a:ext cx="525802" cy="484314"/>
          </a:xfrm>
          <a:prstGeom prst="rect">
            <a:avLst/>
          </a:prstGeom>
        </p:spPr>
      </p:pic>
      <p:pic>
        <p:nvPicPr>
          <p:cNvPr id="5" name="图片 4" descr="logo-04">
            <a:extLst>
              <a:ext uri="{FF2B5EF4-FFF2-40B4-BE49-F238E27FC236}">
                <a16:creationId xmlns:a16="http://schemas.microsoft.com/office/drawing/2014/main" id="{E7645DCF-D9CC-DD89-D3BD-81DA7EAA01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534"/>
          <a:stretch/>
        </p:blipFill>
        <p:spPr>
          <a:xfrm>
            <a:off x="-304001" y="-464820"/>
            <a:ext cx="1991217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642CC3-E1CB-B4A6-7A9A-8741DB0C762F}"/>
              </a:ext>
            </a:extLst>
          </p:cNvPr>
          <p:cNvSpPr txBox="1"/>
          <p:nvPr/>
        </p:nvSpPr>
        <p:spPr>
          <a:xfrm>
            <a:off x="1018574" y="2326511"/>
            <a:ext cx="10249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可以从</a:t>
            </a:r>
            <a:r>
              <a:rPr lang="en-US" altLang="zh-CN" dirty="0"/>
              <a:t>player</a:t>
            </a:r>
            <a:r>
              <a:rPr lang="zh-CN" altLang="en-US" dirty="0"/>
              <a:t>以及</a:t>
            </a:r>
            <a:r>
              <a:rPr lang="en-US" altLang="zh-CN" dirty="0"/>
              <a:t>team</a:t>
            </a:r>
            <a:r>
              <a:rPr lang="zh-CN" altLang="en-US" dirty="0"/>
              <a:t>等角度进行分析，提供一些思路（并不限制按照以下思路进行分析）：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根据球队和球员的信息，比较不同球队和球员在得分、助攻、盖帽等指标上的表现。可以使用柱状图或折线图来进行对比和分析。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根据时间信息，分析比赛中各个指标的变化趋势，例如每场比赛的得分平均值或总得分等。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根据得分、助攻或其他指标，计算球队和球员的排名和排行榜，以识别表现出色的球队和球员。</a:t>
            </a:r>
          </a:p>
          <a:p>
            <a:br>
              <a:rPr lang="zh-CN" altLang="en-US" dirty="0"/>
            </a:b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A2FA3-A430-72E6-B8CC-A41778EE5292}"/>
              </a:ext>
            </a:extLst>
          </p:cNvPr>
          <p:cNvSpPr txBox="1"/>
          <p:nvPr/>
        </p:nvSpPr>
        <p:spPr>
          <a:xfrm>
            <a:off x="1093808" y="4126375"/>
            <a:ext cx="956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注意：请至少使用</a:t>
            </a:r>
            <a:r>
              <a:rPr lang="en-US" altLang="zh-CN" dirty="0"/>
              <a:t>2</a:t>
            </a:r>
            <a:r>
              <a:rPr lang="zh-CN" altLang="en-US" dirty="0"/>
              <a:t>种分析方式，至少得到</a:t>
            </a:r>
            <a:r>
              <a:rPr lang="en-US" altLang="zh-CN" dirty="0"/>
              <a:t>5</a:t>
            </a:r>
            <a:r>
              <a:rPr lang="zh-CN" altLang="en-US"/>
              <a:t>个</a:t>
            </a:r>
            <a:r>
              <a:rPr lang="zh-CN" altLang="en-US" dirty="0"/>
              <a:t>分析结果。分析结果请可视化并且使用文字详细描述。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19DB6D-846D-C7AF-25D0-AC0F1B231CE4}"/>
              </a:ext>
            </a:extLst>
          </p:cNvPr>
          <p:cNvSpPr/>
          <p:nvPr/>
        </p:nvSpPr>
        <p:spPr>
          <a:xfrm>
            <a:off x="4777168" y="468920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BD934E"/>
                </a:solidFill>
              </a:rPr>
              <a:t>Table</a:t>
            </a:r>
            <a:r>
              <a:rPr lang="zh-CN" altLang="en-US" sz="2000" b="1" dirty="0">
                <a:solidFill>
                  <a:srgbClr val="BD934E"/>
                </a:solidFill>
              </a:rPr>
              <a:t>数据分析可视化任务</a:t>
            </a:r>
          </a:p>
        </p:txBody>
      </p:sp>
      <p:pic>
        <p:nvPicPr>
          <p:cNvPr id="6" name="图片 5" descr="G:\2021\校庆\PPT\logo-08.pnglogo-08">
            <a:extLst>
              <a:ext uri="{FF2B5EF4-FFF2-40B4-BE49-F238E27FC236}">
                <a16:creationId xmlns:a16="http://schemas.microsoft.com/office/drawing/2014/main" id="{EF2245F9-29A5-8BD9-2FB6-059FFBEF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97349" flipH="1">
            <a:off x="4294260" y="487359"/>
            <a:ext cx="525802" cy="484314"/>
          </a:xfrm>
          <a:prstGeom prst="rect">
            <a:avLst/>
          </a:prstGeom>
        </p:spPr>
      </p:pic>
      <p:pic>
        <p:nvPicPr>
          <p:cNvPr id="7" name="图片 6" descr="logo-04">
            <a:extLst>
              <a:ext uri="{FF2B5EF4-FFF2-40B4-BE49-F238E27FC236}">
                <a16:creationId xmlns:a16="http://schemas.microsoft.com/office/drawing/2014/main" id="{6202E429-2711-80BB-382E-B49CAAB92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34"/>
          <a:stretch/>
        </p:blipFill>
        <p:spPr>
          <a:xfrm>
            <a:off x="-304001" y="-464820"/>
            <a:ext cx="1991217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647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Helvetica Neue</vt:lpstr>
      <vt:lpstr>NimbusRomNo9L-Medi</vt:lpstr>
      <vt:lpstr>Söhne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晨曦</dc:creator>
  <cp:lastModifiedBy>何 晨曦</cp:lastModifiedBy>
  <cp:revision>4</cp:revision>
  <dcterms:created xsi:type="dcterms:W3CDTF">2023-05-10T09:10:06Z</dcterms:created>
  <dcterms:modified xsi:type="dcterms:W3CDTF">2023-05-13T02:19:31Z</dcterms:modified>
</cp:coreProperties>
</file>