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58" r:id="rId6"/>
    <p:sldId id="261" r:id="rId7"/>
    <p:sldId id="260" r:id="rId8"/>
    <p:sldId id="266" r:id="rId9"/>
    <p:sldId id="262" r:id="rId10"/>
    <p:sldId id="259"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2"/>
    <p:restoredTop sz="94640"/>
  </p:normalViewPr>
  <p:slideViewPr>
    <p:cSldViewPr snapToGrid="0" snapToObjects="1">
      <p:cViewPr varScale="1">
        <p:scale>
          <a:sx n="97" d="100"/>
          <a:sy n="97" d="100"/>
        </p:scale>
        <p:origin x="9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5BF1C-A4CA-411F-A1D4-E91D060522AA}" type="doc">
      <dgm:prSet loTypeId="urn:microsoft.com/office/officeart/2016/7/layout/LinearBlockProcessNumbered" loCatId="process" qsTypeId="urn:microsoft.com/office/officeart/2005/8/quickstyle/simple2" qsCatId="simple" csTypeId="urn:microsoft.com/office/officeart/2005/8/colors/colorful1" csCatId="colorful" phldr="1"/>
      <dgm:spPr/>
      <dgm:t>
        <a:bodyPr/>
        <a:lstStyle/>
        <a:p>
          <a:endParaRPr lang="en-US"/>
        </a:p>
      </dgm:t>
    </dgm:pt>
    <dgm:pt modelId="{E043B387-7B06-4AEE-AECC-1A3AD7FC0B5E}">
      <dgm:prSet custT="1"/>
      <dgm:spPr/>
      <dgm:t>
        <a:bodyPr/>
        <a:lstStyle/>
        <a:p>
          <a:r>
            <a:rPr lang="en-US" sz="1050" dirty="0"/>
            <a:t>Immediately divest resources from </a:t>
          </a:r>
          <a:r>
            <a:rPr lang="en-US" sz="1050" dirty="0" err="1"/>
            <a:t>WiiU</a:t>
          </a:r>
          <a:endParaRPr lang="en-US" sz="1050" dirty="0"/>
        </a:p>
      </dgm:t>
    </dgm:pt>
    <dgm:pt modelId="{1B55F38D-459A-480D-92B0-5CE04A69A470}" type="parTrans" cxnId="{5069D4DE-48D3-4CAE-BFE1-C7E9A0D116E8}">
      <dgm:prSet/>
      <dgm:spPr/>
      <dgm:t>
        <a:bodyPr/>
        <a:lstStyle/>
        <a:p>
          <a:endParaRPr lang="en-US"/>
        </a:p>
      </dgm:t>
    </dgm:pt>
    <dgm:pt modelId="{C20B4D27-CDB1-48D2-81DD-47620A5F9212}" type="sibTrans" cxnId="{5069D4DE-48D3-4CAE-BFE1-C7E9A0D116E8}">
      <dgm:prSet phldrT="01" phldr="0"/>
      <dgm:spPr/>
      <dgm:t>
        <a:bodyPr/>
        <a:lstStyle/>
        <a:p>
          <a:r>
            <a:rPr lang="en-US"/>
            <a:t>01</a:t>
          </a:r>
        </a:p>
      </dgm:t>
    </dgm:pt>
    <dgm:pt modelId="{84686F83-9758-4996-8424-6A653CD5464D}">
      <dgm:prSet custT="1"/>
      <dgm:spPr/>
      <dgm:t>
        <a:bodyPr/>
        <a:lstStyle/>
        <a:p>
          <a:r>
            <a:rPr lang="en-US" sz="1050" dirty="0"/>
            <a:t>Invest into development of a new console that takes advantage of Nintendo’s core strengths: portability &amp; intellectual property </a:t>
          </a:r>
        </a:p>
      </dgm:t>
    </dgm:pt>
    <dgm:pt modelId="{49185C83-4218-4FB8-8128-C90BD18D4BB8}" type="parTrans" cxnId="{28FD1DDA-8DF1-453C-A561-E39203FF9F88}">
      <dgm:prSet/>
      <dgm:spPr/>
      <dgm:t>
        <a:bodyPr/>
        <a:lstStyle/>
        <a:p>
          <a:endParaRPr lang="en-US"/>
        </a:p>
      </dgm:t>
    </dgm:pt>
    <dgm:pt modelId="{BE32EE21-082B-4DC8-9F63-311A38CC8E4A}" type="sibTrans" cxnId="{28FD1DDA-8DF1-453C-A561-E39203FF9F88}">
      <dgm:prSet phldrT="02" phldr="0"/>
      <dgm:spPr/>
      <dgm:t>
        <a:bodyPr/>
        <a:lstStyle/>
        <a:p>
          <a:r>
            <a:rPr lang="en-US"/>
            <a:t>02</a:t>
          </a:r>
        </a:p>
      </dgm:t>
    </dgm:pt>
    <dgm:pt modelId="{41DB89C3-D1FA-4DE8-8C9B-F1A895206B0B}">
      <dgm:prSet custT="1"/>
      <dgm:spPr/>
      <dgm:t>
        <a:bodyPr/>
        <a:lstStyle/>
        <a:p>
          <a:r>
            <a:rPr lang="en-US" sz="1050" dirty="0"/>
            <a:t>Provide support for third party developers so that more titles can be enjoyed on Nintendo consoles </a:t>
          </a:r>
        </a:p>
      </dgm:t>
    </dgm:pt>
    <dgm:pt modelId="{2B3AFE38-645B-4E8D-978F-EFD05E6B0047}" type="parTrans" cxnId="{B26127C4-2F29-41D3-BC07-BE9A89DD9EB1}">
      <dgm:prSet/>
      <dgm:spPr/>
      <dgm:t>
        <a:bodyPr/>
        <a:lstStyle/>
        <a:p>
          <a:endParaRPr lang="en-US"/>
        </a:p>
      </dgm:t>
    </dgm:pt>
    <dgm:pt modelId="{C1B7C424-0A4B-4B00-AA8A-01A3D78BFA40}" type="sibTrans" cxnId="{B26127C4-2F29-41D3-BC07-BE9A89DD9EB1}">
      <dgm:prSet phldrT="03" phldr="0"/>
      <dgm:spPr/>
      <dgm:t>
        <a:bodyPr/>
        <a:lstStyle/>
        <a:p>
          <a:r>
            <a:rPr lang="en-US"/>
            <a:t>03</a:t>
          </a:r>
        </a:p>
      </dgm:t>
    </dgm:pt>
    <dgm:pt modelId="{4DDC2BCB-3D2F-42D2-9021-9FF8902505A3}">
      <dgm:prSet custT="1"/>
      <dgm:spPr/>
      <dgm:t>
        <a:bodyPr/>
        <a:lstStyle/>
        <a:p>
          <a:r>
            <a:rPr lang="en-US" sz="1050" dirty="0"/>
            <a:t>Consolidate all legacy titles into an electronic format that can be purchased and downloaded online </a:t>
          </a:r>
        </a:p>
      </dgm:t>
    </dgm:pt>
    <dgm:pt modelId="{0BF9EF27-A6D5-424E-A03F-3FED4FE7536A}" type="parTrans" cxnId="{9B4FC979-7B41-4C67-B977-72576DC6CE08}">
      <dgm:prSet/>
      <dgm:spPr/>
      <dgm:t>
        <a:bodyPr/>
        <a:lstStyle/>
        <a:p>
          <a:endParaRPr lang="en-US"/>
        </a:p>
      </dgm:t>
    </dgm:pt>
    <dgm:pt modelId="{395F18D8-859A-4285-8BE2-F2E878257FD9}" type="sibTrans" cxnId="{9B4FC979-7B41-4C67-B977-72576DC6CE08}">
      <dgm:prSet phldrT="04" phldr="0"/>
      <dgm:spPr/>
      <dgm:t>
        <a:bodyPr/>
        <a:lstStyle/>
        <a:p>
          <a:r>
            <a:rPr lang="en-US"/>
            <a:t>04</a:t>
          </a:r>
        </a:p>
      </dgm:t>
    </dgm:pt>
    <dgm:pt modelId="{28EB3619-24DD-4D6F-ABF5-ABFE1D9FDE7B}">
      <dgm:prSet custT="1"/>
      <dgm:spPr/>
      <dgm:t>
        <a:bodyPr/>
        <a:lstStyle/>
        <a:p>
          <a:r>
            <a:rPr lang="en-US" sz="1050" dirty="0"/>
            <a:t>Reallocate resources from Fighting, Shooter, Sports, &amp; Strategy genre games into higher—performing genres</a:t>
          </a:r>
        </a:p>
      </dgm:t>
    </dgm:pt>
    <dgm:pt modelId="{B23BF448-5904-4E7D-854C-34F0E084BA95}" type="parTrans" cxnId="{D37490DA-90ED-4925-981E-0E222A8A693C}">
      <dgm:prSet/>
      <dgm:spPr/>
      <dgm:t>
        <a:bodyPr/>
        <a:lstStyle/>
        <a:p>
          <a:endParaRPr lang="en-US"/>
        </a:p>
      </dgm:t>
    </dgm:pt>
    <dgm:pt modelId="{D15C1F32-4A03-4E72-AAF6-1C720ED0CDB1}" type="sibTrans" cxnId="{D37490DA-90ED-4925-981E-0E222A8A693C}">
      <dgm:prSet phldrT="05" phldr="0"/>
      <dgm:spPr/>
      <dgm:t>
        <a:bodyPr/>
        <a:lstStyle/>
        <a:p>
          <a:r>
            <a:rPr lang="en-US"/>
            <a:t>05</a:t>
          </a:r>
        </a:p>
      </dgm:t>
    </dgm:pt>
    <dgm:pt modelId="{626124FD-9397-E646-9B30-A6FE876F0FAF}" type="pres">
      <dgm:prSet presAssocID="{D6B5BF1C-A4CA-411F-A1D4-E91D060522AA}" presName="Name0" presStyleCnt="0">
        <dgm:presLayoutVars>
          <dgm:animLvl val="lvl"/>
          <dgm:resizeHandles val="exact"/>
        </dgm:presLayoutVars>
      </dgm:prSet>
      <dgm:spPr/>
    </dgm:pt>
    <dgm:pt modelId="{8A1E994B-E0FD-D246-A2E3-10F48D6F6F11}" type="pres">
      <dgm:prSet presAssocID="{E043B387-7B06-4AEE-AECC-1A3AD7FC0B5E}" presName="compositeNode" presStyleCnt="0">
        <dgm:presLayoutVars>
          <dgm:bulletEnabled val="1"/>
        </dgm:presLayoutVars>
      </dgm:prSet>
      <dgm:spPr/>
    </dgm:pt>
    <dgm:pt modelId="{A1D6AB68-65A5-6346-BE9B-F4685C4CD2C2}" type="pres">
      <dgm:prSet presAssocID="{E043B387-7B06-4AEE-AECC-1A3AD7FC0B5E}" presName="bgRect" presStyleLbl="alignNode1" presStyleIdx="0" presStyleCnt="5"/>
      <dgm:spPr/>
    </dgm:pt>
    <dgm:pt modelId="{6D585431-3487-2748-8AC3-E0A72C84D846}" type="pres">
      <dgm:prSet presAssocID="{C20B4D27-CDB1-48D2-81DD-47620A5F9212}" presName="sibTransNodeRect" presStyleLbl="alignNode1" presStyleIdx="0" presStyleCnt="5">
        <dgm:presLayoutVars>
          <dgm:chMax val="0"/>
          <dgm:bulletEnabled val="1"/>
        </dgm:presLayoutVars>
      </dgm:prSet>
      <dgm:spPr/>
    </dgm:pt>
    <dgm:pt modelId="{3941DDFF-9393-2E4D-8E59-E163241D2075}" type="pres">
      <dgm:prSet presAssocID="{E043B387-7B06-4AEE-AECC-1A3AD7FC0B5E}" presName="nodeRect" presStyleLbl="alignNode1" presStyleIdx="0" presStyleCnt="5">
        <dgm:presLayoutVars>
          <dgm:bulletEnabled val="1"/>
        </dgm:presLayoutVars>
      </dgm:prSet>
      <dgm:spPr/>
    </dgm:pt>
    <dgm:pt modelId="{A2B6E485-6B6B-DA40-80A5-3A743414FE7B}" type="pres">
      <dgm:prSet presAssocID="{C20B4D27-CDB1-48D2-81DD-47620A5F9212}" presName="sibTrans" presStyleCnt="0"/>
      <dgm:spPr/>
    </dgm:pt>
    <dgm:pt modelId="{2CDC62D6-D3CF-FB4C-AA8E-9CFB181DA357}" type="pres">
      <dgm:prSet presAssocID="{84686F83-9758-4996-8424-6A653CD5464D}" presName="compositeNode" presStyleCnt="0">
        <dgm:presLayoutVars>
          <dgm:bulletEnabled val="1"/>
        </dgm:presLayoutVars>
      </dgm:prSet>
      <dgm:spPr/>
    </dgm:pt>
    <dgm:pt modelId="{2BFC7747-05B2-D44A-80B9-CEB4989FA870}" type="pres">
      <dgm:prSet presAssocID="{84686F83-9758-4996-8424-6A653CD5464D}" presName="bgRect" presStyleLbl="alignNode1" presStyleIdx="1" presStyleCnt="5"/>
      <dgm:spPr/>
    </dgm:pt>
    <dgm:pt modelId="{6D88B342-BAFC-D44A-896A-E92F75BC63A6}" type="pres">
      <dgm:prSet presAssocID="{BE32EE21-082B-4DC8-9F63-311A38CC8E4A}" presName="sibTransNodeRect" presStyleLbl="alignNode1" presStyleIdx="1" presStyleCnt="5">
        <dgm:presLayoutVars>
          <dgm:chMax val="0"/>
          <dgm:bulletEnabled val="1"/>
        </dgm:presLayoutVars>
      </dgm:prSet>
      <dgm:spPr/>
    </dgm:pt>
    <dgm:pt modelId="{EDE9A226-486B-214F-9545-23454171B728}" type="pres">
      <dgm:prSet presAssocID="{84686F83-9758-4996-8424-6A653CD5464D}" presName="nodeRect" presStyleLbl="alignNode1" presStyleIdx="1" presStyleCnt="5">
        <dgm:presLayoutVars>
          <dgm:bulletEnabled val="1"/>
        </dgm:presLayoutVars>
      </dgm:prSet>
      <dgm:spPr/>
    </dgm:pt>
    <dgm:pt modelId="{14DAA86E-7564-A446-98B1-28B1992BC9A4}" type="pres">
      <dgm:prSet presAssocID="{BE32EE21-082B-4DC8-9F63-311A38CC8E4A}" presName="sibTrans" presStyleCnt="0"/>
      <dgm:spPr/>
    </dgm:pt>
    <dgm:pt modelId="{AD0C5A65-B8AA-9740-A169-FF8484FDD8E9}" type="pres">
      <dgm:prSet presAssocID="{41DB89C3-D1FA-4DE8-8C9B-F1A895206B0B}" presName="compositeNode" presStyleCnt="0">
        <dgm:presLayoutVars>
          <dgm:bulletEnabled val="1"/>
        </dgm:presLayoutVars>
      </dgm:prSet>
      <dgm:spPr/>
    </dgm:pt>
    <dgm:pt modelId="{E3BE208F-4C56-EA46-BCAB-C7FD3B373A81}" type="pres">
      <dgm:prSet presAssocID="{41DB89C3-D1FA-4DE8-8C9B-F1A895206B0B}" presName="bgRect" presStyleLbl="alignNode1" presStyleIdx="2" presStyleCnt="5"/>
      <dgm:spPr/>
    </dgm:pt>
    <dgm:pt modelId="{EBF554B0-A428-B749-B5DE-6FCE4EAF3B21}" type="pres">
      <dgm:prSet presAssocID="{C1B7C424-0A4B-4B00-AA8A-01A3D78BFA40}" presName="sibTransNodeRect" presStyleLbl="alignNode1" presStyleIdx="2" presStyleCnt="5">
        <dgm:presLayoutVars>
          <dgm:chMax val="0"/>
          <dgm:bulletEnabled val="1"/>
        </dgm:presLayoutVars>
      </dgm:prSet>
      <dgm:spPr/>
    </dgm:pt>
    <dgm:pt modelId="{C8E19F34-A914-474D-B37C-0C054072C235}" type="pres">
      <dgm:prSet presAssocID="{41DB89C3-D1FA-4DE8-8C9B-F1A895206B0B}" presName="nodeRect" presStyleLbl="alignNode1" presStyleIdx="2" presStyleCnt="5">
        <dgm:presLayoutVars>
          <dgm:bulletEnabled val="1"/>
        </dgm:presLayoutVars>
      </dgm:prSet>
      <dgm:spPr/>
    </dgm:pt>
    <dgm:pt modelId="{762A6611-BFB4-6B47-ACB7-4A67048CC390}" type="pres">
      <dgm:prSet presAssocID="{C1B7C424-0A4B-4B00-AA8A-01A3D78BFA40}" presName="sibTrans" presStyleCnt="0"/>
      <dgm:spPr/>
    </dgm:pt>
    <dgm:pt modelId="{423DE129-049A-0740-A96F-6C21A873D938}" type="pres">
      <dgm:prSet presAssocID="{4DDC2BCB-3D2F-42D2-9021-9FF8902505A3}" presName="compositeNode" presStyleCnt="0">
        <dgm:presLayoutVars>
          <dgm:bulletEnabled val="1"/>
        </dgm:presLayoutVars>
      </dgm:prSet>
      <dgm:spPr/>
    </dgm:pt>
    <dgm:pt modelId="{C6734AF5-60CB-8F43-AF07-8D23DE5DAF55}" type="pres">
      <dgm:prSet presAssocID="{4DDC2BCB-3D2F-42D2-9021-9FF8902505A3}" presName="bgRect" presStyleLbl="alignNode1" presStyleIdx="3" presStyleCnt="5"/>
      <dgm:spPr/>
    </dgm:pt>
    <dgm:pt modelId="{B1A94E34-522A-D442-A7C0-D6AE06E9EAE9}" type="pres">
      <dgm:prSet presAssocID="{395F18D8-859A-4285-8BE2-F2E878257FD9}" presName="sibTransNodeRect" presStyleLbl="alignNode1" presStyleIdx="3" presStyleCnt="5">
        <dgm:presLayoutVars>
          <dgm:chMax val="0"/>
          <dgm:bulletEnabled val="1"/>
        </dgm:presLayoutVars>
      </dgm:prSet>
      <dgm:spPr/>
    </dgm:pt>
    <dgm:pt modelId="{AC33564D-0E78-174D-B75C-C66BF6DC0135}" type="pres">
      <dgm:prSet presAssocID="{4DDC2BCB-3D2F-42D2-9021-9FF8902505A3}" presName="nodeRect" presStyleLbl="alignNode1" presStyleIdx="3" presStyleCnt="5">
        <dgm:presLayoutVars>
          <dgm:bulletEnabled val="1"/>
        </dgm:presLayoutVars>
      </dgm:prSet>
      <dgm:spPr/>
    </dgm:pt>
    <dgm:pt modelId="{9FD4C847-AF4C-5741-85EB-FCC7D5033153}" type="pres">
      <dgm:prSet presAssocID="{395F18D8-859A-4285-8BE2-F2E878257FD9}" presName="sibTrans" presStyleCnt="0"/>
      <dgm:spPr/>
    </dgm:pt>
    <dgm:pt modelId="{ED9094C6-CE25-9545-A2FA-AF98BF367F77}" type="pres">
      <dgm:prSet presAssocID="{28EB3619-24DD-4D6F-ABF5-ABFE1D9FDE7B}" presName="compositeNode" presStyleCnt="0">
        <dgm:presLayoutVars>
          <dgm:bulletEnabled val="1"/>
        </dgm:presLayoutVars>
      </dgm:prSet>
      <dgm:spPr/>
    </dgm:pt>
    <dgm:pt modelId="{D690B8A1-198D-BA49-826A-2910888B022D}" type="pres">
      <dgm:prSet presAssocID="{28EB3619-24DD-4D6F-ABF5-ABFE1D9FDE7B}" presName="bgRect" presStyleLbl="alignNode1" presStyleIdx="4" presStyleCnt="5"/>
      <dgm:spPr/>
    </dgm:pt>
    <dgm:pt modelId="{568677EF-974B-EE4F-B84E-A43C7D9C72A0}" type="pres">
      <dgm:prSet presAssocID="{D15C1F32-4A03-4E72-AAF6-1C720ED0CDB1}" presName="sibTransNodeRect" presStyleLbl="alignNode1" presStyleIdx="4" presStyleCnt="5">
        <dgm:presLayoutVars>
          <dgm:chMax val="0"/>
          <dgm:bulletEnabled val="1"/>
        </dgm:presLayoutVars>
      </dgm:prSet>
      <dgm:spPr/>
    </dgm:pt>
    <dgm:pt modelId="{79B7391E-634B-E744-A2C0-C0A1C997CA1A}" type="pres">
      <dgm:prSet presAssocID="{28EB3619-24DD-4D6F-ABF5-ABFE1D9FDE7B}" presName="nodeRect" presStyleLbl="alignNode1" presStyleIdx="4" presStyleCnt="5">
        <dgm:presLayoutVars>
          <dgm:bulletEnabled val="1"/>
        </dgm:presLayoutVars>
      </dgm:prSet>
      <dgm:spPr/>
    </dgm:pt>
  </dgm:ptLst>
  <dgm:cxnLst>
    <dgm:cxn modelId="{3F0D6E01-EA66-5741-AD6C-F4F9F6B32241}" type="presOf" srcId="{C1B7C424-0A4B-4B00-AA8A-01A3D78BFA40}" destId="{EBF554B0-A428-B749-B5DE-6FCE4EAF3B21}" srcOrd="0" destOrd="0" presId="urn:microsoft.com/office/officeart/2016/7/layout/LinearBlockProcessNumbered"/>
    <dgm:cxn modelId="{E8406B16-54C1-2B4E-B035-207D2B314B1D}" type="presOf" srcId="{4DDC2BCB-3D2F-42D2-9021-9FF8902505A3}" destId="{AC33564D-0E78-174D-B75C-C66BF6DC0135}" srcOrd="1" destOrd="0" presId="urn:microsoft.com/office/officeart/2016/7/layout/LinearBlockProcessNumbered"/>
    <dgm:cxn modelId="{1BEEDB23-824D-2C46-A4C2-AFF52F9A37F0}" type="presOf" srcId="{D15C1F32-4A03-4E72-AAF6-1C720ED0CDB1}" destId="{568677EF-974B-EE4F-B84E-A43C7D9C72A0}" srcOrd="0" destOrd="0" presId="urn:microsoft.com/office/officeart/2016/7/layout/LinearBlockProcessNumbered"/>
    <dgm:cxn modelId="{49DB8026-81E3-C64A-AAFB-B1DA13DB6C27}" type="presOf" srcId="{84686F83-9758-4996-8424-6A653CD5464D}" destId="{EDE9A226-486B-214F-9545-23454171B728}" srcOrd="1" destOrd="0" presId="urn:microsoft.com/office/officeart/2016/7/layout/LinearBlockProcessNumbered"/>
    <dgm:cxn modelId="{F89FCC41-2DFF-E44D-9A1C-90BF72799372}" type="presOf" srcId="{41DB89C3-D1FA-4DE8-8C9B-F1A895206B0B}" destId="{E3BE208F-4C56-EA46-BCAB-C7FD3B373A81}" srcOrd="0" destOrd="0" presId="urn:microsoft.com/office/officeart/2016/7/layout/LinearBlockProcessNumbered"/>
    <dgm:cxn modelId="{D4D4394A-989F-9048-9930-0F25E8C71438}" type="presOf" srcId="{41DB89C3-D1FA-4DE8-8C9B-F1A895206B0B}" destId="{C8E19F34-A914-474D-B37C-0C054072C235}" srcOrd="1" destOrd="0" presId="urn:microsoft.com/office/officeart/2016/7/layout/LinearBlockProcessNumbered"/>
    <dgm:cxn modelId="{88B28A4E-A512-B846-A783-5EEA2F90CB9B}" type="presOf" srcId="{4DDC2BCB-3D2F-42D2-9021-9FF8902505A3}" destId="{C6734AF5-60CB-8F43-AF07-8D23DE5DAF55}" srcOrd="0" destOrd="0" presId="urn:microsoft.com/office/officeart/2016/7/layout/LinearBlockProcessNumbered"/>
    <dgm:cxn modelId="{BDADBC5A-6AD0-114F-BA3C-D288C4B121B8}" type="presOf" srcId="{D6B5BF1C-A4CA-411F-A1D4-E91D060522AA}" destId="{626124FD-9397-E646-9B30-A6FE876F0FAF}" srcOrd="0" destOrd="0" presId="urn:microsoft.com/office/officeart/2016/7/layout/LinearBlockProcessNumbered"/>
    <dgm:cxn modelId="{5306AF5F-6E01-4440-A12C-34CD6500DDD9}" type="presOf" srcId="{BE32EE21-082B-4DC8-9F63-311A38CC8E4A}" destId="{6D88B342-BAFC-D44A-896A-E92F75BC63A6}" srcOrd="0" destOrd="0" presId="urn:microsoft.com/office/officeart/2016/7/layout/LinearBlockProcessNumbered"/>
    <dgm:cxn modelId="{3A89A773-B95C-1E42-9304-78AB05769D3E}" type="presOf" srcId="{C20B4D27-CDB1-48D2-81DD-47620A5F9212}" destId="{6D585431-3487-2748-8AC3-E0A72C84D846}" srcOrd="0" destOrd="0" presId="urn:microsoft.com/office/officeart/2016/7/layout/LinearBlockProcessNumbered"/>
    <dgm:cxn modelId="{9B4FC979-7B41-4C67-B977-72576DC6CE08}" srcId="{D6B5BF1C-A4CA-411F-A1D4-E91D060522AA}" destId="{4DDC2BCB-3D2F-42D2-9021-9FF8902505A3}" srcOrd="3" destOrd="0" parTransId="{0BF9EF27-A6D5-424E-A03F-3FED4FE7536A}" sibTransId="{395F18D8-859A-4285-8BE2-F2E878257FD9}"/>
    <dgm:cxn modelId="{D7EB1F89-E06A-2E4E-92EC-498CE79EF641}" type="presOf" srcId="{E043B387-7B06-4AEE-AECC-1A3AD7FC0B5E}" destId="{3941DDFF-9393-2E4D-8E59-E163241D2075}" srcOrd="1" destOrd="0" presId="urn:microsoft.com/office/officeart/2016/7/layout/LinearBlockProcessNumbered"/>
    <dgm:cxn modelId="{600A8192-B42B-B74B-979A-4090E1215610}" type="presOf" srcId="{28EB3619-24DD-4D6F-ABF5-ABFE1D9FDE7B}" destId="{D690B8A1-198D-BA49-826A-2910888B022D}" srcOrd="0" destOrd="0" presId="urn:microsoft.com/office/officeart/2016/7/layout/LinearBlockProcessNumbered"/>
    <dgm:cxn modelId="{30C36CB0-7A90-674F-9CA6-F947812FD5F2}" type="presOf" srcId="{84686F83-9758-4996-8424-6A653CD5464D}" destId="{2BFC7747-05B2-D44A-80B9-CEB4989FA870}" srcOrd="0" destOrd="0" presId="urn:microsoft.com/office/officeart/2016/7/layout/LinearBlockProcessNumbered"/>
    <dgm:cxn modelId="{E7689FB7-8543-FB41-A95C-EBE7D6EFCFD7}" type="presOf" srcId="{E043B387-7B06-4AEE-AECC-1A3AD7FC0B5E}" destId="{A1D6AB68-65A5-6346-BE9B-F4685C4CD2C2}" srcOrd="0" destOrd="0" presId="urn:microsoft.com/office/officeart/2016/7/layout/LinearBlockProcessNumbered"/>
    <dgm:cxn modelId="{B26127C4-2F29-41D3-BC07-BE9A89DD9EB1}" srcId="{D6B5BF1C-A4CA-411F-A1D4-E91D060522AA}" destId="{41DB89C3-D1FA-4DE8-8C9B-F1A895206B0B}" srcOrd="2" destOrd="0" parTransId="{2B3AFE38-645B-4E8D-978F-EFD05E6B0047}" sibTransId="{C1B7C424-0A4B-4B00-AA8A-01A3D78BFA40}"/>
    <dgm:cxn modelId="{1890F5C5-2E60-D74F-A70F-A8BC5ED23CDC}" type="presOf" srcId="{395F18D8-859A-4285-8BE2-F2E878257FD9}" destId="{B1A94E34-522A-D442-A7C0-D6AE06E9EAE9}" srcOrd="0" destOrd="0" presId="urn:microsoft.com/office/officeart/2016/7/layout/LinearBlockProcessNumbered"/>
    <dgm:cxn modelId="{62B76ACB-5579-A047-8D64-A59E6779CC26}" type="presOf" srcId="{28EB3619-24DD-4D6F-ABF5-ABFE1D9FDE7B}" destId="{79B7391E-634B-E744-A2C0-C0A1C997CA1A}" srcOrd="1" destOrd="0" presId="urn:microsoft.com/office/officeart/2016/7/layout/LinearBlockProcessNumbered"/>
    <dgm:cxn modelId="{28FD1DDA-8DF1-453C-A561-E39203FF9F88}" srcId="{D6B5BF1C-A4CA-411F-A1D4-E91D060522AA}" destId="{84686F83-9758-4996-8424-6A653CD5464D}" srcOrd="1" destOrd="0" parTransId="{49185C83-4218-4FB8-8128-C90BD18D4BB8}" sibTransId="{BE32EE21-082B-4DC8-9F63-311A38CC8E4A}"/>
    <dgm:cxn modelId="{D37490DA-90ED-4925-981E-0E222A8A693C}" srcId="{D6B5BF1C-A4CA-411F-A1D4-E91D060522AA}" destId="{28EB3619-24DD-4D6F-ABF5-ABFE1D9FDE7B}" srcOrd="4" destOrd="0" parTransId="{B23BF448-5904-4E7D-854C-34F0E084BA95}" sibTransId="{D15C1F32-4A03-4E72-AAF6-1C720ED0CDB1}"/>
    <dgm:cxn modelId="{5069D4DE-48D3-4CAE-BFE1-C7E9A0D116E8}" srcId="{D6B5BF1C-A4CA-411F-A1D4-E91D060522AA}" destId="{E043B387-7B06-4AEE-AECC-1A3AD7FC0B5E}" srcOrd="0" destOrd="0" parTransId="{1B55F38D-459A-480D-92B0-5CE04A69A470}" sibTransId="{C20B4D27-CDB1-48D2-81DD-47620A5F9212}"/>
    <dgm:cxn modelId="{FE642261-2BDB-D14C-8097-D4E5E079F766}" type="presParOf" srcId="{626124FD-9397-E646-9B30-A6FE876F0FAF}" destId="{8A1E994B-E0FD-D246-A2E3-10F48D6F6F11}" srcOrd="0" destOrd="0" presId="urn:microsoft.com/office/officeart/2016/7/layout/LinearBlockProcessNumbered"/>
    <dgm:cxn modelId="{DBAD9726-DE1E-D64A-9327-941684D8D2F1}" type="presParOf" srcId="{8A1E994B-E0FD-D246-A2E3-10F48D6F6F11}" destId="{A1D6AB68-65A5-6346-BE9B-F4685C4CD2C2}" srcOrd="0" destOrd="0" presId="urn:microsoft.com/office/officeart/2016/7/layout/LinearBlockProcessNumbered"/>
    <dgm:cxn modelId="{B585262C-3FA4-344C-8384-4A7EF96E4F18}" type="presParOf" srcId="{8A1E994B-E0FD-D246-A2E3-10F48D6F6F11}" destId="{6D585431-3487-2748-8AC3-E0A72C84D846}" srcOrd="1" destOrd="0" presId="urn:microsoft.com/office/officeart/2016/7/layout/LinearBlockProcessNumbered"/>
    <dgm:cxn modelId="{93A54BE0-C9D9-2C40-8BCA-BEC4AF2F4F0E}" type="presParOf" srcId="{8A1E994B-E0FD-D246-A2E3-10F48D6F6F11}" destId="{3941DDFF-9393-2E4D-8E59-E163241D2075}" srcOrd="2" destOrd="0" presId="urn:microsoft.com/office/officeart/2016/7/layout/LinearBlockProcessNumbered"/>
    <dgm:cxn modelId="{0EFDE22C-D984-9A46-B22D-C2266818A262}" type="presParOf" srcId="{626124FD-9397-E646-9B30-A6FE876F0FAF}" destId="{A2B6E485-6B6B-DA40-80A5-3A743414FE7B}" srcOrd="1" destOrd="0" presId="urn:microsoft.com/office/officeart/2016/7/layout/LinearBlockProcessNumbered"/>
    <dgm:cxn modelId="{59D6E395-9BFB-5848-A021-7E563CE6A5B5}" type="presParOf" srcId="{626124FD-9397-E646-9B30-A6FE876F0FAF}" destId="{2CDC62D6-D3CF-FB4C-AA8E-9CFB181DA357}" srcOrd="2" destOrd="0" presId="urn:microsoft.com/office/officeart/2016/7/layout/LinearBlockProcessNumbered"/>
    <dgm:cxn modelId="{F9005E22-5C58-7A44-9D7F-59EB50C3DE3B}" type="presParOf" srcId="{2CDC62D6-D3CF-FB4C-AA8E-9CFB181DA357}" destId="{2BFC7747-05B2-D44A-80B9-CEB4989FA870}" srcOrd="0" destOrd="0" presId="urn:microsoft.com/office/officeart/2016/7/layout/LinearBlockProcessNumbered"/>
    <dgm:cxn modelId="{F5690A08-231E-5D43-B8EF-F1C26C670D09}" type="presParOf" srcId="{2CDC62D6-D3CF-FB4C-AA8E-9CFB181DA357}" destId="{6D88B342-BAFC-D44A-896A-E92F75BC63A6}" srcOrd="1" destOrd="0" presId="urn:microsoft.com/office/officeart/2016/7/layout/LinearBlockProcessNumbered"/>
    <dgm:cxn modelId="{43C8BF43-0724-ED45-852D-F992F379C85F}" type="presParOf" srcId="{2CDC62D6-D3CF-FB4C-AA8E-9CFB181DA357}" destId="{EDE9A226-486B-214F-9545-23454171B728}" srcOrd="2" destOrd="0" presId="urn:microsoft.com/office/officeart/2016/7/layout/LinearBlockProcessNumbered"/>
    <dgm:cxn modelId="{C2F9655A-607B-1F42-95AF-B7925DDEF365}" type="presParOf" srcId="{626124FD-9397-E646-9B30-A6FE876F0FAF}" destId="{14DAA86E-7564-A446-98B1-28B1992BC9A4}" srcOrd="3" destOrd="0" presId="urn:microsoft.com/office/officeart/2016/7/layout/LinearBlockProcessNumbered"/>
    <dgm:cxn modelId="{6558FB27-22FA-9C46-BEFB-50068E69BB0D}" type="presParOf" srcId="{626124FD-9397-E646-9B30-A6FE876F0FAF}" destId="{AD0C5A65-B8AA-9740-A169-FF8484FDD8E9}" srcOrd="4" destOrd="0" presId="urn:microsoft.com/office/officeart/2016/7/layout/LinearBlockProcessNumbered"/>
    <dgm:cxn modelId="{E4EEF8BB-055D-B746-B3E3-A33D618DA6C3}" type="presParOf" srcId="{AD0C5A65-B8AA-9740-A169-FF8484FDD8E9}" destId="{E3BE208F-4C56-EA46-BCAB-C7FD3B373A81}" srcOrd="0" destOrd="0" presId="urn:microsoft.com/office/officeart/2016/7/layout/LinearBlockProcessNumbered"/>
    <dgm:cxn modelId="{16D974C8-3AAC-ED4E-8D96-164FFB2C5D34}" type="presParOf" srcId="{AD0C5A65-B8AA-9740-A169-FF8484FDD8E9}" destId="{EBF554B0-A428-B749-B5DE-6FCE4EAF3B21}" srcOrd="1" destOrd="0" presId="urn:microsoft.com/office/officeart/2016/7/layout/LinearBlockProcessNumbered"/>
    <dgm:cxn modelId="{D9ADD89B-B93D-CA4B-A0F8-2D9734E0D1EF}" type="presParOf" srcId="{AD0C5A65-B8AA-9740-A169-FF8484FDD8E9}" destId="{C8E19F34-A914-474D-B37C-0C054072C235}" srcOrd="2" destOrd="0" presId="urn:microsoft.com/office/officeart/2016/7/layout/LinearBlockProcessNumbered"/>
    <dgm:cxn modelId="{56DF3AA1-D221-E64B-A92D-E48D400B3D9B}" type="presParOf" srcId="{626124FD-9397-E646-9B30-A6FE876F0FAF}" destId="{762A6611-BFB4-6B47-ACB7-4A67048CC390}" srcOrd="5" destOrd="0" presId="urn:microsoft.com/office/officeart/2016/7/layout/LinearBlockProcessNumbered"/>
    <dgm:cxn modelId="{597E0460-E943-E640-ACEE-6D0AEE65B3BB}" type="presParOf" srcId="{626124FD-9397-E646-9B30-A6FE876F0FAF}" destId="{423DE129-049A-0740-A96F-6C21A873D938}" srcOrd="6" destOrd="0" presId="urn:microsoft.com/office/officeart/2016/7/layout/LinearBlockProcessNumbered"/>
    <dgm:cxn modelId="{FA33FF25-FEDB-1442-B57D-114C7ADE92B5}" type="presParOf" srcId="{423DE129-049A-0740-A96F-6C21A873D938}" destId="{C6734AF5-60CB-8F43-AF07-8D23DE5DAF55}" srcOrd="0" destOrd="0" presId="urn:microsoft.com/office/officeart/2016/7/layout/LinearBlockProcessNumbered"/>
    <dgm:cxn modelId="{D741FB11-180F-E746-8C31-10398A27F7A4}" type="presParOf" srcId="{423DE129-049A-0740-A96F-6C21A873D938}" destId="{B1A94E34-522A-D442-A7C0-D6AE06E9EAE9}" srcOrd="1" destOrd="0" presId="urn:microsoft.com/office/officeart/2016/7/layout/LinearBlockProcessNumbered"/>
    <dgm:cxn modelId="{3E2DB69D-76A4-BB4B-99E9-D7ECEE5EDE11}" type="presParOf" srcId="{423DE129-049A-0740-A96F-6C21A873D938}" destId="{AC33564D-0E78-174D-B75C-C66BF6DC0135}" srcOrd="2" destOrd="0" presId="urn:microsoft.com/office/officeart/2016/7/layout/LinearBlockProcessNumbered"/>
    <dgm:cxn modelId="{A1B241C4-64CF-3245-81EE-E7668FC0B451}" type="presParOf" srcId="{626124FD-9397-E646-9B30-A6FE876F0FAF}" destId="{9FD4C847-AF4C-5741-85EB-FCC7D5033153}" srcOrd="7" destOrd="0" presId="urn:microsoft.com/office/officeart/2016/7/layout/LinearBlockProcessNumbered"/>
    <dgm:cxn modelId="{0B389611-670F-5F4A-B4CA-6F8EACBF855C}" type="presParOf" srcId="{626124FD-9397-E646-9B30-A6FE876F0FAF}" destId="{ED9094C6-CE25-9545-A2FA-AF98BF367F77}" srcOrd="8" destOrd="0" presId="urn:microsoft.com/office/officeart/2016/7/layout/LinearBlockProcessNumbered"/>
    <dgm:cxn modelId="{92E60507-1551-1B43-A162-5FE5137A614E}" type="presParOf" srcId="{ED9094C6-CE25-9545-A2FA-AF98BF367F77}" destId="{D690B8A1-198D-BA49-826A-2910888B022D}" srcOrd="0" destOrd="0" presId="urn:microsoft.com/office/officeart/2016/7/layout/LinearBlockProcessNumbered"/>
    <dgm:cxn modelId="{EA51AC28-2E43-DE48-9688-4AF4137FAE5F}" type="presParOf" srcId="{ED9094C6-CE25-9545-A2FA-AF98BF367F77}" destId="{568677EF-974B-EE4F-B84E-A43C7D9C72A0}" srcOrd="1" destOrd="0" presId="urn:microsoft.com/office/officeart/2016/7/layout/LinearBlockProcessNumbered"/>
    <dgm:cxn modelId="{F872365D-F4E5-2D46-8238-D376FF1A153A}" type="presParOf" srcId="{ED9094C6-CE25-9545-A2FA-AF98BF367F77}" destId="{79B7391E-634B-E744-A2C0-C0A1C997CA1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6AB68-65A5-6346-BE9B-F4685C4CD2C2}">
      <dsp:nvSpPr>
        <dsp:cNvPr id="0" name=""/>
        <dsp:cNvSpPr/>
      </dsp:nvSpPr>
      <dsp:spPr>
        <a:xfrm>
          <a:off x="5312" y="525453"/>
          <a:ext cx="1660722" cy="1992866"/>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Immediately divest resources from </a:t>
          </a:r>
          <a:r>
            <a:rPr lang="en-US" sz="1050" kern="1200" dirty="0" err="1"/>
            <a:t>WiiU</a:t>
          </a:r>
          <a:endParaRPr lang="en-US" sz="1050" kern="1200" dirty="0"/>
        </a:p>
      </dsp:txBody>
      <dsp:txXfrm>
        <a:off x="5312" y="1322599"/>
        <a:ext cx="1660722" cy="1195719"/>
      </dsp:txXfrm>
    </dsp:sp>
    <dsp:sp modelId="{6D585431-3487-2748-8AC3-E0A72C84D846}">
      <dsp:nvSpPr>
        <dsp:cNvPr id="0" name=""/>
        <dsp:cNvSpPr/>
      </dsp:nvSpPr>
      <dsp:spPr>
        <a:xfrm>
          <a:off x="531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01</a:t>
          </a:r>
        </a:p>
      </dsp:txBody>
      <dsp:txXfrm>
        <a:off x="5312" y="525453"/>
        <a:ext cx="1660722" cy="797146"/>
      </dsp:txXfrm>
    </dsp:sp>
    <dsp:sp modelId="{2BFC7747-05B2-D44A-80B9-CEB4989FA870}">
      <dsp:nvSpPr>
        <dsp:cNvPr id="0" name=""/>
        <dsp:cNvSpPr/>
      </dsp:nvSpPr>
      <dsp:spPr>
        <a:xfrm>
          <a:off x="1798892" y="525453"/>
          <a:ext cx="1660722" cy="1992866"/>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Invest into development of a new console that takes advantage of Nintendo’s core strengths: portability &amp; intellectual property </a:t>
          </a:r>
        </a:p>
      </dsp:txBody>
      <dsp:txXfrm>
        <a:off x="1798892" y="1322599"/>
        <a:ext cx="1660722" cy="1195719"/>
      </dsp:txXfrm>
    </dsp:sp>
    <dsp:sp modelId="{6D88B342-BAFC-D44A-896A-E92F75BC63A6}">
      <dsp:nvSpPr>
        <dsp:cNvPr id="0" name=""/>
        <dsp:cNvSpPr/>
      </dsp:nvSpPr>
      <dsp:spPr>
        <a:xfrm>
          <a:off x="179889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02</a:t>
          </a:r>
        </a:p>
      </dsp:txBody>
      <dsp:txXfrm>
        <a:off x="1798892" y="525453"/>
        <a:ext cx="1660722" cy="797146"/>
      </dsp:txXfrm>
    </dsp:sp>
    <dsp:sp modelId="{E3BE208F-4C56-EA46-BCAB-C7FD3B373A81}">
      <dsp:nvSpPr>
        <dsp:cNvPr id="0" name=""/>
        <dsp:cNvSpPr/>
      </dsp:nvSpPr>
      <dsp:spPr>
        <a:xfrm>
          <a:off x="3592472" y="525453"/>
          <a:ext cx="1660722" cy="1992866"/>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Provide support for third party developers so that more titles can be enjoyed on Nintendo consoles </a:t>
          </a:r>
        </a:p>
      </dsp:txBody>
      <dsp:txXfrm>
        <a:off x="3592472" y="1322599"/>
        <a:ext cx="1660722" cy="1195719"/>
      </dsp:txXfrm>
    </dsp:sp>
    <dsp:sp modelId="{EBF554B0-A428-B749-B5DE-6FCE4EAF3B21}">
      <dsp:nvSpPr>
        <dsp:cNvPr id="0" name=""/>
        <dsp:cNvSpPr/>
      </dsp:nvSpPr>
      <dsp:spPr>
        <a:xfrm>
          <a:off x="359247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03</a:t>
          </a:r>
        </a:p>
      </dsp:txBody>
      <dsp:txXfrm>
        <a:off x="3592472" y="525453"/>
        <a:ext cx="1660722" cy="797146"/>
      </dsp:txXfrm>
    </dsp:sp>
    <dsp:sp modelId="{C6734AF5-60CB-8F43-AF07-8D23DE5DAF55}">
      <dsp:nvSpPr>
        <dsp:cNvPr id="0" name=""/>
        <dsp:cNvSpPr/>
      </dsp:nvSpPr>
      <dsp:spPr>
        <a:xfrm>
          <a:off x="5386052" y="525453"/>
          <a:ext cx="1660722" cy="1992866"/>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Consolidate all legacy titles into an electronic format that can be purchased and downloaded online </a:t>
          </a:r>
        </a:p>
      </dsp:txBody>
      <dsp:txXfrm>
        <a:off x="5386052" y="1322599"/>
        <a:ext cx="1660722" cy="1195719"/>
      </dsp:txXfrm>
    </dsp:sp>
    <dsp:sp modelId="{B1A94E34-522A-D442-A7C0-D6AE06E9EAE9}">
      <dsp:nvSpPr>
        <dsp:cNvPr id="0" name=""/>
        <dsp:cNvSpPr/>
      </dsp:nvSpPr>
      <dsp:spPr>
        <a:xfrm>
          <a:off x="538605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04</a:t>
          </a:r>
        </a:p>
      </dsp:txBody>
      <dsp:txXfrm>
        <a:off x="5386052" y="525453"/>
        <a:ext cx="1660722" cy="797146"/>
      </dsp:txXfrm>
    </dsp:sp>
    <dsp:sp modelId="{D690B8A1-198D-BA49-826A-2910888B022D}">
      <dsp:nvSpPr>
        <dsp:cNvPr id="0" name=""/>
        <dsp:cNvSpPr/>
      </dsp:nvSpPr>
      <dsp:spPr>
        <a:xfrm>
          <a:off x="7179632" y="525453"/>
          <a:ext cx="1660722" cy="1992866"/>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Reallocate resources from Fighting, Shooter, Sports, &amp; Strategy genre games into higher—performing genres</a:t>
          </a:r>
        </a:p>
      </dsp:txBody>
      <dsp:txXfrm>
        <a:off x="7179632" y="1322599"/>
        <a:ext cx="1660722" cy="1195719"/>
      </dsp:txXfrm>
    </dsp:sp>
    <dsp:sp modelId="{568677EF-974B-EE4F-B84E-A43C7D9C72A0}">
      <dsp:nvSpPr>
        <dsp:cNvPr id="0" name=""/>
        <dsp:cNvSpPr/>
      </dsp:nvSpPr>
      <dsp:spPr>
        <a:xfrm>
          <a:off x="717963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05</a:t>
          </a:r>
        </a:p>
      </dsp:txBody>
      <dsp:txXfrm>
        <a:off x="7179632" y="525453"/>
        <a:ext cx="1660722" cy="79714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2/2/20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2/2/20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2/2/20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EB91-FD56-7C4F-9BA4-FDFBAF4B41E8}"/>
              </a:ext>
            </a:extLst>
          </p:cNvPr>
          <p:cNvSpPr>
            <a:spLocks noGrp="1"/>
          </p:cNvSpPr>
          <p:nvPr>
            <p:ph type="ctrTitle"/>
          </p:nvPr>
        </p:nvSpPr>
        <p:spPr/>
        <p:txBody>
          <a:bodyPr/>
          <a:lstStyle/>
          <a:p>
            <a:r>
              <a:rPr lang="en-JP" dirty="0"/>
              <a:t>Nintendo: An In-Depth Analysis </a:t>
            </a:r>
          </a:p>
        </p:txBody>
      </p:sp>
      <p:sp>
        <p:nvSpPr>
          <p:cNvPr id="3" name="Subtitle 2">
            <a:extLst>
              <a:ext uri="{FF2B5EF4-FFF2-40B4-BE49-F238E27FC236}">
                <a16:creationId xmlns:a16="http://schemas.microsoft.com/office/drawing/2014/main" id="{E6F25367-F2BA-B846-9BB4-15F8FD67CC91}"/>
              </a:ext>
            </a:extLst>
          </p:cNvPr>
          <p:cNvSpPr>
            <a:spLocks noGrp="1"/>
          </p:cNvSpPr>
          <p:nvPr>
            <p:ph type="subTitle" idx="1"/>
          </p:nvPr>
        </p:nvSpPr>
        <p:spPr/>
        <p:txBody>
          <a:bodyPr/>
          <a:lstStyle/>
          <a:p>
            <a:r>
              <a:rPr lang="en-JP" dirty="0"/>
              <a:t>Dustin Na</a:t>
            </a:r>
          </a:p>
        </p:txBody>
      </p:sp>
    </p:spTree>
    <p:extLst>
      <p:ext uri="{BB962C8B-B14F-4D97-AF65-F5344CB8AC3E}">
        <p14:creationId xmlns:p14="http://schemas.microsoft.com/office/powerpoint/2010/main" val="161393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1" name="Group 180">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82"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5"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7"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8"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1"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2"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3"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4"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0"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2" name="Group 201">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03" name="Rectangle 202">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Isosceles Triangle 203">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Rectangle 204">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07" name="Rectangle 206">
            <a:extLst>
              <a:ext uri="{FF2B5EF4-FFF2-40B4-BE49-F238E27FC236}">
                <a16:creationId xmlns:a16="http://schemas.microsoft.com/office/drawing/2014/main" id="{9499C9FE-4B17-4937-9EB8-3E1A97E32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9" name="Group 208">
            <a:extLst>
              <a:ext uri="{FF2B5EF4-FFF2-40B4-BE49-F238E27FC236}">
                <a16:creationId xmlns:a16="http://schemas.microsoft.com/office/drawing/2014/main" id="{BA1AA859-8E3B-49BF-83F6-ADF050A2C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0" name="Freeform 5">
              <a:extLst>
                <a:ext uri="{FF2B5EF4-FFF2-40B4-BE49-F238E27FC236}">
                  <a16:creationId xmlns:a16="http://schemas.microsoft.com/office/drawing/2014/main" id="{EA5E9A71-2A94-4FAA-859F-1930C2E91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6">
              <a:extLst>
                <a:ext uri="{FF2B5EF4-FFF2-40B4-BE49-F238E27FC236}">
                  <a16:creationId xmlns:a16="http://schemas.microsoft.com/office/drawing/2014/main" id="{15C43A1A-EE63-4F18-BA50-6BCC0C5FB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7">
              <a:extLst>
                <a:ext uri="{FF2B5EF4-FFF2-40B4-BE49-F238E27FC236}">
                  <a16:creationId xmlns:a16="http://schemas.microsoft.com/office/drawing/2014/main" id="{D20E631E-2C68-4E27-B833-094ECE5095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8">
              <a:extLst>
                <a:ext uri="{FF2B5EF4-FFF2-40B4-BE49-F238E27FC236}">
                  <a16:creationId xmlns:a16="http://schemas.microsoft.com/office/drawing/2014/main" id="{2446723A-FC6F-4012-8557-06069FA13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9">
              <a:extLst>
                <a:ext uri="{FF2B5EF4-FFF2-40B4-BE49-F238E27FC236}">
                  <a16:creationId xmlns:a16="http://schemas.microsoft.com/office/drawing/2014/main" id="{7F3D87D4-252C-4471-A220-28B58BF439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10">
              <a:extLst>
                <a:ext uri="{FF2B5EF4-FFF2-40B4-BE49-F238E27FC236}">
                  <a16:creationId xmlns:a16="http://schemas.microsoft.com/office/drawing/2014/main" id="{054B916A-0FD0-4006-BD6C-9D29CA03A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11">
              <a:extLst>
                <a:ext uri="{FF2B5EF4-FFF2-40B4-BE49-F238E27FC236}">
                  <a16:creationId xmlns:a16="http://schemas.microsoft.com/office/drawing/2014/main" id="{2133C3B4-D163-43CB-B3FC-A1B9A1DC38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12">
              <a:extLst>
                <a:ext uri="{FF2B5EF4-FFF2-40B4-BE49-F238E27FC236}">
                  <a16:creationId xmlns:a16="http://schemas.microsoft.com/office/drawing/2014/main" id="{44DECBCA-815C-4296-B4DA-F12AD81F2D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13">
              <a:extLst>
                <a:ext uri="{FF2B5EF4-FFF2-40B4-BE49-F238E27FC236}">
                  <a16:creationId xmlns:a16="http://schemas.microsoft.com/office/drawing/2014/main" id="{B6C3CA6F-2113-4095-B77D-19519074C1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14">
              <a:extLst>
                <a:ext uri="{FF2B5EF4-FFF2-40B4-BE49-F238E27FC236}">
                  <a16:creationId xmlns:a16="http://schemas.microsoft.com/office/drawing/2014/main" id="{6A23EEC5-4C2F-4460-B6F6-A6852C46F1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15">
              <a:extLst>
                <a:ext uri="{FF2B5EF4-FFF2-40B4-BE49-F238E27FC236}">
                  <a16:creationId xmlns:a16="http://schemas.microsoft.com/office/drawing/2014/main" id="{9CAEC751-845A-4873-BCB3-29B7EF60F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16">
              <a:extLst>
                <a:ext uri="{FF2B5EF4-FFF2-40B4-BE49-F238E27FC236}">
                  <a16:creationId xmlns:a16="http://schemas.microsoft.com/office/drawing/2014/main" id="{FA38FC93-11A4-4EB5-BC13-85FB353CD1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17">
              <a:extLst>
                <a:ext uri="{FF2B5EF4-FFF2-40B4-BE49-F238E27FC236}">
                  <a16:creationId xmlns:a16="http://schemas.microsoft.com/office/drawing/2014/main" id="{B5B6AC4D-E640-47F2-AA5A-9F9A1DB88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18">
              <a:extLst>
                <a:ext uri="{FF2B5EF4-FFF2-40B4-BE49-F238E27FC236}">
                  <a16:creationId xmlns:a16="http://schemas.microsoft.com/office/drawing/2014/main" id="{962630FB-473F-4D83-8B9F-EC52E31CA5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19">
              <a:extLst>
                <a:ext uri="{FF2B5EF4-FFF2-40B4-BE49-F238E27FC236}">
                  <a16:creationId xmlns:a16="http://schemas.microsoft.com/office/drawing/2014/main" id="{035721E2-E73B-4E57-92E2-DE71F0D17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20">
              <a:extLst>
                <a:ext uri="{FF2B5EF4-FFF2-40B4-BE49-F238E27FC236}">
                  <a16:creationId xmlns:a16="http://schemas.microsoft.com/office/drawing/2014/main" id="{3071D074-66CD-4273-AF66-207364BA3E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21">
              <a:extLst>
                <a:ext uri="{FF2B5EF4-FFF2-40B4-BE49-F238E27FC236}">
                  <a16:creationId xmlns:a16="http://schemas.microsoft.com/office/drawing/2014/main" id="{4197CB22-95EA-4E41-94A6-6BCE8C0278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22">
              <a:extLst>
                <a:ext uri="{FF2B5EF4-FFF2-40B4-BE49-F238E27FC236}">
                  <a16:creationId xmlns:a16="http://schemas.microsoft.com/office/drawing/2014/main" id="{622F5B4E-EBC2-4021-A986-B40B49442B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23">
              <a:extLst>
                <a:ext uri="{FF2B5EF4-FFF2-40B4-BE49-F238E27FC236}">
                  <a16:creationId xmlns:a16="http://schemas.microsoft.com/office/drawing/2014/main" id="{A1450C78-508B-412D-8354-C6AE7E9F93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0" name="Group 229">
            <a:extLst>
              <a:ext uri="{FF2B5EF4-FFF2-40B4-BE49-F238E27FC236}">
                <a16:creationId xmlns:a16="http://schemas.microsoft.com/office/drawing/2014/main" id="{0D2C6055-EB42-4E7C-B358-308A54C713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231" name="Rectangle 230">
              <a:extLst>
                <a:ext uri="{FF2B5EF4-FFF2-40B4-BE49-F238E27FC236}">
                  <a16:creationId xmlns:a16="http://schemas.microsoft.com/office/drawing/2014/main" id="{8A0384A8-C4E8-407C-BD44-2B989327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Isosceles Triangle 39">
              <a:extLst>
                <a:ext uri="{FF2B5EF4-FFF2-40B4-BE49-F238E27FC236}">
                  <a16:creationId xmlns:a16="http://schemas.microsoft.com/office/drawing/2014/main" id="{B7F9FA9E-2650-4B17-BA91-C12C0C5F9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E96B943E-BAEE-4DC2-87CB-78F6E433D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E2E32A-A3C8-7C48-A48C-1534C20F0E05}"/>
              </a:ext>
            </a:extLst>
          </p:cNvPr>
          <p:cNvSpPr>
            <a:spLocks noGrp="1"/>
          </p:cNvSpPr>
          <p:nvPr>
            <p:ph type="title"/>
          </p:nvPr>
        </p:nvSpPr>
        <p:spPr>
          <a:xfrm>
            <a:off x="895415" y="2075504"/>
            <a:ext cx="3654569" cy="2704840"/>
          </a:xfrm>
        </p:spPr>
        <p:txBody>
          <a:bodyPr vert="horz" lIns="228600" tIns="228600" rIns="228600" bIns="0" rtlCol="0" anchor="b">
            <a:normAutofit/>
          </a:bodyPr>
          <a:lstStyle/>
          <a:p>
            <a:pPr>
              <a:lnSpc>
                <a:spcPct val="80000"/>
              </a:lnSpc>
            </a:pPr>
            <a:r>
              <a:rPr lang="en-US" sz="4800" dirty="0"/>
              <a:t>Nintendo: Console Divestment &amp; Consolidation</a:t>
            </a:r>
          </a:p>
        </p:txBody>
      </p:sp>
      <p:pic>
        <p:nvPicPr>
          <p:cNvPr id="5" name="Picture 4" descr="A picture containing implement, pencil&#10;&#10;Description automatically generated">
            <a:extLst>
              <a:ext uri="{FF2B5EF4-FFF2-40B4-BE49-F238E27FC236}">
                <a16:creationId xmlns:a16="http://schemas.microsoft.com/office/drawing/2014/main" id="{6294E6B2-0B93-D141-B4CF-C2BB19F1B8F0}"/>
              </a:ext>
            </a:extLst>
          </p:cNvPr>
          <p:cNvPicPr>
            <a:picLocks noChangeAspect="1"/>
          </p:cNvPicPr>
          <p:nvPr/>
        </p:nvPicPr>
        <p:blipFill rotWithShape="1">
          <a:blip r:embed="rId2"/>
          <a:srcRect r="3366" b="-2"/>
          <a:stretch/>
        </p:blipFill>
        <p:spPr>
          <a:xfrm>
            <a:off x="5421083" y="25988"/>
            <a:ext cx="6745028" cy="6858000"/>
          </a:xfrm>
          <a:prstGeom prst="rect">
            <a:avLst/>
          </a:prstGeom>
          <a:ln w="9525">
            <a:noFill/>
          </a:ln>
        </p:spPr>
      </p:pic>
    </p:spTree>
    <p:extLst>
      <p:ext uri="{BB962C8B-B14F-4D97-AF65-F5344CB8AC3E}">
        <p14:creationId xmlns:p14="http://schemas.microsoft.com/office/powerpoint/2010/main" val="419993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0"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2"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7"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8"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9"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0"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1"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2"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8"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99" name="Group 149">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00" name="Rectangle 150">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Isosceles Triangle 151">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Rectangle 152">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5" name="Rectangle 154">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3"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177">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79" name="Rectangle 178">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7E51FBD-1631-3E45-9ACF-37F42B4D4BE8}"/>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4600"/>
              <a:t>Nintendo: Genre Divestment</a:t>
            </a:r>
          </a:p>
        </p:txBody>
      </p:sp>
      <p:sp>
        <p:nvSpPr>
          <p:cNvPr id="183" name="Rectangle 182">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B2775092-1557-B44D-8789-B9B5F4F04EA0}"/>
              </a:ext>
            </a:extLst>
          </p:cNvPr>
          <p:cNvPicPr>
            <a:picLocks noChangeAspect="1"/>
          </p:cNvPicPr>
          <p:nvPr/>
        </p:nvPicPr>
        <p:blipFill>
          <a:blip r:embed="rId2"/>
          <a:stretch>
            <a:fillRect/>
          </a:stretch>
        </p:blipFill>
        <p:spPr>
          <a:xfrm>
            <a:off x="6256395" y="320039"/>
            <a:ext cx="5121527" cy="2957681"/>
          </a:xfrm>
          <a:prstGeom prst="rect">
            <a:avLst/>
          </a:prstGeom>
          <a:ln w="9525">
            <a:noFill/>
          </a:ln>
        </p:spPr>
      </p:pic>
      <p:pic>
        <p:nvPicPr>
          <p:cNvPr id="5" name="Content Placeholder 4" descr="A screenshot of a cell phone&#10;&#10;Description automatically generated">
            <a:extLst>
              <a:ext uri="{FF2B5EF4-FFF2-40B4-BE49-F238E27FC236}">
                <a16:creationId xmlns:a16="http://schemas.microsoft.com/office/drawing/2014/main" id="{E7665CE8-140A-084D-AB34-2AA2BA4F9064}"/>
              </a:ext>
            </a:extLst>
          </p:cNvPr>
          <p:cNvPicPr>
            <a:picLocks noGrp="1" noChangeAspect="1"/>
          </p:cNvPicPr>
          <p:nvPr>
            <p:ph idx="1"/>
          </p:nvPr>
        </p:nvPicPr>
        <p:blipFill>
          <a:blip r:embed="rId3"/>
          <a:stretch>
            <a:fillRect/>
          </a:stretch>
        </p:blipFill>
        <p:spPr>
          <a:xfrm>
            <a:off x="6253315" y="3593650"/>
            <a:ext cx="5127688" cy="2948420"/>
          </a:xfrm>
          <a:prstGeom prst="rect">
            <a:avLst/>
          </a:prstGeom>
          <a:ln w="9525">
            <a:noFill/>
          </a:ln>
        </p:spPr>
      </p:pic>
    </p:spTree>
    <p:extLst>
      <p:ext uri="{BB962C8B-B14F-4D97-AF65-F5344CB8AC3E}">
        <p14:creationId xmlns:p14="http://schemas.microsoft.com/office/powerpoint/2010/main" val="150929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1">
            <a:extLst>
              <a:ext uri="{FF2B5EF4-FFF2-40B4-BE49-F238E27FC236}">
                <a16:creationId xmlns:a16="http://schemas.microsoft.com/office/drawing/2014/main" id="{EBE04FDE-1662-4E20-A2C3-5690F3D08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3">
            <a:extLst>
              <a:ext uri="{FF2B5EF4-FFF2-40B4-BE49-F238E27FC236}">
                <a16:creationId xmlns:a16="http://schemas.microsoft.com/office/drawing/2014/main" id="{97A24CF0-E9B6-4194-ABE2-20E6531A62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E5614DBA-A071-4A0B-B369-D7473C222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D1E2D353-ED6E-4AE1-B8FA-8A4EDA7FE9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B31A55D1-834F-44CD-9CA8-9308833BBC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3BB197EC-8922-4578-9BDA-F834633D2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37E196B-82C5-4B28-BB8D-01B5AC4FA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447C143A-A694-4B70-8140-8B4CBCBFF9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D957842-66DE-49BD-AE10-E1FB396A6E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02581D8A-1AAC-4550-AC4A-02586C2834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a:extLst>
                <a:ext uri="{FF2B5EF4-FFF2-40B4-BE49-F238E27FC236}">
                  <a16:creationId xmlns:a16="http://schemas.microsoft.com/office/drawing/2014/main" id="{947604C6-988E-4C9B-B3CF-386D4ABA4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a:extLst>
                <a:ext uri="{FF2B5EF4-FFF2-40B4-BE49-F238E27FC236}">
                  <a16:creationId xmlns:a16="http://schemas.microsoft.com/office/drawing/2014/main" id="{2754364A-040E-4101-A1E4-084D58C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5">
              <a:extLst>
                <a:ext uri="{FF2B5EF4-FFF2-40B4-BE49-F238E27FC236}">
                  <a16:creationId xmlns:a16="http://schemas.microsoft.com/office/drawing/2014/main" id="{659D0B50-D627-4051-A744-62C7D462A4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6">
              <a:extLst>
                <a:ext uri="{FF2B5EF4-FFF2-40B4-BE49-F238E27FC236}">
                  <a16:creationId xmlns:a16="http://schemas.microsoft.com/office/drawing/2014/main" id="{7658DAB2-46FD-472A-AEAB-3D1A8E286C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7">
              <a:extLst>
                <a:ext uri="{FF2B5EF4-FFF2-40B4-BE49-F238E27FC236}">
                  <a16:creationId xmlns:a16="http://schemas.microsoft.com/office/drawing/2014/main" id="{A99FFE22-4F84-49FE-AEEB-1C8DF55843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8">
              <a:extLst>
                <a:ext uri="{FF2B5EF4-FFF2-40B4-BE49-F238E27FC236}">
                  <a16:creationId xmlns:a16="http://schemas.microsoft.com/office/drawing/2014/main" id="{E891D32E-8798-4DD9-AB63-AFAF188E4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9">
              <a:extLst>
                <a:ext uri="{FF2B5EF4-FFF2-40B4-BE49-F238E27FC236}">
                  <a16:creationId xmlns:a16="http://schemas.microsoft.com/office/drawing/2014/main" id="{E53EABA3-214A-43CB-924D-6C8DAD040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CD41AE90-E4CE-46CE-BF11-6A089969B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0F7E188B-8491-4BE6-A403-96E74D2411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a:extLst>
                <a:ext uri="{FF2B5EF4-FFF2-40B4-BE49-F238E27FC236}">
                  <a16:creationId xmlns:a16="http://schemas.microsoft.com/office/drawing/2014/main" id="{EF7ACF44-2AC4-4DD3-A836-F480E8FE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BBC4DF3A-D06A-4710-923B-DD3A6FFA94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a:extLst>
                <a:ext uri="{FF2B5EF4-FFF2-40B4-BE49-F238E27FC236}">
                  <a16:creationId xmlns:a16="http://schemas.microsoft.com/office/drawing/2014/main" id="{62E71C92-8C07-4128-BC3E-5351A4648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E9CB338A-FBD9-40C9-A62B-84038D16DF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0B3C7741-BC6B-4E1F-BFC3-730C453635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4281677"/>
            <a:ext cx="8845667" cy="1771275"/>
            <a:chOff x="1669293" y="3893141"/>
            <a:chExt cx="8845667" cy="1771275"/>
          </a:xfrm>
          <a:solidFill>
            <a:srgbClr val="343434"/>
          </a:solidFill>
        </p:grpSpPr>
        <p:sp>
          <p:nvSpPr>
            <p:cNvPr id="38" name="Isosceles Triangle 39">
              <a:extLst>
                <a:ext uri="{FF2B5EF4-FFF2-40B4-BE49-F238E27FC236}">
                  <a16:creationId xmlns:a16="http://schemas.microsoft.com/office/drawing/2014/main" id="{68593629-B292-467F-9B19-B595E6540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CDAF9DD-34EE-4FF1-A53C-43138283E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9D12E8-6A91-2848-8964-3B2B1430F08E}"/>
              </a:ext>
            </a:extLst>
          </p:cNvPr>
          <p:cNvSpPr>
            <a:spLocks noGrp="1"/>
          </p:cNvSpPr>
          <p:nvPr>
            <p:ph type="title"/>
          </p:nvPr>
        </p:nvSpPr>
        <p:spPr>
          <a:xfrm>
            <a:off x="1759237" y="4368773"/>
            <a:ext cx="8673427" cy="1250384"/>
          </a:xfrm>
        </p:spPr>
        <p:txBody>
          <a:bodyPr>
            <a:normAutofit/>
          </a:bodyPr>
          <a:lstStyle/>
          <a:p>
            <a:r>
              <a:rPr lang="en-JP" dirty="0">
                <a:solidFill>
                  <a:srgbClr val="FFFFFF"/>
                </a:solidFill>
              </a:rPr>
              <a:t>Moving Forward</a:t>
            </a:r>
          </a:p>
        </p:txBody>
      </p:sp>
      <p:graphicFrame>
        <p:nvGraphicFramePr>
          <p:cNvPr id="7" name="Text Placeholder 4">
            <a:extLst>
              <a:ext uri="{FF2B5EF4-FFF2-40B4-BE49-F238E27FC236}">
                <a16:creationId xmlns:a16="http://schemas.microsoft.com/office/drawing/2014/main" id="{4C12C6FC-0F95-443F-AA63-B1220ABF1E09}"/>
              </a:ext>
            </a:extLst>
          </p:cNvPr>
          <p:cNvGraphicFramePr>
            <a:graphicFrameLocks noGrp="1"/>
          </p:cNvGraphicFramePr>
          <p:nvPr>
            <p:ph idx="1"/>
            <p:extLst>
              <p:ext uri="{D42A27DB-BD31-4B8C-83A1-F6EECF244321}">
                <p14:modId xmlns:p14="http://schemas.microsoft.com/office/powerpoint/2010/main" val="4232617903"/>
              </p:ext>
            </p:extLst>
          </p:nvPr>
        </p:nvGraphicFramePr>
        <p:xfrm>
          <a:off x="1669293" y="803186"/>
          <a:ext cx="8845667" cy="3043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4136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EAF3F-C92A-9A42-AA34-50F0B209D1D6}"/>
              </a:ext>
            </a:extLst>
          </p:cNvPr>
          <p:cNvSpPr>
            <a:spLocks noGrp="1"/>
          </p:cNvSpPr>
          <p:nvPr>
            <p:ph type="title"/>
          </p:nvPr>
        </p:nvSpPr>
        <p:spPr>
          <a:xfrm>
            <a:off x="807720" y="2349925"/>
            <a:ext cx="2441894" cy="2456442"/>
          </a:xfrm>
        </p:spPr>
        <p:txBody>
          <a:bodyPr>
            <a:normAutofit/>
          </a:bodyPr>
          <a:lstStyle/>
          <a:p>
            <a:pPr algn="l"/>
            <a:r>
              <a:rPr lang="en-JP" dirty="0"/>
              <a:t>Overview</a:t>
            </a:r>
            <a:endParaRPr lang="en-JP" sz="3200" dirty="0"/>
          </a:p>
        </p:txBody>
      </p:sp>
      <p:sp>
        <p:nvSpPr>
          <p:cNvPr id="3" name="Content Placeholder 2">
            <a:extLst>
              <a:ext uri="{FF2B5EF4-FFF2-40B4-BE49-F238E27FC236}">
                <a16:creationId xmlns:a16="http://schemas.microsoft.com/office/drawing/2014/main" id="{1746A177-3472-4B4B-A79A-0CF6013851AD}"/>
              </a:ext>
            </a:extLst>
          </p:cNvPr>
          <p:cNvSpPr>
            <a:spLocks noGrp="1"/>
          </p:cNvSpPr>
          <p:nvPr>
            <p:ph idx="1"/>
          </p:nvPr>
        </p:nvSpPr>
        <p:spPr>
          <a:xfrm>
            <a:off x="4846319" y="1111249"/>
            <a:ext cx="6554001" cy="4635503"/>
          </a:xfrm>
        </p:spPr>
        <p:txBody>
          <a:bodyPr>
            <a:normAutofit/>
          </a:bodyPr>
          <a:lstStyle/>
          <a:p>
            <a:pPr marL="0" indent="0">
              <a:buNone/>
            </a:pPr>
            <a:r>
              <a:rPr lang="en-JP" dirty="0"/>
              <a:t>In recent years, Nintendo has been able to compete with Sony with their superiority in handheld consoles and intellectual property. In fact, with the release of the Wii Nintendo was able to properly compete against Sony in the Console Gaming market. However, the WiiU has been underperforming and has failed to achieve the success that the Wii enjoyed. What can Nintendo do at this point to reposition themselves against Sony?</a:t>
            </a:r>
          </a:p>
        </p:txBody>
      </p:sp>
    </p:spTree>
    <p:extLst>
      <p:ext uri="{BB962C8B-B14F-4D97-AF65-F5344CB8AC3E}">
        <p14:creationId xmlns:p14="http://schemas.microsoft.com/office/powerpoint/2010/main" val="17466559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1" name="Freeform: Shape 9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29C1B7-0D4B-8C48-83A0-EE123767ACE0}"/>
              </a:ext>
            </a:extLst>
          </p:cNvPr>
          <p:cNvSpPr>
            <a:spLocks noGrp="1"/>
          </p:cNvSpPr>
          <p:nvPr>
            <p:ph type="title"/>
          </p:nvPr>
        </p:nvSpPr>
        <p:spPr>
          <a:xfrm>
            <a:off x="807720" y="762608"/>
            <a:ext cx="10481519" cy="1003932"/>
          </a:xfrm>
        </p:spPr>
        <p:txBody>
          <a:bodyPr anchor="ctr">
            <a:normAutofit/>
          </a:bodyPr>
          <a:lstStyle/>
          <a:p>
            <a:pPr algn="l"/>
            <a:r>
              <a:rPr lang="en-JP" sz="3600" dirty="0">
                <a:solidFill>
                  <a:schemeClr val="accent1"/>
                </a:solidFill>
              </a:rPr>
              <a:t>Agenda</a:t>
            </a:r>
          </a:p>
        </p:txBody>
      </p:sp>
      <p:sp>
        <p:nvSpPr>
          <p:cNvPr id="3" name="Content Placeholder 2">
            <a:extLst>
              <a:ext uri="{FF2B5EF4-FFF2-40B4-BE49-F238E27FC236}">
                <a16:creationId xmlns:a16="http://schemas.microsoft.com/office/drawing/2014/main" id="{7CF1C9C4-6A05-064A-8E3C-4088989C2614}"/>
              </a:ext>
            </a:extLst>
          </p:cNvPr>
          <p:cNvSpPr>
            <a:spLocks noGrp="1"/>
          </p:cNvSpPr>
          <p:nvPr>
            <p:ph idx="1"/>
          </p:nvPr>
        </p:nvSpPr>
        <p:spPr>
          <a:xfrm>
            <a:off x="807721" y="2635976"/>
            <a:ext cx="8227269" cy="3542776"/>
          </a:xfrm>
        </p:spPr>
        <p:txBody>
          <a:bodyPr>
            <a:normAutofit/>
          </a:bodyPr>
          <a:lstStyle/>
          <a:p>
            <a:r>
              <a:rPr lang="en-US" sz="1600" dirty="0"/>
              <a:t>What is the geographic distribution and sales breakdown per product?</a:t>
            </a:r>
          </a:p>
          <a:p>
            <a:r>
              <a:rPr lang="en-US" sz="1600" dirty="0"/>
              <a:t>How do Nintendo products compare to PlayStation products?</a:t>
            </a:r>
          </a:p>
          <a:p>
            <a:r>
              <a:rPr lang="en-US" sz="1600" dirty="0"/>
              <a:t>Of the segment which proves most attractive, which titles are responsible for driving the highest profit?</a:t>
            </a:r>
          </a:p>
          <a:p>
            <a:r>
              <a:rPr lang="en-US" sz="1600" dirty="0"/>
              <a:t>Of the current products that Nintendo produces, does there exist any consoles or genres that they should divest themselves of?</a:t>
            </a:r>
          </a:p>
          <a:p>
            <a:r>
              <a:rPr lang="en-US" sz="1600" dirty="0"/>
              <a:t>Where should Nintendo focus their resources?</a:t>
            </a:r>
          </a:p>
          <a:p>
            <a:pPr marL="0" indent="0">
              <a:buNone/>
            </a:pPr>
            <a:endParaRPr lang="en-JP" sz="1600" dirty="0"/>
          </a:p>
        </p:txBody>
      </p:sp>
    </p:spTree>
    <p:extLst>
      <p:ext uri="{BB962C8B-B14F-4D97-AF65-F5344CB8AC3E}">
        <p14:creationId xmlns:p14="http://schemas.microsoft.com/office/powerpoint/2010/main" val="8264695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77721C2-ACB7-8245-A711-ADBC97D96461}"/>
              </a:ext>
            </a:extLst>
          </p:cNvPr>
          <p:cNvSpPr>
            <a:spLocks noGrp="1"/>
          </p:cNvSpPr>
          <p:nvPr>
            <p:ph type="title"/>
          </p:nvPr>
        </p:nvSpPr>
        <p:spPr>
          <a:xfrm>
            <a:off x="888630" y="4760132"/>
            <a:ext cx="10449821" cy="1777829"/>
          </a:xfrm>
        </p:spPr>
        <p:txBody>
          <a:bodyPr>
            <a:normAutofit fontScale="90000"/>
          </a:bodyPr>
          <a:lstStyle/>
          <a:p>
            <a:r>
              <a:rPr lang="en-JP" dirty="0"/>
              <a:t>The majority of video game sales are attributed to PlayStation and X</a:t>
            </a:r>
            <a:r>
              <a:rPr lang="en-US" dirty="0"/>
              <a:t>b</a:t>
            </a:r>
            <a:r>
              <a:rPr lang="en-JP" dirty="0"/>
              <a:t>ox, with Nintendo coming up from behind</a:t>
            </a:r>
          </a:p>
        </p:txBody>
      </p:sp>
      <p:sp>
        <p:nvSpPr>
          <p:cNvPr id="35" name="Freeform: Shape 34">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D5D6612-D2D5-744B-A238-693AA23EC9A1}"/>
              </a:ext>
            </a:extLst>
          </p:cNvPr>
          <p:cNvPicPr>
            <a:picLocks noChangeAspect="1"/>
          </p:cNvPicPr>
          <p:nvPr/>
        </p:nvPicPr>
        <p:blipFill>
          <a:blip r:embed="rId2"/>
          <a:stretch>
            <a:fillRect/>
          </a:stretch>
        </p:blipFill>
        <p:spPr>
          <a:xfrm>
            <a:off x="1717305" y="0"/>
            <a:ext cx="8757390" cy="4313013"/>
          </a:xfrm>
          <a:prstGeom prst="rect">
            <a:avLst/>
          </a:prstGeom>
        </p:spPr>
      </p:pic>
    </p:spTree>
    <p:extLst>
      <p:ext uri="{BB962C8B-B14F-4D97-AF65-F5344CB8AC3E}">
        <p14:creationId xmlns:p14="http://schemas.microsoft.com/office/powerpoint/2010/main" val="8791304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6"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9"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1"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2"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5"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6"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7"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8"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1"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2"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3"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4"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76" name="Group 175">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77" name="Rectangle 176">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Isosceles Triangle 177">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Rectangle 178">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81" name="Rectangle 18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8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76F4D99-47C5-4A46-B41A-275ABE2911F2}"/>
              </a:ext>
            </a:extLst>
          </p:cNvPr>
          <p:cNvSpPr>
            <a:spLocks noGrp="1"/>
          </p:cNvSpPr>
          <p:nvPr>
            <p:ph type="title"/>
          </p:nvPr>
        </p:nvSpPr>
        <p:spPr>
          <a:xfrm>
            <a:off x="1376198" y="5364740"/>
            <a:ext cx="9435152" cy="789673"/>
          </a:xfrm>
        </p:spPr>
        <p:txBody>
          <a:bodyPr vert="horz" lIns="228600" tIns="228600" rIns="228600" bIns="0" rtlCol="0" anchor="ctr">
            <a:normAutofit fontScale="90000"/>
          </a:bodyPr>
          <a:lstStyle/>
          <a:p>
            <a:pPr>
              <a:lnSpc>
                <a:spcPct val="80000"/>
              </a:lnSpc>
            </a:pPr>
            <a:r>
              <a:rPr lang="en-US" dirty="0">
                <a:solidFill>
                  <a:schemeClr val="bg1"/>
                </a:solidFill>
              </a:rPr>
              <a:t>Nintendo has the advantage when it comes to handheld consoles, but is losing out when it comes to gaming consoles</a:t>
            </a:r>
          </a:p>
        </p:txBody>
      </p:sp>
      <p:sp>
        <p:nvSpPr>
          <p:cNvPr id="204" name="Freeform: Shape 203">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C260EB9A-2A90-F144-8D59-8B9A032729D5}"/>
              </a:ext>
            </a:extLst>
          </p:cNvPr>
          <p:cNvPicPr>
            <a:picLocks noChangeAspect="1"/>
          </p:cNvPicPr>
          <p:nvPr/>
        </p:nvPicPr>
        <p:blipFill>
          <a:blip r:embed="rId2"/>
          <a:stretch>
            <a:fillRect/>
          </a:stretch>
        </p:blipFill>
        <p:spPr>
          <a:xfrm>
            <a:off x="2768991" y="626940"/>
            <a:ext cx="6663011" cy="3864547"/>
          </a:xfrm>
          <a:prstGeom prst="rect">
            <a:avLst/>
          </a:prstGeom>
        </p:spPr>
      </p:pic>
    </p:spTree>
    <p:extLst>
      <p:ext uri="{BB962C8B-B14F-4D97-AF65-F5344CB8AC3E}">
        <p14:creationId xmlns:p14="http://schemas.microsoft.com/office/powerpoint/2010/main" val="312074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279" name="Group 278">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80"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1"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2"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3"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4"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5"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6"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7"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8"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9"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0"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1"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2"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3"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4"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5"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6"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7"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8"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0" name="Group 299">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1" name="Rectangle 300">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2" name="Isosceles Triangle 301">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3" name="Rectangle 302">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5" name="Rectangle 30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 name="Group 30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0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2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56" name="Title 1">
            <a:extLst>
              <a:ext uri="{FF2B5EF4-FFF2-40B4-BE49-F238E27FC236}">
                <a16:creationId xmlns:a16="http://schemas.microsoft.com/office/drawing/2014/main" id="{A2C595D0-F456-2C4F-8741-8A6E2EC52ED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Nintendo vs Sony: Popularity</a:t>
            </a:r>
          </a:p>
        </p:txBody>
      </p:sp>
      <p:sp>
        <p:nvSpPr>
          <p:cNvPr id="328" name="Freeform: Shape 32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4" name="Picture 13" descr="A close up of a logo&#10;&#10;Description automatically generated">
            <a:extLst>
              <a:ext uri="{FF2B5EF4-FFF2-40B4-BE49-F238E27FC236}">
                <a16:creationId xmlns:a16="http://schemas.microsoft.com/office/drawing/2014/main" id="{A39BAA41-7C9D-6E41-8D4B-000C08F26ADC}"/>
              </a:ext>
            </a:extLst>
          </p:cNvPr>
          <p:cNvPicPr>
            <a:picLocks noChangeAspect="1"/>
          </p:cNvPicPr>
          <p:nvPr/>
        </p:nvPicPr>
        <p:blipFill>
          <a:blip r:embed="rId2"/>
          <a:stretch>
            <a:fillRect/>
          </a:stretch>
        </p:blipFill>
        <p:spPr>
          <a:xfrm>
            <a:off x="1596294" y="583922"/>
            <a:ext cx="4025571" cy="3864547"/>
          </a:xfrm>
          <a:prstGeom prst="rect">
            <a:avLst/>
          </a:prstGeom>
        </p:spPr>
      </p:pic>
      <p:pic>
        <p:nvPicPr>
          <p:cNvPr id="16" name="Picture 15" descr="A close up of a logo&#10;&#10;Description automatically generated">
            <a:extLst>
              <a:ext uri="{FF2B5EF4-FFF2-40B4-BE49-F238E27FC236}">
                <a16:creationId xmlns:a16="http://schemas.microsoft.com/office/drawing/2014/main" id="{412C3491-9898-6C44-BEDD-41221775D39C}"/>
              </a:ext>
            </a:extLst>
          </p:cNvPr>
          <p:cNvPicPr>
            <a:picLocks noChangeAspect="1"/>
          </p:cNvPicPr>
          <p:nvPr/>
        </p:nvPicPr>
        <p:blipFill>
          <a:blip r:embed="rId3"/>
          <a:stretch>
            <a:fillRect/>
          </a:stretch>
        </p:blipFill>
        <p:spPr>
          <a:xfrm>
            <a:off x="6296742" y="583922"/>
            <a:ext cx="4057268" cy="3864547"/>
          </a:xfrm>
          <a:prstGeom prst="rect">
            <a:avLst/>
          </a:prstGeom>
        </p:spPr>
      </p:pic>
    </p:spTree>
    <p:extLst>
      <p:ext uri="{BB962C8B-B14F-4D97-AF65-F5344CB8AC3E}">
        <p14:creationId xmlns:p14="http://schemas.microsoft.com/office/powerpoint/2010/main" val="3307678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3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55" name="Group 25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56" name="Rectangle 25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Isosceles Triangle 25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Rectangle 25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60" name="Rectangle 25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2" name="Group 26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6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9609F7F-4B8A-E146-9211-3E8BBB9B0CC2}"/>
              </a:ext>
            </a:extLst>
          </p:cNvPr>
          <p:cNvSpPr>
            <a:spLocks noGrp="1"/>
          </p:cNvSpPr>
          <p:nvPr>
            <p:ph type="title"/>
          </p:nvPr>
        </p:nvSpPr>
        <p:spPr>
          <a:xfrm>
            <a:off x="1376682" y="5354375"/>
            <a:ext cx="9435152" cy="789673"/>
          </a:xfrm>
        </p:spPr>
        <p:txBody>
          <a:bodyPr vert="horz" lIns="228600" tIns="228600" rIns="228600" bIns="0" rtlCol="0" anchor="ctr">
            <a:normAutofit fontScale="90000"/>
          </a:bodyPr>
          <a:lstStyle/>
          <a:p>
            <a:pPr>
              <a:lnSpc>
                <a:spcPct val="80000"/>
              </a:lnSpc>
            </a:pPr>
            <a:r>
              <a:rPr lang="en-US" dirty="0">
                <a:solidFill>
                  <a:schemeClr val="bg1"/>
                </a:solidFill>
              </a:rPr>
              <a:t>While Nintendo Products are well received, more than half of the users who used a Wii did not purchase a </a:t>
            </a:r>
            <a:r>
              <a:rPr lang="en-US" dirty="0" err="1">
                <a:solidFill>
                  <a:schemeClr val="bg1"/>
                </a:solidFill>
              </a:rPr>
              <a:t>WiiU</a:t>
            </a:r>
            <a:endParaRPr lang="en-US" dirty="0">
              <a:solidFill>
                <a:schemeClr val="bg1"/>
              </a:solidFill>
            </a:endParaRPr>
          </a:p>
        </p:txBody>
      </p:sp>
      <p:sp>
        <p:nvSpPr>
          <p:cNvPr id="283" name="Freeform: Shape 28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icture containing room&#10;&#10;Description automatically generated">
            <a:extLst>
              <a:ext uri="{FF2B5EF4-FFF2-40B4-BE49-F238E27FC236}">
                <a16:creationId xmlns:a16="http://schemas.microsoft.com/office/drawing/2014/main" id="{4EE7DCF9-A761-1348-A47C-8C978A121217}"/>
              </a:ext>
            </a:extLst>
          </p:cNvPr>
          <p:cNvPicPr>
            <a:picLocks noChangeAspect="1"/>
          </p:cNvPicPr>
          <p:nvPr/>
        </p:nvPicPr>
        <p:blipFill>
          <a:blip r:embed="rId2"/>
          <a:stretch>
            <a:fillRect/>
          </a:stretch>
        </p:blipFill>
        <p:spPr>
          <a:xfrm>
            <a:off x="6284627" y="591608"/>
            <a:ext cx="4036081" cy="3864547"/>
          </a:xfrm>
          <a:prstGeom prst="rect">
            <a:avLst/>
          </a:prstGeom>
        </p:spPr>
      </p:pic>
      <p:pic>
        <p:nvPicPr>
          <p:cNvPr id="4" name="Picture 3" descr="A close up of a logo&#10;&#10;Description automatically generated">
            <a:extLst>
              <a:ext uri="{FF2B5EF4-FFF2-40B4-BE49-F238E27FC236}">
                <a16:creationId xmlns:a16="http://schemas.microsoft.com/office/drawing/2014/main" id="{CCBAF90F-1D50-D445-A32D-89B8AD3A99A4}"/>
              </a:ext>
            </a:extLst>
          </p:cNvPr>
          <p:cNvPicPr>
            <a:picLocks noChangeAspect="1"/>
          </p:cNvPicPr>
          <p:nvPr/>
        </p:nvPicPr>
        <p:blipFill>
          <a:blip r:embed="rId3"/>
          <a:stretch>
            <a:fillRect/>
          </a:stretch>
        </p:blipFill>
        <p:spPr>
          <a:xfrm>
            <a:off x="1702491" y="591608"/>
            <a:ext cx="4046646" cy="3864547"/>
          </a:xfrm>
          <a:prstGeom prst="rect">
            <a:avLst/>
          </a:prstGeom>
        </p:spPr>
      </p:pic>
    </p:spTree>
    <p:extLst>
      <p:ext uri="{BB962C8B-B14F-4D97-AF65-F5344CB8AC3E}">
        <p14:creationId xmlns:p14="http://schemas.microsoft.com/office/powerpoint/2010/main" val="45699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4" name="Rectangle 33">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34">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8" name="Rectangle 3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9A9DF3B-0715-414D-A0EF-099CD7FC266A}"/>
              </a:ext>
            </a:extLst>
          </p:cNvPr>
          <p:cNvSpPr>
            <a:spLocks noGrp="1"/>
          </p:cNvSpPr>
          <p:nvPr>
            <p:ph type="title"/>
          </p:nvPr>
        </p:nvSpPr>
        <p:spPr>
          <a:xfrm>
            <a:off x="1378425" y="5199797"/>
            <a:ext cx="9435152" cy="789673"/>
          </a:xfrm>
        </p:spPr>
        <p:txBody>
          <a:bodyPr vert="horz" lIns="228600" tIns="228600" rIns="228600" bIns="0" rtlCol="0" anchor="ctr">
            <a:normAutofit fontScale="90000"/>
          </a:bodyPr>
          <a:lstStyle/>
          <a:p>
            <a:pPr>
              <a:lnSpc>
                <a:spcPct val="80000"/>
              </a:lnSpc>
            </a:pPr>
            <a:r>
              <a:rPr lang="en-US" dirty="0">
                <a:solidFill>
                  <a:schemeClr val="bg1"/>
                </a:solidFill>
              </a:rPr>
              <a:t>Compared to Nintendo, PlayStation has more variation in User Score but is more stable in User Retention</a:t>
            </a:r>
          </a:p>
        </p:txBody>
      </p:sp>
      <p:sp>
        <p:nvSpPr>
          <p:cNvPr id="61" name="Freeform: Shape 60">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2052883A-4A03-904D-9E99-281A8F627A8F}"/>
              </a:ext>
            </a:extLst>
          </p:cNvPr>
          <p:cNvPicPr>
            <a:picLocks noChangeAspect="1"/>
          </p:cNvPicPr>
          <p:nvPr/>
        </p:nvPicPr>
        <p:blipFill>
          <a:blip r:embed="rId2"/>
          <a:stretch>
            <a:fillRect/>
          </a:stretch>
        </p:blipFill>
        <p:spPr>
          <a:xfrm>
            <a:off x="6985837" y="636620"/>
            <a:ext cx="4057268" cy="3864547"/>
          </a:xfrm>
          <a:prstGeom prst="rect">
            <a:avLst/>
          </a:prstGeom>
        </p:spPr>
      </p:pic>
      <p:pic>
        <p:nvPicPr>
          <p:cNvPr id="7" name="Picture 6" descr="A close up of a logo&#10;&#10;Description automatically generated">
            <a:extLst>
              <a:ext uri="{FF2B5EF4-FFF2-40B4-BE49-F238E27FC236}">
                <a16:creationId xmlns:a16="http://schemas.microsoft.com/office/drawing/2014/main" id="{05CB898A-B2A0-C041-AAA1-2E05D5771675}"/>
              </a:ext>
            </a:extLst>
          </p:cNvPr>
          <p:cNvPicPr>
            <a:picLocks noChangeAspect="1"/>
          </p:cNvPicPr>
          <p:nvPr/>
        </p:nvPicPr>
        <p:blipFill>
          <a:blip r:embed="rId3"/>
          <a:stretch>
            <a:fillRect/>
          </a:stretch>
        </p:blipFill>
        <p:spPr>
          <a:xfrm>
            <a:off x="1807505" y="636620"/>
            <a:ext cx="4078677" cy="3864547"/>
          </a:xfrm>
          <a:prstGeom prst="rect">
            <a:avLst/>
          </a:prstGeom>
        </p:spPr>
      </p:pic>
    </p:spTree>
    <p:extLst>
      <p:ext uri="{BB962C8B-B14F-4D97-AF65-F5344CB8AC3E}">
        <p14:creationId xmlns:p14="http://schemas.microsoft.com/office/powerpoint/2010/main" val="73137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6" name="Group 255">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57"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8"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9"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0"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1"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2"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3"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4"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5"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6"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7"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8"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9"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0"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1"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2"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3"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4"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5"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6" name="Group 275">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77" name="Rectangle 276">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Isosceles Triangle 277">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Rectangle 278">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80" name="Rectangle 279">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1" name="Group 280">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82"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3" name="Group 300">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364" name="Rectangle 301">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03">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8456E2B-F308-0842-9456-005F9BFBC876}"/>
              </a:ext>
            </a:extLst>
          </p:cNvPr>
          <p:cNvSpPr>
            <a:spLocks noGrp="1"/>
          </p:cNvSpPr>
          <p:nvPr>
            <p:ph type="title"/>
          </p:nvPr>
        </p:nvSpPr>
        <p:spPr>
          <a:xfrm>
            <a:off x="895415" y="2075504"/>
            <a:ext cx="3654569" cy="2438623"/>
          </a:xfrm>
        </p:spPr>
        <p:txBody>
          <a:bodyPr vert="horz" lIns="228600" tIns="228600" rIns="228600" bIns="0" rtlCol="0" anchor="b">
            <a:normAutofit/>
          </a:bodyPr>
          <a:lstStyle/>
          <a:p>
            <a:pPr>
              <a:lnSpc>
                <a:spcPct val="80000"/>
              </a:lnSpc>
            </a:pPr>
            <a:r>
              <a:rPr lang="en-US" sz="4800" dirty="0"/>
              <a:t>Nintendo vs PlayStation: Title Diversity</a:t>
            </a:r>
          </a:p>
        </p:txBody>
      </p:sp>
      <p:sp>
        <p:nvSpPr>
          <p:cNvPr id="305" name="Rectangle 304">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screenshot of a social media post&#10;&#10;Description automatically generated">
            <a:extLst>
              <a:ext uri="{FF2B5EF4-FFF2-40B4-BE49-F238E27FC236}">
                <a16:creationId xmlns:a16="http://schemas.microsoft.com/office/drawing/2014/main" id="{261857F7-2AE3-764C-B6A7-7DF612ED952F}"/>
              </a:ext>
            </a:extLst>
          </p:cNvPr>
          <p:cNvPicPr>
            <a:picLocks noChangeAspect="1"/>
          </p:cNvPicPr>
          <p:nvPr/>
        </p:nvPicPr>
        <p:blipFill>
          <a:blip r:embed="rId2"/>
          <a:stretch>
            <a:fillRect/>
          </a:stretch>
        </p:blipFill>
        <p:spPr>
          <a:xfrm>
            <a:off x="6256395" y="320039"/>
            <a:ext cx="5121527" cy="2957681"/>
          </a:xfrm>
          <a:prstGeom prst="rect">
            <a:avLst/>
          </a:prstGeom>
          <a:ln w="9525">
            <a:noFill/>
          </a:ln>
        </p:spPr>
      </p:pic>
      <p:pic>
        <p:nvPicPr>
          <p:cNvPr id="173" name="Content Placeholder 6" descr="A screenshot of a cell phone&#10;&#10;Description automatically generated">
            <a:extLst>
              <a:ext uri="{FF2B5EF4-FFF2-40B4-BE49-F238E27FC236}">
                <a16:creationId xmlns:a16="http://schemas.microsoft.com/office/drawing/2014/main" id="{F6FFFAB0-0239-2840-B41F-DD11332071B1}"/>
              </a:ext>
            </a:extLst>
          </p:cNvPr>
          <p:cNvPicPr>
            <a:picLocks noChangeAspect="1"/>
          </p:cNvPicPr>
          <p:nvPr/>
        </p:nvPicPr>
        <p:blipFill>
          <a:blip r:embed="rId3"/>
          <a:stretch>
            <a:fillRect/>
          </a:stretch>
        </p:blipFill>
        <p:spPr>
          <a:xfrm>
            <a:off x="6264413" y="3593650"/>
            <a:ext cx="5105491" cy="2948420"/>
          </a:xfrm>
          <a:prstGeom prst="rect">
            <a:avLst/>
          </a:prstGeom>
          <a:ln w="9525">
            <a:noFill/>
          </a:ln>
        </p:spPr>
      </p:pic>
    </p:spTree>
    <p:extLst>
      <p:ext uri="{BB962C8B-B14F-4D97-AF65-F5344CB8AC3E}">
        <p14:creationId xmlns:p14="http://schemas.microsoft.com/office/powerpoint/2010/main" val="150803608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131</TotalTime>
  <Words>336</Words>
  <Application>Microsoft Macintosh PowerPoint</Application>
  <PresentationFormat>Widescreen</PresentationFormat>
  <Paragraphs>29</Paragraphs>
  <Slides>12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 Light</vt:lpstr>
      <vt:lpstr>Rockwell</vt:lpstr>
      <vt:lpstr>Wingdings</vt:lpstr>
      <vt:lpstr>Atlas</vt:lpstr>
      <vt:lpstr>Nintendo: An In-Depth Analysis </vt:lpstr>
      <vt:lpstr>Overview</vt:lpstr>
      <vt:lpstr>Agenda</vt:lpstr>
      <vt:lpstr>The majority of video game sales are attributed to PlayStation and Xbox, with Nintendo coming up from behind</vt:lpstr>
      <vt:lpstr>Nintendo has the advantage when it comes to handheld consoles, but is losing out when it comes to gaming consoles</vt:lpstr>
      <vt:lpstr>Nintendo vs Sony: Popularity</vt:lpstr>
      <vt:lpstr>While Nintendo Products are well received, more than half of the users who used a Wii did not purchase a WiiU</vt:lpstr>
      <vt:lpstr>Compared to Nintendo, PlayStation has more variation in User Score but is more stable in User Retention</vt:lpstr>
      <vt:lpstr>Nintendo vs PlayStation: Title Diversity</vt:lpstr>
      <vt:lpstr>Nintendo: Console Divestment &amp; Consolidation</vt:lpstr>
      <vt:lpstr>Nintendo: Genre Divestment</vt:lpstr>
      <vt:lpstr>Moving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Nintendo: An In-Depth Analysis </dc:title>
  <dc:creator>Dustin Na</dc:creator>
  <cp:lastModifiedBy>Dustin Na</cp:lastModifiedBy>
  <cp:revision>4</cp:revision>
  <dcterms:created xsi:type="dcterms:W3CDTF">2020-01-31T02:06:27Z</dcterms:created>
  <dcterms:modified xsi:type="dcterms:W3CDTF">2020-02-02T18:18:42Z</dcterms:modified>
</cp:coreProperties>
</file>