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58" r:id="rId6"/>
    <p:sldId id="261" r:id="rId7"/>
    <p:sldId id="260" r:id="rId8"/>
    <p:sldId id="266" r:id="rId9"/>
    <p:sldId id="262" r:id="rId10"/>
    <p:sldId id="259"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6"/>
    <p:restoredTop sz="94640"/>
  </p:normalViewPr>
  <p:slideViewPr>
    <p:cSldViewPr snapToGrid="0" snapToObjects="1">
      <p:cViewPr>
        <p:scale>
          <a:sx n="120" d="100"/>
          <a:sy n="120" d="100"/>
        </p:scale>
        <p:origin x="-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B5BF1C-A4CA-411F-A1D4-E91D060522AA}" type="doc">
      <dgm:prSet loTypeId="urn:microsoft.com/office/officeart/2016/7/layout/LinearBlockProcessNumbered" loCatId="process" qsTypeId="urn:microsoft.com/office/officeart/2005/8/quickstyle/simple2" qsCatId="simple" csTypeId="urn:microsoft.com/office/officeart/2005/8/colors/colorful1" csCatId="colorful" phldr="1"/>
      <dgm:spPr/>
      <dgm:t>
        <a:bodyPr/>
        <a:lstStyle/>
        <a:p>
          <a:endParaRPr lang="en-US"/>
        </a:p>
      </dgm:t>
    </dgm:pt>
    <dgm:pt modelId="{E043B387-7B06-4AEE-AECC-1A3AD7FC0B5E}">
      <dgm:prSet custT="1"/>
      <dgm:spPr/>
      <dgm:t>
        <a:bodyPr/>
        <a:lstStyle/>
        <a:p>
          <a:r>
            <a:rPr lang="en-US" sz="1050" dirty="0"/>
            <a:t>Immediately divest resources from </a:t>
          </a:r>
          <a:r>
            <a:rPr lang="en-US" sz="1050" dirty="0" err="1"/>
            <a:t>WiiU</a:t>
          </a:r>
          <a:endParaRPr lang="en-US" sz="1050" dirty="0"/>
        </a:p>
      </dgm:t>
    </dgm:pt>
    <dgm:pt modelId="{1B55F38D-459A-480D-92B0-5CE04A69A470}" type="parTrans" cxnId="{5069D4DE-48D3-4CAE-BFE1-C7E9A0D116E8}">
      <dgm:prSet/>
      <dgm:spPr/>
      <dgm:t>
        <a:bodyPr/>
        <a:lstStyle/>
        <a:p>
          <a:endParaRPr lang="en-US"/>
        </a:p>
      </dgm:t>
    </dgm:pt>
    <dgm:pt modelId="{C20B4D27-CDB1-48D2-81DD-47620A5F9212}" type="sibTrans" cxnId="{5069D4DE-48D3-4CAE-BFE1-C7E9A0D116E8}">
      <dgm:prSet phldrT="01" phldr="0"/>
      <dgm:spPr/>
      <dgm:t>
        <a:bodyPr/>
        <a:lstStyle/>
        <a:p>
          <a:r>
            <a:rPr lang="en-US"/>
            <a:t>01</a:t>
          </a:r>
        </a:p>
      </dgm:t>
    </dgm:pt>
    <dgm:pt modelId="{84686F83-9758-4996-8424-6A653CD5464D}">
      <dgm:prSet custT="1"/>
      <dgm:spPr/>
      <dgm:t>
        <a:bodyPr/>
        <a:lstStyle/>
        <a:p>
          <a:r>
            <a:rPr lang="en-US" sz="1050" dirty="0"/>
            <a:t>Invest into development of a new console that takes advantage of Nintendo’s core strengths: portability &amp; intellectual property </a:t>
          </a:r>
        </a:p>
      </dgm:t>
    </dgm:pt>
    <dgm:pt modelId="{49185C83-4218-4FB8-8128-C90BD18D4BB8}" type="parTrans" cxnId="{28FD1DDA-8DF1-453C-A561-E39203FF9F88}">
      <dgm:prSet/>
      <dgm:spPr/>
      <dgm:t>
        <a:bodyPr/>
        <a:lstStyle/>
        <a:p>
          <a:endParaRPr lang="en-US"/>
        </a:p>
      </dgm:t>
    </dgm:pt>
    <dgm:pt modelId="{BE32EE21-082B-4DC8-9F63-311A38CC8E4A}" type="sibTrans" cxnId="{28FD1DDA-8DF1-453C-A561-E39203FF9F88}">
      <dgm:prSet phldrT="02" phldr="0"/>
      <dgm:spPr/>
      <dgm:t>
        <a:bodyPr/>
        <a:lstStyle/>
        <a:p>
          <a:r>
            <a:rPr lang="en-US"/>
            <a:t>02</a:t>
          </a:r>
        </a:p>
      </dgm:t>
    </dgm:pt>
    <dgm:pt modelId="{41DB89C3-D1FA-4DE8-8C9B-F1A895206B0B}">
      <dgm:prSet custT="1"/>
      <dgm:spPr/>
      <dgm:t>
        <a:bodyPr/>
        <a:lstStyle/>
        <a:p>
          <a:r>
            <a:rPr lang="en-US" sz="1050" dirty="0"/>
            <a:t>Provide support for third party developers so that more titles can be enjoyed on Nintendo consoles </a:t>
          </a:r>
        </a:p>
      </dgm:t>
    </dgm:pt>
    <dgm:pt modelId="{2B3AFE38-645B-4E8D-978F-EFD05E6B0047}" type="parTrans" cxnId="{B26127C4-2F29-41D3-BC07-BE9A89DD9EB1}">
      <dgm:prSet/>
      <dgm:spPr/>
      <dgm:t>
        <a:bodyPr/>
        <a:lstStyle/>
        <a:p>
          <a:endParaRPr lang="en-US"/>
        </a:p>
      </dgm:t>
    </dgm:pt>
    <dgm:pt modelId="{C1B7C424-0A4B-4B00-AA8A-01A3D78BFA40}" type="sibTrans" cxnId="{B26127C4-2F29-41D3-BC07-BE9A89DD9EB1}">
      <dgm:prSet phldrT="03" phldr="0"/>
      <dgm:spPr/>
      <dgm:t>
        <a:bodyPr/>
        <a:lstStyle/>
        <a:p>
          <a:r>
            <a:rPr lang="en-US"/>
            <a:t>03</a:t>
          </a:r>
        </a:p>
      </dgm:t>
    </dgm:pt>
    <dgm:pt modelId="{4DDC2BCB-3D2F-42D2-9021-9FF8902505A3}">
      <dgm:prSet custT="1"/>
      <dgm:spPr/>
      <dgm:t>
        <a:bodyPr/>
        <a:lstStyle/>
        <a:p>
          <a:r>
            <a:rPr lang="en-US" sz="1050" dirty="0"/>
            <a:t>Consolidate all legacy titles into an electronic format that can be purchased and downloaded online </a:t>
          </a:r>
        </a:p>
      </dgm:t>
    </dgm:pt>
    <dgm:pt modelId="{0BF9EF27-A6D5-424E-A03F-3FED4FE7536A}" type="parTrans" cxnId="{9B4FC979-7B41-4C67-B977-72576DC6CE08}">
      <dgm:prSet/>
      <dgm:spPr/>
      <dgm:t>
        <a:bodyPr/>
        <a:lstStyle/>
        <a:p>
          <a:endParaRPr lang="en-US"/>
        </a:p>
      </dgm:t>
    </dgm:pt>
    <dgm:pt modelId="{395F18D8-859A-4285-8BE2-F2E878257FD9}" type="sibTrans" cxnId="{9B4FC979-7B41-4C67-B977-72576DC6CE08}">
      <dgm:prSet phldrT="04" phldr="0"/>
      <dgm:spPr/>
      <dgm:t>
        <a:bodyPr/>
        <a:lstStyle/>
        <a:p>
          <a:r>
            <a:rPr lang="en-US"/>
            <a:t>04</a:t>
          </a:r>
        </a:p>
      </dgm:t>
    </dgm:pt>
    <dgm:pt modelId="{28EB3619-24DD-4D6F-ABF5-ABFE1D9FDE7B}">
      <dgm:prSet custT="1"/>
      <dgm:spPr/>
      <dgm:t>
        <a:bodyPr/>
        <a:lstStyle/>
        <a:p>
          <a:r>
            <a:rPr lang="en-US" sz="1050" dirty="0"/>
            <a:t>Reallocate resources from Fighting, Shooter, Sports, &amp; Strategy genre games into higher—performing genres</a:t>
          </a:r>
        </a:p>
      </dgm:t>
    </dgm:pt>
    <dgm:pt modelId="{B23BF448-5904-4E7D-854C-34F0E084BA95}" type="parTrans" cxnId="{D37490DA-90ED-4925-981E-0E222A8A693C}">
      <dgm:prSet/>
      <dgm:spPr/>
      <dgm:t>
        <a:bodyPr/>
        <a:lstStyle/>
        <a:p>
          <a:endParaRPr lang="en-US"/>
        </a:p>
      </dgm:t>
    </dgm:pt>
    <dgm:pt modelId="{D15C1F32-4A03-4E72-AAF6-1C720ED0CDB1}" type="sibTrans" cxnId="{D37490DA-90ED-4925-981E-0E222A8A693C}">
      <dgm:prSet phldrT="05" phldr="0"/>
      <dgm:spPr/>
      <dgm:t>
        <a:bodyPr/>
        <a:lstStyle/>
        <a:p>
          <a:r>
            <a:rPr lang="en-US"/>
            <a:t>05</a:t>
          </a:r>
        </a:p>
      </dgm:t>
    </dgm:pt>
    <dgm:pt modelId="{626124FD-9397-E646-9B30-A6FE876F0FAF}" type="pres">
      <dgm:prSet presAssocID="{D6B5BF1C-A4CA-411F-A1D4-E91D060522AA}" presName="Name0" presStyleCnt="0">
        <dgm:presLayoutVars>
          <dgm:animLvl val="lvl"/>
          <dgm:resizeHandles val="exact"/>
        </dgm:presLayoutVars>
      </dgm:prSet>
      <dgm:spPr/>
    </dgm:pt>
    <dgm:pt modelId="{8A1E994B-E0FD-D246-A2E3-10F48D6F6F11}" type="pres">
      <dgm:prSet presAssocID="{E043B387-7B06-4AEE-AECC-1A3AD7FC0B5E}" presName="compositeNode" presStyleCnt="0">
        <dgm:presLayoutVars>
          <dgm:bulletEnabled val="1"/>
        </dgm:presLayoutVars>
      </dgm:prSet>
      <dgm:spPr/>
    </dgm:pt>
    <dgm:pt modelId="{A1D6AB68-65A5-6346-BE9B-F4685C4CD2C2}" type="pres">
      <dgm:prSet presAssocID="{E043B387-7B06-4AEE-AECC-1A3AD7FC0B5E}" presName="bgRect" presStyleLbl="alignNode1" presStyleIdx="0" presStyleCnt="5"/>
      <dgm:spPr/>
    </dgm:pt>
    <dgm:pt modelId="{6D585431-3487-2748-8AC3-E0A72C84D846}" type="pres">
      <dgm:prSet presAssocID="{C20B4D27-CDB1-48D2-81DD-47620A5F9212}" presName="sibTransNodeRect" presStyleLbl="alignNode1" presStyleIdx="0" presStyleCnt="5">
        <dgm:presLayoutVars>
          <dgm:chMax val="0"/>
          <dgm:bulletEnabled val="1"/>
        </dgm:presLayoutVars>
      </dgm:prSet>
      <dgm:spPr/>
    </dgm:pt>
    <dgm:pt modelId="{3941DDFF-9393-2E4D-8E59-E163241D2075}" type="pres">
      <dgm:prSet presAssocID="{E043B387-7B06-4AEE-AECC-1A3AD7FC0B5E}" presName="nodeRect" presStyleLbl="alignNode1" presStyleIdx="0" presStyleCnt="5">
        <dgm:presLayoutVars>
          <dgm:bulletEnabled val="1"/>
        </dgm:presLayoutVars>
      </dgm:prSet>
      <dgm:spPr/>
    </dgm:pt>
    <dgm:pt modelId="{A2B6E485-6B6B-DA40-80A5-3A743414FE7B}" type="pres">
      <dgm:prSet presAssocID="{C20B4D27-CDB1-48D2-81DD-47620A5F9212}" presName="sibTrans" presStyleCnt="0"/>
      <dgm:spPr/>
    </dgm:pt>
    <dgm:pt modelId="{2CDC62D6-D3CF-FB4C-AA8E-9CFB181DA357}" type="pres">
      <dgm:prSet presAssocID="{84686F83-9758-4996-8424-6A653CD5464D}" presName="compositeNode" presStyleCnt="0">
        <dgm:presLayoutVars>
          <dgm:bulletEnabled val="1"/>
        </dgm:presLayoutVars>
      </dgm:prSet>
      <dgm:spPr/>
    </dgm:pt>
    <dgm:pt modelId="{2BFC7747-05B2-D44A-80B9-CEB4989FA870}" type="pres">
      <dgm:prSet presAssocID="{84686F83-9758-4996-8424-6A653CD5464D}" presName="bgRect" presStyleLbl="alignNode1" presStyleIdx="1" presStyleCnt="5"/>
      <dgm:spPr/>
    </dgm:pt>
    <dgm:pt modelId="{6D88B342-BAFC-D44A-896A-E92F75BC63A6}" type="pres">
      <dgm:prSet presAssocID="{BE32EE21-082B-4DC8-9F63-311A38CC8E4A}" presName="sibTransNodeRect" presStyleLbl="alignNode1" presStyleIdx="1" presStyleCnt="5">
        <dgm:presLayoutVars>
          <dgm:chMax val="0"/>
          <dgm:bulletEnabled val="1"/>
        </dgm:presLayoutVars>
      </dgm:prSet>
      <dgm:spPr/>
    </dgm:pt>
    <dgm:pt modelId="{EDE9A226-486B-214F-9545-23454171B728}" type="pres">
      <dgm:prSet presAssocID="{84686F83-9758-4996-8424-6A653CD5464D}" presName="nodeRect" presStyleLbl="alignNode1" presStyleIdx="1" presStyleCnt="5">
        <dgm:presLayoutVars>
          <dgm:bulletEnabled val="1"/>
        </dgm:presLayoutVars>
      </dgm:prSet>
      <dgm:spPr/>
    </dgm:pt>
    <dgm:pt modelId="{14DAA86E-7564-A446-98B1-28B1992BC9A4}" type="pres">
      <dgm:prSet presAssocID="{BE32EE21-082B-4DC8-9F63-311A38CC8E4A}" presName="sibTrans" presStyleCnt="0"/>
      <dgm:spPr/>
    </dgm:pt>
    <dgm:pt modelId="{AD0C5A65-B8AA-9740-A169-FF8484FDD8E9}" type="pres">
      <dgm:prSet presAssocID="{41DB89C3-D1FA-4DE8-8C9B-F1A895206B0B}" presName="compositeNode" presStyleCnt="0">
        <dgm:presLayoutVars>
          <dgm:bulletEnabled val="1"/>
        </dgm:presLayoutVars>
      </dgm:prSet>
      <dgm:spPr/>
    </dgm:pt>
    <dgm:pt modelId="{E3BE208F-4C56-EA46-BCAB-C7FD3B373A81}" type="pres">
      <dgm:prSet presAssocID="{41DB89C3-D1FA-4DE8-8C9B-F1A895206B0B}" presName="bgRect" presStyleLbl="alignNode1" presStyleIdx="2" presStyleCnt="5"/>
      <dgm:spPr/>
    </dgm:pt>
    <dgm:pt modelId="{EBF554B0-A428-B749-B5DE-6FCE4EAF3B21}" type="pres">
      <dgm:prSet presAssocID="{C1B7C424-0A4B-4B00-AA8A-01A3D78BFA40}" presName="sibTransNodeRect" presStyleLbl="alignNode1" presStyleIdx="2" presStyleCnt="5">
        <dgm:presLayoutVars>
          <dgm:chMax val="0"/>
          <dgm:bulletEnabled val="1"/>
        </dgm:presLayoutVars>
      </dgm:prSet>
      <dgm:spPr/>
    </dgm:pt>
    <dgm:pt modelId="{C8E19F34-A914-474D-B37C-0C054072C235}" type="pres">
      <dgm:prSet presAssocID="{41DB89C3-D1FA-4DE8-8C9B-F1A895206B0B}" presName="nodeRect" presStyleLbl="alignNode1" presStyleIdx="2" presStyleCnt="5">
        <dgm:presLayoutVars>
          <dgm:bulletEnabled val="1"/>
        </dgm:presLayoutVars>
      </dgm:prSet>
      <dgm:spPr/>
    </dgm:pt>
    <dgm:pt modelId="{762A6611-BFB4-6B47-ACB7-4A67048CC390}" type="pres">
      <dgm:prSet presAssocID="{C1B7C424-0A4B-4B00-AA8A-01A3D78BFA40}" presName="sibTrans" presStyleCnt="0"/>
      <dgm:spPr/>
    </dgm:pt>
    <dgm:pt modelId="{423DE129-049A-0740-A96F-6C21A873D938}" type="pres">
      <dgm:prSet presAssocID="{4DDC2BCB-3D2F-42D2-9021-9FF8902505A3}" presName="compositeNode" presStyleCnt="0">
        <dgm:presLayoutVars>
          <dgm:bulletEnabled val="1"/>
        </dgm:presLayoutVars>
      </dgm:prSet>
      <dgm:spPr/>
    </dgm:pt>
    <dgm:pt modelId="{C6734AF5-60CB-8F43-AF07-8D23DE5DAF55}" type="pres">
      <dgm:prSet presAssocID="{4DDC2BCB-3D2F-42D2-9021-9FF8902505A3}" presName="bgRect" presStyleLbl="alignNode1" presStyleIdx="3" presStyleCnt="5"/>
      <dgm:spPr/>
    </dgm:pt>
    <dgm:pt modelId="{B1A94E34-522A-D442-A7C0-D6AE06E9EAE9}" type="pres">
      <dgm:prSet presAssocID="{395F18D8-859A-4285-8BE2-F2E878257FD9}" presName="sibTransNodeRect" presStyleLbl="alignNode1" presStyleIdx="3" presStyleCnt="5">
        <dgm:presLayoutVars>
          <dgm:chMax val="0"/>
          <dgm:bulletEnabled val="1"/>
        </dgm:presLayoutVars>
      </dgm:prSet>
      <dgm:spPr/>
    </dgm:pt>
    <dgm:pt modelId="{AC33564D-0E78-174D-B75C-C66BF6DC0135}" type="pres">
      <dgm:prSet presAssocID="{4DDC2BCB-3D2F-42D2-9021-9FF8902505A3}" presName="nodeRect" presStyleLbl="alignNode1" presStyleIdx="3" presStyleCnt="5">
        <dgm:presLayoutVars>
          <dgm:bulletEnabled val="1"/>
        </dgm:presLayoutVars>
      </dgm:prSet>
      <dgm:spPr/>
    </dgm:pt>
    <dgm:pt modelId="{9FD4C847-AF4C-5741-85EB-FCC7D5033153}" type="pres">
      <dgm:prSet presAssocID="{395F18D8-859A-4285-8BE2-F2E878257FD9}" presName="sibTrans" presStyleCnt="0"/>
      <dgm:spPr/>
    </dgm:pt>
    <dgm:pt modelId="{ED9094C6-CE25-9545-A2FA-AF98BF367F77}" type="pres">
      <dgm:prSet presAssocID="{28EB3619-24DD-4D6F-ABF5-ABFE1D9FDE7B}" presName="compositeNode" presStyleCnt="0">
        <dgm:presLayoutVars>
          <dgm:bulletEnabled val="1"/>
        </dgm:presLayoutVars>
      </dgm:prSet>
      <dgm:spPr/>
    </dgm:pt>
    <dgm:pt modelId="{D690B8A1-198D-BA49-826A-2910888B022D}" type="pres">
      <dgm:prSet presAssocID="{28EB3619-24DD-4D6F-ABF5-ABFE1D9FDE7B}" presName="bgRect" presStyleLbl="alignNode1" presStyleIdx="4" presStyleCnt="5"/>
      <dgm:spPr/>
    </dgm:pt>
    <dgm:pt modelId="{568677EF-974B-EE4F-B84E-A43C7D9C72A0}" type="pres">
      <dgm:prSet presAssocID="{D15C1F32-4A03-4E72-AAF6-1C720ED0CDB1}" presName="sibTransNodeRect" presStyleLbl="alignNode1" presStyleIdx="4" presStyleCnt="5">
        <dgm:presLayoutVars>
          <dgm:chMax val="0"/>
          <dgm:bulletEnabled val="1"/>
        </dgm:presLayoutVars>
      </dgm:prSet>
      <dgm:spPr/>
    </dgm:pt>
    <dgm:pt modelId="{79B7391E-634B-E744-A2C0-C0A1C997CA1A}" type="pres">
      <dgm:prSet presAssocID="{28EB3619-24DD-4D6F-ABF5-ABFE1D9FDE7B}" presName="nodeRect" presStyleLbl="alignNode1" presStyleIdx="4" presStyleCnt="5">
        <dgm:presLayoutVars>
          <dgm:bulletEnabled val="1"/>
        </dgm:presLayoutVars>
      </dgm:prSet>
      <dgm:spPr/>
    </dgm:pt>
  </dgm:ptLst>
  <dgm:cxnLst>
    <dgm:cxn modelId="{3F0D6E01-EA66-5741-AD6C-F4F9F6B32241}" type="presOf" srcId="{C1B7C424-0A4B-4B00-AA8A-01A3D78BFA40}" destId="{EBF554B0-A428-B749-B5DE-6FCE4EAF3B21}" srcOrd="0" destOrd="0" presId="urn:microsoft.com/office/officeart/2016/7/layout/LinearBlockProcessNumbered"/>
    <dgm:cxn modelId="{E8406B16-54C1-2B4E-B035-207D2B314B1D}" type="presOf" srcId="{4DDC2BCB-3D2F-42D2-9021-9FF8902505A3}" destId="{AC33564D-0E78-174D-B75C-C66BF6DC0135}" srcOrd="1" destOrd="0" presId="urn:microsoft.com/office/officeart/2016/7/layout/LinearBlockProcessNumbered"/>
    <dgm:cxn modelId="{1BEEDB23-824D-2C46-A4C2-AFF52F9A37F0}" type="presOf" srcId="{D15C1F32-4A03-4E72-AAF6-1C720ED0CDB1}" destId="{568677EF-974B-EE4F-B84E-A43C7D9C72A0}" srcOrd="0" destOrd="0" presId="urn:microsoft.com/office/officeart/2016/7/layout/LinearBlockProcessNumbered"/>
    <dgm:cxn modelId="{49DB8026-81E3-C64A-AAFB-B1DA13DB6C27}" type="presOf" srcId="{84686F83-9758-4996-8424-6A653CD5464D}" destId="{EDE9A226-486B-214F-9545-23454171B728}" srcOrd="1" destOrd="0" presId="urn:microsoft.com/office/officeart/2016/7/layout/LinearBlockProcessNumbered"/>
    <dgm:cxn modelId="{F89FCC41-2DFF-E44D-9A1C-90BF72799372}" type="presOf" srcId="{41DB89C3-D1FA-4DE8-8C9B-F1A895206B0B}" destId="{E3BE208F-4C56-EA46-BCAB-C7FD3B373A81}" srcOrd="0" destOrd="0" presId="urn:microsoft.com/office/officeart/2016/7/layout/LinearBlockProcessNumbered"/>
    <dgm:cxn modelId="{D4D4394A-989F-9048-9930-0F25E8C71438}" type="presOf" srcId="{41DB89C3-D1FA-4DE8-8C9B-F1A895206B0B}" destId="{C8E19F34-A914-474D-B37C-0C054072C235}" srcOrd="1" destOrd="0" presId="urn:microsoft.com/office/officeart/2016/7/layout/LinearBlockProcessNumbered"/>
    <dgm:cxn modelId="{88B28A4E-A512-B846-A783-5EEA2F90CB9B}" type="presOf" srcId="{4DDC2BCB-3D2F-42D2-9021-9FF8902505A3}" destId="{C6734AF5-60CB-8F43-AF07-8D23DE5DAF55}" srcOrd="0" destOrd="0" presId="urn:microsoft.com/office/officeart/2016/7/layout/LinearBlockProcessNumbered"/>
    <dgm:cxn modelId="{BDADBC5A-6AD0-114F-BA3C-D288C4B121B8}" type="presOf" srcId="{D6B5BF1C-A4CA-411F-A1D4-E91D060522AA}" destId="{626124FD-9397-E646-9B30-A6FE876F0FAF}" srcOrd="0" destOrd="0" presId="urn:microsoft.com/office/officeart/2016/7/layout/LinearBlockProcessNumbered"/>
    <dgm:cxn modelId="{5306AF5F-6E01-4440-A12C-34CD6500DDD9}" type="presOf" srcId="{BE32EE21-082B-4DC8-9F63-311A38CC8E4A}" destId="{6D88B342-BAFC-D44A-896A-E92F75BC63A6}" srcOrd="0" destOrd="0" presId="urn:microsoft.com/office/officeart/2016/7/layout/LinearBlockProcessNumbered"/>
    <dgm:cxn modelId="{3A89A773-B95C-1E42-9304-78AB05769D3E}" type="presOf" srcId="{C20B4D27-CDB1-48D2-81DD-47620A5F9212}" destId="{6D585431-3487-2748-8AC3-E0A72C84D846}" srcOrd="0" destOrd="0" presId="urn:microsoft.com/office/officeart/2016/7/layout/LinearBlockProcessNumbered"/>
    <dgm:cxn modelId="{9B4FC979-7B41-4C67-B977-72576DC6CE08}" srcId="{D6B5BF1C-A4CA-411F-A1D4-E91D060522AA}" destId="{4DDC2BCB-3D2F-42D2-9021-9FF8902505A3}" srcOrd="3" destOrd="0" parTransId="{0BF9EF27-A6D5-424E-A03F-3FED4FE7536A}" sibTransId="{395F18D8-859A-4285-8BE2-F2E878257FD9}"/>
    <dgm:cxn modelId="{D7EB1F89-E06A-2E4E-92EC-498CE79EF641}" type="presOf" srcId="{E043B387-7B06-4AEE-AECC-1A3AD7FC0B5E}" destId="{3941DDFF-9393-2E4D-8E59-E163241D2075}" srcOrd="1" destOrd="0" presId="urn:microsoft.com/office/officeart/2016/7/layout/LinearBlockProcessNumbered"/>
    <dgm:cxn modelId="{600A8192-B42B-B74B-979A-4090E1215610}" type="presOf" srcId="{28EB3619-24DD-4D6F-ABF5-ABFE1D9FDE7B}" destId="{D690B8A1-198D-BA49-826A-2910888B022D}" srcOrd="0" destOrd="0" presId="urn:microsoft.com/office/officeart/2016/7/layout/LinearBlockProcessNumbered"/>
    <dgm:cxn modelId="{30C36CB0-7A90-674F-9CA6-F947812FD5F2}" type="presOf" srcId="{84686F83-9758-4996-8424-6A653CD5464D}" destId="{2BFC7747-05B2-D44A-80B9-CEB4989FA870}" srcOrd="0" destOrd="0" presId="urn:microsoft.com/office/officeart/2016/7/layout/LinearBlockProcessNumbered"/>
    <dgm:cxn modelId="{E7689FB7-8543-FB41-A95C-EBE7D6EFCFD7}" type="presOf" srcId="{E043B387-7B06-4AEE-AECC-1A3AD7FC0B5E}" destId="{A1D6AB68-65A5-6346-BE9B-F4685C4CD2C2}" srcOrd="0" destOrd="0" presId="urn:microsoft.com/office/officeart/2016/7/layout/LinearBlockProcessNumbered"/>
    <dgm:cxn modelId="{B26127C4-2F29-41D3-BC07-BE9A89DD9EB1}" srcId="{D6B5BF1C-A4CA-411F-A1D4-E91D060522AA}" destId="{41DB89C3-D1FA-4DE8-8C9B-F1A895206B0B}" srcOrd="2" destOrd="0" parTransId="{2B3AFE38-645B-4E8D-978F-EFD05E6B0047}" sibTransId="{C1B7C424-0A4B-4B00-AA8A-01A3D78BFA40}"/>
    <dgm:cxn modelId="{1890F5C5-2E60-D74F-A70F-A8BC5ED23CDC}" type="presOf" srcId="{395F18D8-859A-4285-8BE2-F2E878257FD9}" destId="{B1A94E34-522A-D442-A7C0-D6AE06E9EAE9}" srcOrd="0" destOrd="0" presId="urn:microsoft.com/office/officeart/2016/7/layout/LinearBlockProcessNumbered"/>
    <dgm:cxn modelId="{62B76ACB-5579-A047-8D64-A59E6779CC26}" type="presOf" srcId="{28EB3619-24DD-4D6F-ABF5-ABFE1D9FDE7B}" destId="{79B7391E-634B-E744-A2C0-C0A1C997CA1A}" srcOrd="1" destOrd="0" presId="urn:microsoft.com/office/officeart/2016/7/layout/LinearBlockProcessNumbered"/>
    <dgm:cxn modelId="{28FD1DDA-8DF1-453C-A561-E39203FF9F88}" srcId="{D6B5BF1C-A4CA-411F-A1D4-E91D060522AA}" destId="{84686F83-9758-4996-8424-6A653CD5464D}" srcOrd="1" destOrd="0" parTransId="{49185C83-4218-4FB8-8128-C90BD18D4BB8}" sibTransId="{BE32EE21-082B-4DC8-9F63-311A38CC8E4A}"/>
    <dgm:cxn modelId="{D37490DA-90ED-4925-981E-0E222A8A693C}" srcId="{D6B5BF1C-A4CA-411F-A1D4-E91D060522AA}" destId="{28EB3619-24DD-4D6F-ABF5-ABFE1D9FDE7B}" srcOrd="4" destOrd="0" parTransId="{B23BF448-5904-4E7D-854C-34F0E084BA95}" sibTransId="{D15C1F32-4A03-4E72-AAF6-1C720ED0CDB1}"/>
    <dgm:cxn modelId="{5069D4DE-48D3-4CAE-BFE1-C7E9A0D116E8}" srcId="{D6B5BF1C-A4CA-411F-A1D4-E91D060522AA}" destId="{E043B387-7B06-4AEE-AECC-1A3AD7FC0B5E}" srcOrd="0" destOrd="0" parTransId="{1B55F38D-459A-480D-92B0-5CE04A69A470}" sibTransId="{C20B4D27-CDB1-48D2-81DD-47620A5F9212}"/>
    <dgm:cxn modelId="{FE642261-2BDB-D14C-8097-D4E5E079F766}" type="presParOf" srcId="{626124FD-9397-E646-9B30-A6FE876F0FAF}" destId="{8A1E994B-E0FD-D246-A2E3-10F48D6F6F11}" srcOrd="0" destOrd="0" presId="urn:microsoft.com/office/officeart/2016/7/layout/LinearBlockProcessNumbered"/>
    <dgm:cxn modelId="{DBAD9726-DE1E-D64A-9327-941684D8D2F1}" type="presParOf" srcId="{8A1E994B-E0FD-D246-A2E3-10F48D6F6F11}" destId="{A1D6AB68-65A5-6346-BE9B-F4685C4CD2C2}" srcOrd="0" destOrd="0" presId="urn:microsoft.com/office/officeart/2016/7/layout/LinearBlockProcessNumbered"/>
    <dgm:cxn modelId="{B585262C-3FA4-344C-8384-4A7EF96E4F18}" type="presParOf" srcId="{8A1E994B-E0FD-D246-A2E3-10F48D6F6F11}" destId="{6D585431-3487-2748-8AC3-E0A72C84D846}" srcOrd="1" destOrd="0" presId="urn:microsoft.com/office/officeart/2016/7/layout/LinearBlockProcessNumbered"/>
    <dgm:cxn modelId="{93A54BE0-C9D9-2C40-8BCA-BEC4AF2F4F0E}" type="presParOf" srcId="{8A1E994B-E0FD-D246-A2E3-10F48D6F6F11}" destId="{3941DDFF-9393-2E4D-8E59-E163241D2075}" srcOrd="2" destOrd="0" presId="urn:microsoft.com/office/officeart/2016/7/layout/LinearBlockProcessNumbered"/>
    <dgm:cxn modelId="{0EFDE22C-D984-9A46-B22D-C2266818A262}" type="presParOf" srcId="{626124FD-9397-E646-9B30-A6FE876F0FAF}" destId="{A2B6E485-6B6B-DA40-80A5-3A743414FE7B}" srcOrd="1" destOrd="0" presId="urn:microsoft.com/office/officeart/2016/7/layout/LinearBlockProcessNumbered"/>
    <dgm:cxn modelId="{59D6E395-9BFB-5848-A021-7E563CE6A5B5}" type="presParOf" srcId="{626124FD-9397-E646-9B30-A6FE876F0FAF}" destId="{2CDC62D6-D3CF-FB4C-AA8E-9CFB181DA357}" srcOrd="2" destOrd="0" presId="urn:microsoft.com/office/officeart/2016/7/layout/LinearBlockProcessNumbered"/>
    <dgm:cxn modelId="{F9005E22-5C58-7A44-9D7F-59EB50C3DE3B}" type="presParOf" srcId="{2CDC62D6-D3CF-FB4C-AA8E-9CFB181DA357}" destId="{2BFC7747-05B2-D44A-80B9-CEB4989FA870}" srcOrd="0" destOrd="0" presId="urn:microsoft.com/office/officeart/2016/7/layout/LinearBlockProcessNumbered"/>
    <dgm:cxn modelId="{F5690A08-231E-5D43-B8EF-F1C26C670D09}" type="presParOf" srcId="{2CDC62D6-D3CF-FB4C-AA8E-9CFB181DA357}" destId="{6D88B342-BAFC-D44A-896A-E92F75BC63A6}" srcOrd="1" destOrd="0" presId="urn:microsoft.com/office/officeart/2016/7/layout/LinearBlockProcessNumbered"/>
    <dgm:cxn modelId="{43C8BF43-0724-ED45-852D-F992F379C85F}" type="presParOf" srcId="{2CDC62D6-D3CF-FB4C-AA8E-9CFB181DA357}" destId="{EDE9A226-486B-214F-9545-23454171B728}" srcOrd="2" destOrd="0" presId="urn:microsoft.com/office/officeart/2016/7/layout/LinearBlockProcessNumbered"/>
    <dgm:cxn modelId="{C2F9655A-607B-1F42-95AF-B7925DDEF365}" type="presParOf" srcId="{626124FD-9397-E646-9B30-A6FE876F0FAF}" destId="{14DAA86E-7564-A446-98B1-28B1992BC9A4}" srcOrd="3" destOrd="0" presId="urn:microsoft.com/office/officeart/2016/7/layout/LinearBlockProcessNumbered"/>
    <dgm:cxn modelId="{6558FB27-22FA-9C46-BEFB-50068E69BB0D}" type="presParOf" srcId="{626124FD-9397-E646-9B30-A6FE876F0FAF}" destId="{AD0C5A65-B8AA-9740-A169-FF8484FDD8E9}" srcOrd="4" destOrd="0" presId="urn:microsoft.com/office/officeart/2016/7/layout/LinearBlockProcessNumbered"/>
    <dgm:cxn modelId="{E4EEF8BB-055D-B746-B3E3-A33D618DA6C3}" type="presParOf" srcId="{AD0C5A65-B8AA-9740-A169-FF8484FDD8E9}" destId="{E3BE208F-4C56-EA46-BCAB-C7FD3B373A81}" srcOrd="0" destOrd="0" presId="urn:microsoft.com/office/officeart/2016/7/layout/LinearBlockProcessNumbered"/>
    <dgm:cxn modelId="{16D974C8-3AAC-ED4E-8D96-164FFB2C5D34}" type="presParOf" srcId="{AD0C5A65-B8AA-9740-A169-FF8484FDD8E9}" destId="{EBF554B0-A428-B749-B5DE-6FCE4EAF3B21}" srcOrd="1" destOrd="0" presId="urn:microsoft.com/office/officeart/2016/7/layout/LinearBlockProcessNumbered"/>
    <dgm:cxn modelId="{D9ADD89B-B93D-CA4B-A0F8-2D9734E0D1EF}" type="presParOf" srcId="{AD0C5A65-B8AA-9740-A169-FF8484FDD8E9}" destId="{C8E19F34-A914-474D-B37C-0C054072C235}" srcOrd="2" destOrd="0" presId="urn:microsoft.com/office/officeart/2016/7/layout/LinearBlockProcessNumbered"/>
    <dgm:cxn modelId="{56DF3AA1-D221-E64B-A92D-E48D400B3D9B}" type="presParOf" srcId="{626124FD-9397-E646-9B30-A6FE876F0FAF}" destId="{762A6611-BFB4-6B47-ACB7-4A67048CC390}" srcOrd="5" destOrd="0" presId="urn:microsoft.com/office/officeart/2016/7/layout/LinearBlockProcessNumbered"/>
    <dgm:cxn modelId="{597E0460-E943-E640-ACEE-6D0AEE65B3BB}" type="presParOf" srcId="{626124FD-9397-E646-9B30-A6FE876F0FAF}" destId="{423DE129-049A-0740-A96F-6C21A873D938}" srcOrd="6" destOrd="0" presId="urn:microsoft.com/office/officeart/2016/7/layout/LinearBlockProcessNumbered"/>
    <dgm:cxn modelId="{FA33FF25-FEDB-1442-B57D-114C7ADE92B5}" type="presParOf" srcId="{423DE129-049A-0740-A96F-6C21A873D938}" destId="{C6734AF5-60CB-8F43-AF07-8D23DE5DAF55}" srcOrd="0" destOrd="0" presId="urn:microsoft.com/office/officeart/2016/7/layout/LinearBlockProcessNumbered"/>
    <dgm:cxn modelId="{D741FB11-180F-E746-8C31-10398A27F7A4}" type="presParOf" srcId="{423DE129-049A-0740-A96F-6C21A873D938}" destId="{B1A94E34-522A-D442-A7C0-D6AE06E9EAE9}" srcOrd="1" destOrd="0" presId="urn:microsoft.com/office/officeart/2016/7/layout/LinearBlockProcessNumbered"/>
    <dgm:cxn modelId="{3E2DB69D-76A4-BB4B-99E9-D7ECEE5EDE11}" type="presParOf" srcId="{423DE129-049A-0740-A96F-6C21A873D938}" destId="{AC33564D-0E78-174D-B75C-C66BF6DC0135}" srcOrd="2" destOrd="0" presId="urn:microsoft.com/office/officeart/2016/7/layout/LinearBlockProcessNumbered"/>
    <dgm:cxn modelId="{A1B241C4-64CF-3245-81EE-E7668FC0B451}" type="presParOf" srcId="{626124FD-9397-E646-9B30-A6FE876F0FAF}" destId="{9FD4C847-AF4C-5741-85EB-FCC7D5033153}" srcOrd="7" destOrd="0" presId="urn:microsoft.com/office/officeart/2016/7/layout/LinearBlockProcessNumbered"/>
    <dgm:cxn modelId="{0B389611-670F-5F4A-B4CA-6F8EACBF855C}" type="presParOf" srcId="{626124FD-9397-E646-9B30-A6FE876F0FAF}" destId="{ED9094C6-CE25-9545-A2FA-AF98BF367F77}" srcOrd="8" destOrd="0" presId="urn:microsoft.com/office/officeart/2016/7/layout/LinearBlockProcessNumbered"/>
    <dgm:cxn modelId="{92E60507-1551-1B43-A162-5FE5137A614E}" type="presParOf" srcId="{ED9094C6-CE25-9545-A2FA-AF98BF367F77}" destId="{D690B8A1-198D-BA49-826A-2910888B022D}" srcOrd="0" destOrd="0" presId="urn:microsoft.com/office/officeart/2016/7/layout/LinearBlockProcessNumbered"/>
    <dgm:cxn modelId="{EA51AC28-2E43-DE48-9688-4AF4137FAE5F}" type="presParOf" srcId="{ED9094C6-CE25-9545-A2FA-AF98BF367F77}" destId="{568677EF-974B-EE4F-B84E-A43C7D9C72A0}" srcOrd="1" destOrd="0" presId="urn:microsoft.com/office/officeart/2016/7/layout/LinearBlockProcessNumbered"/>
    <dgm:cxn modelId="{F872365D-F4E5-2D46-8238-D376FF1A153A}" type="presParOf" srcId="{ED9094C6-CE25-9545-A2FA-AF98BF367F77}" destId="{79B7391E-634B-E744-A2C0-C0A1C997CA1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6AB68-65A5-6346-BE9B-F4685C4CD2C2}">
      <dsp:nvSpPr>
        <dsp:cNvPr id="0" name=""/>
        <dsp:cNvSpPr/>
      </dsp:nvSpPr>
      <dsp:spPr>
        <a:xfrm>
          <a:off x="5312" y="525453"/>
          <a:ext cx="1660722" cy="1992866"/>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Immediately divest resources from </a:t>
          </a:r>
          <a:r>
            <a:rPr lang="en-US" sz="1050" kern="1200" dirty="0" err="1"/>
            <a:t>WiiU</a:t>
          </a:r>
          <a:endParaRPr lang="en-US" sz="1050" kern="1200" dirty="0"/>
        </a:p>
      </dsp:txBody>
      <dsp:txXfrm>
        <a:off x="5312" y="1322599"/>
        <a:ext cx="1660722" cy="1195719"/>
      </dsp:txXfrm>
    </dsp:sp>
    <dsp:sp modelId="{6D585431-3487-2748-8AC3-E0A72C84D846}">
      <dsp:nvSpPr>
        <dsp:cNvPr id="0" name=""/>
        <dsp:cNvSpPr/>
      </dsp:nvSpPr>
      <dsp:spPr>
        <a:xfrm>
          <a:off x="531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01</a:t>
          </a:r>
        </a:p>
      </dsp:txBody>
      <dsp:txXfrm>
        <a:off x="5312" y="525453"/>
        <a:ext cx="1660722" cy="797146"/>
      </dsp:txXfrm>
    </dsp:sp>
    <dsp:sp modelId="{2BFC7747-05B2-D44A-80B9-CEB4989FA870}">
      <dsp:nvSpPr>
        <dsp:cNvPr id="0" name=""/>
        <dsp:cNvSpPr/>
      </dsp:nvSpPr>
      <dsp:spPr>
        <a:xfrm>
          <a:off x="1798892" y="525453"/>
          <a:ext cx="1660722" cy="1992866"/>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Invest into development of a new console that takes advantage of Nintendo’s core strengths: portability &amp; intellectual property </a:t>
          </a:r>
        </a:p>
      </dsp:txBody>
      <dsp:txXfrm>
        <a:off x="1798892" y="1322599"/>
        <a:ext cx="1660722" cy="1195719"/>
      </dsp:txXfrm>
    </dsp:sp>
    <dsp:sp modelId="{6D88B342-BAFC-D44A-896A-E92F75BC63A6}">
      <dsp:nvSpPr>
        <dsp:cNvPr id="0" name=""/>
        <dsp:cNvSpPr/>
      </dsp:nvSpPr>
      <dsp:spPr>
        <a:xfrm>
          <a:off x="179889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02</a:t>
          </a:r>
        </a:p>
      </dsp:txBody>
      <dsp:txXfrm>
        <a:off x="1798892" y="525453"/>
        <a:ext cx="1660722" cy="797146"/>
      </dsp:txXfrm>
    </dsp:sp>
    <dsp:sp modelId="{E3BE208F-4C56-EA46-BCAB-C7FD3B373A81}">
      <dsp:nvSpPr>
        <dsp:cNvPr id="0" name=""/>
        <dsp:cNvSpPr/>
      </dsp:nvSpPr>
      <dsp:spPr>
        <a:xfrm>
          <a:off x="3592472" y="525453"/>
          <a:ext cx="1660722" cy="1992866"/>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Provide support for third party developers so that more titles can be enjoyed on Nintendo consoles </a:t>
          </a:r>
        </a:p>
      </dsp:txBody>
      <dsp:txXfrm>
        <a:off x="3592472" y="1322599"/>
        <a:ext cx="1660722" cy="1195719"/>
      </dsp:txXfrm>
    </dsp:sp>
    <dsp:sp modelId="{EBF554B0-A428-B749-B5DE-6FCE4EAF3B21}">
      <dsp:nvSpPr>
        <dsp:cNvPr id="0" name=""/>
        <dsp:cNvSpPr/>
      </dsp:nvSpPr>
      <dsp:spPr>
        <a:xfrm>
          <a:off x="359247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03</a:t>
          </a:r>
        </a:p>
      </dsp:txBody>
      <dsp:txXfrm>
        <a:off x="3592472" y="525453"/>
        <a:ext cx="1660722" cy="797146"/>
      </dsp:txXfrm>
    </dsp:sp>
    <dsp:sp modelId="{C6734AF5-60CB-8F43-AF07-8D23DE5DAF55}">
      <dsp:nvSpPr>
        <dsp:cNvPr id="0" name=""/>
        <dsp:cNvSpPr/>
      </dsp:nvSpPr>
      <dsp:spPr>
        <a:xfrm>
          <a:off x="5386052" y="525453"/>
          <a:ext cx="1660722" cy="1992866"/>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Consolidate all legacy titles into an electronic format that can be purchased and downloaded online </a:t>
          </a:r>
        </a:p>
      </dsp:txBody>
      <dsp:txXfrm>
        <a:off x="5386052" y="1322599"/>
        <a:ext cx="1660722" cy="1195719"/>
      </dsp:txXfrm>
    </dsp:sp>
    <dsp:sp modelId="{B1A94E34-522A-D442-A7C0-D6AE06E9EAE9}">
      <dsp:nvSpPr>
        <dsp:cNvPr id="0" name=""/>
        <dsp:cNvSpPr/>
      </dsp:nvSpPr>
      <dsp:spPr>
        <a:xfrm>
          <a:off x="538605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04</a:t>
          </a:r>
        </a:p>
      </dsp:txBody>
      <dsp:txXfrm>
        <a:off x="5386052" y="525453"/>
        <a:ext cx="1660722" cy="797146"/>
      </dsp:txXfrm>
    </dsp:sp>
    <dsp:sp modelId="{D690B8A1-198D-BA49-826A-2910888B022D}">
      <dsp:nvSpPr>
        <dsp:cNvPr id="0" name=""/>
        <dsp:cNvSpPr/>
      </dsp:nvSpPr>
      <dsp:spPr>
        <a:xfrm>
          <a:off x="7179632" y="525453"/>
          <a:ext cx="1660722" cy="1992866"/>
        </a:xfrm>
        <a:prstGeom prst="rect">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64042" tIns="0" rIns="164042" bIns="330200" numCol="1" spcCol="1270" anchor="t" anchorCtr="0">
          <a:noAutofit/>
        </a:bodyPr>
        <a:lstStyle/>
        <a:p>
          <a:pPr marL="0" lvl="0" indent="0" algn="l" defTabSz="466725">
            <a:lnSpc>
              <a:spcPct val="90000"/>
            </a:lnSpc>
            <a:spcBef>
              <a:spcPct val="0"/>
            </a:spcBef>
            <a:spcAft>
              <a:spcPct val="35000"/>
            </a:spcAft>
            <a:buNone/>
          </a:pPr>
          <a:r>
            <a:rPr lang="en-US" sz="1050" kern="1200" dirty="0"/>
            <a:t>Reallocate resources from Fighting, Shooter, Sports, &amp; Strategy genre games into higher—performing genres</a:t>
          </a:r>
        </a:p>
      </dsp:txBody>
      <dsp:txXfrm>
        <a:off x="7179632" y="1322599"/>
        <a:ext cx="1660722" cy="1195719"/>
      </dsp:txXfrm>
    </dsp:sp>
    <dsp:sp modelId="{568677EF-974B-EE4F-B84E-A43C7D9C72A0}">
      <dsp:nvSpPr>
        <dsp:cNvPr id="0" name=""/>
        <dsp:cNvSpPr/>
      </dsp:nvSpPr>
      <dsp:spPr>
        <a:xfrm>
          <a:off x="7179632" y="525453"/>
          <a:ext cx="1660722" cy="797146"/>
        </a:xfrm>
        <a:prstGeom prst="rect">
          <a:avLst/>
        </a:prstGeom>
        <a:noFill/>
        <a:ln w="1587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64042" tIns="165100" rIns="164042" bIns="165100" numCol="1" spcCol="1270" anchor="ctr" anchorCtr="0">
          <a:noAutofit/>
        </a:bodyPr>
        <a:lstStyle/>
        <a:p>
          <a:pPr marL="0" lvl="0" indent="0" algn="l" defTabSz="1511300">
            <a:lnSpc>
              <a:spcPct val="90000"/>
            </a:lnSpc>
            <a:spcBef>
              <a:spcPct val="0"/>
            </a:spcBef>
            <a:spcAft>
              <a:spcPct val="35000"/>
            </a:spcAft>
            <a:buNone/>
          </a:pPr>
          <a:r>
            <a:rPr lang="en-US" sz="3400" kern="1200"/>
            <a:t>05</a:t>
          </a:r>
        </a:p>
      </dsp:txBody>
      <dsp:txXfrm>
        <a:off x="7179632" y="525453"/>
        <a:ext cx="1660722" cy="79714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1/30/20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1/30/20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1/30/20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1/30/20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1/30/20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1/30/20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1/30/20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1/30/20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EB91-FD56-7C4F-9BA4-FDFBAF4B41E8}"/>
              </a:ext>
            </a:extLst>
          </p:cNvPr>
          <p:cNvSpPr>
            <a:spLocks noGrp="1"/>
          </p:cNvSpPr>
          <p:nvPr>
            <p:ph type="ctrTitle"/>
          </p:nvPr>
        </p:nvSpPr>
        <p:spPr/>
        <p:txBody>
          <a:bodyPr/>
          <a:lstStyle/>
          <a:p>
            <a:r>
              <a:rPr lang="en-JP" dirty="0"/>
              <a:t>Nintendo: An In-Depth Analysis </a:t>
            </a:r>
          </a:p>
        </p:txBody>
      </p:sp>
      <p:sp>
        <p:nvSpPr>
          <p:cNvPr id="3" name="Subtitle 2">
            <a:extLst>
              <a:ext uri="{FF2B5EF4-FFF2-40B4-BE49-F238E27FC236}">
                <a16:creationId xmlns:a16="http://schemas.microsoft.com/office/drawing/2014/main" id="{E6F25367-F2BA-B846-9BB4-15F8FD67CC91}"/>
              </a:ext>
            </a:extLst>
          </p:cNvPr>
          <p:cNvSpPr>
            <a:spLocks noGrp="1"/>
          </p:cNvSpPr>
          <p:nvPr>
            <p:ph type="subTitle" idx="1"/>
          </p:nvPr>
        </p:nvSpPr>
        <p:spPr/>
        <p:txBody>
          <a:bodyPr/>
          <a:lstStyle/>
          <a:p>
            <a:r>
              <a:rPr lang="en-JP" dirty="0"/>
              <a:t>Dustin Na</a:t>
            </a:r>
          </a:p>
        </p:txBody>
      </p:sp>
    </p:spTree>
    <p:extLst>
      <p:ext uri="{BB962C8B-B14F-4D97-AF65-F5344CB8AC3E}">
        <p14:creationId xmlns:p14="http://schemas.microsoft.com/office/powerpoint/2010/main" val="161393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1" name="Group 180">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82"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5"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7"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8"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1"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2"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3"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4"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0"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2" name="Group 201">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03" name="Rectangle 202">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Isosceles Triangle 203">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Rectangle 204">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07" name="Rectangle 206">
            <a:extLst>
              <a:ext uri="{FF2B5EF4-FFF2-40B4-BE49-F238E27FC236}">
                <a16:creationId xmlns:a16="http://schemas.microsoft.com/office/drawing/2014/main" id="{9499C9FE-4B17-4937-9EB8-3E1A97E32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9" name="Group 208">
            <a:extLst>
              <a:ext uri="{FF2B5EF4-FFF2-40B4-BE49-F238E27FC236}">
                <a16:creationId xmlns:a16="http://schemas.microsoft.com/office/drawing/2014/main" id="{BA1AA859-8E3B-49BF-83F6-ADF050A2C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0" name="Freeform 5">
              <a:extLst>
                <a:ext uri="{FF2B5EF4-FFF2-40B4-BE49-F238E27FC236}">
                  <a16:creationId xmlns:a16="http://schemas.microsoft.com/office/drawing/2014/main" id="{EA5E9A71-2A94-4FAA-859F-1930C2E91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6">
              <a:extLst>
                <a:ext uri="{FF2B5EF4-FFF2-40B4-BE49-F238E27FC236}">
                  <a16:creationId xmlns:a16="http://schemas.microsoft.com/office/drawing/2014/main" id="{15C43A1A-EE63-4F18-BA50-6BCC0C5FB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7">
              <a:extLst>
                <a:ext uri="{FF2B5EF4-FFF2-40B4-BE49-F238E27FC236}">
                  <a16:creationId xmlns:a16="http://schemas.microsoft.com/office/drawing/2014/main" id="{D20E631E-2C68-4E27-B833-094ECE5095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8">
              <a:extLst>
                <a:ext uri="{FF2B5EF4-FFF2-40B4-BE49-F238E27FC236}">
                  <a16:creationId xmlns:a16="http://schemas.microsoft.com/office/drawing/2014/main" id="{2446723A-FC6F-4012-8557-06069FA13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9">
              <a:extLst>
                <a:ext uri="{FF2B5EF4-FFF2-40B4-BE49-F238E27FC236}">
                  <a16:creationId xmlns:a16="http://schemas.microsoft.com/office/drawing/2014/main" id="{7F3D87D4-252C-4471-A220-28B58BF439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10">
              <a:extLst>
                <a:ext uri="{FF2B5EF4-FFF2-40B4-BE49-F238E27FC236}">
                  <a16:creationId xmlns:a16="http://schemas.microsoft.com/office/drawing/2014/main" id="{054B916A-0FD0-4006-BD6C-9D29CA03A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11">
              <a:extLst>
                <a:ext uri="{FF2B5EF4-FFF2-40B4-BE49-F238E27FC236}">
                  <a16:creationId xmlns:a16="http://schemas.microsoft.com/office/drawing/2014/main" id="{2133C3B4-D163-43CB-B3FC-A1B9A1DC38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12">
              <a:extLst>
                <a:ext uri="{FF2B5EF4-FFF2-40B4-BE49-F238E27FC236}">
                  <a16:creationId xmlns:a16="http://schemas.microsoft.com/office/drawing/2014/main" id="{44DECBCA-815C-4296-B4DA-F12AD81F2D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13">
              <a:extLst>
                <a:ext uri="{FF2B5EF4-FFF2-40B4-BE49-F238E27FC236}">
                  <a16:creationId xmlns:a16="http://schemas.microsoft.com/office/drawing/2014/main" id="{B6C3CA6F-2113-4095-B77D-19519074C1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14">
              <a:extLst>
                <a:ext uri="{FF2B5EF4-FFF2-40B4-BE49-F238E27FC236}">
                  <a16:creationId xmlns:a16="http://schemas.microsoft.com/office/drawing/2014/main" id="{6A23EEC5-4C2F-4460-B6F6-A6852C46F1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15">
              <a:extLst>
                <a:ext uri="{FF2B5EF4-FFF2-40B4-BE49-F238E27FC236}">
                  <a16:creationId xmlns:a16="http://schemas.microsoft.com/office/drawing/2014/main" id="{9CAEC751-845A-4873-BCB3-29B7EF60F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16">
              <a:extLst>
                <a:ext uri="{FF2B5EF4-FFF2-40B4-BE49-F238E27FC236}">
                  <a16:creationId xmlns:a16="http://schemas.microsoft.com/office/drawing/2014/main" id="{FA38FC93-11A4-4EB5-BC13-85FB353CD1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17">
              <a:extLst>
                <a:ext uri="{FF2B5EF4-FFF2-40B4-BE49-F238E27FC236}">
                  <a16:creationId xmlns:a16="http://schemas.microsoft.com/office/drawing/2014/main" id="{B5B6AC4D-E640-47F2-AA5A-9F9A1DB88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18">
              <a:extLst>
                <a:ext uri="{FF2B5EF4-FFF2-40B4-BE49-F238E27FC236}">
                  <a16:creationId xmlns:a16="http://schemas.microsoft.com/office/drawing/2014/main" id="{962630FB-473F-4D83-8B9F-EC52E31CA5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19">
              <a:extLst>
                <a:ext uri="{FF2B5EF4-FFF2-40B4-BE49-F238E27FC236}">
                  <a16:creationId xmlns:a16="http://schemas.microsoft.com/office/drawing/2014/main" id="{035721E2-E73B-4E57-92E2-DE71F0D17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20">
              <a:extLst>
                <a:ext uri="{FF2B5EF4-FFF2-40B4-BE49-F238E27FC236}">
                  <a16:creationId xmlns:a16="http://schemas.microsoft.com/office/drawing/2014/main" id="{3071D074-66CD-4273-AF66-207364BA3E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21">
              <a:extLst>
                <a:ext uri="{FF2B5EF4-FFF2-40B4-BE49-F238E27FC236}">
                  <a16:creationId xmlns:a16="http://schemas.microsoft.com/office/drawing/2014/main" id="{4197CB22-95EA-4E41-94A6-6BCE8C0278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22">
              <a:extLst>
                <a:ext uri="{FF2B5EF4-FFF2-40B4-BE49-F238E27FC236}">
                  <a16:creationId xmlns:a16="http://schemas.microsoft.com/office/drawing/2014/main" id="{622F5B4E-EBC2-4021-A986-B40B49442B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23">
              <a:extLst>
                <a:ext uri="{FF2B5EF4-FFF2-40B4-BE49-F238E27FC236}">
                  <a16:creationId xmlns:a16="http://schemas.microsoft.com/office/drawing/2014/main" id="{A1450C78-508B-412D-8354-C6AE7E9F93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0" name="Group 229">
            <a:extLst>
              <a:ext uri="{FF2B5EF4-FFF2-40B4-BE49-F238E27FC236}">
                <a16:creationId xmlns:a16="http://schemas.microsoft.com/office/drawing/2014/main" id="{0D2C6055-EB42-4E7C-B358-308A54C713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231" name="Rectangle 230">
              <a:extLst>
                <a:ext uri="{FF2B5EF4-FFF2-40B4-BE49-F238E27FC236}">
                  <a16:creationId xmlns:a16="http://schemas.microsoft.com/office/drawing/2014/main" id="{8A0384A8-C4E8-407C-BD44-2B989327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Isosceles Triangle 39">
              <a:extLst>
                <a:ext uri="{FF2B5EF4-FFF2-40B4-BE49-F238E27FC236}">
                  <a16:creationId xmlns:a16="http://schemas.microsoft.com/office/drawing/2014/main" id="{B7F9FA9E-2650-4B17-BA91-C12C0C5F9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E96B943E-BAEE-4DC2-87CB-78F6E433D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E2E32A-A3C8-7C48-A48C-1534C20F0E05}"/>
              </a:ext>
            </a:extLst>
          </p:cNvPr>
          <p:cNvSpPr>
            <a:spLocks noGrp="1"/>
          </p:cNvSpPr>
          <p:nvPr>
            <p:ph type="title"/>
          </p:nvPr>
        </p:nvSpPr>
        <p:spPr>
          <a:xfrm>
            <a:off x="895415" y="2075504"/>
            <a:ext cx="3654569" cy="2704840"/>
          </a:xfrm>
        </p:spPr>
        <p:txBody>
          <a:bodyPr vert="horz" lIns="228600" tIns="228600" rIns="228600" bIns="0" rtlCol="0" anchor="b">
            <a:normAutofit/>
          </a:bodyPr>
          <a:lstStyle/>
          <a:p>
            <a:pPr>
              <a:lnSpc>
                <a:spcPct val="80000"/>
              </a:lnSpc>
            </a:pPr>
            <a:r>
              <a:rPr lang="en-US" sz="4800" dirty="0"/>
              <a:t>Nintendo: Console Divestment &amp; Consolidation</a:t>
            </a:r>
          </a:p>
        </p:txBody>
      </p:sp>
      <p:pic>
        <p:nvPicPr>
          <p:cNvPr id="5" name="Picture 4" descr="A picture containing implement, pencil&#10;&#10;Description automatically generated">
            <a:extLst>
              <a:ext uri="{FF2B5EF4-FFF2-40B4-BE49-F238E27FC236}">
                <a16:creationId xmlns:a16="http://schemas.microsoft.com/office/drawing/2014/main" id="{6294E6B2-0B93-D141-B4CF-C2BB19F1B8F0}"/>
              </a:ext>
            </a:extLst>
          </p:cNvPr>
          <p:cNvPicPr>
            <a:picLocks noChangeAspect="1"/>
          </p:cNvPicPr>
          <p:nvPr/>
        </p:nvPicPr>
        <p:blipFill rotWithShape="1">
          <a:blip r:embed="rId2"/>
          <a:srcRect r="3366" b="-2"/>
          <a:stretch/>
        </p:blipFill>
        <p:spPr>
          <a:xfrm>
            <a:off x="5421083" y="25988"/>
            <a:ext cx="6745028" cy="6858000"/>
          </a:xfrm>
          <a:prstGeom prst="rect">
            <a:avLst/>
          </a:prstGeom>
          <a:ln w="9525">
            <a:noFill/>
          </a:ln>
        </p:spPr>
      </p:pic>
    </p:spTree>
    <p:extLst>
      <p:ext uri="{BB962C8B-B14F-4D97-AF65-F5344CB8AC3E}">
        <p14:creationId xmlns:p14="http://schemas.microsoft.com/office/powerpoint/2010/main" val="419993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0"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2"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4"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7"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8"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9"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0"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1"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2"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8"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99" name="Group 149">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00" name="Rectangle 150">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Isosceles Triangle 151">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Rectangle 152">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5" name="Rectangle 154">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3"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177">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79" name="Rectangle 178">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7E51FBD-1631-3E45-9ACF-37F42B4D4BE8}"/>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4600"/>
              <a:t>Nintendo: Genre Divestment</a:t>
            </a:r>
          </a:p>
        </p:txBody>
      </p:sp>
      <p:sp>
        <p:nvSpPr>
          <p:cNvPr id="183" name="Rectangle 182">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B2775092-1557-B44D-8789-B9B5F4F04EA0}"/>
              </a:ext>
            </a:extLst>
          </p:cNvPr>
          <p:cNvPicPr>
            <a:picLocks noChangeAspect="1"/>
          </p:cNvPicPr>
          <p:nvPr/>
        </p:nvPicPr>
        <p:blipFill>
          <a:blip r:embed="rId2"/>
          <a:stretch>
            <a:fillRect/>
          </a:stretch>
        </p:blipFill>
        <p:spPr>
          <a:xfrm>
            <a:off x="6256395" y="320039"/>
            <a:ext cx="5121527" cy="2957681"/>
          </a:xfrm>
          <a:prstGeom prst="rect">
            <a:avLst/>
          </a:prstGeom>
          <a:ln w="9525">
            <a:noFill/>
          </a:ln>
        </p:spPr>
      </p:pic>
      <p:pic>
        <p:nvPicPr>
          <p:cNvPr id="5" name="Content Placeholder 4" descr="A screenshot of a cell phone&#10;&#10;Description automatically generated">
            <a:extLst>
              <a:ext uri="{FF2B5EF4-FFF2-40B4-BE49-F238E27FC236}">
                <a16:creationId xmlns:a16="http://schemas.microsoft.com/office/drawing/2014/main" id="{E7665CE8-140A-084D-AB34-2AA2BA4F9064}"/>
              </a:ext>
            </a:extLst>
          </p:cNvPr>
          <p:cNvPicPr>
            <a:picLocks noGrp="1" noChangeAspect="1"/>
          </p:cNvPicPr>
          <p:nvPr>
            <p:ph idx="1"/>
          </p:nvPr>
        </p:nvPicPr>
        <p:blipFill>
          <a:blip r:embed="rId3"/>
          <a:stretch>
            <a:fillRect/>
          </a:stretch>
        </p:blipFill>
        <p:spPr>
          <a:xfrm>
            <a:off x="6253315" y="3593650"/>
            <a:ext cx="5127688" cy="2948420"/>
          </a:xfrm>
          <a:prstGeom prst="rect">
            <a:avLst/>
          </a:prstGeom>
          <a:ln w="9525">
            <a:noFill/>
          </a:ln>
        </p:spPr>
      </p:pic>
    </p:spTree>
    <p:extLst>
      <p:ext uri="{BB962C8B-B14F-4D97-AF65-F5344CB8AC3E}">
        <p14:creationId xmlns:p14="http://schemas.microsoft.com/office/powerpoint/2010/main" val="150929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11">
            <a:extLst>
              <a:ext uri="{FF2B5EF4-FFF2-40B4-BE49-F238E27FC236}">
                <a16:creationId xmlns:a16="http://schemas.microsoft.com/office/drawing/2014/main" id="{EBE04FDE-1662-4E20-A2C3-5690F3D08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3">
            <a:extLst>
              <a:ext uri="{FF2B5EF4-FFF2-40B4-BE49-F238E27FC236}">
                <a16:creationId xmlns:a16="http://schemas.microsoft.com/office/drawing/2014/main" id="{97A24CF0-E9B6-4194-ABE2-20E6531A62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 name="Freeform 5">
              <a:extLst>
                <a:ext uri="{FF2B5EF4-FFF2-40B4-BE49-F238E27FC236}">
                  <a16:creationId xmlns:a16="http://schemas.microsoft.com/office/drawing/2014/main" id="{E5614DBA-A071-4A0B-B369-D7473C222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D1E2D353-ED6E-4AE1-B8FA-8A4EDA7FE9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B31A55D1-834F-44CD-9CA8-9308833BBC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3BB197EC-8922-4578-9BDA-F834633D2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37E196B-82C5-4B28-BB8D-01B5AC4FA5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447C143A-A694-4B70-8140-8B4CBCBFF9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D957842-66DE-49BD-AE10-E1FB396A6E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02581D8A-1AAC-4550-AC4A-02586C2834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a:extLst>
                <a:ext uri="{FF2B5EF4-FFF2-40B4-BE49-F238E27FC236}">
                  <a16:creationId xmlns:a16="http://schemas.microsoft.com/office/drawing/2014/main" id="{947604C6-988E-4C9B-B3CF-386D4ABA4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a:extLst>
                <a:ext uri="{FF2B5EF4-FFF2-40B4-BE49-F238E27FC236}">
                  <a16:creationId xmlns:a16="http://schemas.microsoft.com/office/drawing/2014/main" id="{2754364A-040E-4101-A1E4-084D58C2F3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5">
              <a:extLst>
                <a:ext uri="{FF2B5EF4-FFF2-40B4-BE49-F238E27FC236}">
                  <a16:creationId xmlns:a16="http://schemas.microsoft.com/office/drawing/2014/main" id="{659D0B50-D627-4051-A744-62C7D462A4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6">
              <a:extLst>
                <a:ext uri="{FF2B5EF4-FFF2-40B4-BE49-F238E27FC236}">
                  <a16:creationId xmlns:a16="http://schemas.microsoft.com/office/drawing/2014/main" id="{7658DAB2-46FD-472A-AEAB-3D1A8E286C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7">
              <a:extLst>
                <a:ext uri="{FF2B5EF4-FFF2-40B4-BE49-F238E27FC236}">
                  <a16:creationId xmlns:a16="http://schemas.microsoft.com/office/drawing/2014/main" id="{A99FFE22-4F84-49FE-AEEB-1C8DF55843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8">
              <a:extLst>
                <a:ext uri="{FF2B5EF4-FFF2-40B4-BE49-F238E27FC236}">
                  <a16:creationId xmlns:a16="http://schemas.microsoft.com/office/drawing/2014/main" id="{E891D32E-8798-4DD9-AB63-AFAF188E4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9">
              <a:extLst>
                <a:ext uri="{FF2B5EF4-FFF2-40B4-BE49-F238E27FC236}">
                  <a16:creationId xmlns:a16="http://schemas.microsoft.com/office/drawing/2014/main" id="{E53EABA3-214A-43CB-924D-6C8DAD040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CD41AE90-E4CE-46CE-BF11-6A089969B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0F7E188B-8491-4BE6-A403-96E74D2411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a:extLst>
                <a:ext uri="{FF2B5EF4-FFF2-40B4-BE49-F238E27FC236}">
                  <a16:creationId xmlns:a16="http://schemas.microsoft.com/office/drawing/2014/main" id="{EF7ACF44-2AC4-4DD3-A836-F480E8FEE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BBC4DF3A-D06A-4710-923B-DD3A6FFA94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a:extLst>
                <a:ext uri="{FF2B5EF4-FFF2-40B4-BE49-F238E27FC236}">
                  <a16:creationId xmlns:a16="http://schemas.microsoft.com/office/drawing/2014/main" id="{62E71C92-8C07-4128-BC3E-5351A4648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E9CB338A-FBD9-40C9-A62B-84038D16DF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0B3C7741-BC6B-4E1F-BFC3-730C453635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4281677"/>
            <a:ext cx="8845667" cy="1771275"/>
            <a:chOff x="1669293" y="3893141"/>
            <a:chExt cx="8845667" cy="1771275"/>
          </a:xfrm>
          <a:solidFill>
            <a:srgbClr val="343434"/>
          </a:solidFill>
        </p:grpSpPr>
        <p:sp>
          <p:nvSpPr>
            <p:cNvPr id="38" name="Isosceles Triangle 39">
              <a:extLst>
                <a:ext uri="{FF2B5EF4-FFF2-40B4-BE49-F238E27FC236}">
                  <a16:creationId xmlns:a16="http://schemas.microsoft.com/office/drawing/2014/main" id="{68593629-B292-467F-9B19-B595E6540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CDAF9DD-34EE-4FF1-A53C-43138283E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9D12E8-6A91-2848-8964-3B2B1430F08E}"/>
              </a:ext>
            </a:extLst>
          </p:cNvPr>
          <p:cNvSpPr>
            <a:spLocks noGrp="1"/>
          </p:cNvSpPr>
          <p:nvPr>
            <p:ph type="title"/>
          </p:nvPr>
        </p:nvSpPr>
        <p:spPr>
          <a:xfrm>
            <a:off x="1759237" y="4368773"/>
            <a:ext cx="8673427" cy="1250384"/>
          </a:xfrm>
        </p:spPr>
        <p:txBody>
          <a:bodyPr>
            <a:normAutofit/>
          </a:bodyPr>
          <a:lstStyle/>
          <a:p>
            <a:r>
              <a:rPr lang="en-JP" dirty="0">
                <a:solidFill>
                  <a:srgbClr val="FFFFFF"/>
                </a:solidFill>
              </a:rPr>
              <a:t>Moving Forward</a:t>
            </a:r>
          </a:p>
        </p:txBody>
      </p:sp>
      <p:graphicFrame>
        <p:nvGraphicFramePr>
          <p:cNvPr id="7" name="Text Placeholder 4">
            <a:extLst>
              <a:ext uri="{FF2B5EF4-FFF2-40B4-BE49-F238E27FC236}">
                <a16:creationId xmlns:a16="http://schemas.microsoft.com/office/drawing/2014/main" id="{4C12C6FC-0F95-443F-AA63-B1220ABF1E09}"/>
              </a:ext>
            </a:extLst>
          </p:cNvPr>
          <p:cNvGraphicFramePr>
            <a:graphicFrameLocks noGrp="1"/>
          </p:cNvGraphicFramePr>
          <p:nvPr>
            <p:ph idx="1"/>
            <p:extLst>
              <p:ext uri="{D42A27DB-BD31-4B8C-83A1-F6EECF244321}">
                <p14:modId xmlns:p14="http://schemas.microsoft.com/office/powerpoint/2010/main" val="4232617903"/>
              </p:ext>
            </p:extLst>
          </p:nvPr>
        </p:nvGraphicFramePr>
        <p:xfrm>
          <a:off x="1669293" y="803186"/>
          <a:ext cx="8845667" cy="3043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4136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2EAF3F-C92A-9A42-AA34-50F0B209D1D6}"/>
              </a:ext>
            </a:extLst>
          </p:cNvPr>
          <p:cNvSpPr>
            <a:spLocks noGrp="1"/>
          </p:cNvSpPr>
          <p:nvPr>
            <p:ph type="title"/>
          </p:nvPr>
        </p:nvSpPr>
        <p:spPr>
          <a:xfrm>
            <a:off x="807720" y="2349925"/>
            <a:ext cx="2441894" cy="2456442"/>
          </a:xfrm>
        </p:spPr>
        <p:txBody>
          <a:bodyPr>
            <a:normAutofit/>
          </a:bodyPr>
          <a:lstStyle/>
          <a:p>
            <a:pPr algn="l"/>
            <a:r>
              <a:rPr lang="en-JP" dirty="0"/>
              <a:t>Overview</a:t>
            </a:r>
            <a:endParaRPr lang="en-JP" sz="3200" dirty="0"/>
          </a:p>
        </p:txBody>
      </p:sp>
      <p:sp>
        <p:nvSpPr>
          <p:cNvPr id="3" name="Content Placeholder 2">
            <a:extLst>
              <a:ext uri="{FF2B5EF4-FFF2-40B4-BE49-F238E27FC236}">
                <a16:creationId xmlns:a16="http://schemas.microsoft.com/office/drawing/2014/main" id="{1746A177-3472-4B4B-A79A-0CF6013851AD}"/>
              </a:ext>
            </a:extLst>
          </p:cNvPr>
          <p:cNvSpPr>
            <a:spLocks noGrp="1"/>
          </p:cNvSpPr>
          <p:nvPr>
            <p:ph idx="1"/>
          </p:nvPr>
        </p:nvSpPr>
        <p:spPr>
          <a:xfrm>
            <a:off x="4846319" y="1111249"/>
            <a:ext cx="6554001" cy="4635503"/>
          </a:xfrm>
        </p:spPr>
        <p:txBody>
          <a:bodyPr>
            <a:normAutofit/>
          </a:bodyPr>
          <a:lstStyle/>
          <a:p>
            <a:pPr marL="0" indent="0">
              <a:buNone/>
            </a:pPr>
            <a:r>
              <a:rPr lang="en-JP" dirty="0"/>
              <a:t>In recent years, Nintendo has been able to compete with Sony with their superiority in handheld consoles and intellectual property. In fact, with the release of the Wii Nintendo was able to properly compete against Sony in the Console Gaming market. However, the WiiU has been underperforming and has failed to achieve the success that the Wii enjoyed. What can Nintendo do at this point to reposition themselves against Sony?</a:t>
            </a:r>
          </a:p>
        </p:txBody>
      </p:sp>
    </p:spTree>
    <p:extLst>
      <p:ext uri="{BB962C8B-B14F-4D97-AF65-F5344CB8AC3E}">
        <p14:creationId xmlns:p14="http://schemas.microsoft.com/office/powerpoint/2010/main" val="17466559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1" name="Freeform: Shape 9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29C1B7-0D4B-8C48-83A0-EE123767ACE0}"/>
              </a:ext>
            </a:extLst>
          </p:cNvPr>
          <p:cNvSpPr>
            <a:spLocks noGrp="1"/>
          </p:cNvSpPr>
          <p:nvPr>
            <p:ph type="title"/>
          </p:nvPr>
        </p:nvSpPr>
        <p:spPr>
          <a:xfrm>
            <a:off x="807720" y="762608"/>
            <a:ext cx="10481519" cy="1003932"/>
          </a:xfrm>
        </p:spPr>
        <p:txBody>
          <a:bodyPr anchor="ctr">
            <a:normAutofit/>
          </a:bodyPr>
          <a:lstStyle/>
          <a:p>
            <a:pPr algn="l"/>
            <a:r>
              <a:rPr lang="en-JP" sz="3600" dirty="0">
                <a:solidFill>
                  <a:schemeClr val="accent1"/>
                </a:solidFill>
              </a:rPr>
              <a:t>Agenda</a:t>
            </a:r>
          </a:p>
        </p:txBody>
      </p:sp>
      <p:sp>
        <p:nvSpPr>
          <p:cNvPr id="3" name="Content Placeholder 2">
            <a:extLst>
              <a:ext uri="{FF2B5EF4-FFF2-40B4-BE49-F238E27FC236}">
                <a16:creationId xmlns:a16="http://schemas.microsoft.com/office/drawing/2014/main" id="{7CF1C9C4-6A05-064A-8E3C-4088989C2614}"/>
              </a:ext>
            </a:extLst>
          </p:cNvPr>
          <p:cNvSpPr>
            <a:spLocks noGrp="1"/>
          </p:cNvSpPr>
          <p:nvPr>
            <p:ph idx="1"/>
          </p:nvPr>
        </p:nvSpPr>
        <p:spPr>
          <a:xfrm>
            <a:off x="807721" y="2635976"/>
            <a:ext cx="8227269" cy="3542776"/>
          </a:xfrm>
        </p:spPr>
        <p:txBody>
          <a:bodyPr>
            <a:normAutofit/>
          </a:bodyPr>
          <a:lstStyle/>
          <a:p>
            <a:r>
              <a:rPr lang="en-US" sz="1600" dirty="0"/>
              <a:t>What is the geographic distribution and sales breakdown per product?</a:t>
            </a:r>
          </a:p>
          <a:p>
            <a:r>
              <a:rPr lang="en-US" sz="1600" dirty="0"/>
              <a:t>How do Nintendo products compare to PlayStation products?</a:t>
            </a:r>
          </a:p>
          <a:p>
            <a:r>
              <a:rPr lang="en-US" sz="1600" dirty="0"/>
              <a:t>Of the segment which proves most attractive, which titles are responsible for driving the highest profit?</a:t>
            </a:r>
          </a:p>
          <a:p>
            <a:r>
              <a:rPr lang="en-US" sz="1600" dirty="0"/>
              <a:t>Of the current products that Nintendo produces, does there exist any consoles or genres that they should divest themselves of?</a:t>
            </a:r>
          </a:p>
          <a:p>
            <a:r>
              <a:rPr lang="en-US" sz="1600" dirty="0"/>
              <a:t>Where should Nintendo focus their resources?</a:t>
            </a:r>
          </a:p>
          <a:p>
            <a:pPr marL="0" indent="0">
              <a:buNone/>
            </a:pPr>
            <a:endParaRPr lang="en-JP" sz="1600" dirty="0"/>
          </a:p>
        </p:txBody>
      </p:sp>
    </p:spTree>
    <p:extLst>
      <p:ext uri="{BB962C8B-B14F-4D97-AF65-F5344CB8AC3E}">
        <p14:creationId xmlns:p14="http://schemas.microsoft.com/office/powerpoint/2010/main" val="8264695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1">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13">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3"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D77721C2-ACB7-8245-A711-ADBC97D96461}"/>
              </a:ext>
            </a:extLst>
          </p:cNvPr>
          <p:cNvSpPr>
            <a:spLocks noGrp="1"/>
          </p:cNvSpPr>
          <p:nvPr>
            <p:ph type="title"/>
          </p:nvPr>
        </p:nvSpPr>
        <p:spPr>
          <a:xfrm>
            <a:off x="888630" y="4760132"/>
            <a:ext cx="10449821" cy="1777829"/>
          </a:xfrm>
        </p:spPr>
        <p:txBody>
          <a:bodyPr>
            <a:normAutofit/>
          </a:bodyPr>
          <a:lstStyle/>
          <a:p>
            <a:r>
              <a:rPr lang="en-JP" dirty="0"/>
              <a:t>Global Market Share as of 2016</a:t>
            </a:r>
          </a:p>
        </p:txBody>
      </p:sp>
      <p:sp>
        <p:nvSpPr>
          <p:cNvPr id="35" name="Freeform: Shape 34">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D5D6612-D2D5-744B-A238-693AA23EC9A1}"/>
              </a:ext>
            </a:extLst>
          </p:cNvPr>
          <p:cNvPicPr>
            <a:picLocks noChangeAspect="1"/>
          </p:cNvPicPr>
          <p:nvPr/>
        </p:nvPicPr>
        <p:blipFill>
          <a:blip r:embed="rId2"/>
          <a:stretch>
            <a:fillRect/>
          </a:stretch>
        </p:blipFill>
        <p:spPr>
          <a:xfrm>
            <a:off x="1717305" y="0"/>
            <a:ext cx="8757390" cy="4313013"/>
          </a:xfrm>
          <a:prstGeom prst="rect">
            <a:avLst/>
          </a:prstGeom>
        </p:spPr>
      </p:pic>
    </p:spTree>
    <p:extLst>
      <p:ext uri="{BB962C8B-B14F-4D97-AF65-F5344CB8AC3E}">
        <p14:creationId xmlns:p14="http://schemas.microsoft.com/office/powerpoint/2010/main" val="8791304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6"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9"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1"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2"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5"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6"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7"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8"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1"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2"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3"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4"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76" name="Group 175">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77" name="Rectangle 176">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Isosceles Triangle 177">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Rectangle 178">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81" name="Rectangle 18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84"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7"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8"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3"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4"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5"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6"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2"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76F4D99-47C5-4A46-B41A-275ABE2911F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Nintendo vs Sony: Overall Sales</a:t>
            </a:r>
          </a:p>
        </p:txBody>
      </p:sp>
      <p:sp>
        <p:nvSpPr>
          <p:cNvPr id="204" name="Freeform: Shape 203">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C260EB9A-2A90-F144-8D59-8B9A032729D5}"/>
              </a:ext>
            </a:extLst>
          </p:cNvPr>
          <p:cNvPicPr>
            <a:picLocks noChangeAspect="1"/>
          </p:cNvPicPr>
          <p:nvPr/>
        </p:nvPicPr>
        <p:blipFill>
          <a:blip r:embed="rId2"/>
          <a:stretch>
            <a:fillRect/>
          </a:stretch>
        </p:blipFill>
        <p:spPr>
          <a:xfrm>
            <a:off x="2768991" y="626940"/>
            <a:ext cx="6663011" cy="3864547"/>
          </a:xfrm>
          <a:prstGeom prst="rect">
            <a:avLst/>
          </a:prstGeom>
        </p:spPr>
      </p:pic>
    </p:spTree>
    <p:extLst>
      <p:ext uri="{BB962C8B-B14F-4D97-AF65-F5344CB8AC3E}">
        <p14:creationId xmlns:p14="http://schemas.microsoft.com/office/powerpoint/2010/main" val="312074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279" name="Group 278">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80"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1"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2"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3"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4"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5"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6"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7"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8"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9"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0"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1"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2"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3"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4"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5"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6"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7"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8"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0" name="Group 299">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1" name="Rectangle 300">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2" name="Isosceles Triangle 301">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3" name="Rectangle 302">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5" name="Rectangle 30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 name="Group 30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0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2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56" name="Title 1">
            <a:extLst>
              <a:ext uri="{FF2B5EF4-FFF2-40B4-BE49-F238E27FC236}">
                <a16:creationId xmlns:a16="http://schemas.microsoft.com/office/drawing/2014/main" id="{A2C595D0-F456-2C4F-8741-8A6E2EC52ED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Nintendo vs Sony: Popularity</a:t>
            </a:r>
          </a:p>
        </p:txBody>
      </p:sp>
      <p:sp>
        <p:nvSpPr>
          <p:cNvPr id="328" name="Freeform: Shape 327">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4" name="Picture 13" descr="A close up of a logo&#10;&#10;Description automatically generated">
            <a:extLst>
              <a:ext uri="{FF2B5EF4-FFF2-40B4-BE49-F238E27FC236}">
                <a16:creationId xmlns:a16="http://schemas.microsoft.com/office/drawing/2014/main" id="{A39BAA41-7C9D-6E41-8D4B-000C08F26ADC}"/>
              </a:ext>
            </a:extLst>
          </p:cNvPr>
          <p:cNvPicPr>
            <a:picLocks noChangeAspect="1"/>
          </p:cNvPicPr>
          <p:nvPr/>
        </p:nvPicPr>
        <p:blipFill>
          <a:blip r:embed="rId2"/>
          <a:stretch>
            <a:fillRect/>
          </a:stretch>
        </p:blipFill>
        <p:spPr>
          <a:xfrm>
            <a:off x="1596294" y="583922"/>
            <a:ext cx="4025571" cy="3864547"/>
          </a:xfrm>
          <a:prstGeom prst="rect">
            <a:avLst/>
          </a:prstGeom>
        </p:spPr>
      </p:pic>
      <p:pic>
        <p:nvPicPr>
          <p:cNvPr id="16" name="Picture 15" descr="A close up of a logo&#10;&#10;Description automatically generated">
            <a:extLst>
              <a:ext uri="{FF2B5EF4-FFF2-40B4-BE49-F238E27FC236}">
                <a16:creationId xmlns:a16="http://schemas.microsoft.com/office/drawing/2014/main" id="{412C3491-9898-6C44-BEDD-41221775D39C}"/>
              </a:ext>
            </a:extLst>
          </p:cNvPr>
          <p:cNvPicPr>
            <a:picLocks noChangeAspect="1"/>
          </p:cNvPicPr>
          <p:nvPr/>
        </p:nvPicPr>
        <p:blipFill>
          <a:blip r:embed="rId3"/>
          <a:stretch>
            <a:fillRect/>
          </a:stretch>
        </p:blipFill>
        <p:spPr>
          <a:xfrm>
            <a:off x="6296742" y="583922"/>
            <a:ext cx="4057268" cy="3864547"/>
          </a:xfrm>
          <a:prstGeom prst="rect">
            <a:avLst/>
          </a:prstGeom>
        </p:spPr>
      </p:pic>
    </p:spTree>
    <p:extLst>
      <p:ext uri="{BB962C8B-B14F-4D97-AF65-F5344CB8AC3E}">
        <p14:creationId xmlns:p14="http://schemas.microsoft.com/office/powerpoint/2010/main" val="3307678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35"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6"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7"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8"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9"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0"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1"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2"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3"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4"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45"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6"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7"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8"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9"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0"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1"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2"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3"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55" name="Group 254">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56" name="Rectangle 255">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Isosceles Triangle 25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Rectangle 25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60" name="Rectangle 25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2" name="Group 26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6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F9609F7F-4B8A-E146-9211-3E8BBB9B0CC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Wii + </a:t>
            </a:r>
            <a:r>
              <a:rPr lang="en-US" dirty="0" err="1">
                <a:solidFill>
                  <a:schemeClr val="bg1"/>
                </a:solidFill>
              </a:rPr>
              <a:t>WiiU</a:t>
            </a:r>
            <a:r>
              <a:rPr lang="en-US" dirty="0">
                <a:solidFill>
                  <a:schemeClr val="bg1"/>
                </a:solidFill>
              </a:rPr>
              <a:t>: Overall Popularity</a:t>
            </a:r>
          </a:p>
        </p:txBody>
      </p:sp>
      <p:sp>
        <p:nvSpPr>
          <p:cNvPr id="283" name="Freeform: Shape 28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picture containing room&#10;&#10;Description automatically generated">
            <a:extLst>
              <a:ext uri="{FF2B5EF4-FFF2-40B4-BE49-F238E27FC236}">
                <a16:creationId xmlns:a16="http://schemas.microsoft.com/office/drawing/2014/main" id="{4EE7DCF9-A761-1348-A47C-8C978A121217}"/>
              </a:ext>
            </a:extLst>
          </p:cNvPr>
          <p:cNvPicPr>
            <a:picLocks noChangeAspect="1"/>
          </p:cNvPicPr>
          <p:nvPr/>
        </p:nvPicPr>
        <p:blipFill>
          <a:blip r:embed="rId2"/>
          <a:stretch>
            <a:fillRect/>
          </a:stretch>
        </p:blipFill>
        <p:spPr>
          <a:xfrm>
            <a:off x="6284627" y="591608"/>
            <a:ext cx="4036081" cy="3864547"/>
          </a:xfrm>
          <a:prstGeom prst="rect">
            <a:avLst/>
          </a:prstGeom>
        </p:spPr>
      </p:pic>
      <p:pic>
        <p:nvPicPr>
          <p:cNvPr id="4" name="Picture 3" descr="A close up of a logo&#10;&#10;Description automatically generated">
            <a:extLst>
              <a:ext uri="{FF2B5EF4-FFF2-40B4-BE49-F238E27FC236}">
                <a16:creationId xmlns:a16="http://schemas.microsoft.com/office/drawing/2014/main" id="{CCBAF90F-1D50-D445-A32D-89B8AD3A99A4}"/>
              </a:ext>
            </a:extLst>
          </p:cNvPr>
          <p:cNvPicPr>
            <a:picLocks noChangeAspect="1"/>
          </p:cNvPicPr>
          <p:nvPr/>
        </p:nvPicPr>
        <p:blipFill>
          <a:blip r:embed="rId3"/>
          <a:stretch>
            <a:fillRect/>
          </a:stretch>
        </p:blipFill>
        <p:spPr>
          <a:xfrm>
            <a:off x="1702491" y="591608"/>
            <a:ext cx="4046646" cy="3864547"/>
          </a:xfrm>
          <a:prstGeom prst="rect">
            <a:avLst/>
          </a:prstGeom>
        </p:spPr>
      </p:pic>
    </p:spTree>
    <p:extLst>
      <p:ext uri="{BB962C8B-B14F-4D97-AF65-F5344CB8AC3E}">
        <p14:creationId xmlns:p14="http://schemas.microsoft.com/office/powerpoint/2010/main" val="45699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4" name="Rectangle 33">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34">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8" name="Rectangle 3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9A9DF3B-0715-414D-A0EF-099CD7FC266A}"/>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dirty="0">
                <a:solidFill>
                  <a:schemeClr val="bg1"/>
                </a:solidFill>
              </a:rPr>
              <a:t>PS3 + PS4: Overall Popularity</a:t>
            </a:r>
          </a:p>
        </p:txBody>
      </p:sp>
      <p:sp>
        <p:nvSpPr>
          <p:cNvPr id="61" name="Freeform: Shape 60">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2052883A-4A03-904D-9E99-281A8F627A8F}"/>
              </a:ext>
            </a:extLst>
          </p:cNvPr>
          <p:cNvPicPr>
            <a:picLocks noChangeAspect="1"/>
          </p:cNvPicPr>
          <p:nvPr/>
        </p:nvPicPr>
        <p:blipFill>
          <a:blip r:embed="rId2"/>
          <a:stretch>
            <a:fillRect/>
          </a:stretch>
        </p:blipFill>
        <p:spPr>
          <a:xfrm>
            <a:off x="6985837" y="636620"/>
            <a:ext cx="4057268" cy="3864547"/>
          </a:xfrm>
          <a:prstGeom prst="rect">
            <a:avLst/>
          </a:prstGeom>
        </p:spPr>
      </p:pic>
      <p:pic>
        <p:nvPicPr>
          <p:cNvPr id="7" name="Picture 6" descr="A close up of a logo&#10;&#10;Description automatically generated">
            <a:extLst>
              <a:ext uri="{FF2B5EF4-FFF2-40B4-BE49-F238E27FC236}">
                <a16:creationId xmlns:a16="http://schemas.microsoft.com/office/drawing/2014/main" id="{05CB898A-B2A0-C041-AAA1-2E05D5771675}"/>
              </a:ext>
            </a:extLst>
          </p:cNvPr>
          <p:cNvPicPr>
            <a:picLocks noChangeAspect="1"/>
          </p:cNvPicPr>
          <p:nvPr/>
        </p:nvPicPr>
        <p:blipFill>
          <a:blip r:embed="rId3"/>
          <a:stretch>
            <a:fillRect/>
          </a:stretch>
        </p:blipFill>
        <p:spPr>
          <a:xfrm>
            <a:off x="1807505" y="636620"/>
            <a:ext cx="4078677" cy="3864547"/>
          </a:xfrm>
          <a:prstGeom prst="rect">
            <a:avLst/>
          </a:prstGeom>
        </p:spPr>
      </p:pic>
    </p:spTree>
    <p:extLst>
      <p:ext uri="{BB962C8B-B14F-4D97-AF65-F5344CB8AC3E}">
        <p14:creationId xmlns:p14="http://schemas.microsoft.com/office/powerpoint/2010/main" val="73137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6" name="Group 255">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57"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8"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9"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0"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1"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2"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3"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4"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5"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6"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7"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8"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9"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0"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1"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2"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3"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4"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5"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6" name="Group 275">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77" name="Rectangle 276">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Isosceles Triangle 277">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Rectangle 278">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80" name="Rectangle 279">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1" name="Group 280">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82"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3" name="Group 300">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364" name="Rectangle 301">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03">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8456E2B-F308-0842-9456-005F9BFBC876}"/>
              </a:ext>
            </a:extLst>
          </p:cNvPr>
          <p:cNvSpPr>
            <a:spLocks noGrp="1"/>
          </p:cNvSpPr>
          <p:nvPr>
            <p:ph type="title"/>
          </p:nvPr>
        </p:nvSpPr>
        <p:spPr>
          <a:xfrm>
            <a:off x="895415" y="2075504"/>
            <a:ext cx="3654569" cy="2438623"/>
          </a:xfrm>
        </p:spPr>
        <p:txBody>
          <a:bodyPr vert="horz" lIns="228600" tIns="228600" rIns="228600" bIns="0" rtlCol="0" anchor="b">
            <a:normAutofit/>
          </a:bodyPr>
          <a:lstStyle/>
          <a:p>
            <a:pPr>
              <a:lnSpc>
                <a:spcPct val="80000"/>
              </a:lnSpc>
            </a:pPr>
            <a:r>
              <a:rPr lang="en-US" sz="4800" dirty="0"/>
              <a:t>Nintendo vs PlayStation: Title Diversity</a:t>
            </a:r>
          </a:p>
        </p:txBody>
      </p:sp>
      <p:sp>
        <p:nvSpPr>
          <p:cNvPr id="305" name="Rectangle 304">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screenshot of a social media post&#10;&#10;Description automatically generated">
            <a:extLst>
              <a:ext uri="{FF2B5EF4-FFF2-40B4-BE49-F238E27FC236}">
                <a16:creationId xmlns:a16="http://schemas.microsoft.com/office/drawing/2014/main" id="{261857F7-2AE3-764C-B6A7-7DF612ED952F}"/>
              </a:ext>
            </a:extLst>
          </p:cNvPr>
          <p:cNvPicPr>
            <a:picLocks noChangeAspect="1"/>
          </p:cNvPicPr>
          <p:nvPr/>
        </p:nvPicPr>
        <p:blipFill>
          <a:blip r:embed="rId2"/>
          <a:stretch>
            <a:fillRect/>
          </a:stretch>
        </p:blipFill>
        <p:spPr>
          <a:xfrm>
            <a:off x="6256395" y="320039"/>
            <a:ext cx="5121527" cy="2957681"/>
          </a:xfrm>
          <a:prstGeom prst="rect">
            <a:avLst/>
          </a:prstGeom>
          <a:ln w="9525">
            <a:noFill/>
          </a:ln>
        </p:spPr>
      </p:pic>
      <p:pic>
        <p:nvPicPr>
          <p:cNvPr id="173" name="Content Placeholder 6" descr="A screenshot of a cell phone&#10;&#10;Description automatically generated">
            <a:extLst>
              <a:ext uri="{FF2B5EF4-FFF2-40B4-BE49-F238E27FC236}">
                <a16:creationId xmlns:a16="http://schemas.microsoft.com/office/drawing/2014/main" id="{F6FFFAB0-0239-2840-B41F-DD11332071B1}"/>
              </a:ext>
            </a:extLst>
          </p:cNvPr>
          <p:cNvPicPr>
            <a:picLocks noChangeAspect="1"/>
          </p:cNvPicPr>
          <p:nvPr/>
        </p:nvPicPr>
        <p:blipFill>
          <a:blip r:embed="rId3"/>
          <a:stretch>
            <a:fillRect/>
          </a:stretch>
        </p:blipFill>
        <p:spPr>
          <a:xfrm>
            <a:off x="6264413" y="3593650"/>
            <a:ext cx="5105491" cy="2948420"/>
          </a:xfrm>
          <a:prstGeom prst="rect">
            <a:avLst/>
          </a:prstGeom>
          <a:ln w="9525">
            <a:noFill/>
          </a:ln>
        </p:spPr>
      </p:pic>
    </p:spTree>
    <p:extLst>
      <p:ext uri="{BB962C8B-B14F-4D97-AF65-F5344CB8AC3E}">
        <p14:creationId xmlns:p14="http://schemas.microsoft.com/office/powerpoint/2010/main" val="150803608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47</TotalTime>
  <Words>278</Words>
  <Application>Microsoft Macintosh PowerPoint</Application>
  <PresentationFormat>Widescreen</PresentationFormat>
  <Paragraphs>29</Paragraphs>
  <Slides>12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 Light</vt:lpstr>
      <vt:lpstr>Rockwell</vt:lpstr>
      <vt:lpstr>Wingdings</vt:lpstr>
      <vt:lpstr>Atlas</vt:lpstr>
      <vt:lpstr>Nintendo: An In-Depth Analysis </vt:lpstr>
      <vt:lpstr>Overview</vt:lpstr>
      <vt:lpstr>Agenda</vt:lpstr>
      <vt:lpstr>Global Market Share as of 2016</vt:lpstr>
      <vt:lpstr>Nintendo vs Sony: Overall Sales</vt:lpstr>
      <vt:lpstr>Nintendo vs Sony: Popularity</vt:lpstr>
      <vt:lpstr>Wii + WiiU: Overall Popularity</vt:lpstr>
      <vt:lpstr>PS3 + PS4: Overall Popularity</vt:lpstr>
      <vt:lpstr>Nintendo vs PlayStation: Title Diversity</vt:lpstr>
      <vt:lpstr>Nintendo: Console Divestment &amp; Consolidation</vt:lpstr>
      <vt:lpstr>Nintendo: Genre Divestment</vt:lpstr>
      <vt:lpstr>Moving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Nintendo: An In-Depth Analysis </dc:title>
  <dc:creator>Dustin Na</dc:creator>
  <cp:lastModifiedBy>Dustin Na</cp:lastModifiedBy>
  <cp:revision>3</cp:revision>
  <dcterms:created xsi:type="dcterms:W3CDTF">2020-01-31T02:06:27Z</dcterms:created>
  <dcterms:modified xsi:type="dcterms:W3CDTF">2020-01-31T02:53:33Z</dcterms:modified>
</cp:coreProperties>
</file>