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9" r:id="rId4"/>
  </p:sldMasterIdLst>
  <p:notesMasterIdLst>
    <p:notesMasterId r:id="rId5"/>
  </p:notesMasterIdLst>
  <p:sldIdLst>
    <p:sldId id="256" r:id="rId6"/>
  </p:sldIdLst>
  <p:sldSz cy="6858000" cx="9144000"/>
  <p:notesSz cx="6858000" cy="9144000"/>
  <p:embeddedFontLst>
    <p:embeddedFont>
      <p:font typeface="Quattrocento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QuattrocentoSans-boldItalic.fntdata"/><Relationship Id="rId9"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QuattrocentoSans-regular.fntdata"/><Relationship Id="rId8" Type="http://schemas.openxmlformats.org/officeDocument/2006/relationships/font" Target="fonts/Quattrocento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 name="Shape 15"/>
        <p:cNvGrpSpPr/>
        <p:nvPr/>
      </p:nvGrpSpPr>
      <p:grpSpPr>
        <a:xfrm>
          <a:off x="0" y="0"/>
          <a:ext cx="0" cy="0"/>
          <a:chOff x="0" y="0"/>
          <a:chExt cx="0" cy="0"/>
        </a:xfrm>
      </p:grpSpPr>
      <p:sp>
        <p:nvSpPr>
          <p:cNvPr id="16" name="Google Shape;16;p1:notes"/>
          <p:cNvSpPr txBox="1"/>
          <p:nvPr>
            <p:ph idx="12" type="sldNum"/>
          </p:nvPr>
        </p:nvSpPr>
        <p:spPr>
          <a:xfrm>
            <a:off x="6042320" y="9493393"/>
            <a:ext cx="169918" cy="18466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AU" sz="1800" u="none" cap="none" strike="noStrike">
                <a:solidFill>
                  <a:srgbClr val="000000"/>
                </a:solidFill>
              </a:rPr>
              <a:t>‹#›</a:t>
            </a:fld>
            <a:endParaRPr b="0" i="0" sz="1800" u="none" cap="none" strike="noStrike">
              <a:solidFill>
                <a:srgbClr val="000000"/>
              </a:solidFill>
            </a:endParaRPr>
          </a:p>
        </p:txBody>
      </p:sp>
      <p:sp>
        <p:nvSpPr>
          <p:cNvPr id="17" name="Google Shape;17;p1:notes"/>
          <p:cNvSpPr/>
          <p:nvPr>
            <p:ph idx="2" type="sldImg"/>
          </p:nvPr>
        </p:nvSpPr>
        <p:spPr>
          <a:xfrm>
            <a:off x="-2319338" y="1265238"/>
            <a:ext cx="11201401" cy="8401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p1:notes"/>
          <p:cNvSpPr txBox="1"/>
          <p:nvPr>
            <p:ph idx="1" type="body"/>
          </p:nvPr>
        </p:nvSpPr>
        <p:spPr>
          <a:xfrm>
            <a:off x="789535" y="605318"/>
            <a:ext cx="5470797"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Hypothesis: </a:t>
            </a:r>
            <a:r>
              <a:rPr b="0" i="1" lang="en-AU" sz="1200" u="none" cap="none" strike="noStrike">
                <a:solidFill>
                  <a:srgbClr val="000000"/>
                </a:solidFill>
                <a:latin typeface="Arial"/>
                <a:ea typeface="Arial"/>
                <a:cs typeface="Arial"/>
                <a:sym typeface="Arial"/>
              </a:rPr>
              <a:t>Create a Hypothesis with an emphasis on SMART principles. </a:t>
            </a:r>
            <a:r>
              <a:rPr b="1" i="1" lang="en-AU" sz="1200" u="none" cap="none" strike="noStrike">
                <a:solidFill>
                  <a:srgbClr val="000000"/>
                </a:solidFill>
                <a:latin typeface="Arial"/>
                <a:ea typeface="Arial"/>
                <a:cs typeface="Arial"/>
                <a:sym typeface="Arial"/>
              </a:rPr>
              <a:t>(</a:t>
            </a:r>
            <a:r>
              <a:rPr b="1" i="1" lang="en-AU" sz="1200"/>
              <a:t>S – Specific, M – Measurable, A – Achievable, R – Realistic, T – Timebound). </a:t>
            </a:r>
            <a:r>
              <a:rPr b="0" i="0" lang="en-AU" sz="1200"/>
              <a:t>If you cannot do this, you </a:t>
            </a:r>
            <a:r>
              <a:rPr b="1" i="0" lang="en-AU" sz="1200"/>
              <a:t>do not</a:t>
            </a:r>
            <a:r>
              <a:rPr b="0" i="0" lang="en-AU" sz="1200"/>
              <a:t> have a good grasp on the business problem.</a:t>
            </a:r>
            <a:endParaRPr b="1"/>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b="1" lang="en-AU"/>
              <a:t>Context: </a:t>
            </a:r>
            <a:r>
              <a:rPr lang="en-AU" sz="1200"/>
              <a:t>With context, we have </a:t>
            </a:r>
            <a:r>
              <a:rPr b="1" lang="en-AU" sz="1200" u="sng"/>
              <a:t>clearly identified the problem at hand </a:t>
            </a:r>
            <a:r>
              <a:rPr lang="en-AU" sz="1200"/>
              <a:t>and have elucidated on how our initiative may solve this problem, alongside the commercial implications this will have on the business.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AU"/>
              <a:t>Criteria for Success</a:t>
            </a:r>
            <a:r>
              <a:rPr b="0" lang="en-AU"/>
              <a:t>: Clearly defining the criteria for success ensures that the scope of your work is clearly defined and understood. Otherwise, if this isn’t defined – your work will never end which will result in mismatched expectations.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Scope of Solution Space: </a:t>
            </a:r>
            <a:r>
              <a:rPr b="0" lang="en-AU"/>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Constraints within Solution Space: </a:t>
            </a:r>
            <a:r>
              <a:rPr b="0" lang="en-AU"/>
              <a:t>Looking forward, what are the foreseeable problems we are likely to encounter? Could this be stakeholder resistance? Could this be we don’t have access to the right data? </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Stakeholders to provide key insight: </a:t>
            </a:r>
            <a:r>
              <a:rPr b="0" lang="en-AU"/>
              <a:t>Who are the people I need to speak to, to get the answers I need for my data analysis?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What key data sources are required</a:t>
            </a:r>
            <a:r>
              <a:rPr b="0" lang="en-AU"/>
              <a:t>?</a:t>
            </a:r>
            <a:endParaRPr/>
          </a:p>
          <a:p>
            <a:pPr indent="0" lvl="0" marL="0" rtl="0" algn="l">
              <a:lnSpc>
                <a:spcPct val="100000"/>
              </a:lnSpc>
              <a:spcBef>
                <a:spcPts val="0"/>
              </a:spcBef>
              <a:spcAft>
                <a:spcPts val="0"/>
              </a:spcAft>
              <a:buSzPts val="1400"/>
              <a:buNone/>
            </a:pPr>
            <a:r>
              <a:rPr b="0" lang="en-AU"/>
              <a:t>Based off my discussions with the key stakeholders – can we clearly list out all the data sources we need so we can make a highly targeted request as opposed to a scatter-gun approach where we ask for a bit of everything?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3" name="Shape 13"/>
        <p:cNvGrpSpPr/>
        <p:nvPr/>
      </p:nvGrpSpPr>
      <p:grpSpPr>
        <a:xfrm>
          <a:off x="0" y="0"/>
          <a:ext cx="0" cy="0"/>
          <a:chOff x="0" y="0"/>
          <a:chExt cx="0" cy="0"/>
        </a:xfrm>
      </p:grpSpPr>
      <p:sp>
        <p:nvSpPr>
          <p:cNvPr id="14" name="Google Shape;14;p2"/>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8298444" y="37255"/>
            <a:ext cx="670614" cy="12472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16"/>
              <a:buFont typeface="Arial"/>
              <a:buNone/>
            </a:pPr>
            <a:r>
              <a:t/>
            </a:r>
            <a:endParaRPr b="0" i="0" sz="816" u="none" cap="none" strike="noStrike">
              <a:solidFill>
                <a:srgbClr val="000000"/>
              </a:solidFill>
              <a:latin typeface="Arial"/>
              <a:ea typeface="Arial"/>
              <a:cs typeface="Arial"/>
              <a:sym typeface="Arial"/>
            </a:endParaRPr>
          </a:p>
        </p:txBody>
      </p:sp>
      <p:sp>
        <p:nvSpPr>
          <p:cNvPr id="11" name="Google Shape;11;p1"/>
          <p:cNvSpPr txBox="1"/>
          <p:nvPr>
            <p:ph idx="1" type="body"/>
          </p:nvPr>
        </p:nvSpPr>
        <p:spPr>
          <a:xfrm>
            <a:off x="2343099" y="2570857"/>
            <a:ext cx="4389768" cy="12561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1pPr>
            <a:lvl2pPr indent="-358140" lvl="1" marL="914400" marR="0" rtl="0" algn="l">
              <a:lnSpc>
                <a:spcPct val="100000"/>
              </a:lnSpc>
              <a:spcBef>
                <a:spcPts val="0"/>
              </a:spcBef>
              <a:spcAft>
                <a:spcPts val="0"/>
              </a:spcAft>
              <a:buClr>
                <a:schemeClr val="dk2"/>
              </a:buClr>
              <a:buSzPts val="2040"/>
              <a:buFont typeface="Arial"/>
              <a:buChar char="▪"/>
              <a:defRPr b="0" i="0" sz="1632" u="none" cap="none" strike="noStrike">
                <a:solidFill>
                  <a:schemeClr val="dk1"/>
                </a:solidFill>
                <a:latin typeface="Arial"/>
                <a:ea typeface="Arial"/>
                <a:cs typeface="Arial"/>
                <a:sym typeface="Arial"/>
              </a:defRPr>
            </a:lvl2pPr>
            <a:lvl3pPr indent="-352933" lvl="2" marL="13716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3pPr>
            <a:lvl4pPr indent="-352933" lvl="3" marL="18288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4pPr>
            <a:lvl5pPr indent="-320801" lvl="4" marL="22860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5pPr>
            <a:lvl6pPr indent="-320801" lvl="5" marL="27432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6pPr>
            <a:lvl7pPr indent="-320801" lvl="6" marL="32004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7pPr>
            <a:lvl8pPr indent="-320802" lvl="7" marL="36576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8pPr>
            <a:lvl9pPr indent="-320802" lvl="8" marL="41148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9pPr>
          </a:lstStyle>
          <a:p/>
        </p:txBody>
      </p:sp>
      <p:sp>
        <p:nvSpPr>
          <p:cNvPr id="12" name="Google Shape;12;p1"/>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93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 name="Shape 19"/>
        <p:cNvGrpSpPr/>
        <p:nvPr/>
      </p:nvGrpSpPr>
      <p:grpSpPr>
        <a:xfrm>
          <a:off x="0" y="0"/>
          <a:ext cx="0" cy="0"/>
          <a:chOff x="0" y="0"/>
          <a:chExt cx="0" cy="0"/>
        </a:xfrm>
      </p:grpSpPr>
      <p:sp>
        <p:nvSpPr>
          <p:cNvPr id="20" name="Google Shape;20;p3"/>
          <p:cNvSpPr/>
          <p:nvPr/>
        </p:nvSpPr>
        <p:spPr>
          <a:xfrm>
            <a:off x="137949"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1" name="Google Shape;21;p3"/>
          <p:cNvSpPr/>
          <p:nvPr/>
        </p:nvSpPr>
        <p:spPr>
          <a:xfrm>
            <a:off x="4587388"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2" name="Google Shape;22;p3"/>
          <p:cNvSpPr/>
          <p:nvPr/>
        </p:nvSpPr>
        <p:spPr>
          <a:xfrm>
            <a:off x="218936"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23" name="Google Shape;23;p3"/>
          <p:cNvSpPr/>
          <p:nvPr/>
        </p:nvSpPr>
        <p:spPr>
          <a:xfrm>
            <a:off x="4668375"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a:off x="601195"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5050634"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4668375"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218936"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8" name="Google Shape;28;p3"/>
          <p:cNvSpPr/>
          <p:nvPr/>
        </p:nvSpPr>
        <p:spPr>
          <a:xfrm>
            <a:off x="601195"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29" name="Google Shape;29;p3"/>
          <p:cNvSpPr/>
          <p:nvPr/>
        </p:nvSpPr>
        <p:spPr>
          <a:xfrm>
            <a:off x="5050634"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218936"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4668375"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32" name="Google Shape;32;p3"/>
          <p:cNvSpPr/>
          <p:nvPr/>
        </p:nvSpPr>
        <p:spPr>
          <a:xfrm>
            <a:off x="601195" y="4831972"/>
            <a:ext cx="3597454" cy="21974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Scope of solution space </a:t>
            </a:r>
            <a:endParaRPr b="0" i="0" sz="1400" u="none" cap="none" strike="noStrike">
              <a:solidFill>
                <a:srgbClr val="000000"/>
              </a:solidFill>
              <a:latin typeface="Arial"/>
              <a:ea typeface="Arial"/>
              <a:cs typeface="Arial"/>
              <a:sym typeface="Arial"/>
            </a:endParaRPr>
          </a:p>
        </p:txBody>
      </p:sp>
      <p:sp>
        <p:nvSpPr>
          <p:cNvPr id="33" name="Google Shape;33;p3"/>
          <p:cNvSpPr/>
          <p:nvPr/>
        </p:nvSpPr>
        <p:spPr>
          <a:xfrm>
            <a:off x="5050634" y="482974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34" name="Google Shape;34;p3"/>
          <p:cNvSpPr txBox="1"/>
          <p:nvPr/>
        </p:nvSpPr>
        <p:spPr>
          <a:xfrm>
            <a:off x="147783" y="1881488"/>
            <a:ext cx="4324500" cy="1245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AU" sz="1050"/>
              <a:t>Having previously forecast an increase in maintenance costs due to major outages, Southern Water Corp management is on alert to control operational costs and prevent untimely asset failure which will lead to loss of revenues. Management wants you to conduct a statistical analysis of previous Desalination Pump Failure Data to understand what variables may drive an asset failure.</a:t>
            </a:r>
            <a:endParaRPr b="1" sz="1050"/>
          </a:p>
        </p:txBody>
      </p:sp>
      <p:sp>
        <p:nvSpPr>
          <p:cNvPr id="35" name="Google Shape;35;p3"/>
          <p:cNvSpPr txBox="1"/>
          <p:nvPr/>
        </p:nvSpPr>
        <p:spPr>
          <a:xfrm>
            <a:off x="143108" y="3538874"/>
            <a:ext cx="4324418" cy="1410643"/>
          </a:xfrm>
          <a:prstGeom prst="rect">
            <a:avLst/>
          </a:prstGeom>
          <a:noFill/>
          <a:ln>
            <a:noFill/>
          </a:ln>
        </p:spPr>
        <p:txBody>
          <a:bodyPr anchorCtr="0" anchor="t" bIns="45700" lIns="91425" spcFirstLastPara="1" rIns="91425" wrap="square" tIns="45700">
            <a:noAutofit/>
          </a:bodyPr>
          <a:lstStyle/>
          <a:p>
            <a:pPr indent="-296608" lvl="0" marL="457200" marR="0" rtl="0" algn="l">
              <a:lnSpc>
                <a:spcPct val="100000"/>
              </a:lnSpc>
              <a:spcBef>
                <a:spcPts val="0"/>
              </a:spcBef>
              <a:spcAft>
                <a:spcPts val="0"/>
              </a:spcAft>
              <a:buSzPts val="1071"/>
              <a:buChar char="●"/>
            </a:pPr>
            <a:r>
              <a:rPr b="1" lang="en-AU" sz="1071"/>
              <a:t>Identification</a:t>
            </a:r>
            <a:r>
              <a:rPr b="1" lang="en-AU" sz="1071"/>
              <a:t> of a list of variables that may provide an indication of when the pump may be failing</a:t>
            </a:r>
            <a:endParaRPr b="1" sz="1071"/>
          </a:p>
          <a:p>
            <a:pPr indent="-296608" lvl="0" marL="457200" marR="0" rtl="0" algn="l">
              <a:lnSpc>
                <a:spcPct val="100000"/>
              </a:lnSpc>
              <a:spcBef>
                <a:spcPts val="0"/>
              </a:spcBef>
              <a:spcAft>
                <a:spcPts val="0"/>
              </a:spcAft>
              <a:buSzPts val="1071"/>
              <a:buChar char="●"/>
            </a:pPr>
            <a:r>
              <a:rPr b="1" lang="en-AU" sz="1071"/>
              <a:t>Provide a prototype linear equation that can be used to ‘describe’ what variables are closely related to pump failure.</a:t>
            </a:r>
            <a:endParaRPr b="1" sz="1071"/>
          </a:p>
          <a:p>
            <a:pPr indent="-296608" lvl="0" marL="457200" marR="0" rtl="0" algn="l">
              <a:lnSpc>
                <a:spcPct val="100000"/>
              </a:lnSpc>
              <a:spcBef>
                <a:spcPts val="0"/>
              </a:spcBef>
              <a:spcAft>
                <a:spcPts val="0"/>
              </a:spcAft>
              <a:buSzPts val="1071"/>
              <a:buChar char="●"/>
            </a:pPr>
            <a:r>
              <a:rPr b="1" lang="en-AU" sz="1071"/>
              <a:t>Reduce operational costs by 10% and prevent asset failure</a:t>
            </a:r>
            <a:endParaRPr b="1" sz="1071"/>
          </a:p>
        </p:txBody>
      </p:sp>
      <p:sp>
        <p:nvSpPr>
          <p:cNvPr id="36" name="Google Shape;36;p3"/>
          <p:cNvSpPr txBox="1"/>
          <p:nvPr/>
        </p:nvSpPr>
        <p:spPr>
          <a:xfrm>
            <a:off x="186842" y="5184805"/>
            <a:ext cx="4324418" cy="751488"/>
          </a:xfrm>
          <a:prstGeom prst="rect">
            <a:avLst/>
          </a:prstGeom>
          <a:noFill/>
          <a:ln>
            <a:noFill/>
          </a:ln>
        </p:spPr>
        <p:txBody>
          <a:bodyPr anchorCtr="0" anchor="t" bIns="45700" lIns="91425" spcFirstLastPara="1" rIns="91425" wrap="square" tIns="45700">
            <a:noAutofit/>
          </a:bodyPr>
          <a:lstStyle/>
          <a:p>
            <a:pPr indent="-296608" lvl="0" marL="457200" marR="0" rtl="0" algn="l">
              <a:lnSpc>
                <a:spcPct val="100000"/>
              </a:lnSpc>
              <a:spcBef>
                <a:spcPts val="0"/>
              </a:spcBef>
              <a:spcAft>
                <a:spcPts val="0"/>
              </a:spcAft>
              <a:buSzPts val="1071"/>
              <a:buChar char="●"/>
            </a:pPr>
            <a:r>
              <a:rPr b="1" lang="en-AU" sz="1071"/>
              <a:t>Surjek is the most concerning out of all the plants, therefore all changes should be done here</a:t>
            </a:r>
            <a:endParaRPr b="1" sz="1071"/>
          </a:p>
          <a:p>
            <a:pPr indent="-296608" lvl="0" marL="457200" marR="0" rtl="0" algn="l">
              <a:lnSpc>
                <a:spcPct val="100000"/>
              </a:lnSpc>
              <a:spcBef>
                <a:spcPts val="0"/>
              </a:spcBef>
              <a:spcAft>
                <a:spcPts val="0"/>
              </a:spcAft>
              <a:buSzPts val="1071"/>
              <a:buChar char="●"/>
            </a:pPr>
            <a:r>
              <a:rPr b="1" lang="en-AU" sz="1071"/>
              <a:t>Other plants should be used as controls</a:t>
            </a:r>
            <a:endParaRPr b="1" sz="1071"/>
          </a:p>
          <a:p>
            <a:pPr indent="-296608" lvl="0" marL="457200" marR="0" rtl="0" algn="l">
              <a:lnSpc>
                <a:spcPct val="100000"/>
              </a:lnSpc>
              <a:spcBef>
                <a:spcPts val="0"/>
              </a:spcBef>
              <a:spcAft>
                <a:spcPts val="0"/>
              </a:spcAft>
              <a:buSzPts val="1071"/>
              <a:buChar char="●"/>
            </a:pPr>
            <a:r>
              <a:rPr b="1" lang="en-AU" sz="1071"/>
              <a:t>The focus will be on the prevention of asset failure and reduced maintenance on Ore Crushers</a:t>
            </a:r>
            <a:endParaRPr b="1" sz="1071"/>
          </a:p>
        </p:txBody>
      </p:sp>
      <p:sp>
        <p:nvSpPr>
          <p:cNvPr id="37" name="Google Shape;37;p3"/>
          <p:cNvSpPr txBox="1"/>
          <p:nvPr/>
        </p:nvSpPr>
        <p:spPr>
          <a:xfrm>
            <a:off x="4558232" y="1963919"/>
            <a:ext cx="4324418" cy="1081065"/>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AU" sz="1070"/>
              <a:t>The age of the assets at the Surjek desalination plant is concerning. Management will have to figure out how to keep the desalination plant running if any potential parts need replacing.</a:t>
            </a:r>
            <a:endParaRPr b="1" sz="1070"/>
          </a:p>
          <a:p>
            <a:pPr indent="0" lvl="0" marL="0" rtl="0" algn="l">
              <a:lnSpc>
                <a:spcPct val="115000"/>
              </a:lnSpc>
              <a:spcBef>
                <a:spcPts val="0"/>
              </a:spcBef>
              <a:spcAft>
                <a:spcPts val="0"/>
              </a:spcAft>
              <a:buNone/>
            </a:pPr>
            <a:r>
              <a:t/>
            </a:r>
            <a:endParaRPr b="1" sz="1070"/>
          </a:p>
        </p:txBody>
      </p:sp>
      <p:sp>
        <p:nvSpPr>
          <p:cNvPr id="38" name="Google Shape;38;p3"/>
          <p:cNvSpPr txBox="1"/>
          <p:nvPr/>
        </p:nvSpPr>
        <p:spPr>
          <a:xfrm>
            <a:off x="4590928" y="5085174"/>
            <a:ext cx="4324418" cy="1081065"/>
          </a:xfrm>
          <a:prstGeom prst="rect">
            <a:avLst/>
          </a:prstGeom>
          <a:noFill/>
          <a:ln>
            <a:noFill/>
          </a:ln>
        </p:spPr>
        <p:txBody>
          <a:bodyPr anchorCtr="0" anchor="t" bIns="45700" lIns="91425" spcFirstLastPara="1" rIns="91425" wrap="square" tIns="45700">
            <a:noAutofit/>
          </a:bodyPr>
          <a:lstStyle/>
          <a:p>
            <a:pPr indent="-296545" lvl="0" marL="457200" marR="0" rtl="0" algn="l">
              <a:lnSpc>
                <a:spcPct val="100000"/>
              </a:lnSpc>
              <a:spcBef>
                <a:spcPts val="0"/>
              </a:spcBef>
              <a:spcAft>
                <a:spcPts val="0"/>
              </a:spcAft>
              <a:buSzPts val="1070"/>
              <a:buChar char="●"/>
            </a:pPr>
            <a:r>
              <a:rPr b="1" lang="en-AU" sz="1070"/>
              <a:t>Data Historian</a:t>
            </a:r>
            <a:endParaRPr b="1" sz="1070"/>
          </a:p>
          <a:p>
            <a:pPr indent="-296545" lvl="0" marL="457200" marR="0" rtl="0" algn="l">
              <a:lnSpc>
                <a:spcPct val="100000"/>
              </a:lnSpc>
              <a:spcBef>
                <a:spcPts val="0"/>
              </a:spcBef>
              <a:spcAft>
                <a:spcPts val="0"/>
              </a:spcAft>
              <a:buSzPts val="1070"/>
              <a:buChar char="●"/>
            </a:pPr>
            <a:r>
              <a:rPr b="1" lang="en-AU" sz="1070"/>
              <a:t>Ellipse</a:t>
            </a:r>
            <a:endParaRPr b="1" sz="1070"/>
          </a:p>
          <a:p>
            <a:pPr indent="-296545" lvl="0" marL="457200" marR="0" rtl="0" algn="l">
              <a:lnSpc>
                <a:spcPct val="100000"/>
              </a:lnSpc>
              <a:spcBef>
                <a:spcPts val="0"/>
              </a:spcBef>
              <a:spcAft>
                <a:spcPts val="0"/>
              </a:spcAft>
              <a:buSzPts val="1070"/>
              <a:buChar char="●"/>
            </a:pPr>
            <a:r>
              <a:rPr b="1" lang="en-AU" sz="1070"/>
              <a:t>SAP</a:t>
            </a:r>
            <a:endParaRPr b="1" sz="1070"/>
          </a:p>
        </p:txBody>
      </p:sp>
      <p:sp>
        <p:nvSpPr>
          <p:cNvPr id="39" name="Google Shape;39;p3"/>
          <p:cNvSpPr/>
          <p:nvPr/>
        </p:nvSpPr>
        <p:spPr>
          <a:xfrm>
            <a:off x="6633337" y="652441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a:off x="7028512" y="651371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41" name="Google Shape;41;p3"/>
          <p:cNvSpPr/>
          <p:nvPr/>
        </p:nvSpPr>
        <p:spPr>
          <a:xfrm>
            <a:off x="7452320"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42" name="Google Shape;42;p3"/>
          <p:cNvSpPr/>
          <p:nvPr/>
        </p:nvSpPr>
        <p:spPr>
          <a:xfrm>
            <a:off x="7846662" y="650808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43" name="Google Shape;43;p3"/>
          <p:cNvSpPr/>
          <p:nvPr/>
        </p:nvSpPr>
        <p:spPr>
          <a:xfrm>
            <a:off x="8245692"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44" name="Google Shape;44;p3"/>
          <p:cNvSpPr/>
          <p:nvPr/>
        </p:nvSpPr>
        <p:spPr>
          <a:xfrm>
            <a:off x="8099130" y="70712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5" name="Google Shape;45;p3"/>
          <p:cNvSpPr/>
          <p:nvPr/>
        </p:nvSpPr>
        <p:spPr>
          <a:xfrm>
            <a:off x="121750" y="116631"/>
            <a:ext cx="7724912" cy="1137079"/>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 name="Google Shape;46;p3"/>
          <p:cNvSpPr txBox="1"/>
          <p:nvPr>
            <p:ph type="title"/>
          </p:nvPr>
        </p:nvSpPr>
        <p:spPr>
          <a:xfrm>
            <a:off x="184140" y="189590"/>
            <a:ext cx="8793596" cy="30777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3"/>
          <p:cNvSpPr txBox="1"/>
          <p:nvPr/>
        </p:nvSpPr>
        <p:spPr>
          <a:xfrm>
            <a:off x="4607126" y="3547600"/>
            <a:ext cx="4324500" cy="1081200"/>
          </a:xfrm>
          <a:prstGeom prst="rect">
            <a:avLst/>
          </a:prstGeom>
          <a:noFill/>
          <a:ln>
            <a:noFill/>
          </a:ln>
        </p:spPr>
        <p:txBody>
          <a:bodyPr anchorCtr="0" anchor="t" bIns="45700" lIns="91425" spcFirstLastPara="1" rIns="91425" wrap="square" tIns="45700">
            <a:noAutofit/>
          </a:bodyPr>
          <a:lstStyle/>
          <a:p>
            <a:pPr indent="-296608" lvl="0" marL="457200" rtl="0" algn="l">
              <a:lnSpc>
                <a:spcPct val="115000"/>
              </a:lnSpc>
              <a:spcBef>
                <a:spcPts val="0"/>
              </a:spcBef>
              <a:spcAft>
                <a:spcPts val="0"/>
              </a:spcAft>
              <a:buSzPts val="1071"/>
              <a:buChar char="●"/>
            </a:pPr>
            <a:r>
              <a:rPr b="1" lang="en-AU" sz="1071"/>
              <a:t>Joanna Luez [Chief Scientist] </a:t>
            </a:r>
            <a:endParaRPr b="1" sz="1071"/>
          </a:p>
          <a:p>
            <a:pPr indent="-296608" lvl="0" marL="457200" rtl="0" algn="l">
              <a:lnSpc>
                <a:spcPct val="115000"/>
              </a:lnSpc>
              <a:spcBef>
                <a:spcPts val="0"/>
              </a:spcBef>
              <a:spcAft>
                <a:spcPts val="0"/>
              </a:spcAft>
              <a:buSzPts val="1071"/>
              <a:buChar char="●"/>
            </a:pPr>
            <a:r>
              <a:rPr b="1" lang="en-AU" sz="1071"/>
              <a:t>Kristoff Huey [Data Scientist] </a:t>
            </a:r>
            <a:endParaRPr b="1" sz="1071"/>
          </a:p>
          <a:p>
            <a:pPr indent="-296608" lvl="0" marL="457200" rtl="0" algn="l">
              <a:lnSpc>
                <a:spcPct val="115000"/>
              </a:lnSpc>
              <a:spcBef>
                <a:spcPts val="0"/>
              </a:spcBef>
              <a:spcAft>
                <a:spcPts val="0"/>
              </a:spcAft>
              <a:buSzPts val="1071"/>
              <a:buChar char="●"/>
            </a:pPr>
            <a:r>
              <a:rPr b="1" lang="en-AU" sz="1071"/>
              <a:t>Dirk North [Data Scientist]</a:t>
            </a:r>
            <a:endParaRPr b="1" sz="1071"/>
          </a:p>
        </p:txBody>
      </p:sp>
      <p:sp>
        <p:nvSpPr>
          <p:cNvPr id="48" name="Google Shape;48;p3"/>
          <p:cNvSpPr txBox="1"/>
          <p:nvPr/>
        </p:nvSpPr>
        <p:spPr>
          <a:xfrm>
            <a:off x="184149" y="540900"/>
            <a:ext cx="7591500" cy="492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sz="1070"/>
              <a:t>What opportunities exist for Southern Water Corp to decrease Operational Costs by 10% while making sure to prevent the failure of any assets over the next 6 months?</a:t>
            </a:r>
            <a:endParaRPr b="1" sz="1070"/>
          </a:p>
        </p:txBody>
      </p:sp>
    </p:spTree>
  </p:cSld>
  <p:clrMapOvr>
    <a:masterClrMapping/>
  </p:clrMapOvr>
</p:sld>
</file>

<file path=ppt/theme/theme1.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