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  <p:sldMasterId id="2147483651" r:id="rId2"/>
  </p:sldMasterIdLst>
  <p:notesMasterIdLst>
    <p:notesMasterId r:id="rId9"/>
  </p:notesMasterIdLst>
  <p:sldIdLst>
    <p:sldId id="256" r:id="rId3"/>
    <p:sldId id="257" r:id="rId4"/>
    <p:sldId id="258" r:id="rId5"/>
    <p:sldId id="260" r:id="rId6"/>
    <p:sldId id="262" r:id="rId7"/>
    <p:sldId id="264" r:id="rId8"/>
  </p:sldIdLst>
  <p:sldSz cx="8961438" cy="6721475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3">
          <p15:clr>
            <a:srgbClr val="A4A3A4"/>
          </p15:clr>
        </p15:guide>
        <p15:guide id="2" pos="5535">
          <p15:clr>
            <a:srgbClr val="A4A3A4"/>
          </p15:clr>
        </p15:guide>
        <p15:guide id="3" pos="119">
          <p15:clr>
            <a:srgbClr val="A4A3A4"/>
          </p15:clr>
        </p15:guide>
        <p15:guide id="4" pos="36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m9BQygXBgTJ2GTFksXcKVEpy+p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stin Na" initials="DN" lastIdx="1" clrIdx="0">
    <p:extLst>
      <p:ext uri="{19B8F6BF-5375-455C-9EA6-DF929625EA0E}">
        <p15:presenceInfo xmlns:p15="http://schemas.microsoft.com/office/powerpoint/2012/main" userId="a76c5fb29c90a4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6204"/>
  </p:normalViewPr>
  <p:slideViewPr>
    <p:cSldViewPr snapToGrid="0">
      <p:cViewPr varScale="1">
        <p:scale>
          <a:sx n="85" d="100"/>
          <a:sy n="85" d="100"/>
        </p:scale>
        <p:origin x="1912" y="168"/>
      </p:cViewPr>
      <p:guideLst>
        <p:guide orient="horz" pos="293"/>
        <p:guide pos="5535"/>
        <p:guide pos="119"/>
        <p:guide pos="36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customschemas.google.com/relationships/presentationmetadata" Target="metadata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/C:\Users\chris.hui\Downloads\SW%20Corp%20Economics%20Mentor%20Answer%20Key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2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 dirty="0"/>
              <a:t>Rolling Year-to-Date</a:t>
            </a:r>
            <a:r>
              <a:rPr lang="en-AU" b="1" baseline="0" dirty="0"/>
              <a:t> Cost to Produce per Litre ($/ML) </a:t>
            </a:r>
          </a:p>
          <a:p>
            <a:pPr algn="l">
              <a:defRPr/>
            </a:pPr>
            <a:r>
              <a:rPr lang="en-AU" b="1" baseline="0" dirty="0"/>
              <a:t>2013-Jul to 2014-Jun</a:t>
            </a:r>
            <a:endParaRPr lang="en-AU" b="1" dirty="0"/>
          </a:p>
        </c:rich>
      </c:tx>
      <c:layout>
        <c:manualLayout>
          <c:xMode val="edge"/>
          <c:yMode val="edge"/>
          <c:x val="8.026278818198597E-2"/>
          <c:y val="7.455884062372677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v/>
          </c:tx>
          <c:spPr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c:spPr>
          <c:cat>
            <c:strRef>
              <c:f>'Cost to Produce'!$C$16:$N$16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'Cost to Produce'!$C$11:$N$11</c:f>
              <c:numCache>
                <c:formatCode>"$"#,##0.00_);[Red]\("$"#,##0.00\)</c:formatCode>
                <c:ptCount val="12"/>
                <c:pt idx="0">
                  <c:v>32.51713711737181</c:v>
                </c:pt>
                <c:pt idx="1">
                  <c:v>38.141075536559242</c:v>
                </c:pt>
                <c:pt idx="2">
                  <c:v>39.120393903475367</c:v>
                </c:pt>
                <c:pt idx="3">
                  <c:v>40.885042181607076</c:v>
                </c:pt>
                <c:pt idx="4">
                  <c:v>52.621888707182784</c:v>
                </c:pt>
                <c:pt idx="5">
                  <c:v>30.394272327963471</c:v>
                </c:pt>
                <c:pt idx="6">
                  <c:v>27.266252724048975</c:v>
                </c:pt>
                <c:pt idx="7">
                  <c:v>27.863941306860934</c:v>
                </c:pt>
                <c:pt idx="8">
                  <c:v>25.730803445301632</c:v>
                </c:pt>
                <c:pt idx="9">
                  <c:v>30.256985089638267</c:v>
                </c:pt>
                <c:pt idx="10">
                  <c:v>34.713412415738773</c:v>
                </c:pt>
                <c:pt idx="11">
                  <c:v>28.266747609182989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C7-4F41-A75C-49D575F1777F}"/>
            </c:ext>
          </c:extLst>
        </c:ser>
        <c:ser>
          <c:idx val="1"/>
          <c:order val="1"/>
          <c:tx>
            <c:v/>
          </c:tx>
          <c:spPr>
            <a:solidFill>
              <a:schemeClr val="bg1"/>
            </a:solidFill>
            <a:ln>
              <a:noFill/>
            </a:ln>
            <a:effectLst/>
          </c:spPr>
          <c:cat>
            <c:strRef>
              <c:f>'Cost to Produce'!$C$16:$N$16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'Cost to Produce'!$C$23:$N$23</c:f>
              <c:numCache>
                <c:formatCode>"$"#,##0.00_);[Red]\("$"#,##0.00\)</c:formatCode>
                <c:ptCount val="12"/>
                <c:pt idx="0">
                  <c:v>31.009009917540592</c:v>
                </c:pt>
                <c:pt idx="1">
                  <c:v>31.000770110132226</c:v>
                </c:pt>
                <c:pt idx="2">
                  <c:v>42.291315546923769</c:v>
                </c:pt>
                <c:pt idx="3">
                  <c:v>37.663616643933139</c:v>
                </c:pt>
                <c:pt idx="4">
                  <c:v>48.340824513897424</c:v>
                </c:pt>
                <c:pt idx="5">
                  <c:v>32.31653446629003</c:v>
                </c:pt>
                <c:pt idx="6">
                  <c:v>25.700123077901743</c:v>
                </c:pt>
                <c:pt idx="7">
                  <c:v>24.996875152031215</c:v>
                </c:pt>
                <c:pt idx="8">
                  <c:v>26.898060704405971</c:v>
                </c:pt>
                <c:pt idx="9">
                  <c:v>33.99279670161971</c:v>
                </c:pt>
                <c:pt idx="10">
                  <c:v>33.185170290549493</c:v>
                </c:pt>
                <c:pt idx="11">
                  <c:v>36.430364202642139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C7-4F41-A75C-49D575F17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3427416"/>
        <c:axId val="463425448"/>
      </c:areaChart>
      <c:lineChart>
        <c:grouping val="standard"/>
        <c:varyColors val="0"/>
        <c:ser>
          <c:idx val="2"/>
          <c:order val="2"/>
          <c:tx>
            <c:v>Actuals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layout>
                <c:manualLayout>
                  <c:x val="-3.6775905831184709E-2"/>
                  <c:y val="-7.2558080554075949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9C7-4F41-A75C-49D575F1777F}"/>
                </c:ext>
              </c:extLst>
            </c:dLbl>
            <c:dLbl>
              <c:idx val="11"/>
              <c:layout>
                <c:manualLayout>
                  <c:x val="-2.6028635136459127E-2"/>
                  <c:y val="-7.9404186801794556E-3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9C7-4F41-A75C-49D575F1777F}"/>
                </c:ext>
              </c:extLst>
            </c:dLbl>
            <c:spPr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'Cost to Produce'!$C$11:$N$11</c:f>
              <c:numCache>
                <c:formatCode>"$"#,##0.00_);[Red]\("$"#,##0.00\)</c:formatCode>
                <c:ptCount val="12"/>
                <c:pt idx="0">
                  <c:v>32.51713711737181</c:v>
                </c:pt>
                <c:pt idx="1">
                  <c:v>38.141075536559242</c:v>
                </c:pt>
                <c:pt idx="2">
                  <c:v>39.120393903475367</c:v>
                </c:pt>
                <c:pt idx="3">
                  <c:v>40.885042181607076</c:v>
                </c:pt>
                <c:pt idx="4">
                  <c:v>52.621888707182784</c:v>
                </c:pt>
                <c:pt idx="5">
                  <c:v>30.394272327963471</c:v>
                </c:pt>
                <c:pt idx="6">
                  <c:v>27.266252724048975</c:v>
                </c:pt>
                <c:pt idx="7">
                  <c:v>27.863941306860934</c:v>
                </c:pt>
                <c:pt idx="8">
                  <c:v>25.730803445301632</c:v>
                </c:pt>
                <c:pt idx="9">
                  <c:v>30.256985089638267</c:v>
                </c:pt>
                <c:pt idx="10">
                  <c:v>34.713412415738773</c:v>
                </c:pt>
                <c:pt idx="11">
                  <c:v>28.266747609182989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C7-4F41-A75C-49D575F1777F}"/>
            </c:ext>
          </c:extLst>
        </c:ser>
        <c:ser>
          <c:idx val="3"/>
          <c:order val="3"/>
          <c:tx>
            <c:v>Bud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layout>
                <c:manualLayout>
                  <c:x val="-2.9388810144086251E-2"/>
                  <c:y val="8.4984749683858773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9C7-4F41-A75C-49D575F1777F}"/>
                </c:ext>
              </c:extLst>
            </c:dLbl>
            <c:dLbl>
              <c:idx val="11"/>
              <c:layout>
                <c:manualLayout>
                  <c:x val="-3.3640359951159833E-2"/>
                  <c:y val="-2.4368216564273876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9C7-4F41-A75C-49D575F1777F}"/>
                </c:ext>
              </c:extLst>
            </c:dLbl>
            <c:spPr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'Cost to Produce'!$C$23:$N$23</c:f>
              <c:numCache>
                <c:formatCode>"$"#,##0.00_);[Red]\("$"#,##0.00\)</c:formatCode>
                <c:ptCount val="12"/>
                <c:pt idx="0">
                  <c:v>31.009009917540592</c:v>
                </c:pt>
                <c:pt idx="1">
                  <c:v>31.000770110132226</c:v>
                </c:pt>
                <c:pt idx="2">
                  <c:v>42.291315546923769</c:v>
                </c:pt>
                <c:pt idx="3">
                  <c:v>37.663616643933139</c:v>
                </c:pt>
                <c:pt idx="4">
                  <c:v>48.340824513897424</c:v>
                </c:pt>
                <c:pt idx="5">
                  <c:v>32.31653446629003</c:v>
                </c:pt>
                <c:pt idx="6">
                  <c:v>25.700123077901743</c:v>
                </c:pt>
                <c:pt idx="7">
                  <c:v>24.996875152031215</c:v>
                </c:pt>
                <c:pt idx="8">
                  <c:v>26.898060704405971</c:v>
                </c:pt>
                <c:pt idx="9">
                  <c:v>33.99279670161971</c:v>
                </c:pt>
                <c:pt idx="10">
                  <c:v>33.185170290549493</c:v>
                </c:pt>
                <c:pt idx="11">
                  <c:v>36.430364202642139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9C7-4F41-A75C-49D575F17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3427416"/>
        <c:axId val="463425448"/>
      </c:lineChart>
      <c:catAx>
        <c:axId val="463427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425448"/>
        <c:crosses val="autoZero"/>
        <c:auto val="1"/>
        <c:lblAlgn val="ctr"/>
        <c:lblOffset val="100"/>
        <c:noMultiLvlLbl val="0"/>
      </c:catAx>
      <c:valAx>
        <c:axId val="463425448"/>
        <c:scaling>
          <c:orientation val="minMax"/>
        </c:scaling>
        <c:delete val="0"/>
        <c:axPos val="l"/>
        <c:numFmt formatCode="&quot;$&quot;#,##0.0&quot;/ML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427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$/ML</a:t>
            </a:r>
            <a:r>
              <a:rPr lang="en-AU" baseline="0"/>
              <a:t> versus Market Price</a:t>
            </a:r>
            <a:endParaRPr lang="en-A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05667662504607"/>
          <c:y val="0.27745307191458196"/>
          <c:w val="0.79822937911771619"/>
          <c:h val="0.69261528236554715"/>
        </c:manualLayout>
      </c:layout>
      <c:areaChart>
        <c:grouping val="standard"/>
        <c:varyColors val="0"/>
        <c:ser>
          <c:idx val="1"/>
          <c:order val="0"/>
          <c:tx>
            <c:strRef>
              <c:f>'Pseudo Cost Curve Template'!$B$14</c:f>
              <c:strCache>
                <c:ptCount val="1"/>
                <c:pt idx="0">
                  <c:v>Unit A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3.2110245995786837E-2"/>
                  <c:y val="-0.13635089714506982"/>
                </c:manualLayout>
              </c:layout>
              <c:numFmt formatCode="&quot;$&quot;0.0\ &quot;M/L&quot;" sourceLinked="0"/>
              <c:spPr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5A8-41F2-AE13-42CA711484A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5A8-41F2-AE13-42CA711484A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5A8-41F2-AE13-42CA711484A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5A8-41F2-AE13-42CA711484A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5A8-41F2-AE13-42CA711484A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5A8-41F2-AE13-42CA711484A9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5A8-41F2-AE13-42CA711484A9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5A8-41F2-AE13-42CA711484A9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5A8-41F2-AE13-42CA711484A9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5A8-41F2-AE13-42CA711484A9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5A8-41F2-AE13-42CA711484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'Pseudo Cost Curve Template'!$A$15:$A$25</c:f>
              <c:numCache>
                <c:formatCode>0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300</c:v>
                </c:pt>
                <c:pt idx="5">
                  <c:v>300</c:v>
                </c:pt>
                <c:pt idx="6">
                  <c:v>300</c:v>
                </c:pt>
                <c:pt idx="7">
                  <c:v>800</c:v>
                </c:pt>
                <c:pt idx="8">
                  <c:v>800</c:v>
                </c:pt>
                <c:pt idx="9">
                  <c:v>800</c:v>
                </c:pt>
                <c:pt idx="10">
                  <c:v>1450</c:v>
                </c:pt>
              </c:numCache>
            </c:numRef>
          </c:cat>
          <c:val>
            <c:numRef>
              <c:f>'Pseudo Cost Curve Template'!$B$15:$B$25</c:f>
              <c:numCache>
                <c:formatCode>"$"#,##0.00_);[Red]\("$"#,##0.00\)</c:formatCode>
                <c:ptCount val="11"/>
                <c:pt idx="0">
                  <c:v>27.5</c:v>
                </c:pt>
                <c:pt idx="1">
                  <c:v>27.5</c:v>
                </c:pt>
                <c:pt idx="2" formatCode="General">
                  <c:v>0</c:v>
                </c:pt>
                <c:pt idx="3" formatCode="General">
                  <c:v>0</c:v>
                </c:pt>
                <c:pt idx="4" formatCode="General">
                  <c:v>0</c:v>
                </c:pt>
                <c:pt idx="5" formatCode="General">
                  <c:v>0</c:v>
                </c:pt>
                <c:pt idx="6" formatCode="General">
                  <c:v>0</c:v>
                </c:pt>
                <c:pt idx="7" formatCode="General">
                  <c:v>0</c:v>
                </c:pt>
                <c:pt idx="8" formatCode="General">
                  <c:v>0</c:v>
                </c:pt>
                <c:pt idx="9" formatCode="General">
                  <c:v>0</c:v>
                </c:pt>
                <c:pt idx="10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A8-41F2-AE13-42CA711484A9}"/>
            </c:ext>
          </c:extLst>
        </c:ser>
        <c:ser>
          <c:idx val="2"/>
          <c:order val="1"/>
          <c:tx>
            <c:strRef>
              <c:f>'Pseudo Cost Curve Template'!$C$14</c:f>
              <c:strCache>
                <c:ptCount val="1"/>
                <c:pt idx="0">
                  <c:v>Unit B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5A8-41F2-AE13-42CA711484A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5A8-41F2-AE13-42CA711484A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5A8-41F2-AE13-42CA711484A9}"/>
                </c:ext>
              </c:extLst>
            </c:dLbl>
            <c:dLbl>
              <c:idx val="3"/>
              <c:layout>
                <c:manualLayout>
                  <c:x val="5.4528339662460054E-2"/>
                  <c:y val="-0.19167886669952089"/>
                </c:manualLayout>
              </c:layout>
              <c:numFmt formatCode="&quot;$&quot;0.0\ &quot;M/L&quot;" sourceLinked="0"/>
              <c:spPr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5A8-41F2-AE13-42CA711484A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5A8-41F2-AE13-42CA711484A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5A8-41F2-AE13-42CA711484A9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5A8-41F2-AE13-42CA711484A9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5A8-41F2-AE13-42CA711484A9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5A8-41F2-AE13-42CA711484A9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5A8-41F2-AE13-42CA711484A9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5A8-41F2-AE13-42CA711484A9}"/>
                </c:ext>
              </c:extLst>
            </c:dLbl>
            <c:numFmt formatCode="&quot;$&quot;0.0\ &quot;M/L&quot;" sourceLinked="0"/>
            <c:spPr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'Pseudo Cost Curve Template'!$A$15:$A$25</c:f>
              <c:numCache>
                <c:formatCode>0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300</c:v>
                </c:pt>
                <c:pt idx="5">
                  <c:v>300</c:v>
                </c:pt>
                <c:pt idx="6">
                  <c:v>300</c:v>
                </c:pt>
                <c:pt idx="7">
                  <c:v>800</c:v>
                </c:pt>
                <c:pt idx="8">
                  <c:v>800</c:v>
                </c:pt>
                <c:pt idx="9">
                  <c:v>800</c:v>
                </c:pt>
                <c:pt idx="10">
                  <c:v>1450</c:v>
                </c:pt>
              </c:numCache>
            </c:numRef>
          </c:cat>
          <c:val>
            <c:numRef>
              <c:f>'Pseudo Cost Curve Template'!$C$15:$C$25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 formatCode="&quot;$&quot;#,##0.00_);[Red]\(&quot;$&quot;#,##0.00\)">
                  <c:v>52.31</c:v>
                </c:pt>
                <c:pt idx="4" formatCode="&quot;$&quot;#,##0.00_);[Red]\(&quot;$&quot;#,##0.00\)">
                  <c:v>52.31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A8-41F2-AE13-42CA711484A9}"/>
            </c:ext>
          </c:extLst>
        </c:ser>
        <c:ser>
          <c:idx val="3"/>
          <c:order val="2"/>
          <c:tx>
            <c:strRef>
              <c:f>'Pseudo Cost Curve Template'!$D$14</c:f>
              <c:strCache>
                <c:ptCount val="1"/>
                <c:pt idx="0">
                  <c:v>Unit C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5A8-41F2-AE13-42CA711484A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5A8-41F2-AE13-42CA711484A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A5A8-41F2-AE13-42CA711484A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A5A8-41F2-AE13-42CA711484A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A5A8-41F2-AE13-42CA711484A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A5A8-41F2-AE13-42CA711484A9}"/>
                </c:ext>
              </c:extLst>
            </c:dLbl>
            <c:dLbl>
              <c:idx val="6"/>
              <c:layout>
                <c:manualLayout>
                  <c:x val="0.12970502988802374"/>
                  <c:y val="-0.24022475759547687"/>
                </c:manualLayout>
              </c:layout>
              <c:numFmt formatCode="&quot;$&quot;0.0\ &quot;M/L&quot;" sourceLinked="0"/>
              <c:spPr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A5A8-41F2-AE13-42CA711484A9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A5A8-41F2-AE13-42CA711484A9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5A8-41F2-AE13-42CA711484A9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A5A8-41F2-AE13-42CA711484A9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A5A8-41F2-AE13-42CA711484A9}"/>
                </c:ext>
              </c:extLst>
            </c:dLbl>
            <c:numFmt formatCode="&quot;$&quot;0.0\ &quot;M/L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'Pseudo Cost Curve Template'!$A$15:$A$25</c:f>
              <c:numCache>
                <c:formatCode>0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300</c:v>
                </c:pt>
                <c:pt idx="5">
                  <c:v>300</c:v>
                </c:pt>
                <c:pt idx="6">
                  <c:v>300</c:v>
                </c:pt>
                <c:pt idx="7">
                  <c:v>800</c:v>
                </c:pt>
                <c:pt idx="8">
                  <c:v>800</c:v>
                </c:pt>
                <c:pt idx="9">
                  <c:v>800</c:v>
                </c:pt>
                <c:pt idx="10">
                  <c:v>1450</c:v>
                </c:pt>
              </c:numCache>
            </c:numRef>
          </c:cat>
          <c:val>
            <c:numRef>
              <c:f>'Pseudo Cost Curve Template'!$D$15:$D$25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 formatCode="&quot;$&quot;#,##0.00_);[Red]\(&quot;$&quot;#,##0.00\)">
                  <c:v>70.05</c:v>
                </c:pt>
                <c:pt idx="7" formatCode="&quot;$&quot;#,##0.00_);[Red]\(&quot;$&quot;#,##0.00\)">
                  <c:v>70.05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A5A8-41F2-AE13-42CA711484A9}"/>
            </c:ext>
          </c:extLst>
        </c:ser>
        <c:ser>
          <c:idx val="4"/>
          <c:order val="3"/>
          <c:tx>
            <c:strRef>
              <c:f>'Pseudo Cost Curve Template'!$E$14</c:f>
              <c:strCache>
                <c:ptCount val="1"/>
                <c:pt idx="0">
                  <c:v>Unit D</c:v>
                </c:pt>
              </c:strCache>
            </c:strRef>
          </c:tx>
          <c:spPr>
            <a:solidFill>
              <a:schemeClr val="accent5">
                <a:shade val="53000"/>
              </a:schemeClr>
            </a:solidFill>
            <a:ln>
              <a:noFill/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A5A8-41F2-AE13-42CA711484A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A5A8-41F2-AE13-42CA711484A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A5A8-41F2-AE13-42CA711484A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A5A8-41F2-AE13-42CA711484A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A5A8-41F2-AE13-42CA711484A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A5A8-41F2-AE13-42CA711484A9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A5A8-41F2-AE13-42CA711484A9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A5A8-41F2-AE13-42CA711484A9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A5A8-41F2-AE13-42CA711484A9}"/>
                </c:ext>
              </c:extLst>
            </c:dLbl>
            <c:dLbl>
              <c:idx val="9"/>
              <c:layout>
                <c:manualLayout>
                  <c:x val="0.21945432977461438"/>
                  <c:y val="-0.35839135033004133"/>
                </c:manualLayout>
              </c:layout>
              <c:numFmt formatCode="&quot;$&quot;0.0\ &quot;M/L&quot;" sourceLinked="0"/>
              <c:spPr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A5A8-41F2-AE13-42CA711484A9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A5A8-41F2-AE13-42CA711484A9}"/>
                </c:ext>
              </c:extLst>
            </c:dLbl>
            <c:numFmt formatCode="&quot;$&quot;0.0\ &quot;M/L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'Pseudo Cost Curve Template'!$A$15:$A$25</c:f>
              <c:numCache>
                <c:formatCode>0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300</c:v>
                </c:pt>
                <c:pt idx="5">
                  <c:v>300</c:v>
                </c:pt>
                <c:pt idx="6">
                  <c:v>300</c:v>
                </c:pt>
                <c:pt idx="7">
                  <c:v>800</c:v>
                </c:pt>
                <c:pt idx="8">
                  <c:v>800</c:v>
                </c:pt>
                <c:pt idx="9">
                  <c:v>800</c:v>
                </c:pt>
                <c:pt idx="10">
                  <c:v>1450</c:v>
                </c:pt>
              </c:numCache>
            </c:numRef>
          </c:cat>
          <c:val>
            <c:numRef>
              <c:f>'Pseudo Cost Curve Template'!$E$15:$E$25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 formatCode="&quot;$&quot;#,##0.00_);[Red]\(&quot;$&quot;#,##0.00\)">
                  <c:v>98.81</c:v>
                </c:pt>
                <c:pt idx="10" formatCode="&quot;$&quot;#,##0.00_);[Red]\(&quot;$&quot;#,##0.00\)">
                  <c:v>98.81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A5A8-41F2-AE13-42CA71148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9085336"/>
        <c:axId val="709091240"/>
      </c:areaChart>
      <c:lineChart>
        <c:grouping val="standard"/>
        <c:varyColors val="0"/>
        <c:ser>
          <c:idx val="0"/>
          <c:order val="4"/>
          <c:tx>
            <c:v>Market Price</c:v>
          </c:tx>
          <c:spPr>
            <a:ln w="2857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'Pseudo Cost Curve Template'!$F$15:$F$25</c:f>
              <c:numCache>
                <c:formatCode>"$"#,##0.00_);[Red]\("$"#,##0.00\)</c:formatCode>
                <c:ptCount val="11"/>
                <c:pt idx="0">
                  <c:v>65.5</c:v>
                </c:pt>
                <c:pt idx="1">
                  <c:v>65.5</c:v>
                </c:pt>
                <c:pt idx="2">
                  <c:v>65.5</c:v>
                </c:pt>
                <c:pt idx="3">
                  <c:v>65.5</c:v>
                </c:pt>
                <c:pt idx="4">
                  <c:v>65.5</c:v>
                </c:pt>
                <c:pt idx="5">
                  <c:v>65.5</c:v>
                </c:pt>
                <c:pt idx="6">
                  <c:v>65.5</c:v>
                </c:pt>
                <c:pt idx="7">
                  <c:v>65.5</c:v>
                </c:pt>
                <c:pt idx="8">
                  <c:v>65.5</c:v>
                </c:pt>
                <c:pt idx="9">
                  <c:v>65.5</c:v>
                </c:pt>
                <c:pt idx="10">
                  <c:v>65.5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0-A5A8-41F2-AE13-42CA71148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8228272"/>
        <c:axId val="448229256"/>
      </c:lineChart>
      <c:dateAx>
        <c:axId val="709085336"/>
        <c:scaling>
          <c:orientation val="minMax"/>
        </c:scaling>
        <c:delete val="1"/>
        <c:axPos val="b"/>
        <c:numFmt formatCode="0" sourceLinked="1"/>
        <c:majorTickMark val="none"/>
        <c:minorTickMark val="none"/>
        <c:tickLblPos val="low"/>
        <c:crossAx val="709091240"/>
        <c:crosses val="autoZero"/>
        <c:auto val="0"/>
        <c:lblOffset val="100"/>
        <c:baseTimeUnit val="days"/>
      </c:dateAx>
      <c:valAx>
        <c:axId val="7090912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$/ML</a:t>
                </a:r>
                <a:r>
                  <a:rPr lang="en-AU" b="1" baseline="0"/>
                  <a:t> (Cost to Produce)</a:t>
                </a:r>
                <a:endParaRPr lang="en-AU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085336"/>
        <c:crosses val="autoZero"/>
        <c:crossBetween val="midCat"/>
      </c:valAx>
      <c:valAx>
        <c:axId val="448229256"/>
        <c:scaling>
          <c:orientation val="minMax"/>
          <c:max val="14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Market Price (Weighted)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_);[Red]\(&quot;$&quot;#,##0.00\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228272"/>
        <c:crosses val="max"/>
        <c:crossBetween val="between"/>
      </c:valAx>
      <c:catAx>
        <c:axId val="448228272"/>
        <c:scaling>
          <c:orientation val="minMax"/>
        </c:scaling>
        <c:delete val="1"/>
        <c:axPos val="b"/>
        <c:majorTickMark val="out"/>
        <c:minorTickMark val="none"/>
        <c:tickLblPos val="nextTo"/>
        <c:crossAx val="4482292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 dirty="0"/>
              <a:t>Revenue</a:t>
            </a:r>
            <a:r>
              <a:rPr lang="en-AU" b="1" baseline="0" dirty="0"/>
              <a:t> Actuals for All Units [July-13 to June-14]</a:t>
            </a:r>
            <a:endParaRPr lang="en-AU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Actuals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Sheet1!$E$6:$P$6</c:f>
              <c:numCache>
                <c:formatCode>"$"#,##0.00_);[Red]\("$"#,##0.00\)</c:formatCode>
                <c:ptCount val="12"/>
                <c:pt idx="0">
                  <c:v>40667768.119999997</c:v>
                </c:pt>
                <c:pt idx="1">
                  <c:v>36410081.880000003</c:v>
                </c:pt>
                <c:pt idx="2">
                  <c:v>38062487.909999996</c:v>
                </c:pt>
                <c:pt idx="3">
                  <c:v>32036906.73</c:v>
                </c:pt>
                <c:pt idx="4">
                  <c:v>37598700.829999998</c:v>
                </c:pt>
                <c:pt idx="5">
                  <c:v>38136663.219999999</c:v>
                </c:pt>
                <c:pt idx="6">
                  <c:v>47017962.68</c:v>
                </c:pt>
                <c:pt idx="7">
                  <c:v>44981710.899999999</c:v>
                </c:pt>
                <c:pt idx="8">
                  <c:v>45435104.350000001</c:v>
                </c:pt>
                <c:pt idx="9">
                  <c:v>42682973.399999999</c:v>
                </c:pt>
                <c:pt idx="10">
                  <c:v>41546626.119999997</c:v>
                </c:pt>
                <c:pt idx="11">
                  <c:v>44627029.560000002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B2-4987-9D1B-9110BB91334C}"/>
            </c:ext>
          </c:extLst>
        </c:ser>
        <c:ser>
          <c:idx val="1"/>
          <c:order val="1"/>
          <c:tx>
            <c:v>Budget</c:v>
          </c:tx>
          <c:spPr>
            <a:ln w="38100" cap="rnd">
              <a:solidFill>
                <a:schemeClr val="bg1">
                  <a:lumMod val="85000"/>
                  <a:alpha val="99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Sheet1!$E$7:$P$7</c:f>
              <c:numCache>
                <c:formatCode>"$"#,##0.00_);[Red]\("$"#,##0.00\)</c:formatCode>
                <c:ptCount val="12"/>
                <c:pt idx="0">
                  <c:v>41803728.579999998</c:v>
                </c:pt>
                <c:pt idx="1">
                  <c:v>39948661.560000002</c:v>
                </c:pt>
                <c:pt idx="2">
                  <c:v>39013309.019999996</c:v>
                </c:pt>
                <c:pt idx="3">
                  <c:v>36287088.75</c:v>
                </c:pt>
                <c:pt idx="4">
                  <c:v>36422222.189999998</c:v>
                </c:pt>
                <c:pt idx="5">
                  <c:v>36205249.109999999</c:v>
                </c:pt>
                <c:pt idx="6">
                  <c:v>53187092.230000004</c:v>
                </c:pt>
                <c:pt idx="7">
                  <c:v>49922282.349999994</c:v>
                </c:pt>
                <c:pt idx="8">
                  <c:v>47941399.560000002</c:v>
                </c:pt>
                <c:pt idx="9">
                  <c:v>42346768.010000005</c:v>
                </c:pt>
                <c:pt idx="10">
                  <c:v>40362818.890000001</c:v>
                </c:pt>
                <c:pt idx="11">
                  <c:v>42918944.870000005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B2-4987-9D1B-9110BB9133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311312"/>
        <c:axId val="639312952"/>
      </c:lineChart>
      <c:dateAx>
        <c:axId val="63931131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2952"/>
        <c:crosses val="autoZero"/>
        <c:auto val="1"/>
        <c:lblOffset val="100"/>
        <c:baseTimeUnit val="months"/>
      </c:dateAx>
      <c:valAx>
        <c:axId val="639312952"/>
        <c:scaling>
          <c:orientation val="minMax"/>
          <c:min val="30000000"/>
        </c:scaling>
        <c:delete val="0"/>
        <c:axPos val="l"/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 baseline="0" dirty="0"/>
              <a:t>Operational Expenses + COGS for All Units [July-13 to June-14]</a:t>
            </a:r>
            <a:endParaRPr lang="en-AU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Actuals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Sheet1!$E$6:$P$6</c:f>
              <c:numCache>
                <c:formatCode>"$"#,##0.00_);[Red]\("$"#,##0.00\)</c:formatCode>
                <c:ptCount val="12"/>
                <c:pt idx="0">
                  <c:v>40667768.119999997</c:v>
                </c:pt>
                <c:pt idx="1">
                  <c:v>36410081.880000003</c:v>
                </c:pt>
                <c:pt idx="2">
                  <c:v>38062487.909999996</c:v>
                </c:pt>
                <c:pt idx="3">
                  <c:v>32036906.73</c:v>
                </c:pt>
                <c:pt idx="4">
                  <c:v>37598700.829999998</c:v>
                </c:pt>
                <c:pt idx="5">
                  <c:v>38136663.219999999</c:v>
                </c:pt>
                <c:pt idx="6">
                  <c:v>47017962.68</c:v>
                </c:pt>
                <c:pt idx="7">
                  <c:v>44981710.899999999</c:v>
                </c:pt>
                <c:pt idx="8">
                  <c:v>45435104.350000001</c:v>
                </c:pt>
                <c:pt idx="9">
                  <c:v>42682973.399999999</c:v>
                </c:pt>
                <c:pt idx="10">
                  <c:v>41546626.119999997</c:v>
                </c:pt>
                <c:pt idx="11">
                  <c:v>44627029.560000002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B2-4987-9D1B-9110BB91334C}"/>
            </c:ext>
          </c:extLst>
        </c:ser>
        <c:ser>
          <c:idx val="1"/>
          <c:order val="1"/>
          <c:tx>
            <c:v>Budget</c:v>
          </c:tx>
          <c:spPr>
            <a:ln w="38100" cap="rnd">
              <a:solidFill>
                <a:schemeClr val="bg1">
                  <a:lumMod val="85000"/>
                  <a:alpha val="99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Sheet1!$E$7:$P$7</c:f>
              <c:numCache>
                <c:formatCode>"$"#,##0.00_);[Red]\("$"#,##0.00\)</c:formatCode>
                <c:ptCount val="12"/>
                <c:pt idx="0">
                  <c:v>41803728.579999998</c:v>
                </c:pt>
                <c:pt idx="1">
                  <c:v>39948661.560000002</c:v>
                </c:pt>
                <c:pt idx="2">
                  <c:v>39013309.019999996</c:v>
                </c:pt>
                <c:pt idx="3">
                  <c:v>36287088.75</c:v>
                </c:pt>
                <c:pt idx="4">
                  <c:v>36422222.189999998</c:v>
                </c:pt>
                <c:pt idx="5">
                  <c:v>36205249.109999999</c:v>
                </c:pt>
                <c:pt idx="6">
                  <c:v>53187092.230000004</c:v>
                </c:pt>
                <c:pt idx="7">
                  <c:v>49922282.349999994</c:v>
                </c:pt>
                <c:pt idx="8">
                  <c:v>47941399.560000002</c:v>
                </c:pt>
                <c:pt idx="9">
                  <c:v>42346768.010000005</c:v>
                </c:pt>
                <c:pt idx="10">
                  <c:v>40362818.890000001</c:v>
                </c:pt>
                <c:pt idx="11">
                  <c:v>42918944.870000005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B2-4987-9D1B-9110BB9133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311312"/>
        <c:axId val="639312952"/>
      </c:lineChart>
      <c:dateAx>
        <c:axId val="63931131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2952"/>
        <c:crosses val="autoZero"/>
        <c:auto val="1"/>
        <c:lblOffset val="100"/>
        <c:baseTimeUnit val="months"/>
      </c:dateAx>
      <c:valAx>
        <c:axId val="639312952"/>
        <c:scaling>
          <c:orientation val="minMax"/>
          <c:min val="30000000"/>
        </c:scaling>
        <c:delete val="0"/>
        <c:axPos val="l"/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 dirty="0"/>
              <a:t>Rolling Year-to-Date</a:t>
            </a:r>
            <a:r>
              <a:rPr lang="en-AU" b="1" baseline="0" dirty="0"/>
              <a:t> Cost to Produce per Litre ($/ML) </a:t>
            </a:r>
          </a:p>
          <a:p>
            <a:pPr algn="l">
              <a:defRPr/>
            </a:pPr>
            <a:r>
              <a:rPr lang="en-AU" b="1" baseline="0" dirty="0"/>
              <a:t>2013-Jul to 2014-Jun</a:t>
            </a:r>
            <a:endParaRPr lang="en-AU" b="1" dirty="0"/>
          </a:p>
        </c:rich>
      </c:tx>
      <c:layout>
        <c:manualLayout>
          <c:xMode val="edge"/>
          <c:yMode val="edge"/>
          <c:x val="8.026278818198597E-2"/>
          <c:y val="7.455884062372677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v/>
          </c:tx>
          <c:spPr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c:spPr>
          <c:cat>
            <c:strRef>
              <c:f>'Cost to Produce'!$C$16:$N$16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'Cost to Produce'!$C$11:$N$11</c:f>
              <c:numCache>
                <c:formatCode>"$"#,##0.00_);[Red]\("$"#,##0.00\)</c:formatCode>
                <c:ptCount val="12"/>
                <c:pt idx="0">
                  <c:v>32.51713711737181</c:v>
                </c:pt>
                <c:pt idx="1">
                  <c:v>38.141075536559242</c:v>
                </c:pt>
                <c:pt idx="2">
                  <c:v>39.120393903475367</c:v>
                </c:pt>
                <c:pt idx="3">
                  <c:v>40.885042181607076</c:v>
                </c:pt>
                <c:pt idx="4">
                  <c:v>52.621888707182784</c:v>
                </c:pt>
                <c:pt idx="5">
                  <c:v>30.394272327963471</c:v>
                </c:pt>
                <c:pt idx="6">
                  <c:v>27.266252724048975</c:v>
                </c:pt>
                <c:pt idx="7">
                  <c:v>27.863941306860934</c:v>
                </c:pt>
                <c:pt idx="8">
                  <c:v>25.730803445301632</c:v>
                </c:pt>
                <c:pt idx="9">
                  <c:v>30.256985089638267</c:v>
                </c:pt>
                <c:pt idx="10">
                  <c:v>34.713412415738773</c:v>
                </c:pt>
                <c:pt idx="11">
                  <c:v>28.266747609182989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C7-4F41-A75C-49D575F1777F}"/>
            </c:ext>
          </c:extLst>
        </c:ser>
        <c:ser>
          <c:idx val="1"/>
          <c:order val="1"/>
          <c:tx>
            <c:v/>
          </c:tx>
          <c:spPr>
            <a:solidFill>
              <a:schemeClr val="bg1"/>
            </a:solidFill>
            <a:ln>
              <a:noFill/>
            </a:ln>
            <a:effectLst/>
          </c:spPr>
          <c:cat>
            <c:strRef>
              <c:f>'Cost to Produce'!$C$16:$N$16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'Cost to Produce'!$C$23:$N$23</c:f>
              <c:numCache>
                <c:formatCode>"$"#,##0.00_);[Red]\("$"#,##0.00\)</c:formatCode>
                <c:ptCount val="12"/>
                <c:pt idx="0">
                  <c:v>31.009009917540592</c:v>
                </c:pt>
                <c:pt idx="1">
                  <c:v>31.000770110132226</c:v>
                </c:pt>
                <c:pt idx="2">
                  <c:v>42.291315546923769</c:v>
                </c:pt>
                <c:pt idx="3">
                  <c:v>37.663616643933139</c:v>
                </c:pt>
                <c:pt idx="4">
                  <c:v>48.340824513897424</c:v>
                </c:pt>
                <c:pt idx="5">
                  <c:v>32.31653446629003</c:v>
                </c:pt>
                <c:pt idx="6">
                  <c:v>25.700123077901743</c:v>
                </c:pt>
                <c:pt idx="7">
                  <c:v>24.996875152031215</c:v>
                </c:pt>
                <c:pt idx="8">
                  <c:v>26.898060704405971</c:v>
                </c:pt>
                <c:pt idx="9">
                  <c:v>33.99279670161971</c:v>
                </c:pt>
                <c:pt idx="10">
                  <c:v>33.185170290549493</c:v>
                </c:pt>
                <c:pt idx="11">
                  <c:v>36.430364202642139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C7-4F41-A75C-49D575F17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3427416"/>
        <c:axId val="463425448"/>
      </c:areaChart>
      <c:lineChart>
        <c:grouping val="standard"/>
        <c:varyColors val="0"/>
        <c:ser>
          <c:idx val="2"/>
          <c:order val="2"/>
          <c:tx>
            <c:v>Actuals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layout>
                <c:manualLayout>
                  <c:x val="-3.6775905831184709E-2"/>
                  <c:y val="-7.2558080554075949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9C7-4F41-A75C-49D575F1777F}"/>
                </c:ext>
              </c:extLst>
            </c:dLbl>
            <c:dLbl>
              <c:idx val="11"/>
              <c:layout>
                <c:manualLayout>
                  <c:x val="-2.6028635136459127E-2"/>
                  <c:y val="-7.9404186801794556E-3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9C7-4F41-A75C-49D575F1777F}"/>
                </c:ext>
              </c:extLst>
            </c:dLbl>
            <c:spPr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'Cost to Produce'!$C$11:$N$11</c:f>
              <c:numCache>
                <c:formatCode>"$"#,##0.00_);[Red]\("$"#,##0.00\)</c:formatCode>
                <c:ptCount val="12"/>
                <c:pt idx="0">
                  <c:v>32.51713711737181</c:v>
                </c:pt>
                <c:pt idx="1">
                  <c:v>38.141075536559242</c:v>
                </c:pt>
                <c:pt idx="2">
                  <c:v>39.120393903475367</c:v>
                </c:pt>
                <c:pt idx="3">
                  <c:v>40.885042181607076</c:v>
                </c:pt>
                <c:pt idx="4">
                  <c:v>52.621888707182784</c:v>
                </c:pt>
                <c:pt idx="5">
                  <c:v>30.394272327963471</c:v>
                </c:pt>
                <c:pt idx="6">
                  <c:v>27.266252724048975</c:v>
                </c:pt>
                <c:pt idx="7">
                  <c:v>27.863941306860934</c:v>
                </c:pt>
                <c:pt idx="8">
                  <c:v>25.730803445301632</c:v>
                </c:pt>
                <c:pt idx="9">
                  <c:v>30.256985089638267</c:v>
                </c:pt>
                <c:pt idx="10">
                  <c:v>34.713412415738773</c:v>
                </c:pt>
                <c:pt idx="11">
                  <c:v>28.266747609182989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C7-4F41-A75C-49D575F1777F}"/>
            </c:ext>
          </c:extLst>
        </c:ser>
        <c:ser>
          <c:idx val="3"/>
          <c:order val="3"/>
          <c:tx>
            <c:v>Bud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layout>
                <c:manualLayout>
                  <c:x val="-2.9388810144086251E-2"/>
                  <c:y val="8.4984749683858773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9C7-4F41-A75C-49D575F1777F}"/>
                </c:ext>
              </c:extLst>
            </c:dLbl>
            <c:dLbl>
              <c:idx val="11"/>
              <c:layout>
                <c:manualLayout>
                  <c:x val="-3.3640359951159833E-2"/>
                  <c:y val="-2.4368216564273876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9C7-4F41-A75C-49D575F1777F}"/>
                </c:ext>
              </c:extLst>
            </c:dLbl>
            <c:spPr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'Cost to Produce'!$C$23:$N$23</c:f>
              <c:numCache>
                <c:formatCode>"$"#,##0.00_);[Red]\("$"#,##0.00\)</c:formatCode>
                <c:ptCount val="12"/>
                <c:pt idx="0">
                  <c:v>31.009009917540592</c:v>
                </c:pt>
                <c:pt idx="1">
                  <c:v>31.000770110132226</c:v>
                </c:pt>
                <c:pt idx="2">
                  <c:v>42.291315546923769</c:v>
                </c:pt>
                <c:pt idx="3">
                  <c:v>37.663616643933139</c:v>
                </c:pt>
                <c:pt idx="4">
                  <c:v>48.340824513897424</c:v>
                </c:pt>
                <c:pt idx="5">
                  <c:v>32.31653446629003</c:v>
                </c:pt>
                <c:pt idx="6">
                  <c:v>25.700123077901743</c:v>
                </c:pt>
                <c:pt idx="7">
                  <c:v>24.996875152031215</c:v>
                </c:pt>
                <c:pt idx="8">
                  <c:v>26.898060704405971</c:v>
                </c:pt>
                <c:pt idx="9">
                  <c:v>33.99279670161971</c:v>
                </c:pt>
                <c:pt idx="10">
                  <c:v>33.185170290549493</c:v>
                </c:pt>
                <c:pt idx="11">
                  <c:v>36.430364202642139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9C7-4F41-A75C-49D575F17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3427416"/>
        <c:axId val="463425448"/>
      </c:lineChart>
      <c:catAx>
        <c:axId val="463427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425448"/>
        <c:crosses val="autoZero"/>
        <c:auto val="1"/>
        <c:lblAlgn val="ctr"/>
        <c:lblOffset val="100"/>
        <c:noMultiLvlLbl val="0"/>
      </c:catAx>
      <c:valAx>
        <c:axId val="463425448"/>
        <c:scaling>
          <c:orientation val="minMax"/>
        </c:scaling>
        <c:delete val="0"/>
        <c:axPos val="l"/>
        <c:numFmt formatCode="&quot;$&quot;#,##0.0&quot;/ML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427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3T01:41:44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6331953" y="110938"/>
            <a:ext cx="65" cy="122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472065" y="5333978"/>
            <a:ext cx="5859954" cy="24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 txBox="1">
            <a:spLocks noGrp="1"/>
          </p:cNvSpPr>
          <p:nvPr>
            <p:ph type="sldNum" idx="12"/>
          </p:nvPr>
        </p:nvSpPr>
        <p:spPr>
          <a:xfrm>
            <a:off x="6245419" y="9545294"/>
            <a:ext cx="8659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Executive Summary Slide: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600" dirty="0"/>
              <a:t>Executive headline summarizing and comparing the 2013-2014 vs. 2014-2015 Cost-to-Produce numbers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600" dirty="0"/>
              <a:t>Monthly comparison of Rolling Cost-to-Produce (July 2013 – June 2014 Cost to Produce </a:t>
            </a:r>
            <a:r>
              <a:rPr lang="en-US" sz="1600" b="1" dirty="0"/>
              <a:t>versus</a:t>
            </a:r>
            <a:r>
              <a:rPr lang="en-US" sz="1600" dirty="0"/>
              <a:t> July 2014 – June 2015 Cost-to-Produce) 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600" dirty="0"/>
              <a:t>Section labeled “Key Insights” summarizing ‘Actions’ that an executive can take based on your analysis of the the 2013-2014 and. 2014-2015 Cost-to-Produce figures</a:t>
            </a:r>
          </a:p>
        </p:txBody>
      </p:sp>
      <p:sp>
        <p:nvSpPr>
          <p:cNvPr id="47" name="Google Shape;47;p2:notes"/>
          <p:cNvSpPr txBox="1">
            <a:spLocks noGrp="1"/>
          </p:cNvSpPr>
          <p:nvPr>
            <p:ph type="sldNum" idx="12"/>
          </p:nvPr>
        </p:nvSpPr>
        <p:spPr>
          <a:xfrm>
            <a:off x="6247057" y="9546304"/>
            <a:ext cx="849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0" name="Google Shape;70;p8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Overall Cost-Curve slide</a:t>
            </a:r>
            <a:r>
              <a:rPr lang="en-US" sz="1600" dirty="0"/>
              <a:t> shows the Cost-to-Produce for both July 2013 – June 2014 alongside the July 2014 – June 2015 Cost-to-Produce figures alongside the respective weighted $/ML prices. 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600" dirty="0"/>
              <a:t>Create a headline highlighting the recommendations you wish to provide regarding the economic dispatch of the units to be most cost effective with respect to the $/ML Price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600" dirty="0"/>
              <a:t>Plot the Overall Cost Curve for July 2013-2014 through July 2014-2015.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600" dirty="0"/>
              <a:t>Ensure that the Cost-Curve is arranged from Least Expensive to Most Expensive as per the Exemplar provided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600" dirty="0"/>
              <a:t>Calculate the $/ML Price for both 2013-2014 Data (provided) as well as the 2014-2015 $/ML Market Data (as per the Economics OWM Data) and plot this in the Cost Curve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1" name="Google Shape;71;p8:notes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Overall Revenue </a:t>
            </a:r>
            <a:r>
              <a:rPr lang="en-US" sz="1600" dirty="0"/>
              <a:t>slide shows the comparison between 2013-2014 Actuals vs the 2014-2015 Forecast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600" dirty="0"/>
              <a:t>Create a headline highlighting the Revenue situation when comparing 2013-14 Actuals vs. the 2014-15 Forecast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600" dirty="0"/>
              <a:t>Using the Revenue Template, highlight the overall Revenue figures comparing 2013-2014 Actuals vs. the 2014-2015 Forecast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600" dirty="0"/>
              <a:t>Include two to three insights explaining the discrepancy between Actuals and Forecast for Revenue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Overall Operating Expenses situation </a:t>
            </a:r>
            <a:r>
              <a:rPr lang="en-US" sz="1600" dirty="0"/>
              <a:t>shows the comparison between 2013-2014 Actuals vs the 2014-2015 Forecast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600" dirty="0"/>
              <a:t>Create a headline highlighting the Overall Operating Expenses when comparing 2013-14 Actuals vs. the 2014-15 Forecast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600" dirty="0"/>
              <a:t>Using the Revenue Template, highlight the Overall Operating Expenses  comparing 2013-2014 Actuals vs. the 2014-2015 Forecast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600" dirty="0"/>
              <a:t>Include two to three insights explaining the discrepancy between Actuals and Forecast for Overall Expenses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3" name="Google Shape;2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Executive Summary Slide: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600" dirty="0"/>
              <a:t>Executive headline summarizing and comparing the 2013-2014 vs. 2014-2015 Cost-to-Produce numbers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600" dirty="0"/>
              <a:t>Monthly comparison of Rolling Cost-to-Produce (July 2013 – June 2014 Cost to Produce </a:t>
            </a:r>
            <a:r>
              <a:rPr lang="en-US" sz="1600" b="1" dirty="0"/>
              <a:t>versus</a:t>
            </a:r>
            <a:r>
              <a:rPr lang="en-US" sz="1600" dirty="0"/>
              <a:t> July 2014 – June 2015 Cost-to-Produce) 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600" dirty="0"/>
              <a:t>Section labeled “Key Insights” summarizing ‘Actions’ that an executive can take based on your analysis of the the 2013-2014 and. 2014-2015 Cost-to-Produce figures</a:t>
            </a:r>
          </a:p>
        </p:txBody>
      </p:sp>
      <p:sp>
        <p:nvSpPr>
          <p:cNvPr id="47" name="Google Shape;47;p2:notes"/>
          <p:cNvSpPr txBox="1">
            <a:spLocks noGrp="1"/>
          </p:cNvSpPr>
          <p:nvPr>
            <p:ph type="sldNum" idx="12"/>
          </p:nvPr>
        </p:nvSpPr>
        <p:spPr>
          <a:xfrm>
            <a:off x="6247057" y="9546304"/>
            <a:ext cx="849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832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/>
          <p:nvPr/>
        </p:nvSpPr>
        <p:spPr>
          <a:xfrm>
            <a:off x="0" y="4630993"/>
            <a:ext cx="8961438" cy="20904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5;p10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r:id="rId3" imgW="1587" imgH="1587" progId="TCLayout.ActiveDocument.1">
                  <p:embed/>
                </p:oleObj>
              </mc:Choice>
              <mc:Fallback>
                <p:oleObj r:id="rId3" imgW="1587" imgH="1587" progId="TCLayout.ActiveDocument.1">
                  <p:embed/>
                  <p:pic>
                    <p:nvPicPr>
                      <p:cNvPr id="15" name="Google Shape;15;p10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233363" y="3475212"/>
            <a:ext cx="736889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233363" y="4761441"/>
            <a:ext cx="736889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/>
          <p:nvPr/>
        </p:nvSpPr>
        <p:spPr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10" descr="https://lh4.googleusercontent.com/Mo5xEJ40kcGhKGf19rqfoefwMDgEDGstwv3C0JMs_Y1J7HXWuY8KuHjIz12F4qpz39l8989Nh5t9fTPG58GPBPEtE9L9dY0nOi1oyFoNENbnqmS8eFn9dFoas4bIwH5xdPoSfddu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77666" y="0"/>
            <a:ext cx="2483772" cy="794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oogle Shape;21;p11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3" imgW="1587" imgH="1587" progId="TCLayout.ActiveDocument.1">
                  <p:embed/>
                </p:oleObj>
              </mc:Choice>
              <mc:Fallback>
                <p:oleObj r:id="rId3" imgW="1587" imgH="1587" progId="TCLayout.ActiveDocument.1">
                  <p:embed/>
                  <p:pic>
                    <p:nvPicPr>
                      <p:cNvPr id="21" name="Google Shape;21;p11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11"/>
          <p:cNvCxnSpPr/>
          <p:nvPr/>
        </p:nvCxnSpPr>
        <p:spPr>
          <a:xfrm>
            <a:off x="88960" y="887678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2296319" y="2519680"/>
            <a:ext cx="4302125" cy="9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marL="1371600" lvl="2" indent="-3657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marL="1828800" lvl="3" indent="-3657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marL="2286000" lvl="4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marL="2743200" lvl="5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marL="3200400" lvl="6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marL="3657600" lvl="7" indent="-33032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marL="4114800" lvl="8" indent="-33032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oogle Shape;8;p9"/>
          <p:cNvGraphicFramePr/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5" imgW="158750" imgH="158750" progId="TCLayout.ActiveDocument.1">
                  <p:embed/>
                </p:oleObj>
              </mc:Choice>
              <mc:Fallback>
                <p:oleObj r:id="rId5" imgW="158750" imgH="158750" progId="TCLayout.ActiveDocument.1">
                  <p:embed/>
                  <p:pic>
                    <p:nvPicPr>
                      <p:cNvPr id="8" name="Google Shape;8;p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/>
                      <a:stretch/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Google Shape;9;p9"/>
          <p:cNvSpPr/>
          <p:nvPr/>
        </p:nvSpPr>
        <p:spPr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9"/>
          <p:cNvSpPr txBox="1">
            <a:spLocks noGrp="1"/>
          </p:cNvSpPr>
          <p:nvPr>
            <p:ph type="body" idx="1"/>
          </p:nvPr>
        </p:nvSpPr>
        <p:spPr>
          <a:xfrm>
            <a:off x="2296318" y="2519678"/>
            <a:ext cx="430212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/>
          <p:nvPr/>
        </p:nvSpPr>
        <p:spPr>
          <a:xfrm>
            <a:off x="8632894" y="6485048"/>
            <a:ext cx="15709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2296319" y="2519680"/>
            <a:ext cx="4302125" cy="9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56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9"/>
              <a:buFont typeface="Arial"/>
              <a:buChar char="▪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18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8"/>
              <a:buFont typeface="Arial"/>
              <a:buChar char="–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18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8"/>
              <a:buFont typeface="Arial"/>
              <a:buChar char="▫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2"/>
          <p:cNvSpPr txBox="1"/>
          <p:nvPr/>
        </p:nvSpPr>
        <p:spPr>
          <a:xfrm>
            <a:off x="8671366" y="6503196"/>
            <a:ext cx="118623" cy="11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4"/>
              <a:buFont typeface="Arial"/>
              <a:buNone/>
            </a:pPr>
            <a:fld id="{00000000-1234-1234-1234-123412341234}" type="slidenum">
              <a:rPr lang="en-US" sz="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6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12"/>
          <p:cNvCxnSpPr/>
          <p:nvPr/>
        </p:nvCxnSpPr>
        <p:spPr>
          <a:xfrm>
            <a:off x="88960" y="887678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4.bin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6.xml"/><Relationship Id="rId7" Type="http://schemas.openxmlformats.org/officeDocument/2006/relationships/customXml" Target="../ink/ink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4.bin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>
            <a:spLocks noGrp="1"/>
          </p:cNvSpPr>
          <p:nvPr>
            <p:ph type="ctrTitle"/>
          </p:nvPr>
        </p:nvSpPr>
        <p:spPr>
          <a:xfrm>
            <a:off x="233364" y="3475206"/>
            <a:ext cx="736889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Southern Water Corp – Executive Presentation</a:t>
            </a:r>
            <a:endParaRPr/>
          </a:p>
        </p:txBody>
      </p:sp>
      <p:sp>
        <p:nvSpPr>
          <p:cNvPr id="42" name="Google Shape;42;p1"/>
          <p:cNvSpPr txBox="1"/>
          <p:nvPr/>
        </p:nvSpPr>
        <p:spPr>
          <a:xfrm>
            <a:off x="233364" y="5082685"/>
            <a:ext cx="493553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12/18/2019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233363" y="5390533"/>
            <a:ext cx="493553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Dustin Na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Google Shape;49;p2"/>
          <p:cNvGraphicFramePr/>
          <p:nvPr/>
        </p:nvGraphicFramePr>
        <p:xfrm>
          <a:off x="0" y="959906"/>
          <a:ext cx="8961300" cy="51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0" name="Google Shape;50;p2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5" imgW="1587" imgH="1587" progId="TCLayout.ActiveDocument.1">
                  <p:embed/>
                </p:oleObj>
              </mc:Choice>
              <mc:Fallback>
                <p:oleObj r:id="rId5" imgW="1587" imgH="1587" progId="TCLayout.ActiveDocument.1">
                  <p:embed/>
                  <p:pic>
                    <p:nvPicPr>
                      <p:cNvPr id="50" name="Google Shape;50;p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Google Shape;51;p2"/>
          <p:cNvSpPr txBox="1">
            <a:spLocks noGrp="1"/>
          </p:cNvSpPr>
          <p:nvPr>
            <p:ph type="title"/>
          </p:nvPr>
        </p:nvSpPr>
        <p:spPr>
          <a:xfrm>
            <a:off x="171439" y="166963"/>
            <a:ext cx="86184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/>
              <a:t>Increased water-demand across all customer segments boosted sales by $71.9M, with improved cost-controls leading to an $8.16 production cost ($/ML) reduction for the June-14 reporting period.</a:t>
            </a:r>
            <a:endParaRPr dirty="0"/>
          </a:p>
        </p:txBody>
      </p:sp>
      <p:sp>
        <p:nvSpPr>
          <p:cNvPr id="52" name="Google Shape;52;p2"/>
          <p:cNvSpPr txBox="1"/>
          <p:nvPr/>
        </p:nvSpPr>
        <p:spPr>
          <a:xfrm>
            <a:off x="5088516" y="1234879"/>
            <a:ext cx="1850737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Overheads¹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-$</a:t>
            </a:r>
            <a:r>
              <a:rPr lang="en-US" sz="1000" dirty="0">
                <a:solidFill>
                  <a:schemeClr val="dk1"/>
                </a:solidFill>
              </a:rPr>
              <a:t>413.2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"/>
          <p:cNvSpPr txBox="1"/>
          <p:nvPr/>
        </p:nvSpPr>
        <p:spPr>
          <a:xfrm>
            <a:off x="5088517" y="1474837"/>
            <a:ext cx="185073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 Prod. ²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–14,616.2 ML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 txBox="1"/>
          <p:nvPr/>
        </p:nvSpPr>
        <p:spPr>
          <a:xfrm>
            <a:off x="5088517" y="1727073"/>
            <a:ext cx="185073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$/ML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–$28.27 / ML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5160300" y="1162800"/>
            <a:ext cx="3629700" cy="944400"/>
          </a:xfrm>
          <a:prstGeom prst="rect">
            <a:avLst/>
          </a:prstGeom>
          <a:noFill/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539451" y="6255087"/>
            <a:ext cx="669766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¹ Total Overheads Include XYZ (Refer to the Value Driver Trees in the Appendix for what Cost Centres / Cost Elements are included)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²</a:t>
            </a: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Water Production actuals have been sourced from the _____ tab in the _____ file.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539451" y="6485919"/>
            <a:ext cx="332014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Southern Water Corp Financial Records (SAP) 2013-2015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" name="Google Shape;58;p2"/>
          <p:cNvCxnSpPr>
            <a:stCxn id="55" idx="0"/>
            <a:endCxn id="55" idx="2"/>
          </p:cNvCxnSpPr>
          <p:nvPr/>
        </p:nvCxnSpPr>
        <p:spPr>
          <a:xfrm>
            <a:off x="6975150" y="1162800"/>
            <a:ext cx="0" cy="944400"/>
          </a:xfrm>
          <a:prstGeom prst="straightConnector1">
            <a:avLst/>
          </a:prstGeom>
          <a:noFill/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9" name="Google Shape;59;p2"/>
          <p:cNvSpPr txBox="1"/>
          <p:nvPr/>
        </p:nvSpPr>
        <p:spPr>
          <a:xfrm>
            <a:off x="6878647" y="1224323"/>
            <a:ext cx="185073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Overheads 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$</a:t>
            </a:r>
            <a:r>
              <a:rPr lang="en-US" sz="1000" dirty="0">
                <a:solidFill>
                  <a:schemeClr val="dk1"/>
                </a:solidFill>
              </a:rPr>
              <a:t>450.2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6878648" y="1464281"/>
            <a:ext cx="185073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 Prod.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1000" dirty="0">
                <a:solidFill>
                  <a:schemeClr val="dk1"/>
                </a:solidFill>
              </a:rPr>
              <a:t>12,358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6878648" y="1716517"/>
            <a:ext cx="185073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$/ML 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$</a:t>
            </a:r>
            <a:r>
              <a:rPr lang="en-US" sz="1000" dirty="0">
                <a:solidFill>
                  <a:schemeClr val="dk1"/>
                </a:solidFill>
              </a:rPr>
              <a:t>36.43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ML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5160291" y="990113"/>
            <a:ext cx="641400" cy="21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6939252" y="959906"/>
            <a:ext cx="641444" cy="21717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764060" y="4495806"/>
            <a:ext cx="7765327" cy="1477287"/>
          </a:xfrm>
          <a:prstGeom prst="rect">
            <a:avLst/>
          </a:prstGeom>
          <a:noFill/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lvl="0" indent="-228600">
              <a:buClr>
                <a:schemeClr val="dk1"/>
              </a:buClr>
              <a:buSzPts val="1000"/>
              <a:buFont typeface="Arial"/>
              <a:buAutoNum type="arabicParenR"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Revenues </a:t>
            </a:r>
            <a:r>
              <a:rPr lang="en-US" sz="1000" b="1" dirty="0">
                <a:solidFill>
                  <a:schemeClr val="dk1"/>
                </a:solidFill>
              </a:rPr>
              <a:t>- Due to signs of increased competition, cash buffers should be increased by ~10% to weather pricing fluctuations in the short-term with increased marketing efforts to reduce customer loss.</a:t>
            </a:r>
            <a:endParaRPr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>
              <a:buClr>
                <a:schemeClr val="dk1"/>
              </a:buClr>
              <a:buSzPts val="1000"/>
              <a:buFont typeface="Arial"/>
              <a:buAutoNum type="arabicParenR"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</a:t>
            </a:r>
            <a:r>
              <a:rPr lang="en-US" sz="1000" b="1" dirty="0">
                <a:solidFill>
                  <a:schemeClr val="dk1"/>
                </a:solidFill>
              </a:rPr>
              <a:t>Expenses - OPEX is stable ($17.5 M) for the 2013-2014 period with a $1.5M efficiency dividend. However, Operational Budget's will need to be increased by 10-15% to account for this expected cost increase due to increase wear and tear from rising water demand.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>
              <a:buClr>
                <a:schemeClr val="dk1"/>
              </a:buClr>
              <a:buSzPts val="1000"/>
              <a:buFont typeface="Arial"/>
              <a:buAutoNum type="arabicParenR"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of Goods Sold - </a:t>
            </a:r>
            <a:r>
              <a:rPr lang="en-US" sz="1000" b="1" dirty="0">
                <a:solidFill>
                  <a:schemeClr val="dk1"/>
                </a:solidFill>
              </a:rPr>
              <a:t>Better than expected Cost to Produce is driven by lower OPEX and COGS. However, this is likely to reverse by 10-15% due to increased competition meaning OPEX/COG costs will need to be regularly evaluated on a monthly basis to adjust for cost overruns.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8196549" y="2427047"/>
            <a:ext cx="683046" cy="1794948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764059" y="4278632"/>
            <a:ext cx="1031689" cy="21717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174813" y="1266247"/>
            <a:ext cx="8586504" cy="490492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87468" y="241824"/>
            <a:ext cx="858650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400" dirty="0">
                <a:solidFill>
                  <a:srgbClr val="002060"/>
                </a:solidFill>
              </a:rPr>
              <a:t>Strong product demand culminated in an additional 2,600 Mega-Liters of Production driven primarily from the residential customer segment, with an average month-on-month growth of 19% versus budgeted sales volumes.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75" name="Google Shape;75;p8"/>
          <p:cNvSpPr txBox="1"/>
          <p:nvPr/>
        </p:nvSpPr>
        <p:spPr>
          <a:xfrm>
            <a:off x="187468" y="970500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Pseudo Cost Curve Highlighting Cost to Produce versus Market Price</a:t>
            </a:r>
            <a:endParaRPr sz="1196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6" name="Google Shape;76;p8"/>
          <p:cNvGraphicFramePr/>
          <p:nvPr/>
        </p:nvGraphicFramePr>
        <p:xfrm>
          <a:off x="174813" y="1367795"/>
          <a:ext cx="8498036" cy="4087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7" name="Google Shape;77;p8"/>
          <p:cNvSpPr/>
          <p:nvPr/>
        </p:nvSpPr>
        <p:spPr>
          <a:xfrm>
            <a:off x="539451" y="6408800"/>
            <a:ext cx="325121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Southern Water Corp Financial Records (SAP) 2013-2015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Open Water Market Data (2013 – 2015)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8"/>
          <p:cNvSpPr/>
          <p:nvPr/>
        </p:nvSpPr>
        <p:spPr>
          <a:xfrm>
            <a:off x="7067937" y="5622383"/>
            <a:ext cx="712913" cy="230045"/>
          </a:xfrm>
          <a:prstGeom prst="rect">
            <a:avLst/>
          </a:prstGeom>
          <a:solidFill>
            <a:srgbClr val="30539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Most Expensive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>
            <a:off x="1023325" y="5630348"/>
            <a:ext cx="712913" cy="230045"/>
          </a:xfrm>
          <a:prstGeom prst="rect">
            <a:avLst/>
          </a:prstGeom>
          <a:solidFill>
            <a:srgbClr val="BDC6E3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1F304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Least Expensive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8"/>
          <p:cNvCxnSpPr/>
          <p:nvPr/>
        </p:nvCxnSpPr>
        <p:spPr>
          <a:xfrm>
            <a:off x="529732" y="5929991"/>
            <a:ext cx="8153160" cy="7814"/>
          </a:xfrm>
          <a:prstGeom prst="straightConnector1">
            <a:avLst/>
          </a:prstGeom>
          <a:noFill/>
          <a:ln w="38100" cap="flat" cmpd="sng">
            <a:solidFill>
              <a:srgbClr val="30539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Actual vs Budget PL Revenue Analysis, </a:t>
            </a:r>
            <a:r>
              <a:rPr lang="en-US" sz="1196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YTD, $m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1" name="Google Shape;181;p5"/>
          <p:cNvGraphicFramePr/>
          <p:nvPr>
            <p:extLst>
              <p:ext uri="{D42A27DB-BD31-4B8C-83A1-F6EECF244321}">
                <p14:modId xmlns:p14="http://schemas.microsoft.com/office/powerpoint/2010/main" val="2266169534"/>
              </p:ext>
            </p:extLst>
          </p:nvPr>
        </p:nvGraphicFramePr>
        <p:xfrm>
          <a:off x="228352" y="1255924"/>
          <a:ext cx="8196119" cy="5045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230188"/>
            <a:ext cx="86185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400" dirty="0">
                <a:solidFill>
                  <a:srgbClr val="002060"/>
                </a:solidFill>
              </a:rPr>
              <a:t>Capitalizing on improved residential, private and public demand alongside higher prices drove stronger than expected performance in the second half of the year with record revenue growth of $71.9 M by the June-14 period.</a:t>
            </a:r>
            <a:endParaRPr sz="14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1" y="6485919"/>
            <a:ext cx="332014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Southern Water Corp Financial Records (SAP) 2013-2015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55;p2">
            <a:extLst>
              <a:ext uri="{FF2B5EF4-FFF2-40B4-BE49-F238E27FC236}">
                <a16:creationId xmlns:a16="http://schemas.microsoft.com/office/drawing/2014/main" id="{4D937F35-8CBF-B24B-A9BA-B581A560AF84}"/>
              </a:ext>
            </a:extLst>
          </p:cNvPr>
          <p:cNvSpPr/>
          <p:nvPr/>
        </p:nvSpPr>
        <p:spPr>
          <a:xfrm>
            <a:off x="4586990" y="2104723"/>
            <a:ext cx="3642609" cy="3471618"/>
          </a:xfrm>
          <a:prstGeom prst="rect">
            <a:avLst/>
          </a:prstGeom>
          <a:noFill/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/>
          <p:nvPr/>
        </p:nvSpPr>
        <p:spPr>
          <a:xfrm>
            <a:off x="86345" y="1156771"/>
            <a:ext cx="8586504" cy="5245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7"/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Actual vs Budget PL Operational Expenses Analysis, </a:t>
            </a:r>
            <a:r>
              <a:rPr lang="en-US" sz="1196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YTD, $m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7" name="Google Shape;207;p7"/>
          <p:cNvGraphicFramePr/>
          <p:nvPr>
            <p:extLst>
              <p:ext uri="{D42A27DB-BD31-4B8C-83A1-F6EECF244321}">
                <p14:modId xmlns:p14="http://schemas.microsoft.com/office/powerpoint/2010/main" val="53211089"/>
              </p:ext>
            </p:extLst>
          </p:nvPr>
        </p:nvGraphicFramePr>
        <p:xfrm>
          <a:off x="228353" y="1255924"/>
          <a:ext cx="4707204" cy="5045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8" name="Google Shape;208;p7"/>
          <p:cNvSpPr txBox="1">
            <a:spLocks noGrp="1"/>
          </p:cNvSpPr>
          <p:nvPr>
            <p:ph type="title"/>
          </p:nvPr>
        </p:nvSpPr>
        <p:spPr>
          <a:xfrm>
            <a:off x="171450" y="230188"/>
            <a:ext cx="861853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400" dirty="0">
                <a:solidFill>
                  <a:srgbClr val="002060"/>
                </a:solidFill>
              </a:rPr>
              <a:t>However, this was offset by a controlled increase in OPEX, Materials and Chemicals directly caused by increased water production to satisfy higher than expected demand from residential customers.</a:t>
            </a:r>
            <a:endParaRPr sz="14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7"/>
          <p:cNvSpPr/>
          <p:nvPr/>
        </p:nvSpPr>
        <p:spPr>
          <a:xfrm>
            <a:off x="5464366" y="1624059"/>
            <a:ext cx="2963538" cy="4328462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7"/>
          <p:cNvSpPr txBox="1"/>
          <p:nvPr/>
        </p:nvSpPr>
        <p:spPr>
          <a:xfrm>
            <a:off x="5414790" y="1316282"/>
            <a:ext cx="15313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7"/>
          <p:cNvSpPr txBox="1"/>
          <p:nvPr/>
        </p:nvSpPr>
        <p:spPr>
          <a:xfrm>
            <a:off x="5464366" y="1624059"/>
            <a:ext cx="2963538" cy="4616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/>
              <a:t>Insight 1: Scarcity of key chemical components resulted in additional suppliers being engaged which pushed up </a:t>
            </a:r>
            <a:r>
              <a:rPr lang="en-US" b="1" dirty="0"/>
              <a:t>chemical and material costs beyond budget considerations ($2.6 M). </a:t>
            </a:r>
            <a:r>
              <a:rPr lang="en-US" dirty="0"/>
              <a:t>Supply contracts have been re-negotiated to prevent this from occurring in the future.</a:t>
            </a: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/>
              <a:t>Insight 2: Operational Maintenance was increased </a:t>
            </a:r>
            <a:r>
              <a:rPr lang="en-US" b="1" dirty="0"/>
              <a:t>by $3.3M over budget over the December to March Period </a:t>
            </a:r>
            <a:r>
              <a:rPr lang="en-US" dirty="0"/>
              <a:t>to accommodate increased demand, with additional personnel required for maintenance activities due to the assets running above system capacity.</a:t>
            </a:r>
          </a:p>
          <a:p>
            <a:pPr marL="285750" lvl="0" indent="-196850">
              <a:buClr>
                <a:schemeClr val="dk1"/>
              </a:buClr>
              <a:buSzPts val="1400"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12" name="Google Shape;212;p7"/>
          <p:cNvSpPr/>
          <p:nvPr/>
        </p:nvSpPr>
        <p:spPr>
          <a:xfrm>
            <a:off x="539451" y="6485919"/>
            <a:ext cx="332014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Southern Water Corp Financial Records (SAP) 2013-2015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Google Shape;49;p2"/>
          <p:cNvGraphicFramePr/>
          <p:nvPr/>
        </p:nvGraphicFramePr>
        <p:xfrm>
          <a:off x="0" y="959906"/>
          <a:ext cx="8961300" cy="51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0" name="Google Shape;50;p2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r:id="rId5" imgW="1587" imgH="1587" progId="TCLayout.ActiveDocument.1">
                  <p:embed/>
                </p:oleObj>
              </mc:Choice>
              <mc:Fallback>
                <p:oleObj r:id="rId5" imgW="1587" imgH="1587" progId="TCLayout.ActiveDocument.1">
                  <p:embed/>
                  <p:pic>
                    <p:nvPicPr>
                      <p:cNvPr id="50" name="Google Shape;50;p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Google Shape;51;p2"/>
          <p:cNvSpPr txBox="1">
            <a:spLocks noGrp="1"/>
          </p:cNvSpPr>
          <p:nvPr>
            <p:ph type="title"/>
          </p:nvPr>
        </p:nvSpPr>
        <p:spPr>
          <a:xfrm>
            <a:off x="171439" y="166963"/>
            <a:ext cx="86184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400" dirty="0"/>
              <a:t>Driven by increased water production alongside subdued operational expenses and reduced COGS, the Production Cost per Mega-</a:t>
            </a:r>
            <a:r>
              <a:rPr lang="en-US" sz="1400" dirty="0" err="1"/>
              <a:t>Litre</a:t>
            </a:r>
            <a:r>
              <a:rPr lang="en-US" sz="1400" dirty="0"/>
              <a:t> ($/ML) was effectively reduced by $8.16/ML (29%) for the 2013-July to 2014-June Period.</a:t>
            </a:r>
            <a:endParaRPr sz="1800" dirty="0"/>
          </a:p>
        </p:txBody>
      </p:sp>
      <p:sp>
        <p:nvSpPr>
          <p:cNvPr id="52" name="Google Shape;52;p2"/>
          <p:cNvSpPr txBox="1"/>
          <p:nvPr/>
        </p:nvSpPr>
        <p:spPr>
          <a:xfrm>
            <a:off x="5088516" y="1234879"/>
            <a:ext cx="1850737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Overheads¹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-$</a:t>
            </a:r>
            <a:r>
              <a:rPr lang="en-US" sz="1000" dirty="0">
                <a:solidFill>
                  <a:schemeClr val="dk1"/>
                </a:solidFill>
              </a:rPr>
              <a:t>413.2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"/>
          <p:cNvSpPr txBox="1"/>
          <p:nvPr/>
        </p:nvSpPr>
        <p:spPr>
          <a:xfrm>
            <a:off x="5088517" y="1474837"/>
            <a:ext cx="185073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 Prod. ²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–14,616.2 ML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 txBox="1"/>
          <p:nvPr/>
        </p:nvSpPr>
        <p:spPr>
          <a:xfrm>
            <a:off x="5088517" y="1727073"/>
            <a:ext cx="185073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$/ML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–$28.27 / ML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5160300" y="1162800"/>
            <a:ext cx="3629700" cy="944400"/>
          </a:xfrm>
          <a:prstGeom prst="rect">
            <a:avLst/>
          </a:prstGeom>
          <a:noFill/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539451" y="6255087"/>
            <a:ext cx="669766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¹ Total Overheads Include XYZ (Refer to the Value Driver Trees in the Appendix for what Cost Centres / Cost Elements are included)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²</a:t>
            </a: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Water Production actuals have been sourced from the _____ tab in the _____ file.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539451" y="6485919"/>
            <a:ext cx="332014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Southern Water Corp Financial Records (SAP) 2013-2015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" name="Google Shape;58;p2"/>
          <p:cNvCxnSpPr>
            <a:stCxn id="55" idx="0"/>
            <a:endCxn id="55" idx="2"/>
          </p:cNvCxnSpPr>
          <p:nvPr/>
        </p:nvCxnSpPr>
        <p:spPr>
          <a:xfrm>
            <a:off x="6975150" y="1162800"/>
            <a:ext cx="0" cy="944400"/>
          </a:xfrm>
          <a:prstGeom prst="straightConnector1">
            <a:avLst/>
          </a:prstGeom>
          <a:noFill/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9" name="Google Shape;59;p2"/>
          <p:cNvSpPr txBox="1"/>
          <p:nvPr/>
        </p:nvSpPr>
        <p:spPr>
          <a:xfrm>
            <a:off x="6878647" y="1224323"/>
            <a:ext cx="185073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Overheads 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$</a:t>
            </a:r>
            <a:r>
              <a:rPr lang="en-US" sz="1000" dirty="0">
                <a:solidFill>
                  <a:schemeClr val="dk1"/>
                </a:solidFill>
              </a:rPr>
              <a:t>450.2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6878648" y="1464281"/>
            <a:ext cx="185073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 Prod.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1000" dirty="0">
                <a:solidFill>
                  <a:schemeClr val="dk1"/>
                </a:solidFill>
              </a:rPr>
              <a:t>12,358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6878648" y="1716517"/>
            <a:ext cx="185073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$/ML 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$</a:t>
            </a:r>
            <a:r>
              <a:rPr lang="en-US" sz="1000" dirty="0">
                <a:solidFill>
                  <a:schemeClr val="dk1"/>
                </a:solidFill>
              </a:rPr>
              <a:t>36.43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ML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5160291" y="990113"/>
            <a:ext cx="641400" cy="21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6939252" y="959906"/>
            <a:ext cx="641444" cy="21717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764060" y="4495806"/>
            <a:ext cx="7765327" cy="1015622"/>
          </a:xfrm>
          <a:prstGeom prst="rect">
            <a:avLst/>
          </a:prstGeom>
          <a:noFill/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lvl="0" indent="-228600">
              <a:buClr>
                <a:schemeClr val="dk1"/>
              </a:buClr>
              <a:buSzPts val="1000"/>
              <a:buFont typeface="Arial"/>
              <a:buAutoNum type="arabicParenR"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Scarcity of key chemical components hindered water production whilst materially increasing operational costs, which were not budgeted for over the 2013-July to 2013 December period. The exception to this was the 2013-December period. The exception to this was the 2013-September period which had forecast an increased </a:t>
            </a:r>
            <a:r>
              <a:rPr lang="en-US" sz="1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labour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cost component that did not materialize.</a:t>
            </a:r>
          </a:p>
          <a:p>
            <a:pPr marL="228600" lvl="0" indent="-228600">
              <a:buClr>
                <a:schemeClr val="dk1"/>
              </a:buClr>
              <a:buSzPts val="1000"/>
              <a:buFont typeface="Arial"/>
              <a:buAutoNum type="arabicParenR"/>
            </a:pPr>
            <a:r>
              <a:rPr lang="en-US" sz="1000" b="1" dirty="0">
                <a:solidFill>
                  <a:schemeClr val="dk1"/>
                </a:solidFill>
              </a:rPr>
              <a:t>With a </a:t>
            </a:r>
            <a:r>
              <a:rPr lang="en-US" sz="1000" b="1" dirty="0" err="1">
                <a:solidFill>
                  <a:schemeClr val="dk1"/>
                </a:solidFill>
              </a:rPr>
              <a:t>culmulative</a:t>
            </a:r>
            <a:r>
              <a:rPr lang="en-US" sz="1000" b="1" dirty="0">
                <a:solidFill>
                  <a:schemeClr val="dk1"/>
                </a:solidFill>
              </a:rPr>
              <a:t> increase of ~ 2,600 Mega-</a:t>
            </a:r>
            <a:r>
              <a:rPr lang="en-US" sz="1000" b="1" dirty="0" err="1">
                <a:solidFill>
                  <a:schemeClr val="dk1"/>
                </a:solidFill>
              </a:rPr>
              <a:t>Litres</a:t>
            </a:r>
            <a:r>
              <a:rPr lang="en-US" sz="1000" b="1" dirty="0">
                <a:solidFill>
                  <a:schemeClr val="dk1"/>
                </a:solidFill>
              </a:rPr>
              <a:t> over budgeted production and subdued operational expenses ($5.9 M) Production Costs were reduced by ~ 8.16/ML for the June-14 period.</a:t>
            </a:r>
            <a:endParaRPr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8196549" y="2427047"/>
            <a:ext cx="683046" cy="1794948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764059" y="4278632"/>
            <a:ext cx="1031689" cy="21717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AD6D9C-31B5-9243-A7F1-19AA9A55619A}"/>
                  </a:ext>
                </a:extLst>
              </p14:cNvPr>
              <p14:cNvContentPartPr/>
              <p14:nvPr/>
            </p14:nvContentPartPr>
            <p14:xfrm>
              <a:off x="-2707129" y="216567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AD6D9C-31B5-9243-A7F1-19AA9A55619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2715769" y="20756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Google Shape;55;p2">
            <a:extLst>
              <a:ext uri="{FF2B5EF4-FFF2-40B4-BE49-F238E27FC236}">
                <a16:creationId xmlns:a16="http://schemas.microsoft.com/office/drawing/2014/main" id="{4D475D5F-68D8-744F-8768-077DDC42F663}"/>
              </a:ext>
            </a:extLst>
          </p:cNvPr>
          <p:cNvSpPr/>
          <p:nvPr/>
        </p:nvSpPr>
        <p:spPr>
          <a:xfrm>
            <a:off x="1056228" y="2704330"/>
            <a:ext cx="1207288" cy="933965"/>
          </a:xfrm>
          <a:prstGeom prst="rect">
            <a:avLst/>
          </a:prstGeom>
          <a:noFill/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55;p2">
            <a:extLst>
              <a:ext uri="{FF2B5EF4-FFF2-40B4-BE49-F238E27FC236}">
                <a16:creationId xmlns:a16="http://schemas.microsoft.com/office/drawing/2014/main" id="{2AC46D38-0464-6343-ABAD-FA3C3C0A81FE}"/>
              </a:ext>
            </a:extLst>
          </p:cNvPr>
          <p:cNvSpPr/>
          <p:nvPr/>
        </p:nvSpPr>
        <p:spPr>
          <a:xfrm>
            <a:off x="3093838" y="1900556"/>
            <a:ext cx="1207288" cy="933965"/>
          </a:xfrm>
          <a:prstGeom prst="rect">
            <a:avLst/>
          </a:prstGeom>
          <a:noFill/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9664565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4183</TotalTime>
  <Words>1253</Words>
  <Application>Microsoft Macintosh PowerPoint</Application>
  <PresentationFormat>Custom</PresentationFormat>
  <Paragraphs>95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Noto Sans Symbols</vt:lpstr>
      <vt:lpstr>Quattrocento Sans</vt:lpstr>
      <vt:lpstr>Roboto</vt:lpstr>
      <vt:lpstr>Synergy_CF_YNR002</vt:lpstr>
      <vt:lpstr>1_Synergy_CF_YNR002</vt:lpstr>
      <vt:lpstr>TCLayout.ActiveDocument.1</vt:lpstr>
      <vt:lpstr>Southern Water Corp – Executive Presentation</vt:lpstr>
      <vt:lpstr>Increased water-demand across all customer segments boosted sales by $71.9M, with improved cost-controls leading to an $8.16 production cost ($/ML) reduction for the June-14 reporting period.</vt:lpstr>
      <vt:lpstr>Strong product demand culminated in an additional 2,600 Mega-Liters of Production driven primarily from the residential customer segment, with an average month-on-month growth of 19% versus budgeted sales volumes.</vt:lpstr>
      <vt:lpstr>Capitalizing on improved residential, private and public demand alongside higher prices drove stronger than expected performance in the second half of the year with record revenue growth of $71.9 M by the June-14 period.</vt:lpstr>
      <vt:lpstr>However, this was offset by a controlled increase in OPEX, Materials and Chemicals directly caused by increased water production to satisfy higher than expected demand from residential customers.</vt:lpstr>
      <vt:lpstr>Driven by increased water production alongside subdued operational expenses and reduced COGS, the Production Cost per Mega-Litre ($/ML) was effectively reduced by $8.16/ML (29%) for the 2013-July to 2014-June Period.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Water Corp – Executive Presentation</dc:title>
  <dc:creator>Chris Hui</dc:creator>
  <cp:lastModifiedBy>Dustin Na</cp:lastModifiedBy>
  <cp:revision>6</cp:revision>
  <dcterms:created xsi:type="dcterms:W3CDTF">2015-09-14T11:37:31Z</dcterms:created>
  <dcterms:modified xsi:type="dcterms:W3CDTF">2020-01-03T01:46:25Z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Office2010EditCount">
    <vt:lpwstr>1</vt:lpwstr>
  </property>
  <property fmtid="{D5CDD505-2E9C-101B-9397-08002B2CF9AE}" pid="7" name="Office2003EditCount">
    <vt:lpwstr>0</vt:lpwstr>
  </property>
  <property fmtid="{D5CDD505-2E9C-101B-9397-08002B2CF9AE}" pid="8" name="LastEditedOfficeVersion">
    <vt:lpwstr>Office2010</vt:lpwstr>
  </property>
  <property fmtid="{D5CDD505-2E9C-101B-9397-08002B2CF9AE}" pid="9" name="Office2010WasSaved">
    <vt:lpwstr>1</vt:lpwstr>
  </property>
  <property fmtid="{D5CDD505-2E9C-101B-9397-08002B2CF9AE}" pid="10" name="DocID">
    <vt:lpwstr>Doc ID</vt:lpwstr>
  </property>
  <property fmtid="{D5CDD505-2E9C-101B-9397-08002B2CF9AE}" pid="11" name="MSIP_Label_97c7b3fc-4128-41ae-86b4-e4b1b1ae5e15_Enabled">
    <vt:lpwstr>True</vt:lpwstr>
  </property>
  <property fmtid="{D5CDD505-2E9C-101B-9397-08002B2CF9AE}" pid="12" name="MSIP_Label_97c7b3fc-4128-41ae-86b4-e4b1b1ae5e15_SiteId">
    <vt:lpwstr>97160e56-eb00-44fe-b31d-0d6d351c636d</vt:lpwstr>
  </property>
  <property fmtid="{D5CDD505-2E9C-101B-9397-08002B2CF9AE}" pid="13" name="MSIP_Label_97c7b3fc-4128-41ae-86b4-e4b1b1ae5e15_Owner">
    <vt:lpwstr>Chris.Hui@origin.com.au</vt:lpwstr>
  </property>
  <property fmtid="{D5CDD505-2E9C-101B-9397-08002B2CF9AE}" pid="14" name="MSIP_Label_97c7b3fc-4128-41ae-86b4-e4b1b1ae5e15_SetDate">
    <vt:lpwstr>2019-06-30T23:39:24.8162734Z</vt:lpwstr>
  </property>
  <property fmtid="{D5CDD505-2E9C-101B-9397-08002B2CF9AE}" pid="15" name="MSIP_Label_97c7b3fc-4128-41ae-86b4-e4b1b1ae5e15_Name">
    <vt:lpwstr>General</vt:lpwstr>
  </property>
  <property fmtid="{D5CDD505-2E9C-101B-9397-08002B2CF9AE}" pid="16" name="MSIP_Label_97c7b3fc-4128-41ae-86b4-e4b1b1ae5e15_Application">
    <vt:lpwstr>Microsoft Azure Information Protection</vt:lpwstr>
  </property>
  <property fmtid="{D5CDD505-2E9C-101B-9397-08002B2CF9AE}" pid="17" name="MSIP_Label_97c7b3fc-4128-41ae-86b4-e4b1b1ae5e15_ActionId">
    <vt:lpwstr>d3fbac77-f25a-4694-bf90-8d76f690b9b8</vt:lpwstr>
  </property>
  <property fmtid="{D5CDD505-2E9C-101B-9397-08002B2CF9AE}" pid="18" name="MSIP_Label_97c7b3fc-4128-41ae-86b4-e4b1b1ae5e15_Extended_MSFT_Method">
    <vt:lpwstr>Automatic</vt:lpwstr>
  </property>
  <property fmtid="{D5CDD505-2E9C-101B-9397-08002B2CF9AE}" pid="19" name="Sensitivity">
    <vt:lpwstr>General</vt:lpwstr>
  </property>
</Properties>
</file>