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8" r:id="rId5"/>
    <p:sldId id="259"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7030"/>
  </p:normalViewPr>
  <p:slideViewPr>
    <p:cSldViewPr snapToGrid="0" snapToObjects="1">
      <p:cViewPr varScale="1">
        <p:scale>
          <a:sx n="160" d="100"/>
          <a:sy n="160"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0210-D2C3-FC40-AF33-645CF85DE40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FCD21B4-8A68-4A43-964F-7EFC545F6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72DD2EE-0486-8D4A-A9DF-DBDA2714DEFC}"/>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C972C28E-4D0E-D54E-B68B-DAC45EB9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40A79-DF66-0A4C-9129-A4EF8A4B3458}"/>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196532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0BEC-FA77-984C-9D73-A2AD0ED1E03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AE7C1F-9C85-694A-A16D-D308CE6E49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B30959-9595-014D-BC1F-93B36DBE694F}"/>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670FEBAE-B4D7-B542-91F8-8DEA1D0ED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EF92A-C325-024D-8AC3-1CD3583F820D}"/>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37846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26C93-EF25-C94B-BA86-44561EF89D4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80393-4B5C-1647-8FB1-DFEEAE1745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7F0A33-6EB1-5743-B697-87860FED9158}"/>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AEA6BB1F-3692-5647-8888-FCC8FE7D9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767B3-5E0E-F446-A96E-E4D6B21BA1C9}"/>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120102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E532-638A-3847-A0FF-9C2003A414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D51FA9-D34F-9B48-9D17-A9D485D8B8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FB45DE-E947-8342-BB53-7B1BF2EB6AB0}"/>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9CE1155D-93CB-6142-8755-B4F0AAC1D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4E614-0CC1-F648-B1CA-C25CA370E61A}"/>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298118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BAAE-777B-0347-885C-5E34B4B822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A1CECC3-F770-2A46-98F8-C9B66B80E4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2A909E1-EAD0-9946-ADFD-82BD59088CF8}"/>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109D6D1C-361D-D64A-BFD7-E21907208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7F705-1FD5-F44E-83C5-EFE67B3CD1D2}"/>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74357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73A0-A58D-9840-B909-3D035E559F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590330-2041-4B40-9997-4BA3BC23511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2CD035E-1856-1641-8E44-F178765664D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04FB961-746D-C546-9D88-C9965E033B8D}"/>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6" name="Footer Placeholder 5">
            <a:extLst>
              <a:ext uri="{FF2B5EF4-FFF2-40B4-BE49-F238E27FC236}">
                <a16:creationId xmlns:a16="http://schemas.microsoft.com/office/drawing/2014/main" id="{47E3B65F-8490-3449-B53F-5978E5A89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084A8-B58F-BC4B-B965-7F05D662379F}"/>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44504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94F6-15AA-0D4B-8D4D-70785E119F3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18F585C-8152-9949-871E-2942EAEE8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8A3166-8FAC-6D41-B1AA-E6F47AA1FC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31577BA-7B6B-F642-B434-16AC54C411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725930-88BF-9442-9553-EB1BF52B07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C4B121-A679-D348-85F7-245B98100906}"/>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8" name="Footer Placeholder 7">
            <a:extLst>
              <a:ext uri="{FF2B5EF4-FFF2-40B4-BE49-F238E27FC236}">
                <a16:creationId xmlns:a16="http://schemas.microsoft.com/office/drawing/2014/main" id="{B73FE9C9-E0D2-F442-8F8C-DFAC71170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9C21FB-8CC4-A34D-B16C-3ECE97E7D6D4}"/>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210447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162A-F717-714B-BC7E-4C38434BAC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B92EAC6-FA92-5444-A3BA-4AA6C562C995}"/>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4" name="Footer Placeholder 3">
            <a:extLst>
              <a:ext uri="{FF2B5EF4-FFF2-40B4-BE49-F238E27FC236}">
                <a16:creationId xmlns:a16="http://schemas.microsoft.com/office/drawing/2014/main" id="{2459A679-EA4B-EB45-B5DF-1A87962228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76F70-0EBB-0548-A6BA-5E5C919E574C}"/>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2096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4C0A3-7840-C243-A8CE-DF4F14DF7A77}"/>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3" name="Footer Placeholder 2">
            <a:extLst>
              <a:ext uri="{FF2B5EF4-FFF2-40B4-BE49-F238E27FC236}">
                <a16:creationId xmlns:a16="http://schemas.microsoft.com/office/drawing/2014/main" id="{460DA6C9-AC0C-DF4E-A5AF-A39AECE158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A800BD-B89A-3941-B214-56084D35FAB4}"/>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218365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6135-4A88-5F4D-A62A-D659A8A9F8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BC0110C-15C9-804A-B3E5-F92038CE4B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8C410F-2BBD-B447-921C-86F7D558A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4CA8C2-E41C-184F-80DB-E41EBC16A4DA}"/>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6" name="Footer Placeholder 5">
            <a:extLst>
              <a:ext uri="{FF2B5EF4-FFF2-40B4-BE49-F238E27FC236}">
                <a16:creationId xmlns:a16="http://schemas.microsoft.com/office/drawing/2014/main" id="{F5A53D63-C01B-0C46-83D9-1F2BFE486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58436-48BC-E947-96AF-C3970F7B2543}"/>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342443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48F6-9DFF-2C48-990C-F04E32B3D2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9F937A6-1C91-C44D-A838-421AB21FA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2F14EF-4C08-6540-9DDA-D708B71F3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164714-AB06-D642-847B-D8DCE5629AFE}"/>
              </a:ext>
            </a:extLst>
          </p:cNvPr>
          <p:cNvSpPr>
            <a:spLocks noGrp="1"/>
          </p:cNvSpPr>
          <p:nvPr>
            <p:ph type="dt" sz="half" idx="10"/>
          </p:nvPr>
        </p:nvSpPr>
        <p:spPr/>
        <p:txBody>
          <a:bodyPr/>
          <a:lstStyle/>
          <a:p>
            <a:fld id="{400B3041-3280-AA44-A530-A35A701B56E1}" type="datetimeFigureOut">
              <a:rPr lang="en-US" smtClean="0"/>
              <a:t>6/19/20</a:t>
            </a:fld>
            <a:endParaRPr lang="en-US"/>
          </a:p>
        </p:txBody>
      </p:sp>
      <p:sp>
        <p:nvSpPr>
          <p:cNvPr id="6" name="Footer Placeholder 5">
            <a:extLst>
              <a:ext uri="{FF2B5EF4-FFF2-40B4-BE49-F238E27FC236}">
                <a16:creationId xmlns:a16="http://schemas.microsoft.com/office/drawing/2014/main" id="{1A55E750-172C-F345-B273-B2667C3E5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C79B6-CF36-604D-9842-D138B69E8EA8}"/>
              </a:ext>
            </a:extLst>
          </p:cNvPr>
          <p:cNvSpPr>
            <a:spLocks noGrp="1"/>
          </p:cNvSpPr>
          <p:nvPr>
            <p:ph type="sldNum" sz="quarter" idx="12"/>
          </p:nvPr>
        </p:nvSpPr>
        <p:spPr/>
        <p:txBody>
          <a:bodyPr/>
          <a:lstStyle/>
          <a:p>
            <a:fld id="{9ABCB9C6-A9AD-8741-AF60-C0ADF4DE7105}" type="slidenum">
              <a:rPr lang="en-US" smtClean="0"/>
              <a:t>‹#›</a:t>
            </a:fld>
            <a:endParaRPr lang="en-US"/>
          </a:p>
        </p:txBody>
      </p:sp>
    </p:spTree>
    <p:extLst>
      <p:ext uri="{BB962C8B-B14F-4D97-AF65-F5344CB8AC3E}">
        <p14:creationId xmlns:p14="http://schemas.microsoft.com/office/powerpoint/2010/main" val="408252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7A227-4B62-AF42-A20C-7E35D452F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C5991F-9DF4-7240-B834-7D11544E2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E786BA-D8C7-514F-985A-24109EBFC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B3041-3280-AA44-A530-A35A701B56E1}" type="datetimeFigureOut">
              <a:rPr lang="en-US" smtClean="0"/>
              <a:t>6/19/20</a:t>
            </a:fld>
            <a:endParaRPr lang="en-US"/>
          </a:p>
        </p:txBody>
      </p:sp>
      <p:sp>
        <p:nvSpPr>
          <p:cNvPr id="5" name="Footer Placeholder 4">
            <a:extLst>
              <a:ext uri="{FF2B5EF4-FFF2-40B4-BE49-F238E27FC236}">
                <a16:creationId xmlns:a16="http://schemas.microsoft.com/office/drawing/2014/main" id="{A09842C9-AC3F-114E-8E19-E1493D1AE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D6317-422F-4149-8B4A-657FFAE39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CB9C6-A9AD-8741-AF60-C0ADF4DE7105}" type="slidenum">
              <a:rPr lang="en-US" smtClean="0"/>
              <a:t>‹#›</a:t>
            </a:fld>
            <a:endParaRPr lang="en-US"/>
          </a:p>
        </p:txBody>
      </p:sp>
    </p:spTree>
    <p:extLst>
      <p:ext uri="{BB962C8B-B14F-4D97-AF65-F5344CB8AC3E}">
        <p14:creationId xmlns:p14="http://schemas.microsoft.com/office/powerpoint/2010/main" val="343258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docs.alis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witter.com/devisridhar/status/1272075850972835840?s=2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otlandscensus.gov.uk/ods-web/data-warehouse.html" TargetMode="External"/><Relationship Id="rId2" Type="http://schemas.openxmlformats.org/officeDocument/2006/relationships/hyperlink" Target="https://www.nrscotland.gov.uk/statistics-and-data/geography/our-products/scottish-postcode-directory/202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arcgis.com/apps/opsdashboard/index.html#/658feae0ab1d432f9fdb53aa082e4130" TargetMode="External"/><Relationship Id="rId3" Type="http://schemas.openxmlformats.org/officeDocument/2006/relationships/hyperlink" Target="https://www.thecourier.co.uk/fp/news/politics/scottish-politics/1200709/coronavirus-in-scotland-track-the-spread-in-these-charts-and-maps/" TargetMode="External"/><Relationship Id="rId7" Type="http://schemas.openxmlformats.org/officeDocument/2006/relationships/hyperlink" Target="https://statistics.gov.scot/resource?uri=http%3A%2F%2Fstatistics.gov.scot%2Fdata%2Fcoronavirus-covid-19-management-information" TargetMode="External"/><Relationship Id="rId2" Type="http://schemas.openxmlformats.org/officeDocument/2006/relationships/hyperlink" Target="https://covid.joinzoe.com/data" TargetMode="External"/><Relationship Id="rId1" Type="http://schemas.openxmlformats.org/officeDocument/2006/relationships/slideLayout" Target="../slideLayouts/slideLayout2.xml"/><Relationship Id="rId6" Type="http://schemas.openxmlformats.org/officeDocument/2006/relationships/hyperlink" Target="https://www.opendata.nhs.scot/dataset/weekly-covid-19-statistical-data-in-scotland" TargetMode="External"/><Relationship Id="rId5" Type="http://schemas.openxmlformats.org/officeDocument/2006/relationships/hyperlink" Target="https://www.thecourier.co.uk/fp/news/politics/scottish-politics/1268833/coronavirus-in-scotland-how-does-geography-gender-location-and-age-affect-covid-19-deaths/" TargetMode="External"/><Relationship Id="rId4" Type="http://schemas.openxmlformats.org/officeDocument/2006/relationships/hyperlink" Target="https://flourish.studio/" TargetMode="External"/><Relationship Id="rId9" Type="http://schemas.openxmlformats.org/officeDocument/2006/relationships/hyperlink" Target="https://scotland.shinyapps.io/phs-covid-wider-imp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8E751-FB72-8F42-9CCE-10CD1224E488}"/>
              </a:ext>
            </a:extLst>
          </p:cNvPr>
          <p:cNvSpPr>
            <a:spLocks noGrp="1"/>
          </p:cNvSpPr>
          <p:nvPr>
            <p:ph type="ctrTitle"/>
          </p:nvPr>
        </p:nvSpPr>
        <p:spPr>
          <a:xfrm>
            <a:off x="650449" y="4559523"/>
            <a:ext cx="10901471" cy="1236440"/>
          </a:xfrm>
          <a:noFill/>
        </p:spPr>
        <p:txBody>
          <a:bodyPr>
            <a:normAutofit/>
          </a:bodyPr>
          <a:lstStyle/>
          <a:p>
            <a:r>
              <a:rPr lang="en-US" dirty="0">
                <a:solidFill>
                  <a:schemeClr val="bg1"/>
                </a:solidFill>
              </a:rPr>
              <a:t>Suppression Tracker</a:t>
            </a:r>
          </a:p>
        </p:txBody>
      </p:sp>
      <p:sp>
        <p:nvSpPr>
          <p:cNvPr id="3" name="Subtitle 2">
            <a:extLst>
              <a:ext uri="{FF2B5EF4-FFF2-40B4-BE49-F238E27FC236}">
                <a16:creationId xmlns:a16="http://schemas.microsoft.com/office/drawing/2014/main" id="{E0AC8FA9-7F0A-CA44-8ED6-624C8606AAF5}"/>
              </a:ext>
            </a:extLst>
          </p:cNvPr>
          <p:cNvSpPr>
            <a:spLocks noGrp="1"/>
          </p:cNvSpPr>
          <p:nvPr>
            <p:ph type="subTitle" idx="1"/>
          </p:nvPr>
        </p:nvSpPr>
        <p:spPr>
          <a:xfrm>
            <a:off x="650449" y="5795963"/>
            <a:ext cx="10901471" cy="560388"/>
          </a:xfrm>
          <a:noFill/>
        </p:spPr>
        <p:txBody>
          <a:bodyPr>
            <a:normAutofit/>
          </a:bodyPr>
          <a:lstStyle/>
          <a:p>
            <a:r>
              <a:rPr lang="en-US">
                <a:solidFill>
                  <a:schemeClr val="bg1"/>
                </a:solidFill>
              </a:rPr>
              <a:t>Press Release | 29</a:t>
            </a:r>
            <a:r>
              <a:rPr lang="en-US" baseline="30000">
                <a:solidFill>
                  <a:schemeClr val="bg1"/>
                </a:solidFill>
              </a:rPr>
              <a:t>th</a:t>
            </a:r>
            <a:r>
              <a:rPr lang="en-US">
                <a:solidFill>
                  <a:schemeClr val="bg1"/>
                </a:solidFill>
              </a:rPr>
              <a:t> June 2020</a:t>
            </a:r>
          </a:p>
        </p:txBody>
      </p:sp>
      <p:pic>
        <p:nvPicPr>
          <p:cNvPr id="5" name="Picture 4" descr="A close up of a sign&#10;&#10;Description automatically generated">
            <a:extLst>
              <a:ext uri="{FF2B5EF4-FFF2-40B4-BE49-F238E27FC236}">
                <a16:creationId xmlns:a16="http://schemas.microsoft.com/office/drawing/2014/main" id="{31738FEA-DBD9-C542-BF1A-2BF9518E9180}"/>
              </a:ext>
            </a:extLst>
          </p:cNvPr>
          <p:cNvPicPr>
            <a:picLocks noChangeAspect="1"/>
          </p:cNvPicPr>
          <p:nvPr/>
        </p:nvPicPr>
        <p:blipFill rotWithShape="1">
          <a:blip r:embed="rId2"/>
          <a:srcRect t="5599" b="9590"/>
          <a:stretch/>
        </p:blipFill>
        <p:spPr>
          <a:xfrm>
            <a:off x="20" y="1"/>
            <a:ext cx="12191979" cy="4239482"/>
          </a:xfrm>
          <a:prstGeom prst="rect">
            <a:avLst/>
          </a:prstGeom>
        </p:spPr>
      </p:pic>
    </p:spTree>
    <p:extLst>
      <p:ext uri="{BB962C8B-B14F-4D97-AF65-F5344CB8AC3E}">
        <p14:creationId xmlns:p14="http://schemas.microsoft.com/office/powerpoint/2010/main" val="13600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9DE3D-E440-944C-A0E4-B3F1CF955C7A}"/>
              </a:ext>
            </a:extLst>
          </p:cNvPr>
          <p:cNvSpPr>
            <a:spLocks noGrp="1"/>
          </p:cNvSpPr>
          <p:nvPr>
            <p:ph type="title"/>
          </p:nvPr>
        </p:nvSpPr>
        <p:spPr>
          <a:xfrm>
            <a:off x="836679" y="194571"/>
            <a:ext cx="10515593" cy="1197864"/>
          </a:xfrm>
        </p:spPr>
        <p:txBody>
          <a:bodyPr vert="horz" lIns="91440" tIns="45720" rIns="91440" bIns="45720" rtlCol="0" anchor="ctr">
            <a:normAutofit/>
          </a:bodyPr>
          <a:lstStyle/>
          <a:p>
            <a:pPr algn="ctr"/>
            <a:r>
              <a:rPr lang="en-US" dirty="0"/>
              <a:t>Suppression Tracker launches</a:t>
            </a:r>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ED898AC-E8FD-ED40-96A1-087247005B42}"/>
              </a:ext>
            </a:extLst>
          </p:cNvPr>
          <p:cNvSpPr/>
          <p:nvPr/>
        </p:nvSpPr>
        <p:spPr>
          <a:xfrm>
            <a:off x="5100371" y="1737658"/>
            <a:ext cx="6798365" cy="4433487"/>
          </a:xfrm>
          <a:prstGeom prst="rect">
            <a:avLst/>
          </a:prstGeom>
        </p:spPr>
        <p:txBody>
          <a:bodyPr vert="horz" lIns="91440" tIns="45720" rIns="91440" bIns="45720" rtlCol="0" anchor="ctr">
            <a:normAutofit fontScale="85000" lnSpcReduction="20000"/>
          </a:bodyPr>
          <a:lstStyle/>
          <a:p>
            <a:pPr>
              <a:lnSpc>
                <a:spcPct val="90000"/>
              </a:lnSpc>
              <a:spcAft>
                <a:spcPts val="600"/>
              </a:spcAft>
            </a:pPr>
            <a:r>
              <a:rPr lang="en-US" dirty="0" err="1"/>
              <a:t>Tidyverse</a:t>
            </a:r>
            <a:r>
              <a:rPr lang="en-US" dirty="0"/>
              <a:t> troopers, a proud volunteer team in the Scottish Tech Army, are delighted to announce today the immediate availability of Suppression Tracker, playing our part in the bid to eliminate Covid-19 in Scotland.</a:t>
            </a:r>
          </a:p>
          <a:p>
            <a:pPr>
              <a:lnSpc>
                <a:spcPct val="90000"/>
              </a:lnSpc>
              <a:spcAft>
                <a:spcPts val="600"/>
              </a:spcAft>
            </a:pPr>
            <a:endParaRPr lang="en-US" dirty="0"/>
          </a:p>
          <a:p>
            <a:pPr>
              <a:lnSpc>
                <a:spcPct val="90000"/>
              </a:lnSpc>
              <a:spcAft>
                <a:spcPts val="600"/>
              </a:spcAft>
            </a:pPr>
            <a:r>
              <a:rPr lang="en-US" dirty="0"/>
              <a:t>There are many online places where we can find facts, figures, charts, and opinions on Covid-19 cases in Scotland. However, there is no single destination that displays all relevant information regarding our local communities, the data is distributed, often fragmented, and is not accessible to everyone without specialist skills.</a:t>
            </a:r>
          </a:p>
          <a:p>
            <a:pPr>
              <a:lnSpc>
                <a:spcPct val="90000"/>
              </a:lnSpc>
              <a:spcAft>
                <a:spcPts val="600"/>
              </a:spcAft>
            </a:pPr>
            <a:endParaRPr lang="en-US" dirty="0"/>
          </a:p>
          <a:p>
            <a:pPr>
              <a:lnSpc>
                <a:spcPct val="90000"/>
              </a:lnSpc>
              <a:spcAft>
                <a:spcPts val="600"/>
              </a:spcAft>
            </a:pPr>
            <a:r>
              <a:rPr lang="en-US" dirty="0"/>
              <a:t>Suppression tracker</a:t>
            </a:r>
            <a:r>
              <a:rPr lang="en-GB" dirty="0"/>
              <a:t>™</a:t>
            </a:r>
            <a:r>
              <a:rPr lang="en-US" dirty="0"/>
              <a:t> is an interactive map providing a single place to track and monitor all key metrics regarding Coronavirus cases in their local area. It has been inspired by the success of other countries in suppressing the virus and the ongoing work of Professor @</a:t>
            </a:r>
            <a:r>
              <a:rPr lang="en-US" dirty="0" err="1"/>
              <a:t>DeviSridhar</a:t>
            </a:r>
            <a:r>
              <a:rPr lang="en-US" dirty="0"/>
              <a:t> in highlighting the key metrics we all need to be aware of to ensure continued success. </a:t>
            </a:r>
          </a:p>
          <a:p>
            <a:pPr>
              <a:lnSpc>
                <a:spcPct val="90000"/>
              </a:lnSpc>
              <a:spcAft>
                <a:spcPts val="600"/>
              </a:spcAft>
            </a:pPr>
            <a:endParaRPr lang="en-US" dirty="0"/>
          </a:p>
          <a:p>
            <a:r>
              <a:rPr lang="en-US" dirty="0"/>
              <a:t>The map allows individuals to drill down to see relevant metrics at an individual Health Board level and supports display at a postcode level if the data can be provided by the relevant authorities. Our vision is to have all statistics available at postcode level granularity and would urge anyone involved in the collation of these statistics to get in touch and help us incorporate these. Reach out to </a:t>
            </a:r>
            <a:r>
              <a:rPr lang="en-US" dirty="0" err="1"/>
              <a:t>team@suppressiontracker.scot</a:t>
            </a:r>
            <a:endParaRPr lang="en-US" dirty="0"/>
          </a:p>
          <a:p>
            <a:pPr>
              <a:lnSpc>
                <a:spcPct val="90000"/>
              </a:lnSpc>
              <a:spcAft>
                <a:spcPts val="600"/>
              </a:spcAft>
            </a:pPr>
            <a:endParaRPr lang="en-US" dirty="0"/>
          </a:p>
          <a:p>
            <a:pPr indent="-228600">
              <a:lnSpc>
                <a:spcPct val="90000"/>
              </a:lnSpc>
              <a:spcAft>
                <a:spcPts val="600"/>
              </a:spcAft>
              <a:buFont typeface="Arial" panose="020B0604020202020204" pitchFamily="34" charset="0"/>
              <a:buChar char="•"/>
            </a:pPr>
            <a:endParaRPr lang="en-US" sz="1100" dirty="0"/>
          </a:p>
        </p:txBody>
      </p:sp>
      <p:pic>
        <p:nvPicPr>
          <p:cNvPr id="7" name="Picture 6" descr="A close up of a map&#10;&#10;Description automatically generated">
            <a:extLst>
              <a:ext uri="{FF2B5EF4-FFF2-40B4-BE49-F238E27FC236}">
                <a16:creationId xmlns:a16="http://schemas.microsoft.com/office/drawing/2014/main" id="{A563F4F4-A87F-CD4C-B0BE-134A7CE44838}"/>
              </a:ext>
            </a:extLst>
          </p:cNvPr>
          <p:cNvPicPr>
            <a:picLocks noChangeAspect="1"/>
          </p:cNvPicPr>
          <p:nvPr/>
        </p:nvPicPr>
        <p:blipFill rotWithShape="1">
          <a:blip r:embed="rId2"/>
          <a:srcRect l="10535" t="2049" r="25111" b="6970"/>
          <a:stretch/>
        </p:blipFill>
        <p:spPr>
          <a:xfrm>
            <a:off x="293264" y="1672010"/>
            <a:ext cx="4433487" cy="4433487"/>
          </a:xfrm>
          <a:prstGeom prst="ellipse">
            <a:avLst/>
          </a:prstGeom>
        </p:spPr>
      </p:pic>
      <p:sp>
        <p:nvSpPr>
          <p:cNvPr id="3" name="Rectangle 2">
            <a:extLst>
              <a:ext uri="{FF2B5EF4-FFF2-40B4-BE49-F238E27FC236}">
                <a16:creationId xmlns:a16="http://schemas.microsoft.com/office/drawing/2014/main" id="{4F9E4A75-C488-1847-AF0D-5914A8B39E92}"/>
              </a:ext>
            </a:extLst>
          </p:cNvPr>
          <p:cNvSpPr/>
          <p:nvPr/>
        </p:nvSpPr>
        <p:spPr>
          <a:xfrm>
            <a:off x="773834" y="6171145"/>
            <a:ext cx="3591817" cy="341632"/>
          </a:xfrm>
          <a:prstGeom prst="rect">
            <a:avLst/>
          </a:prstGeom>
        </p:spPr>
        <p:txBody>
          <a:bodyPr wrap="none">
            <a:spAutoFit/>
          </a:bodyPr>
          <a:lstStyle/>
          <a:p>
            <a:pPr>
              <a:lnSpc>
                <a:spcPct val="90000"/>
              </a:lnSpc>
              <a:spcAft>
                <a:spcPts val="600"/>
              </a:spcAft>
            </a:pPr>
            <a:r>
              <a:rPr lang="en-US" dirty="0"/>
              <a:t>http://</a:t>
            </a:r>
            <a:r>
              <a:rPr lang="en-US" dirty="0" err="1"/>
              <a:t>www.suppressiontracker.scot</a:t>
            </a:r>
            <a:endParaRPr lang="en-US" dirty="0"/>
          </a:p>
        </p:txBody>
      </p:sp>
      <p:sp>
        <p:nvSpPr>
          <p:cNvPr id="6" name="Rectangle 5">
            <a:extLst>
              <a:ext uri="{FF2B5EF4-FFF2-40B4-BE49-F238E27FC236}">
                <a16:creationId xmlns:a16="http://schemas.microsoft.com/office/drawing/2014/main" id="{E2D6AE26-91AB-AC40-B1AB-DBEF6FD1E619}"/>
              </a:ext>
            </a:extLst>
          </p:cNvPr>
          <p:cNvSpPr/>
          <p:nvPr/>
        </p:nvSpPr>
        <p:spPr>
          <a:xfrm>
            <a:off x="293264" y="318052"/>
            <a:ext cx="480570" cy="135395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8509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59E0FB-2514-F447-93F5-0F4120C06187}"/>
              </a:ext>
            </a:extLst>
          </p:cNvPr>
          <p:cNvSpPr/>
          <p:nvPr/>
        </p:nvSpPr>
        <p:spPr>
          <a:xfrm>
            <a:off x="203200" y="1224501"/>
            <a:ext cx="11988800" cy="20613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5AB3DD-4B41-524F-B1BF-D642F62DA5F5}"/>
              </a:ext>
            </a:extLst>
          </p:cNvPr>
          <p:cNvSpPr/>
          <p:nvPr/>
        </p:nvSpPr>
        <p:spPr>
          <a:xfrm>
            <a:off x="203200" y="3572124"/>
            <a:ext cx="11988800" cy="20613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C8AEB3C4-123D-0A4D-8C3E-C0773F6123B1}"/>
              </a:ext>
            </a:extLst>
          </p:cNvPr>
          <p:cNvSpPr/>
          <p:nvPr/>
        </p:nvSpPr>
        <p:spPr>
          <a:xfrm>
            <a:off x="5396284" y="5633499"/>
            <a:ext cx="1399430" cy="1224501"/>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D7E1931D-4938-704D-9FB0-49B0F1F86C01}"/>
              </a:ext>
            </a:extLst>
          </p:cNvPr>
          <p:cNvSpPr/>
          <p:nvPr/>
        </p:nvSpPr>
        <p:spPr>
          <a:xfrm rot="10800000">
            <a:off x="5396285" y="0"/>
            <a:ext cx="1399430" cy="1224501"/>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7326E-ED44-2D4D-AE07-BC5A20AB5A3E}"/>
              </a:ext>
            </a:extLst>
          </p:cNvPr>
          <p:cNvSpPr txBox="1"/>
          <p:nvPr/>
        </p:nvSpPr>
        <p:spPr>
          <a:xfrm>
            <a:off x="2955234" y="1510750"/>
            <a:ext cx="6281531" cy="1477328"/>
          </a:xfrm>
          <a:prstGeom prst="rect">
            <a:avLst/>
          </a:prstGeom>
          <a:noFill/>
        </p:spPr>
        <p:txBody>
          <a:bodyPr wrap="square" rtlCol="0">
            <a:spAutoFit/>
          </a:bodyPr>
          <a:lstStyle/>
          <a:p>
            <a:r>
              <a:rPr lang="en-US" dirty="0">
                <a:solidFill>
                  <a:schemeClr val="bg1"/>
                </a:solidFill>
              </a:rPr>
              <a:t>A first draft based on the idea of “Working Backwards” from Amazon. If we can’t easily explain the benefits to our intended consumers then we should iterate the messaging until it does. The theory being it will be quicker to do this with text than once we have started building a solution. </a:t>
            </a:r>
          </a:p>
        </p:txBody>
      </p:sp>
      <p:sp>
        <p:nvSpPr>
          <p:cNvPr id="10" name="TextBox 9">
            <a:extLst>
              <a:ext uri="{FF2B5EF4-FFF2-40B4-BE49-F238E27FC236}">
                <a16:creationId xmlns:a16="http://schemas.microsoft.com/office/drawing/2014/main" id="{D0EAFCAE-1768-6644-8337-4C9D9D62B1A9}"/>
              </a:ext>
            </a:extLst>
          </p:cNvPr>
          <p:cNvSpPr txBox="1"/>
          <p:nvPr/>
        </p:nvSpPr>
        <p:spPr>
          <a:xfrm>
            <a:off x="2955233" y="3864147"/>
            <a:ext cx="6281531" cy="923330"/>
          </a:xfrm>
          <a:prstGeom prst="rect">
            <a:avLst/>
          </a:prstGeom>
          <a:noFill/>
        </p:spPr>
        <p:txBody>
          <a:bodyPr wrap="square" rtlCol="0">
            <a:spAutoFit/>
          </a:bodyPr>
          <a:lstStyle/>
          <a:p>
            <a:r>
              <a:rPr lang="en-US" dirty="0">
                <a:solidFill>
                  <a:schemeClr val="bg1"/>
                </a:solidFill>
              </a:rPr>
              <a:t>Some additional thoughts on what it might look like, the data available, and existing charts / </a:t>
            </a:r>
            <a:r>
              <a:rPr lang="en-US" dirty="0" err="1">
                <a:solidFill>
                  <a:schemeClr val="bg1"/>
                </a:solidFill>
              </a:rPr>
              <a:t>datavis</a:t>
            </a:r>
            <a:r>
              <a:rPr lang="en-US" dirty="0">
                <a:solidFill>
                  <a:schemeClr val="bg1"/>
                </a:solidFill>
              </a:rPr>
              <a:t> so that we can try to avoid reinventing the wheel.</a:t>
            </a:r>
          </a:p>
        </p:txBody>
      </p:sp>
    </p:spTree>
    <p:extLst>
      <p:ext uri="{BB962C8B-B14F-4D97-AF65-F5344CB8AC3E}">
        <p14:creationId xmlns:p14="http://schemas.microsoft.com/office/powerpoint/2010/main" val="848815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9DE3D-E440-944C-A0E4-B3F1CF955C7A}"/>
              </a:ext>
            </a:extLst>
          </p:cNvPr>
          <p:cNvSpPr>
            <a:spLocks noGrp="1"/>
          </p:cNvSpPr>
          <p:nvPr>
            <p:ph type="title"/>
          </p:nvPr>
        </p:nvSpPr>
        <p:spPr>
          <a:xfrm>
            <a:off x="836679" y="194571"/>
            <a:ext cx="10515593" cy="1197864"/>
          </a:xfrm>
        </p:spPr>
        <p:txBody>
          <a:bodyPr vert="horz" lIns="91440" tIns="45720" rIns="91440" bIns="45720" rtlCol="0" anchor="ctr">
            <a:normAutofit/>
          </a:bodyPr>
          <a:lstStyle/>
          <a:p>
            <a:pPr algn="ctr"/>
            <a:r>
              <a:rPr lang="en-US" dirty="0"/>
              <a:t>Potential functionality | Straw Man</a:t>
            </a:r>
          </a:p>
        </p:txBody>
      </p:sp>
      <p:cxnSp>
        <p:nvCxnSpPr>
          <p:cNvPr id="20" name="Straight Connector 19">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2D6AE26-91AB-AC40-B1AB-DBEF6FD1E619}"/>
              </a:ext>
            </a:extLst>
          </p:cNvPr>
          <p:cNvSpPr/>
          <p:nvPr/>
        </p:nvSpPr>
        <p:spPr>
          <a:xfrm>
            <a:off x="293264" y="318052"/>
            <a:ext cx="480570" cy="135395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8D7EB8-83CF-1640-B478-58B94F16B272}"/>
              </a:ext>
            </a:extLst>
          </p:cNvPr>
          <p:cNvSpPr txBox="1"/>
          <p:nvPr/>
        </p:nvSpPr>
        <p:spPr>
          <a:xfrm>
            <a:off x="5294048" y="3701137"/>
            <a:ext cx="2631881" cy="1200329"/>
          </a:xfrm>
          <a:prstGeom prst="rect">
            <a:avLst/>
          </a:prstGeom>
          <a:noFill/>
        </p:spPr>
        <p:txBody>
          <a:bodyPr wrap="square" rtlCol="0">
            <a:spAutoFit/>
          </a:bodyPr>
          <a:lstStyle/>
          <a:p>
            <a:endParaRPr lang="en-US" dirty="0"/>
          </a:p>
          <a:p>
            <a:r>
              <a:rPr lang="en-US" dirty="0"/>
              <a:t>Click to drill down to Health Board / Post code level data</a:t>
            </a:r>
          </a:p>
        </p:txBody>
      </p:sp>
      <p:cxnSp>
        <p:nvCxnSpPr>
          <p:cNvPr id="11" name="Straight Connector 10">
            <a:extLst>
              <a:ext uri="{FF2B5EF4-FFF2-40B4-BE49-F238E27FC236}">
                <a16:creationId xmlns:a16="http://schemas.microsoft.com/office/drawing/2014/main" id="{F91D4B32-27FF-AB48-92BD-1394975164F6}"/>
              </a:ext>
            </a:extLst>
          </p:cNvPr>
          <p:cNvCxnSpPr>
            <a:cxnSpLocks/>
          </p:cNvCxnSpPr>
          <p:nvPr/>
        </p:nvCxnSpPr>
        <p:spPr>
          <a:xfrm>
            <a:off x="3697357" y="1815881"/>
            <a:ext cx="73987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B64E8F3-CF0E-E845-B324-AC4E04CEB2AB}"/>
              </a:ext>
            </a:extLst>
          </p:cNvPr>
          <p:cNvSpPr/>
          <p:nvPr/>
        </p:nvSpPr>
        <p:spPr>
          <a:xfrm>
            <a:off x="5294048" y="1793106"/>
            <a:ext cx="2353786" cy="646331"/>
          </a:xfrm>
          <a:prstGeom prst="rect">
            <a:avLst/>
          </a:prstGeom>
        </p:spPr>
        <p:txBody>
          <a:bodyPr wrap="none">
            <a:spAutoFit/>
          </a:bodyPr>
          <a:lstStyle/>
          <a:p>
            <a:r>
              <a:rPr lang="en-US" dirty="0"/>
              <a:t>Hover = high level stats</a:t>
            </a:r>
          </a:p>
          <a:p>
            <a:endParaRPr lang="en-US" dirty="0"/>
          </a:p>
        </p:txBody>
      </p:sp>
      <p:sp>
        <p:nvSpPr>
          <p:cNvPr id="15" name="TextBox 14">
            <a:extLst>
              <a:ext uri="{FF2B5EF4-FFF2-40B4-BE49-F238E27FC236}">
                <a16:creationId xmlns:a16="http://schemas.microsoft.com/office/drawing/2014/main" id="{8205FC97-2A7F-7F4F-8C68-FD2A1E1795B0}"/>
              </a:ext>
            </a:extLst>
          </p:cNvPr>
          <p:cNvSpPr txBox="1"/>
          <p:nvPr/>
        </p:nvSpPr>
        <p:spPr>
          <a:xfrm>
            <a:off x="8549453" y="3704917"/>
            <a:ext cx="3576286" cy="3108543"/>
          </a:xfrm>
          <a:prstGeom prst="rect">
            <a:avLst/>
          </a:prstGeom>
          <a:noFill/>
        </p:spPr>
        <p:txBody>
          <a:bodyPr wrap="square" rtlCol="0">
            <a:spAutoFit/>
          </a:bodyPr>
          <a:lstStyle/>
          <a:p>
            <a:endParaRPr lang="en-US" sz="1400" dirty="0"/>
          </a:p>
          <a:p>
            <a:r>
              <a:rPr lang="en-US" sz="1400" dirty="0"/>
              <a:t>Drill down display could include </a:t>
            </a:r>
          </a:p>
          <a:p>
            <a:pPr marL="285750" indent="-285750">
              <a:buFontTx/>
              <a:buChar char="-"/>
            </a:pPr>
            <a:r>
              <a:rPr lang="en-US" sz="1400" dirty="0"/>
              <a:t>historical trend data</a:t>
            </a:r>
          </a:p>
          <a:p>
            <a:pPr marL="285750" indent="-285750">
              <a:buFontTx/>
              <a:buChar char="-"/>
            </a:pPr>
            <a:r>
              <a:rPr lang="en-US" sz="1400" dirty="0"/>
              <a:t>Prediction / trend line</a:t>
            </a:r>
          </a:p>
          <a:p>
            <a:pPr marL="285750" indent="-285750">
              <a:buFontTx/>
              <a:buChar char="-"/>
            </a:pPr>
            <a:r>
              <a:rPr lang="en-US" sz="1400" dirty="0"/>
              <a:t>Population density</a:t>
            </a:r>
          </a:p>
          <a:p>
            <a:pPr marL="285750" indent="-285750">
              <a:buFontTx/>
              <a:buChar char="-"/>
            </a:pPr>
            <a:r>
              <a:rPr lang="en-US" sz="1400" dirty="0"/>
              <a:t>SIMD percentile</a:t>
            </a:r>
          </a:p>
          <a:p>
            <a:pPr marL="285750" indent="-285750">
              <a:buFontTx/>
              <a:buChar char="-"/>
            </a:pPr>
            <a:r>
              <a:rPr lang="en-US" sz="1400" dirty="0"/>
              <a:t>Council data</a:t>
            </a:r>
          </a:p>
          <a:p>
            <a:pPr marL="285750" indent="-285750">
              <a:buFontTx/>
              <a:buChar char="-"/>
            </a:pPr>
            <a:r>
              <a:rPr lang="en-US" sz="1400" dirty="0"/>
              <a:t>Schools data</a:t>
            </a:r>
          </a:p>
          <a:p>
            <a:pPr marL="285750" indent="-285750">
              <a:buFontTx/>
              <a:buChar char="-"/>
            </a:pPr>
            <a:r>
              <a:rPr lang="en-US" sz="1400" dirty="0"/>
              <a:t>MSPs</a:t>
            </a:r>
          </a:p>
          <a:p>
            <a:pPr marL="285750" indent="-285750">
              <a:buFontTx/>
              <a:buChar char="-"/>
            </a:pPr>
            <a:r>
              <a:rPr lang="en-US" sz="1400" dirty="0"/>
              <a:t>Shop data? What’s opened?</a:t>
            </a:r>
          </a:p>
          <a:p>
            <a:pPr marL="285750" indent="-285750">
              <a:buFontTx/>
              <a:buChar char="-"/>
            </a:pPr>
            <a:r>
              <a:rPr lang="en-US" sz="1400" dirty="0"/>
              <a:t>Footfall?</a:t>
            </a:r>
          </a:p>
          <a:p>
            <a:pPr marL="285750" indent="-285750">
              <a:buFontTx/>
              <a:buChar char="-"/>
            </a:pPr>
            <a:r>
              <a:rPr lang="en-US" sz="1400" dirty="0"/>
              <a:t>Stuff you can do locally? Cycle routes?</a:t>
            </a:r>
          </a:p>
          <a:p>
            <a:pPr marL="285750" indent="-285750">
              <a:buFontTx/>
              <a:buChar char="-"/>
            </a:pPr>
            <a:r>
              <a:rPr lang="en-US" sz="1400" dirty="0"/>
              <a:t>Could be pulled from </a:t>
            </a:r>
            <a:r>
              <a:rPr lang="en-US" sz="1400" dirty="0">
                <a:hlinkClick r:id="rId2"/>
              </a:rPr>
              <a:t>https://docs.aliss.org</a:t>
            </a:r>
            <a:endParaRPr lang="en-US" sz="1400" dirty="0"/>
          </a:p>
          <a:p>
            <a:pPr marL="285750" indent="-285750">
              <a:buFontTx/>
              <a:buChar char="-"/>
            </a:pPr>
            <a:r>
              <a:rPr lang="en-US" sz="1400" dirty="0"/>
              <a:t>Clutching at straws…</a:t>
            </a:r>
          </a:p>
        </p:txBody>
      </p:sp>
      <p:sp>
        <p:nvSpPr>
          <p:cNvPr id="16" name="TextBox 15">
            <a:extLst>
              <a:ext uri="{FF2B5EF4-FFF2-40B4-BE49-F238E27FC236}">
                <a16:creationId xmlns:a16="http://schemas.microsoft.com/office/drawing/2014/main" id="{53D66FF4-552E-834D-B318-E664C31B55B4}"/>
              </a:ext>
            </a:extLst>
          </p:cNvPr>
          <p:cNvSpPr txBox="1"/>
          <p:nvPr/>
        </p:nvSpPr>
        <p:spPr>
          <a:xfrm>
            <a:off x="8549452" y="1631173"/>
            <a:ext cx="3349283" cy="1169551"/>
          </a:xfrm>
          <a:prstGeom prst="rect">
            <a:avLst/>
          </a:prstGeom>
          <a:noFill/>
        </p:spPr>
        <p:txBody>
          <a:bodyPr wrap="square" rtlCol="0">
            <a:spAutoFit/>
          </a:bodyPr>
          <a:lstStyle/>
          <a:p>
            <a:endParaRPr lang="en-US" sz="1400" dirty="0"/>
          </a:p>
          <a:p>
            <a:r>
              <a:rPr lang="en-US" sz="1400" dirty="0"/>
              <a:t>Data could include </a:t>
            </a:r>
          </a:p>
          <a:p>
            <a:pPr marL="285750" indent="-285750">
              <a:buFontTx/>
              <a:buChar char="-"/>
            </a:pPr>
            <a:r>
              <a:rPr lang="en-US" sz="1400" dirty="0"/>
              <a:t>RAG status</a:t>
            </a:r>
          </a:p>
          <a:p>
            <a:pPr marL="285750" indent="-285750">
              <a:buFontTx/>
              <a:buChar char="-"/>
            </a:pPr>
            <a:r>
              <a:rPr lang="en-US" sz="1400" dirty="0"/>
              <a:t>SIMD percentile (postcode level)</a:t>
            </a:r>
          </a:p>
          <a:p>
            <a:pPr marL="285750" indent="-285750">
              <a:buFontTx/>
              <a:buChar char="-"/>
            </a:pPr>
            <a:r>
              <a:rPr lang="en-US" sz="1400" dirty="0"/>
              <a:t>Devi Sridhar’s key metrics (next slide)</a:t>
            </a:r>
          </a:p>
        </p:txBody>
      </p:sp>
      <p:cxnSp>
        <p:nvCxnSpPr>
          <p:cNvPr id="21" name="Straight Connector 20">
            <a:extLst>
              <a:ext uri="{FF2B5EF4-FFF2-40B4-BE49-F238E27FC236}">
                <a16:creationId xmlns:a16="http://schemas.microsoft.com/office/drawing/2014/main" id="{CF84883A-C2E4-3449-820D-D92389B0155E}"/>
              </a:ext>
            </a:extLst>
          </p:cNvPr>
          <p:cNvCxnSpPr>
            <a:cxnSpLocks/>
            <a:stCxn id="7" idx="6"/>
          </p:cNvCxnSpPr>
          <p:nvPr/>
        </p:nvCxnSpPr>
        <p:spPr>
          <a:xfrm>
            <a:off x="5077005" y="3847917"/>
            <a:ext cx="6019104" cy="32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close up of a map&#10;&#10;Description automatically generated">
            <a:extLst>
              <a:ext uri="{FF2B5EF4-FFF2-40B4-BE49-F238E27FC236}">
                <a16:creationId xmlns:a16="http://schemas.microsoft.com/office/drawing/2014/main" id="{A563F4F4-A87F-CD4C-B0BE-134A7CE44838}"/>
              </a:ext>
            </a:extLst>
          </p:cNvPr>
          <p:cNvPicPr>
            <a:picLocks noChangeAspect="1"/>
          </p:cNvPicPr>
          <p:nvPr/>
        </p:nvPicPr>
        <p:blipFill rotWithShape="1">
          <a:blip r:embed="rId3"/>
          <a:srcRect l="10535" t="2049" r="25111" b="6970"/>
          <a:stretch/>
        </p:blipFill>
        <p:spPr>
          <a:xfrm>
            <a:off x="643518" y="1631173"/>
            <a:ext cx="4433487" cy="4433487"/>
          </a:xfrm>
          <a:prstGeom prst="ellipse">
            <a:avLst/>
          </a:prstGeom>
        </p:spPr>
      </p:pic>
    </p:spTree>
    <p:extLst>
      <p:ext uri="{BB962C8B-B14F-4D97-AF65-F5344CB8AC3E}">
        <p14:creationId xmlns:p14="http://schemas.microsoft.com/office/powerpoint/2010/main" val="5599281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7528B-2E9C-7A41-A3C8-5A981E805F2D}"/>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Potential measures</a:t>
            </a:r>
          </a:p>
        </p:txBody>
      </p:sp>
      <p:graphicFrame>
        <p:nvGraphicFramePr>
          <p:cNvPr id="4" name="Table 3">
            <a:extLst>
              <a:ext uri="{FF2B5EF4-FFF2-40B4-BE49-F238E27FC236}">
                <a16:creationId xmlns:a16="http://schemas.microsoft.com/office/drawing/2014/main" id="{688D8DA3-D7D1-9848-9E03-D5299AB50A0A}"/>
              </a:ext>
            </a:extLst>
          </p:cNvPr>
          <p:cNvGraphicFramePr>
            <a:graphicFrameLocks noGrp="1"/>
          </p:cNvGraphicFramePr>
          <p:nvPr>
            <p:extLst>
              <p:ext uri="{D42A27DB-BD31-4B8C-83A1-F6EECF244321}">
                <p14:modId xmlns:p14="http://schemas.microsoft.com/office/powerpoint/2010/main" val="1660780630"/>
              </p:ext>
            </p:extLst>
          </p:nvPr>
        </p:nvGraphicFramePr>
        <p:xfrm>
          <a:off x="1387392" y="2943847"/>
          <a:ext cx="9427587" cy="3275979"/>
        </p:xfrm>
        <a:graphic>
          <a:graphicData uri="http://schemas.openxmlformats.org/drawingml/2006/table">
            <a:tbl>
              <a:tblPr firstRow="1" bandRow="1">
                <a:tableStyleId>{5C22544A-7EE6-4342-B048-85BDC9FD1C3A}</a:tableStyleId>
              </a:tblPr>
              <a:tblGrid>
                <a:gridCol w="3556388">
                  <a:extLst>
                    <a:ext uri="{9D8B030D-6E8A-4147-A177-3AD203B41FA5}">
                      <a16:colId xmlns:a16="http://schemas.microsoft.com/office/drawing/2014/main" val="3591008112"/>
                    </a:ext>
                  </a:extLst>
                </a:gridCol>
                <a:gridCol w="1511270">
                  <a:extLst>
                    <a:ext uri="{9D8B030D-6E8A-4147-A177-3AD203B41FA5}">
                      <a16:colId xmlns:a16="http://schemas.microsoft.com/office/drawing/2014/main" val="3793824955"/>
                    </a:ext>
                  </a:extLst>
                </a:gridCol>
                <a:gridCol w="1432141">
                  <a:extLst>
                    <a:ext uri="{9D8B030D-6E8A-4147-A177-3AD203B41FA5}">
                      <a16:colId xmlns:a16="http://schemas.microsoft.com/office/drawing/2014/main" val="2585403542"/>
                    </a:ext>
                  </a:extLst>
                </a:gridCol>
                <a:gridCol w="2927788">
                  <a:extLst>
                    <a:ext uri="{9D8B030D-6E8A-4147-A177-3AD203B41FA5}">
                      <a16:colId xmlns:a16="http://schemas.microsoft.com/office/drawing/2014/main" val="526988987"/>
                    </a:ext>
                  </a:extLst>
                </a:gridCol>
              </a:tblGrid>
              <a:tr h="33836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a:t>Measure</a:t>
                      </a:r>
                    </a:p>
                  </a:txBody>
                  <a:tcPr marL="76901" marR="76901" marT="38450" marB="38450"/>
                </a:tc>
                <a:tc>
                  <a:txBody>
                    <a:bodyPr/>
                    <a:lstStyle/>
                    <a:p>
                      <a:pPr algn="ctr"/>
                      <a:r>
                        <a:rPr lang="en-US" sz="1500"/>
                        <a:t>Granularity</a:t>
                      </a:r>
                    </a:p>
                  </a:txBody>
                  <a:tcPr marL="76901" marR="76901" marT="38450" marB="38450"/>
                </a:tc>
                <a:tc>
                  <a:txBody>
                    <a:bodyPr/>
                    <a:lstStyle/>
                    <a:p>
                      <a:pPr algn="ctr"/>
                      <a:r>
                        <a:rPr lang="en-US" sz="1500"/>
                        <a:t>Dataset</a:t>
                      </a:r>
                    </a:p>
                  </a:txBody>
                  <a:tcPr marL="76901" marR="76901" marT="38450" marB="38450"/>
                </a:tc>
                <a:tc>
                  <a:txBody>
                    <a:bodyPr/>
                    <a:lstStyle/>
                    <a:p>
                      <a:pPr algn="ctr"/>
                      <a:r>
                        <a:rPr lang="en-US" sz="1500"/>
                        <a:t>Notes</a:t>
                      </a:r>
                    </a:p>
                  </a:txBody>
                  <a:tcPr marL="76901" marR="76901" marT="38450" marB="38450"/>
                </a:tc>
                <a:extLst>
                  <a:ext uri="{0D108BD9-81ED-4DB2-BD59-A6C34878D82A}">
                    <a16:rowId xmlns:a16="http://schemas.microsoft.com/office/drawing/2014/main" val="905005349"/>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confirmed new cases by day</a:t>
                      </a:r>
                    </a:p>
                  </a:txBody>
                  <a:tcPr marL="76901" marR="76901" marT="38450" marB="38450"/>
                </a:tc>
                <a:tc>
                  <a:txBody>
                    <a:bodyPr/>
                    <a:lstStyle/>
                    <a:p>
                      <a:r>
                        <a:rPr lang="en-US" sz="1500"/>
                        <a:t>Health Board</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1340504069"/>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people tested by day</a:t>
                      </a:r>
                    </a:p>
                  </a:txBody>
                  <a:tcPr marL="76901" marR="76901" marT="38450" marB="38450"/>
                </a:tc>
                <a:tc>
                  <a:txBody>
                    <a:bodyPr/>
                    <a:lstStyle/>
                    <a:p>
                      <a:r>
                        <a:rPr lang="en-US" sz="1500"/>
                        <a:t>Country</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2217017935"/>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Time for test results to be returned</a:t>
                      </a:r>
                    </a:p>
                  </a:txBody>
                  <a:tcPr marL="76901" marR="76901" marT="38450" marB="38450"/>
                </a:tc>
                <a:tc>
                  <a:txBody>
                    <a:bodyPr/>
                    <a:lstStyle/>
                    <a:p>
                      <a:r>
                        <a:rPr lang="en-US" sz="1500"/>
                        <a:t>Unavailable</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1741963478"/>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people traced</a:t>
                      </a:r>
                    </a:p>
                  </a:txBody>
                  <a:tcPr marL="76901" marR="76901" marT="38450" marB="3845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Unavailable</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2400796461"/>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Percentage in isolation and monitored</a:t>
                      </a:r>
                    </a:p>
                  </a:txBody>
                  <a:tcPr marL="76901" marR="76901" marT="38450" marB="3845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Unavailable</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355444353"/>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daily hospital admissions</a:t>
                      </a:r>
                    </a:p>
                  </a:txBody>
                  <a:tcPr marL="76901" marR="76901" marT="38450" marB="38450"/>
                </a:tc>
                <a:tc>
                  <a:txBody>
                    <a:bodyPr/>
                    <a:lstStyle/>
                    <a:p>
                      <a:r>
                        <a:rPr lang="en-US" sz="1500"/>
                        <a:t>Health Board</a:t>
                      </a:r>
                    </a:p>
                  </a:txBody>
                  <a:tcPr marL="76901" marR="76901" marT="38450" marB="38450"/>
                </a:tc>
                <a:tc>
                  <a:txBody>
                    <a:bodyPr/>
                    <a:lstStyle/>
                    <a:p>
                      <a:endParaRPr lang="en-US" sz="1500"/>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406174660"/>
                  </a:ext>
                </a:extLst>
              </a:tr>
              <a:tr h="569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NHS 111 calls</a:t>
                      </a:r>
                    </a:p>
                  </a:txBody>
                  <a:tcPr marL="76901" marR="76901" marT="38450" marB="38450"/>
                </a:tc>
                <a:tc>
                  <a:txBody>
                    <a:bodyPr/>
                    <a:lstStyle/>
                    <a:p>
                      <a:r>
                        <a:rPr lang="en-US" sz="1500"/>
                        <a:t>Country</a:t>
                      </a:r>
                    </a:p>
                  </a:txBody>
                  <a:tcPr marL="76901" marR="76901" marT="38450" marB="38450"/>
                </a:tc>
                <a:tc>
                  <a:txBody>
                    <a:bodyPr/>
                    <a:lstStyle/>
                    <a:p>
                      <a:endParaRPr lang="en-US" sz="1500"/>
                    </a:p>
                  </a:txBody>
                  <a:tcPr marL="76901" marR="76901" marT="38450" marB="38450"/>
                </a:tc>
                <a:tc>
                  <a:txBody>
                    <a:bodyPr/>
                    <a:lstStyle/>
                    <a:p>
                      <a:r>
                        <a:rPr lang="en-US" sz="1500"/>
                        <a:t>Includes all calls, not just Covid-19</a:t>
                      </a:r>
                    </a:p>
                  </a:txBody>
                  <a:tcPr marL="76901" marR="76901" marT="38450" marB="38450"/>
                </a:tc>
                <a:extLst>
                  <a:ext uri="{0D108BD9-81ED-4DB2-BD59-A6C34878D82A}">
                    <a16:rowId xmlns:a16="http://schemas.microsoft.com/office/drawing/2014/main" val="530039573"/>
                  </a:ext>
                </a:extLst>
              </a:tr>
              <a:tr h="338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Number of people living in area</a:t>
                      </a:r>
                    </a:p>
                  </a:txBody>
                  <a:tcPr marL="76901" marR="76901" marT="38450" marB="38450"/>
                </a:tc>
                <a:tc>
                  <a:txBody>
                    <a:bodyPr/>
                    <a:lstStyle/>
                    <a:p>
                      <a:r>
                        <a:rPr lang="en-US" sz="1500"/>
                        <a:t>Postcode</a:t>
                      </a:r>
                    </a:p>
                  </a:txBody>
                  <a:tcPr marL="76901" marR="76901" marT="38450" marB="38450"/>
                </a:tc>
                <a:tc>
                  <a:txBody>
                    <a:bodyPr/>
                    <a:lstStyle/>
                    <a:p>
                      <a:r>
                        <a:rPr lang="en-US" sz="1500"/>
                        <a:t>See next slide</a:t>
                      </a:r>
                    </a:p>
                  </a:txBody>
                  <a:tcPr marL="76901" marR="76901" marT="38450" marB="38450"/>
                </a:tc>
                <a:tc>
                  <a:txBody>
                    <a:bodyPr/>
                    <a:lstStyle/>
                    <a:p>
                      <a:endParaRPr lang="en-US" sz="1500"/>
                    </a:p>
                  </a:txBody>
                  <a:tcPr marL="76901" marR="76901" marT="38450" marB="38450"/>
                </a:tc>
                <a:extLst>
                  <a:ext uri="{0D108BD9-81ED-4DB2-BD59-A6C34878D82A}">
                    <a16:rowId xmlns:a16="http://schemas.microsoft.com/office/drawing/2014/main" val="4259198784"/>
                  </a:ext>
                </a:extLst>
              </a:tr>
            </a:tbl>
          </a:graphicData>
        </a:graphic>
      </p:graphicFrame>
      <p:sp>
        <p:nvSpPr>
          <p:cNvPr id="6" name="Rectangle 5">
            <a:extLst>
              <a:ext uri="{FF2B5EF4-FFF2-40B4-BE49-F238E27FC236}">
                <a16:creationId xmlns:a16="http://schemas.microsoft.com/office/drawing/2014/main" id="{56DABB83-B133-5D46-B6F6-0594C48475D6}"/>
              </a:ext>
            </a:extLst>
          </p:cNvPr>
          <p:cNvSpPr/>
          <p:nvPr/>
        </p:nvSpPr>
        <p:spPr>
          <a:xfrm>
            <a:off x="129871" y="6392257"/>
            <a:ext cx="7487477" cy="523220"/>
          </a:xfrm>
          <a:prstGeom prst="rect">
            <a:avLst/>
          </a:prstGeom>
        </p:spPr>
        <p:txBody>
          <a:bodyPr wrap="square">
            <a:spAutoFit/>
          </a:bodyPr>
          <a:lstStyle/>
          <a:p>
            <a:r>
              <a:rPr lang="en-US" sz="1400" dirty="0">
                <a:hlinkClick r:id="rId2"/>
              </a:rPr>
              <a:t>https://twitter.com/devisridhar/status/1272075850972835840?s=20</a:t>
            </a:r>
            <a:endParaRPr lang="en-US" sz="1400" dirty="0"/>
          </a:p>
          <a:p>
            <a:endParaRPr lang="en-US" sz="1400" dirty="0"/>
          </a:p>
        </p:txBody>
      </p:sp>
    </p:spTree>
    <p:extLst>
      <p:ext uri="{BB962C8B-B14F-4D97-AF65-F5344CB8AC3E}">
        <p14:creationId xmlns:p14="http://schemas.microsoft.com/office/powerpoint/2010/main" val="2763276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7528B-2E9C-7A41-A3C8-5A981E805F2D}"/>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6000" kern="1200">
                <a:solidFill>
                  <a:srgbClr val="FFFFFF"/>
                </a:solidFill>
                <a:latin typeface="+mj-lt"/>
                <a:ea typeface="+mj-ea"/>
                <a:cs typeface="+mj-cs"/>
              </a:rPr>
              <a:t>Additional data sources</a:t>
            </a:r>
          </a:p>
        </p:txBody>
      </p:sp>
      <p:graphicFrame>
        <p:nvGraphicFramePr>
          <p:cNvPr id="4" name="Table 3">
            <a:extLst>
              <a:ext uri="{FF2B5EF4-FFF2-40B4-BE49-F238E27FC236}">
                <a16:creationId xmlns:a16="http://schemas.microsoft.com/office/drawing/2014/main" id="{688D8DA3-D7D1-9848-9E03-D5299AB50A0A}"/>
              </a:ext>
            </a:extLst>
          </p:cNvPr>
          <p:cNvGraphicFramePr>
            <a:graphicFrameLocks noGrp="1"/>
          </p:cNvGraphicFramePr>
          <p:nvPr>
            <p:extLst>
              <p:ext uri="{D42A27DB-BD31-4B8C-83A1-F6EECF244321}">
                <p14:modId xmlns:p14="http://schemas.microsoft.com/office/powerpoint/2010/main" val="3963901741"/>
              </p:ext>
            </p:extLst>
          </p:nvPr>
        </p:nvGraphicFramePr>
        <p:xfrm>
          <a:off x="650449" y="3125118"/>
          <a:ext cx="10901473" cy="3039917"/>
        </p:xfrm>
        <a:graphic>
          <a:graphicData uri="http://schemas.openxmlformats.org/drawingml/2006/table">
            <a:tbl>
              <a:tblPr firstRow="1" bandRow="1">
                <a:tableStyleId>{5C22544A-7EE6-4342-B048-85BDC9FD1C3A}</a:tableStyleId>
              </a:tblPr>
              <a:tblGrid>
                <a:gridCol w="2438402">
                  <a:extLst>
                    <a:ext uri="{9D8B030D-6E8A-4147-A177-3AD203B41FA5}">
                      <a16:colId xmlns:a16="http://schemas.microsoft.com/office/drawing/2014/main" val="3591008112"/>
                    </a:ext>
                  </a:extLst>
                </a:gridCol>
                <a:gridCol w="3062621">
                  <a:extLst>
                    <a:ext uri="{9D8B030D-6E8A-4147-A177-3AD203B41FA5}">
                      <a16:colId xmlns:a16="http://schemas.microsoft.com/office/drawing/2014/main" val="3793824955"/>
                    </a:ext>
                  </a:extLst>
                </a:gridCol>
                <a:gridCol w="3413948">
                  <a:extLst>
                    <a:ext uri="{9D8B030D-6E8A-4147-A177-3AD203B41FA5}">
                      <a16:colId xmlns:a16="http://schemas.microsoft.com/office/drawing/2014/main" val="2585403542"/>
                    </a:ext>
                  </a:extLst>
                </a:gridCol>
                <a:gridCol w="1986502">
                  <a:extLst>
                    <a:ext uri="{9D8B030D-6E8A-4147-A177-3AD203B41FA5}">
                      <a16:colId xmlns:a16="http://schemas.microsoft.com/office/drawing/2014/main" val="526988987"/>
                    </a:ext>
                  </a:extLst>
                </a:gridCol>
              </a:tblGrid>
              <a:tr h="2967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a:t>Data set</a:t>
                      </a:r>
                    </a:p>
                  </a:txBody>
                  <a:tcPr marL="67441" marR="67441" marT="33720" marB="33720"/>
                </a:tc>
                <a:tc>
                  <a:txBody>
                    <a:bodyPr/>
                    <a:lstStyle/>
                    <a:p>
                      <a:pPr algn="ctr"/>
                      <a:r>
                        <a:rPr lang="en-US" sz="1300"/>
                        <a:t>Publisher</a:t>
                      </a:r>
                    </a:p>
                  </a:txBody>
                  <a:tcPr marL="67441" marR="67441" marT="33720" marB="33720"/>
                </a:tc>
                <a:tc>
                  <a:txBody>
                    <a:bodyPr/>
                    <a:lstStyle/>
                    <a:p>
                      <a:pPr algn="ctr"/>
                      <a:r>
                        <a:rPr lang="en-US" sz="1300"/>
                        <a:t>Link</a:t>
                      </a:r>
                    </a:p>
                  </a:txBody>
                  <a:tcPr marL="67441" marR="67441" marT="33720" marB="33720"/>
                </a:tc>
                <a:tc>
                  <a:txBody>
                    <a:bodyPr/>
                    <a:lstStyle/>
                    <a:p>
                      <a:pPr algn="ctr"/>
                      <a:r>
                        <a:rPr lang="en-US" sz="1300"/>
                        <a:t>Notes</a:t>
                      </a:r>
                    </a:p>
                  </a:txBody>
                  <a:tcPr marL="67441" marR="67441" marT="33720" marB="33720"/>
                </a:tc>
                <a:extLst>
                  <a:ext uri="{0D108BD9-81ED-4DB2-BD59-A6C34878D82A}">
                    <a16:rowId xmlns:a16="http://schemas.microsoft.com/office/drawing/2014/main" val="905005349"/>
                  </a:ext>
                </a:extLst>
              </a:tr>
              <a:tr h="29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Postcode directory data</a:t>
                      </a:r>
                    </a:p>
                  </a:txBody>
                  <a:tcPr marL="67441" marR="67441" marT="33720" marB="33720"/>
                </a:tc>
                <a:tc>
                  <a:txBody>
                    <a:bodyPr/>
                    <a:lstStyle/>
                    <a:p>
                      <a:r>
                        <a:rPr lang="en-US" sz="1300"/>
                        <a:t>National Records of Scotland</a:t>
                      </a:r>
                    </a:p>
                  </a:txBody>
                  <a:tcPr marL="67441" marR="67441" marT="33720" marB="33720"/>
                </a:tc>
                <a:tc>
                  <a:txBody>
                    <a:bodyPr/>
                    <a:lstStyle/>
                    <a:p>
                      <a:r>
                        <a:rPr lang="en-US" sz="600">
                          <a:hlinkClick r:id="rId2"/>
                        </a:rPr>
                        <a:t>https://www.nrscotland.gov.uk/statistics-and-data/geography/our-products/scottish-postcode-directory/2020-1</a:t>
                      </a:r>
                      <a:endParaRPr lang="en-US" sz="600"/>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1340504069"/>
                  </a:ext>
                </a:extLst>
              </a:tr>
              <a:tr h="29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Population data</a:t>
                      </a:r>
                    </a:p>
                  </a:txBody>
                  <a:tcPr marL="67441" marR="67441" marT="33720" marB="33720"/>
                </a:tc>
                <a:tc>
                  <a:txBody>
                    <a:bodyPr/>
                    <a:lstStyle/>
                    <a:p>
                      <a:r>
                        <a:rPr lang="en-US" sz="1300"/>
                        <a:t>Scotland’s census</a:t>
                      </a:r>
                    </a:p>
                  </a:txBody>
                  <a:tcPr marL="67441" marR="67441" marT="33720" marB="33720"/>
                </a:tc>
                <a:tc>
                  <a:txBody>
                    <a:bodyPr/>
                    <a:lstStyle/>
                    <a:p>
                      <a:r>
                        <a:rPr lang="en-US" sz="600">
                          <a:hlinkClick r:id="rId3"/>
                        </a:rPr>
                        <a:t>https://www.scotlandscensus.gov.uk/ods-web/data-warehouse.html</a:t>
                      </a:r>
                      <a:endParaRPr lang="en-US" sz="600"/>
                    </a:p>
                  </a:txBody>
                  <a:tcPr marL="67441" marR="67441" marT="33720" marB="33720"/>
                </a:tc>
                <a:tc>
                  <a:txBody>
                    <a:bodyPr/>
                    <a:lstStyle/>
                    <a:p>
                      <a:r>
                        <a:rPr lang="en-US" sz="1300"/>
                        <a:t>From 2011 Census</a:t>
                      </a:r>
                    </a:p>
                  </a:txBody>
                  <a:tcPr marL="67441" marR="67441" marT="33720" marB="33720"/>
                </a:tc>
                <a:extLst>
                  <a:ext uri="{0D108BD9-81ED-4DB2-BD59-A6C34878D82A}">
                    <a16:rowId xmlns:a16="http://schemas.microsoft.com/office/drawing/2014/main" val="2217017935"/>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Links and refs to various open data sets</a:t>
                      </a:r>
                    </a:p>
                  </a:txBody>
                  <a:tcPr marL="67441" marR="67441" marT="33720" marB="33720"/>
                </a:tc>
                <a:tc>
                  <a:txBody>
                    <a:bodyPr/>
                    <a:lstStyle/>
                    <a:p>
                      <a:endParaRPr lang="en-US" sz="1300" dirty="0"/>
                    </a:p>
                  </a:txBody>
                  <a:tcPr marL="67441" marR="67441" marT="33720" marB="33720"/>
                </a:tc>
                <a:tc>
                  <a:txBody>
                    <a:bodyPr/>
                    <a:lstStyle/>
                    <a:p>
                      <a:r>
                        <a:rPr lang="en-US" sz="1300" dirty="0"/>
                        <a:t>https://</a:t>
                      </a:r>
                      <a:r>
                        <a:rPr lang="en-US" sz="1300" dirty="0" err="1"/>
                        <a:t>codethecity.co.uk</a:t>
                      </a:r>
                      <a:r>
                        <a:rPr lang="en-US" sz="1300" dirty="0"/>
                        <a:t>/2019/02/24/scotlands-open-data-february-2019-an-update/</a:t>
                      </a:r>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1741963478"/>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dirty="0"/>
                    </a:p>
                  </a:txBody>
                  <a:tcPr marL="67441" marR="67441" marT="33720" marB="33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r>
                        <a:rPr lang="en-US" sz="1400" dirty="0"/>
                        <a:t>https://</a:t>
                      </a:r>
                      <a:r>
                        <a:rPr lang="en-US" sz="1400" dirty="0" err="1"/>
                        <a:t>covid.joinzoe.com</a:t>
                      </a:r>
                      <a:endParaRPr lang="en-US" sz="1300" dirty="0"/>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2400796461"/>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355444353"/>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406174660"/>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extLst>
                  <a:ext uri="{0D108BD9-81ED-4DB2-BD59-A6C34878D82A}">
                    <a16:rowId xmlns:a16="http://schemas.microsoft.com/office/drawing/2014/main" val="530039573"/>
                  </a:ext>
                </a:extLst>
              </a:tr>
              <a:tr h="337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300"/>
                    </a:p>
                  </a:txBody>
                  <a:tcPr marL="67441" marR="67441" marT="33720" marB="33720"/>
                </a:tc>
                <a:tc>
                  <a:txBody>
                    <a:bodyPr/>
                    <a:lstStyle/>
                    <a:p>
                      <a:endParaRPr lang="en-US" sz="1300"/>
                    </a:p>
                  </a:txBody>
                  <a:tcPr marL="67441" marR="67441" marT="33720" marB="33720"/>
                </a:tc>
                <a:tc>
                  <a:txBody>
                    <a:bodyPr/>
                    <a:lstStyle/>
                    <a:p>
                      <a:endParaRPr lang="en-US" sz="1300"/>
                    </a:p>
                  </a:txBody>
                  <a:tcPr marL="67441" marR="67441" marT="33720" marB="33720"/>
                </a:tc>
                <a:tc>
                  <a:txBody>
                    <a:bodyPr/>
                    <a:lstStyle/>
                    <a:p>
                      <a:endParaRPr lang="en-US" sz="1300" dirty="0"/>
                    </a:p>
                  </a:txBody>
                  <a:tcPr marL="67441" marR="67441" marT="33720" marB="33720"/>
                </a:tc>
                <a:extLst>
                  <a:ext uri="{0D108BD9-81ED-4DB2-BD59-A6C34878D82A}">
                    <a16:rowId xmlns:a16="http://schemas.microsoft.com/office/drawing/2014/main" val="4259198784"/>
                  </a:ext>
                </a:extLst>
              </a:tr>
            </a:tbl>
          </a:graphicData>
        </a:graphic>
      </p:graphicFrame>
    </p:spTree>
    <p:extLst>
      <p:ext uri="{BB962C8B-B14F-4D97-AF65-F5344CB8AC3E}">
        <p14:creationId xmlns:p14="http://schemas.microsoft.com/office/powerpoint/2010/main" val="375491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34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7528B-2E9C-7A41-A3C8-5A981E805F2D}"/>
              </a:ext>
            </a:extLst>
          </p:cNvPr>
          <p:cNvSpPr>
            <a:spLocks noGrp="1"/>
          </p:cNvSpPr>
          <p:nvPr>
            <p:ph type="title"/>
          </p:nvPr>
        </p:nvSpPr>
        <p:spPr>
          <a:xfrm>
            <a:off x="838200" y="621792"/>
            <a:ext cx="4795157" cy="5413248"/>
          </a:xfrm>
        </p:spPr>
        <p:txBody>
          <a:bodyPr vert="horz" lIns="91440" tIns="45720" rIns="91440" bIns="45720" rtlCol="0" anchor="ctr">
            <a:normAutofit/>
          </a:bodyPr>
          <a:lstStyle/>
          <a:p>
            <a:r>
              <a:rPr lang="en-US" sz="5200" kern="1200">
                <a:solidFill>
                  <a:schemeClr val="bg1"/>
                </a:solidFill>
                <a:latin typeface="+mj-lt"/>
                <a:ea typeface="+mj-ea"/>
                <a:cs typeface="+mj-cs"/>
              </a:rPr>
              <a:t>Examples of existing dashboards &amp; map data</a:t>
            </a:r>
          </a:p>
        </p:txBody>
      </p:sp>
      <p:sp>
        <p:nvSpPr>
          <p:cNvPr id="3" name="TextBox 2">
            <a:extLst>
              <a:ext uri="{FF2B5EF4-FFF2-40B4-BE49-F238E27FC236}">
                <a16:creationId xmlns:a16="http://schemas.microsoft.com/office/drawing/2014/main" id="{EDC5FA42-A3BE-BA4B-86F6-505A0E37D03B}"/>
              </a:ext>
            </a:extLst>
          </p:cNvPr>
          <p:cNvSpPr txBox="1"/>
          <p:nvPr/>
        </p:nvSpPr>
        <p:spPr>
          <a:xfrm>
            <a:off x="6521450" y="621792"/>
            <a:ext cx="5151065" cy="5413248"/>
          </a:xfrm>
          <a:prstGeom prst="rect">
            <a:avLst/>
          </a:prstGeom>
        </p:spPr>
        <p:txBody>
          <a:bodyPr vert="horz" lIns="91440" tIns="45720" rIns="91440" bIns="45720" rtlCol="0" anchor="ctr">
            <a:normAutofit/>
          </a:bodyPr>
          <a:lstStyle/>
          <a:p>
            <a:pPr>
              <a:lnSpc>
                <a:spcPct val="90000"/>
              </a:lnSpc>
              <a:spcAft>
                <a:spcPts val="600"/>
              </a:spcAft>
            </a:pPr>
            <a:r>
              <a:rPr lang="en-US" sz="1100" dirty="0">
                <a:hlinkClick r:id="rId2"/>
              </a:rPr>
              <a:t>https://covid.joinzoe.com/data</a:t>
            </a:r>
            <a:r>
              <a:rPr lang="en-US" sz="1100" dirty="0"/>
              <a:t> &lt; Results from analysis Zoe, includes map data. Raw data is not being share openly</a:t>
            </a:r>
          </a:p>
          <a:p>
            <a:pPr>
              <a:lnSpc>
                <a:spcPct val="90000"/>
              </a:lnSpc>
              <a:spcAft>
                <a:spcPts val="600"/>
              </a:spcAft>
            </a:pPr>
            <a:endParaRPr lang="en-US" sz="1100" dirty="0"/>
          </a:p>
          <a:p>
            <a:pPr>
              <a:lnSpc>
                <a:spcPct val="90000"/>
              </a:lnSpc>
              <a:spcAft>
                <a:spcPts val="600"/>
              </a:spcAft>
            </a:pPr>
            <a:r>
              <a:rPr lang="en-US" sz="1100" dirty="0">
                <a:hlinkClick r:id="rId3"/>
              </a:rPr>
              <a:t>https://www.thecourier.co.uk/fp/news/politics/scottish-politics/1200709/coronavirus-in-scotland-track-the-spread-in-these-charts-and-maps/</a:t>
            </a:r>
            <a:r>
              <a:rPr lang="en-US" sz="1100" dirty="0"/>
              <a:t> &lt; 1 of 2 detailed series of charts on Scottish data. Uses </a:t>
            </a:r>
            <a:r>
              <a:rPr lang="en-US" sz="1100" dirty="0">
                <a:hlinkClick r:id="rId4"/>
              </a:rPr>
              <a:t>https://flourish.studio</a:t>
            </a:r>
            <a:endParaRPr lang="en-US" sz="1100" dirty="0"/>
          </a:p>
          <a:p>
            <a:pPr>
              <a:lnSpc>
                <a:spcPct val="90000"/>
              </a:lnSpc>
              <a:spcAft>
                <a:spcPts val="600"/>
              </a:spcAft>
            </a:pPr>
            <a:endParaRPr lang="en-US" sz="1100" dirty="0"/>
          </a:p>
          <a:p>
            <a:pPr>
              <a:lnSpc>
                <a:spcPct val="90000"/>
              </a:lnSpc>
              <a:spcAft>
                <a:spcPts val="600"/>
              </a:spcAft>
            </a:pPr>
            <a:r>
              <a:rPr lang="en-US" sz="1100" dirty="0">
                <a:hlinkClick r:id="rId5"/>
              </a:rPr>
              <a:t>https://www.thecourier.co.uk/fp/news/politics/scottish-politics/1268833/coronavirus-in-scotland-how-does-geography-gender-location-and-age-affect-covid-19-deaths/</a:t>
            </a:r>
            <a:r>
              <a:rPr lang="en-US" sz="1100" dirty="0"/>
              <a:t> &lt; 2 of 2. Inc occupation analysis. Uses </a:t>
            </a:r>
            <a:r>
              <a:rPr lang="en-US" sz="1100" dirty="0">
                <a:hlinkClick r:id="rId4"/>
              </a:rPr>
              <a:t>https://flourish.studio</a:t>
            </a:r>
            <a:endParaRPr lang="en-US" sz="1100" dirty="0"/>
          </a:p>
          <a:p>
            <a:pPr>
              <a:lnSpc>
                <a:spcPct val="90000"/>
              </a:lnSpc>
              <a:spcAft>
                <a:spcPts val="600"/>
              </a:spcAft>
            </a:pPr>
            <a:endParaRPr lang="en-US" sz="1100" dirty="0"/>
          </a:p>
          <a:p>
            <a:pPr>
              <a:lnSpc>
                <a:spcPct val="90000"/>
              </a:lnSpc>
              <a:spcAft>
                <a:spcPts val="600"/>
              </a:spcAft>
            </a:pPr>
            <a:r>
              <a:rPr lang="en-US" sz="1100" dirty="0">
                <a:hlinkClick r:id="rId6"/>
              </a:rPr>
              <a:t>https://www.opendata.nhs.scot/dataset/weekly-covid-19-statistical-data-in-scotland</a:t>
            </a:r>
            <a:r>
              <a:rPr lang="en-US" sz="1100" dirty="0"/>
              <a:t> &lt; CSV files</a:t>
            </a:r>
            <a:br>
              <a:rPr lang="en-US" sz="1100" dirty="0"/>
            </a:br>
            <a:endParaRPr lang="en-US" sz="1100" dirty="0"/>
          </a:p>
          <a:p>
            <a:pPr>
              <a:lnSpc>
                <a:spcPct val="90000"/>
              </a:lnSpc>
              <a:spcAft>
                <a:spcPts val="600"/>
              </a:spcAft>
            </a:pPr>
            <a:r>
              <a:rPr lang="en-US" sz="1100" dirty="0">
                <a:hlinkClick r:id="rId7"/>
              </a:rPr>
              <a:t>https://statistics.gov.scot/resource?uri=http%3A%2F%2Fstatistics.gov.scot%2Fdata%2Fcoronavirus-covid-19-management-information</a:t>
            </a:r>
            <a:r>
              <a:rPr lang="en-US" sz="1100" dirty="0"/>
              <a:t> &lt; Data Cube dataset</a:t>
            </a:r>
            <a:br>
              <a:rPr lang="en-US" sz="1100" dirty="0"/>
            </a:br>
            <a:endParaRPr lang="en-US" sz="1100" dirty="0"/>
          </a:p>
          <a:p>
            <a:pPr>
              <a:lnSpc>
                <a:spcPct val="90000"/>
              </a:lnSpc>
              <a:spcAft>
                <a:spcPts val="600"/>
              </a:spcAft>
            </a:pPr>
            <a:r>
              <a:rPr lang="en-US" sz="1100" dirty="0">
                <a:hlinkClick r:id="rId8"/>
              </a:rPr>
              <a:t>https://www.arcgis.com/apps/opsdashboard/index.html#/658feae0ab1d432f9fdb53aa082e4130</a:t>
            </a:r>
            <a:r>
              <a:rPr lang="en-US" sz="1100" dirty="0"/>
              <a:t> &lt; Dashboard and map showing data by Health Board</a:t>
            </a:r>
            <a:br>
              <a:rPr lang="en-US" sz="1100" dirty="0"/>
            </a:br>
            <a:endParaRPr lang="en-US" sz="1100" dirty="0"/>
          </a:p>
          <a:p>
            <a:pPr>
              <a:lnSpc>
                <a:spcPct val="90000"/>
              </a:lnSpc>
              <a:spcAft>
                <a:spcPts val="600"/>
              </a:spcAft>
            </a:pPr>
            <a:r>
              <a:rPr lang="en-US" sz="1100" dirty="0">
                <a:hlinkClick r:id="rId9"/>
              </a:rPr>
              <a:t>https://scotland.shinyapps.io/phs-covid-wider-impact/</a:t>
            </a:r>
            <a:r>
              <a:rPr lang="en-US" sz="1100" dirty="0"/>
              <a:t> &lt; Public health data showing the comparison between 2020 and previous years</a:t>
            </a:r>
          </a:p>
        </p:txBody>
      </p:sp>
    </p:spTree>
    <p:extLst>
      <p:ext uri="{BB962C8B-B14F-4D97-AF65-F5344CB8AC3E}">
        <p14:creationId xmlns:p14="http://schemas.microsoft.com/office/powerpoint/2010/main" val="1207033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812</Words>
  <Application>Microsoft Macintosh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Suppression Tracker</vt:lpstr>
      <vt:lpstr>Suppression Tracker launches</vt:lpstr>
      <vt:lpstr>PowerPoint Presentation</vt:lpstr>
      <vt:lpstr>Potential functionality | Straw Man</vt:lpstr>
      <vt:lpstr>Potential measures</vt:lpstr>
      <vt:lpstr>Additional data sources</vt:lpstr>
      <vt:lpstr>Examples of existing dashboards &amp; map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Suppression Tracker</dc:title>
  <dc:creator>Allan Stevenson</dc:creator>
  <cp:lastModifiedBy>Allan Stevenson</cp:lastModifiedBy>
  <cp:revision>10</cp:revision>
  <dcterms:created xsi:type="dcterms:W3CDTF">2020-06-19T12:01:27Z</dcterms:created>
  <dcterms:modified xsi:type="dcterms:W3CDTF">2020-06-19T13:08:41Z</dcterms:modified>
</cp:coreProperties>
</file>