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4" r:id="rId2"/>
    <p:sldId id="257" r:id="rId3"/>
    <p:sldId id="266" r:id="rId4"/>
    <p:sldId id="267" r:id="rId5"/>
    <p:sldId id="258" r:id="rId6"/>
    <p:sldId id="268" r:id="rId7"/>
    <p:sldId id="259" r:id="rId8"/>
    <p:sldId id="262" r:id="rId9"/>
    <p:sldId id="263" r:id="rId10"/>
    <p:sldId id="260" r:id="rId11"/>
    <p:sldId id="261" r:id="rId12"/>
    <p:sldId id="264" r:id="rId13"/>
    <p:sldId id="265" r:id="rId14"/>
    <p:sldId id="269" r:id="rId15"/>
    <p:sldId id="270" r:id="rId16"/>
    <p:sldId id="271" r:id="rId17"/>
    <p:sldId id="272" r:id="rId18"/>
    <p:sldId id="27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72" d="100"/>
          <a:sy n="72" d="100"/>
        </p:scale>
        <p:origin x="58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BA4BCC6C-0627-40E7-9BCE-8000AC4FB4F5}" type="datetimeFigureOut">
              <a:rPr lang="it-IT" smtClean="0"/>
              <a:t>18/06/2015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319148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A4BCC6C-0627-40E7-9BCE-8000AC4FB4F5}" type="datetimeFigureOut">
              <a:rPr lang="it-IT" smtClean="0"/>
              <a:t>18/06/2015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87112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A4BCC6C-0627-40E7-9BCE-8000AC4FB4F5}" type="datetimeFigureOut">
              <a:rPr lang="it-IT" smtClean="0"/>
              <a:t>18/06/2015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107154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A4BCC6C-0627-40E7-9BCE-8000AC4FB4F5}" type="datetimeFigureOut">
              <a:rPr lang="it-IT" smtClean="0"/>
              <a:t>18/06/2015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290819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A4BCC6C-0627-40E7-9BCE-8000AC4FB4F5}" type="datetimeFigureOut">
              <a:rPr lang="it-IT" smtClean="0"/>
              <a:t>18/06/2015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360110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BA4BCC6C-0627-40E7-9BCE-8000AC4FB4F5}" type="datetimeFigureOut">
              <a:rPr lang="it-IT" smtClean="0"/>
              <a:t>18/06/2015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84845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BA4BCC6C-0627-40E7-9BCE-8000AC4FB4F5}" type="datetimeFigureOut">
              <a:rPr lang="it-IT" smtClean="0"/>
              <a:t>18/06/2015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30803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A4BCC6C-0627-40E7-9BCE-8000AC4FB4F5}" type="datetimeFigureOut">
              <a:rPr lang="it-IT" smtClean="0"/>
              <a:t>18/06/2015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279651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A4BCC6C-0627-40E7-9BCE-8000AC4FB4F5}" type="datetimeFigureOut">
              <a:rPr lang="it-IT" smtClean="0"/>
              <a:t>18/06/2015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321141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4BCC6C-0627-40E7-9BCE-8000AC4FB4F5}" type="datetimeFigureOut">
              <a:rPr lang="it-IT" smtClean="0"/>
              <a:t>18/06/2015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79948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4BCC6C-0627-40E7-9BCE-8000AC4FB4F5}" type="datetimeFigureOut">
              <a:rPr lang="it-IT" smtClean="0"/>
              <a:t>18/06/2015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2BD3B3E-11B4-4AFD-A407-76444D1E95CA}" type="slidenum">
              <a:rPr lang="it-IT" smtClean="0"/>
              <a:t>‹N›</a:t>
            </a:fld>
            <a:endParaRPr lang="it-IT"/>
          </a:p>
        </p:txBody>
      </p:sp>
    </p:spTree>
    <p:extLst>
      <p:ext uri="{BB962C8B-B14F-4D97-AF65-F5344CB8AC3E}">
        <p14:creationId xmlns:p14="http://schemas.microsoft.com/office/powerpoint/2010/main" val="242161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BCC6C-0627-40E7-9BCE-8000AC4FB4F5}" type="datetimeFigureOut">
              <a:rPr lang="it-IT" smtClean="0"/>
              <a:t>18/06/2015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D3B3E-11B4-4AFD-A407-76444D1E95CA}" type="slidenum">
              <a:rPr lang="it-IT" smtClean="0"/>
              <a:t>‹N›</a:t>
            </a:fld>
            <a:endParaRPr lang="it-IT"/>
          </a:p>
        </p:txBody>
      </p:sp>
    </p:spTree>
    <p:extLst>
      <p:ext uri="{BB962C8B-B14F-4D97-AF65-F5344CB8AC3E}">
        <p14:creationId xmlns:p14="http://schemas.microsoft.com/office/powerpoint/2010/main" val="374613240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inter-rail.it/it/interrail-come-funziona-tipi-e-prezz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a:p>
        </p:txBody>
      </p:sp>
      <p:sp>
        <p:nvSpPr>
          <p:cNvPr id="3" name="Sottotitolo 2"/>
          <p:cNvSpPr>
            <a:spLocks noGrp="1"/>
          </p:cNvSpPr>
          <p:nvPr>
            <p:ph type="subTitle" idx="1"/>
          </p:nvPr>
        </p:nvSpPr>
        <p:spPr/>
        <p:txBody>
          <a:bodyPr/>
          <a:lstStyle/>
          <a:p>
            <a:endParaRPr lang="it-IT"/>
          </a:p>
        </p:txBody>
      </p:sp>
      <p:pic>
        <p:nvPicPr>
          <p:cNvPr id="4" name="Picture 6" descr="http://38.media.tumblr.com/e9be85a9c1f3dc279cacac79894cf32a/tumblr_inline_njpl195hft1t5hpz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 y="68531"/>
            <a:ext cx="12032974" cy="6882864"/>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8322365" y="5711687"/>
            <a:ext cx="3616349" cy="1015663"/>
          </a:xfrm>
          <a:prstGeom prst="rect">
            <a:avLst/>
          </a:prstGeom>
          <a:noFill/>
        </p:spPr>
        <p:txBody>
          <a:bodyPr wrap="square" rtlCol="0">
            <a:spAutoFit/>
          </a:bodyPr>
          <a:lstStyle/>
          <a:p>
            <a:r>
              <a:rPr lang="it-IT" sz="2000" b="1" dirty="0" smtClean="0">
                <a:solidFill>
                  <a:srgbClr val="FF0000"/>
                </a:solidFill>
              </a:rPr>
              <a:t>CHIARA CAMEROTA</a:t>
            </a:r>
          </a:p>
          <a:p>
            <a:r>
              <a:rPr lang="it-IT" sz="2000" b="1" dirty="0" smtClean="0">
                <a:solidFill>
                  <a:srgbClr val="FF0000"/>
                </a:solidFill>
              </a:rPr>
              <a:t>CARLA L. PATRIZII</a:t>
            </a:r>
          </a:p>
          <a:p>
            <a:r>
              <a:rPr lang="it-IT" sz="2000" b="1" dirty="0" smtClean="0">
                <a:solidFill>
                  <a:srgbClr val="FF0000"/>
                </a:solidFill>
              </a:rPr>
              <a:t>ANNO ACCADEMICO 2014/2015</a:t>
            </a:r>
            <a:endParaRPr lang="it-IT" sz="2000" b="1" dirty="0">
              <a:solidFill>
                <a:srgbClr val="FF0000"/>
              </a:solidFill>
            </a:endParaRPr>
          </a:p>
        </p:txBody>
      </p:sp>
      <p:sp>
        <p:nvSpPr>
          <p:cNvPr id="6" name="Rettangolo 5"/>
          <p:cNvSpPr/>
          <p:nvPr/>
        </p:nvSpPr>
        <p:spPr>
          <a:xfrm>
            <a:off x="3260035" y="2280335"/>
            <a:ext cx="6096000" cy="1477328"/>
          </a:xfrm>
          <a:prstGeom prst="rect">
            <a:avLst/>
          </a:prstGeom>
        </p:spPr>
        <p:txBody>
          <a:bodyPr>
            <a:spAutoFit/>
          </a:bodyPr>
          <a:lstStyle/>
          <a:p>
            <a:r>
              <a:rPr lang="it-IT" sz="7200" b="1" dirty="0">
                <a:solidFill>
                  <a:srgbClr val="FF0000"/>
                </a:solidFill>
              </a:rPr>
              <a:t>INTER RAIL</a:t>
            </a:r>
            <a:r>
              <a:rPr lang="it-IT" dirty="0">
                <a:solidFill>
                  <a:srgbClr val="FF0000"/>
                </a:solidFill>
              </a:rPr>
              <a:t/>
            </a:r>
            <a:br>
              <a:rPr lang="it-IT" dirty="0">
                <a:solidFill>
                  <a:srgbClr val="FF0000"/>
                </a:solidFill>
              </a:rPr>
            </a:br>
            <a:endParaRPr lang="it-IT" dirty="0">
              <a:solidFill>
                <a:srgbClr val="FF0000"/>
              </a:solidFill>
            </a:endParaRPr>
          </a:p>
        </p:txBody>
      </p:sp>
      <p:sp>
        <p:nvSpPr>
          <p:cNvPr id="7" name="Rettangolo 6"/>
          <p:cNvSpPr/>
          <p:nvPr/>
        </p:nvSpPr>
        <p:spPr>
          <a:xfrm>
            <a:off x="4217825" y="3340428"/>
            <a:ext cx="2523127" cy="523220"/>
          </a:xfrm>
          <a:prstGeom prst="rect">
            <a:avLst/>
          </a:prstGeom>
        </p:spPr>
        <p:txBody>
          <a:bodyPr wrap="none">
            <a:spAutoFit/>
          </a:bodyPr>
          <a:lstStyle/>
          <a:p>
            <a:r>
              <a:rPr lang="it-IT" sz="2800" b="1" dirty="0">
                <a:solidFill>
                  <a:srgbClr val="FF0000"/>
                </a:solidFill>
              </a:rPr>
              <a:t>CHI COSA DOVE</a:t>
            </a:r>
          </a:p>
        </p:txBody>
      </p:sp>
    </p:spTree>
    <p:extLst>
      <p:ext uri="{BB962C8B-B14F-4D97-AF65-F5344CB8AC3E}">
        <p14:creationId xmlns:p14="http://schemas.microsoft.com/office/powerpoint/2010/main" val="276125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25001" y="274633"/>
            <a:ext cx="10303215" cy="738664"/>
          </a:xfrm>
          <a:prstGeom prst="rect">
            <a:avLst/>
          </a:prstGeom>
          <a:noFill/>
        </p:spPr>
        <p:txBody>
          <a:bodyPr wrap="square" rtlCol="0">
            <a:spAutoFit/>
          </a:bodyPr>
          <a:lstStyle/>
          <a:p>
            <a:r>
              <a:rPr lang="it-IT" sz="2400" dirty="0" smtClean="0"/>
              <a:t>ESEMPIO:</a:t>
            </a:r>
          </a:p>
          <a:p>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1" y="890383"/>
            <a:ext cx="5646285" cy="2568598"/>
          </a:xfrm>
          <a:prstGeom prst="rect">
            <a:avLst/>
          </a:prstGeom>
        </p:spPr>
      </p:pic>
      <p:sp>
        <p:nvSpPr>
          <p:cNvPr id="5" name="CasellaDiTesto 4"/>
          <p:cNvSpPr txBox="1"/>
          <p:nvPr/>
        </p:nvSpPr>
        <p:spPr>
          <a:xfrm>
            <a:off x="205946" y="3575222"/>
            <a:ext cx="11228173" cy="2800767"/>
          </a:xfrm>
          <a:prstGeom prst="rect">
            <a:avLst/>
          </a:prstGeom>
          <a:noFill/>
        </p:spPr>
        <p:txBody>
          <a:bodyPr wrap="square" rtlCol="0">
            <a:spAutoFit/>
          </a:bodyPr>
          <a:lstStyle/>
          <a:p>
            <a:r>
              <a:rPr lang="it-IT" sz="2800" dirty="0" smtClean="0"/>
              <a:t>ABBIAMO DUE ENTITA’ (PASS, ITINERARIO EFFETTUATO) CHE SONO IN RAPPORTO GERARCHICO TRA LORO, QUINDI ABBIAMO CREATO DUE TABELLE RIFERENDO LA SECONDA (ITINERARIO EFFETTUATO) ALLA PRIMA (PASS) TRAMITE UNA CHIAVE ESTERNA (</a:t>
            </a:r>
            <a:r>
              <a:rPr lang="it-IT" sz="2800" dirty="0" err="1" smtClean="0"/>
              <a:t>Idpass</a:t>
            </a:r>
            <a:r>
              <a:rPr lang="it-IT" sz="2800" dirty="0" smtClean="0"/>
              <a:t>). INDI PER CUI ABBIAMO UNA RELAZIONE UNO A MOLTI.</a:t>
            </a:r>
          </a:p>
          <a:p>
            <a:endParaRPr lang="it-IT" dirty="0"/>
          </a:p>
          <a:p>
            <a:endParaRPr lang="it-IT" dirty="0" smtClean="0"/>
          </a:p>
        </p:txBody>
      </p:sp>
    </p:spTree>
    <p:extLst>
      <p:ext uri="{BB962C8B-B14F-4D97-AF65-F5344CB8AC3E}">
        <p14:creationId xmlns:p14="http://schemas.microsoft.com/office/powerpoint/2010/main" val="173385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911" y="262798"/>
            <a:ext cx="10187189" cy="2246769"/>
          </a:xfrm>
          <a:prstGeom prst="rect">
            <a:avLst/>
          </a:prstGeom>
          <a:noFill/>
        </p:spPr>
        <p:txBody>
          <a:bodyPr wrap="square" rtlCol="0">
            <a:spAutoFit/>
          </a:bodyPr>
          <a:lstStyle/>
          <a:p>
            <a:r>
              <a:rPr lang="it-IT" sz="2000" u="sng" dirty="0" smtClean="0"/>
              <a:t>SECONDO CRITERIO DI NORMALIZZAZIONE:</a:t>
            </a:r>
          </a:p>
          <a:p>
            <a:endParaRPr lang="it-IT" sz="2000" u="sng" dirty="0" smtClean="0"/>
          </a:p>
          <a:p>
            <a:r>
              <a:rPr lang="it-IT" sz="2000" dirty="0" smtClean="0"/>
              <a:t>GLI ATTRIBUTI DEVONO DIPENDERE DA TUTTA L’ENTITA’, NON SOLO DA UNA SUA PARTE, IN MODO DA RECUPERARE LA STRUTTURA CLASSIFICANDOLA.SI APPLICA SEMPRE CON IL PRIMO CRITERIO, QUANDO SI HANNO TABELLE CON DUE CHIAVI ESTERNE.</a:t>
            </a:r>
          </a:p>
          <a:p>
            <a:endParaRPr lang="it-IT" sz="2000" dirty="0" smtClean="0"/>
          </a:p>
          <a:p>
            <a:r>
              <a:rPr lang="it-IT" sz="2000" dirty="0" smtClean="0"/>
              <a:t>ESEMPIO:</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11" y="2828534"/>
            <a:ext cx="6354062" cy="3715268"/>
          </a:xfrm>
          <a:prstGeom prst="rect">
            <a:avLst/>
          </a:prstGeom>
        </p:spPr>
      </p:pic>
      <p:sp>
        <p:nvSpPr>
          <p:cNvPr id="5" name="CasellaDiTesto 4"/>
          <p:cNvSpPr txBox="1"/>
          <p:nvPr/>
        </p:nvSpPr>
        <p:spPr>
          <a:xfrm>
            <a:off x="6862119" y="2828534"/>
            <a:ext cx="4622239" cy="2246769"/>
          </a:xfrm>
          <a:prstGeom prst="rect">
            <a:avLst/>
          </a:prstGeom>
          <a:noFill/>
        </p:spPr>
        <p:txBody>
          <a:bodyPr wrap="square" rtlCol="0">
            <a:spAutoFit/>
          </a:bodyPr>
          <a:lstStyle/>
          <a:p>
            <a:r>
              <a:rPr lang="it-IT" sz="2000" dirty="0" smtClean="0"/>
              <a:t>NOTIAMO CHE ITINERARIO EFFETTUATO HA BEN TRE CHIAVI ESTERNE : </a:t>
            </a:r>
          </a:p>
          <a:p>
            <a:r>
              <a:rPr lang="it-IT" sz="2000" dirty="0" smtClean="0"/>
              <a:t>Pass</a:t>
            </a:r>
          </a:p>
          <a:p>
            <a:r>
              <a:rPr lang="it-IT" sz="2000" dirty="0" smtClean="0"/>
              <a:t>Treno</a:t>
            </a:r>
          </a:p>
          <a:p>
            <a:r>
              <a:rPr lang="it-IT" sz="2000" dirty="0" smtClean="0"/>
              <a:t>Tratta.</a:t>
            </a:r>
          </a:p>
          <a:p>
            <a:r>
              <a:rPr lang="it-IT" sz="2000" dirty="0" smtClean="0"/>
              <a:t>E CHE I SUOI ATTRIBUTI NON DIPENDONO DA TUTTE E TRE.</a:t>
            </a:r>
          </a:p>
        </p:txBody>
      </p:sp>
    </p:spTree>
    <p:extLst>
      <p:ext uri="{BB962C8B-B14F-4D97-AF65-F5344CB8AC3E}">
        <p14:creationId xmlns:p14="http://schemas.microsoft.com/office/powerpoint/2010/main" val="42895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8664" y="385069"/>
            <a:ext cx="11616744" cy="2215991"/>
          </a:xfrm>
          <a:prstGeom prst="rect">
            <a:avLst/>
          </a:prstGeom>
          <a:noFill/>
        </p:spPr>
        <p:txBody>
          <a:bodyPr wrap="square" rtlCol="0">
            <a:spAutoFit/>
          </a:bodyPr>
          <a:lstStyle/>
          <a:p>
            <a:r>
              <a:rPr lang="it-IT" sz="2000" u="sng" dirty="0" smtClean="0"/>
              <a:t>TERZO CRITERIO DI NORMALIZZAZIONE:</a:t>
            </a:r>
          </a:p>
          <a:p>
            <a:endParaRPr lang="it-IT" sz="2000" u="sng" dirty="0" smtClean="0"/>
          </a:p>
          <a:p>
            <a:r>
              <a:rPr lang="it-IT" sz="2000" dirty="0" smtClean="0"/>
              <a:t>SANA ANOMALIE DI CANCELLAZIONE GRAZIE ALLA PRESENSENZA DI ATTRIBUTI CHE DIPENDONO DA ALTRI ATTRIBUTI.</a:t>
            </a:r>
          </a:p>
          <a:p>
            <a:endParaRPr lang="it-IT" sz="2000" dirty="0" smtClean="0"/>
          </a:p>
          <a:p>
            <a:r>
              <a:rPr lang="it-IT" sz="2000" dirty="0" smtClean="0"/>
              <a:t>ESEMPIO:</a:t>
            </a:r>
          </a:p>
          <a:p>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64" y="2534811"/>
            <a:ext cx="7573432" cy="2600688"/>
          </a:xfrm>
          <a:prstGeom prst="rect">
            <a:avLst/>
          </a:prstGeom>
        </p:spPr>
      </p:pic>
      <p:sp>
        <p:nvSpPr>
          <p:cNvPr id="4" name="CasellaDiTesto 3"/>
          <p:cNvSpPr txBox="1"/>
          <p:nvPr/>
        </p:nvSpPr>
        <p:spPr>
          <a:xfrm>
            <a:off x="311181" y="5305134"/>
            <a:ext cx="10419009" cy="1015663"/>
          </a:xfrm>
          <a:prstGeom prst="rect">
            <a:avLst/>
          </a:prstGeom>
          <a:noFill/>
        </p:spPr>
        <p:txBody>
          <a:bodyPr wrap="square" rtlCol="0">
            <a:spAutoFit/>
          </a:bodyPr>
          <a:lstStyle/>
          <a:p>
            <a:r>
              <a:rPr lang="it-IT" sz="2000" dirty="0" smtClean="0"/>
              <a:t>NELLA TABELLA NAZIONI VENGONO RIPORTATE LE ID DI TUTTE LE REGIONI EUROPEE CHE A LORO VOLTA CONTENGONO LE ID DI TUTTE LE CITTA’ EUROPEE. E’ POSSIBILE PERO’, CHE NELLA TABELLA ANAGRAFICA (CITTA’ DI RESIDENZA) NON SIANO PRESENTI TUTTE LE CITTA’ EUROPEE.</a:t>
            </a:r>
            <a:endParaRPr lang="it-IT" sz="2000" dirty="0"/>
          </a:p>
        </p:txBody>
      </p:sp>
    </p:spTree>
    <p:extLst>
      <p:ext uri="{BB962C8B-B14F-4D97-AF65-F5344CB8AC3E}">
        <p14:creationId xmlns:p14="http://schemas.microsoft.com/office/powerpoint/2010/main" val="202262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67425" y="656823"/>
            <a:ext cx="11258456" cy="4524315"/>
          </a:xfrm>
          <a:prstGeom prst="rect">
            <a:avLst/>
          </a:prstGeom>
          <a:noFill/>
        </p:spPr>
        <p:txBody>
          <a:bodyPr wrap="square" rtlCol="0">
            <a:spAutoFit/>
          </a:bodyPr>
          <a:lstStyle/>
          <a:p>
            <a:r>
              <a:rPr lang="it-IT" sz="2400" dirty="0" smtClean="0">
                <a:solidFill>
                  <a:srgbClr val="FF0000"/>
                </a:solidFill>
              </a:rPr>
              <a:t>IL RUOLO DEL TEMPO NELLA MODELLAZIONE:</a:t>
            </a:r>
          </a:p>
          <a:p>
            <a:pPr marL="285750" indent="-285750">
              <a:buFont typeface="Arial" panose="020B0604020202020204" pitchFamily="34" charset="0"/>
              <a:buChar char="•"/>
            </a:pPr>
            <a:endParaRPr lang="it-IT" sz="2400" dirty="0" smtClean="0"/>
          </a:p>
          <a:p>
            <a:r>
              <a:rPr lang="it-IT" sz="2400" dirty="0" smtClean="0"/>
              <a:t>APPLICCANDO IL PRIMO CRITERIO DI NORMALIZZAZIONE E’ POSSIBILE INSERIRE IL TEMPO ALL’INTERNO DEL MODELLO DATO CHE INTRODUCE RELAZIONI GERARCHICHE.</a:t>
            </a:r>
          </a:p>
          <a:p>
            <a:endParaRPr lang="it-IT" sz="2400" dirty="0" smtClean="0"/>
          </a:p>
          <a:p>
            <a:pPr marL="285750" indent="-285750">
              <a:buFont typeface="Arial" panose="020B0604020202020204" pitchFamily="34" charset="0"/>
              <a:buChar char="•"/>
            </a:pPr>
            <a:r>
              <a:rPr lang="it-IT" sz="2400" dirty="0" smtClean="0"/>
              <a:t>GRANULARITA’ TEMPORALE: NEL NOSTRO MODELLO ABBIAMO FENOMENI (FASCIA DI ETA’, TEMPO DI PERCORRENZA, DATA DI NASCITA) CHE HANNO DIVERSE UNITA’ DI MISURA.</a:t>
            </a:r>
          </a:p>
          <a:p>
            <a:pPr marL="285750" indent="-285750">
              <a:buFont typeface="Arial" panose="020B0604020202020204" pitchFamily="34" charset="0"/>
              <a:buChar char="•"/>
            </a:pPr>
            <a:endParaRPr lang="it-IT" sz="2400" dirty="0" smtClean="0"/>
          </a:p>
          <a:p>
            <a:pPr marL="285750" indent="-285750">
              <a:buFont typeface="Arial" panose="020B0604020202020204" pitchFamily="34" charset="0"/>
              <a:buChar char="•"/>
            </a:pPr>
            <a:r>
              <a:rPr lang="it-IT" sz="2400" dirty="0" smtClean="0"/>
              <a:t>MODELLI PER STATI O PER EVENTI: LE OSSERVAZIONI SONO STRUTTURATE COME EVENTI OVVERO PUNTI SULL’ASSE. CONOSCIAMO GLI EVENTI, MA CIO’ CHE CI SERVE PER CAPIRE UN FENOMENO SONO GLI INTERVALLI. </a:t>
            </a:r>
          </a:p>
        </p:txBody>
      </p:sp>
    </p:spTree>
    <p:extLst>
      <p:ext uri="{BB962C8B-B14F-4D97-AF65-F5344CB8AC3E}">
        <p14:creationId xmlns:p14="http://schemas.microsoft.com/office/powerpoint/2010/main" val="261588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20130" y="387178"/>
            <a:ext cx="10972800" cy="1785104"/>
          </a:xfrm>
          <a:prstGeom prst="rect">
            <a:avLst/>
          </a:prstGeom>
          <a:noFill/>
        </p:spPr>
        <p:txBody>
          <a:bodyPr wrap="square" rtlCol="0">
            <a:spAutoFit/>
          </a:bodyPr>
          <a:lstStyle/>
          <a:p>
            <a:r>
              <a:rPr lang="it-IT" sz="3200" dirty="0" smtClean="0">
                <a:solidFill>
                  <a:srgbClr val="FF0000"/>
                </a:solidFill>
              </a:rPr>
              <a:t>MODELLO FISICO:</a:t>
            </a:r>
          </a:p>
          <a:p>
            <a:r>
              <a:rPr lang="it-IT" sz="2000" dirty="0" smtClean="0"/>
              <a:t>VIENE STABILITO COME LE STRUTTURE, DEFINITE A LIVELLO LOGICO, DEBBANO ESSERE ORGANIZZATE NEGLI ARCHIVI OVVERO LA COSTRUZIONDE DEL DATABASE RELAZIONALE. IL MODELLO FISICO QUINDI DIPENDE SIA DAL SISTEMA INFORMATIVO CHE DALLA PIATTAFORMA HARDWARE DEL SISTEMA.</a:t>
            </a:r>
          </a:p>
          <a:p>
            <a:endParaRPr lang="it-IT" dirty="0"/>
          </a:p>
        </p:txBody>
      </p:sp>
      <p:pic>
        <p:nvPicPr>
          <p:cNvPr id="3" name="Immagine 2"/>
          <p:cNvPicPr>
            <a:picLocks noChangeAspect="1"/>
          </p:cNvPicPr>
          <p:nvPr/>
        </p:nvPicPr>
        <p:blipFill>
          <a:blip r:embed="rId2"/>
          <a:stretch>
            <a:fillRect/>
          </a:stretch>
        </p:blipFill>
        <p:spPr>
          <a:xfrm>
            <a:off x="274745" y="1935670"/>
            <a:ext cx="11571265" cy="4550827"/>
          </a:xfrm>
          <a:prstGeom prst="rect">
            <a:avLst/>
          </a:prstGeom>
        </p:spPr>
      </p:pic>
    </p:spTree>
    <p:extLst>
      <p:ext uri="{BB962C8B-B14F-4D97-AF65-F5344CB8AC3E}">
        <p14:creationId xmlns:p14="http://schemas.microsoft.com/office/powerpoint/2010/main" val="256305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0789" y="321276"/>
            <a:ext cx="9868930" cy="923330"/>
          </a:xfrm>
          <a:prstGeom prst="rect">
            <a:avLst/>
          </a:prstGeom>
          <a:noFill/>
        </p:spPr>
        <p:txBody>
          <a:bodyPr wrap="square" rtlCol="0">
            <a:spAutoFit/>
          </a:bodyPr>
          <a:lstStyle/>
          <a:p>
            <a:r>
              <a:rPr lang="it-IT" dirty="0" smtClean="0">
                <a:solidFill>
                  <a:srgbClr val="FF0000"/>
                </a:solidFill>
              </a:rPr>
              <a:t>QUERY PRESENTI NEL MODELLO:</a:t>
            </a:r>
          </a:p>
          <a:p>
            <a:pPr marL="285750" indent="-285750">
              <a:buFont typeface="Arial" panose="020B0604020202020204" pitchFamily="34" charset="0"/>
              <a:buChar char="•"/>
            </a:pPr>
            <a:r>
              <a:rPr lang="it-IT" u="sng" dirty="0" smtClean="0"/>
              <a:t>DISTANZA MEDIA PERCORSA</a:t>
            </a:r>
          </a:p>
          <a:p>
            <a:r>
              <a:rPr lang="it-IT" dirty="0" smtClean="0"/>
              <a:t>	</a:t>
            </a:r>
            <a:endParaRPr lang="it-IT" dirty="0"/>
          </a:p>
        </p:txBody>
      </p:sp>
      <p:pic>
        <p:nvPicPr>
          <p:cNvPr id="3" name="Immagine 2"/>
          <p:cNvPicPr>
            <a:picLocks noChangeAspect="1"/>
          </p:cNvPicPr>
          <p:nvPr/>
        </p:nvPicPr>
        <p:blipFill>
          <a:blip r:embed="rId2"/>
          <a:stretch>
            <a:fillRect/>
          </a:stretch>
        </p:blipFill>
        <p:spPr>
          <a:xfrm>
            <a:off x="199511" y="1045176"/>
            <a:ext cx="6176575" cy="2127033"/>
          </a:xfrm>
          <a:prstGeom prst="rect">
            <a:avLst/>
          </a:prstGeom>
        </p:spPr>
      </p:pic>
      <p:pic>
        <p:nvPicPr>
          <p:cNvPr id="4" name="Immagine 3"/>
          <p:cNvPicPr>
            <a:picLocks noChangeAspect="1"/>
          </p:cNvPicPr>
          <p:nvPr/>
        </p:nvPicPr>
        <p:blipFill>
          <a:blip r:embed="rId3"/>
          <a:stretch>
            <a:fillRect/>
          </a:stretch>
        </p:blipFill>
        <p:spPr>
          <a:xfrm>
            <a:off x="6853880" y="1244606"/>
            <a:ext cx="5083036" cy="1457405"/>
          </a:xfrm>
          <a:prstGeom prst="rect">
            <a:avLst/>
          </a:prstGeom>
        </p:spPr>
      </p:pic>
      <p:sp>
        <p:nvSpPr>
          <p:cNvPr id="5" name="CasellaDiTesto 4"/>
          <p:cNvSpPr txBox="1"/>
          <p:nvPr/>
        </p:nvSpPr>
        <p:spPr>
          <a:xfrm>
            <a:off x="551935" y="3492843"/>
            <a:ext cx="6400800" cy="369332"/>
          </a:xfrm>
          <a:prstGeom prst="rect">
            <a:avLst/>
          </a:prstGeom>
          <a:noFill/>
        </p:spPr>
        <p:txBody>
          <a:bodyPr wrap="square" rtlCol="0">
            <a:spAutoFit/>
          </a:bodyPr>
          <a:lstStyle/>
          <a:p>
            <a:pPr marL="285750" indent="-285750">
              <a:buFont typeface="Arial" panose="020B0604020202020204" pitchFamily="34" charset="0"/>
              <a:buChar char="•"/>
            </a:pPr>
            <a:r>
              <a:rPr lang="it-IT" u="sng" dirty="0" smtClean="0"/>
              <a:t>TEMPO DI PERCORRENZA</a:t>
            </a:r>
            <a:endParaRPr lang="it-IT" u="sng" dirty="0"/>
          </a:p>
        </p:txBody>
      </p:sp>
      <p:pic>
        <p:nvPicPr>
          <p:cNvPr id="6" name="Immagine 5"/>
          <p:cNvPicPr>
            <a:picLocks noChangeAspect="1"/>
          </p:cNvPicPr>
          <p:nvPr/>
        </p:nvPicPr>
        <p:blipFill>
          <a:blip r:embed="rId4"/>
          <a:stretch>
            <a:fillRect/>
          </a:stretch>
        </p:blipFill>
        <p:spPr>
          <a:xfrm>
            <a:off x="367098" y="4028017"/>
            <a:ext cx="4567367" cy="2138688"/>
          </a:xfrm>
          <a:prstGeom prst="rect">
            <a:avLst/>
          </a:prstGeom>
        </p:spPr>
      </p:pic>
      <p:pic>
        <p:nvPicPr>
          <p:cNvPr id="7" name="Immagine 6"/>
          <p:cNvPicPr>
            <a:picLocks noChangeAspect="1"/>
          </p:cNvPicPr>
          <p:nvPr/>
        </p:nvPicPr>
        <p:blipFill>
          <a:blip r:embed="rId5"/>
          <a:stretch>
            <a:fillRect/>
          </a:stretch>
        </p:blipFill>
        <p:spPr>
          <a:xfrm>
            <a:off x="5164789" y="4028017"/>
            <a:ext cx="3575891" cy="1461030"/>
          </a:xfrm>
          <a:prstGeom prst="rect">
            <a:avLst/>
          </a:prstGeom>
        </p:spPr>
      </p:pic>
      <p:sp>
        <p:nvSpPr>
          <p:cNvPr id="8" name="CasellaDiTesto 7"/>
          <p:cNvSpPr txBox="1"/>
          <p:nvPr/>
        </p:nvSpPr>
        <p:spPr>
          <a:xfrm>
            <a:off x="9209903" y="4258962"/>
            <a:ext cx="2166551" cy="923330"/>
          </a:xfrm>
          <a:prstGeom prst="rect">
            <a:avLst/>
          </a:prstGeom>
          <a:noFill/>
        </p:spPr>
        <p:txBody>
          <a:bodyPr wrap="square" rtlCol="0">
            <a:spAutoFit/>
          </a:bodyPr>
          <a:lstStyle/>
          <a:p>
            <a:r>
              <a:rPr lang="it-IT" u="sng" dirty="0" smtClean="0"/>
              <a:t>NOTA:</a:t>
            </a:r>
          </a:p>
          <a:p>
            <a:r>
              <a:rPr lang="it-IT" dirty="0" smtClean="0"/>
              <a:t>IL TEMPO E’ UN CAMPO CALCOLATO.</a:t>
            </a:r>
            <a:endParaRPr lang="it-IT" dirty="0"/>
          </a:p>
        </p:txBody>
      </p:sp>
    </p:spTree>
    <p:extLst>
      <p:ext uri="{BB962C8B-B14F-4D97-AF65-F5344CB8AC3E}">
        <p14:creationId xmlns:p14="http://schemas.microsoft.com/office/powerpoint/2010/main" val="183935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11892" y="444843"/>
            <a:ext cx="6647935" cy="369332"/>
          </a:xfrm>
          <a:prstGeom prst="rect">
            <a:avLst/>
          </a:prstGeom>
          <a:noFill/>
        </p:spPr>
        <p:txBody>
          <a:bodyPr wrap="square" rtlCol="0">
            <a:spAutoFit/>
          </a:bodyPr>
          <a:lstStyle/>
          <a:p>
            <a:pPr marL="285750" indent="-285750">
              <a:buFont typeface="Arial" panose="020B0604020202020204" pitchFamily="34" charset="0"/>
              <a:buChar char="•"/>
            </a:pPr>
            <a:r>
              <a:rPr lang="it-IT" u="sng" dirty="0" smtClean="0"/>
              <a:t>PREZZO TOTALE </a:t>
            </a:r>
            <a:r>
              <a:rPr lang="it-IT" dirty="0" smtClean="0"/>
              <a:t>(CALCOLATO COME QUERY DI UNA QUERY)</a:t>
            </a:r>
            <a:endParaRPr lang="it-IT" dirty="0"/>
          </a:p>
        </p:txBody>
      </p:sp>
      <p:pic>
        <p:nvPicPr>
          <p:cNvPr id="4" name="Immagine 3"/>
          <p:cNvPicPr>
            <a:picLocks noChangeAspect="1"/>
          </p:cNvPicPr>
          <p:nvPr/>
        </p:nvPicPr>
        <p:blipFill>
          <a:blip r:embed="rId2"/>
          <a:stretch>
            <a:fillRect/>
          </a:stretch>
        </p:blipFill>
        <p:spPr>
          <a:xfrm>
            <a:off x="543697" y="944520"/>
            <a:ext cx="3097427" cy="1846349"/>
          </a:xfrm>
          <a:prstGeom prst="rect">
            <a:avLst/>
          </a:prstGeom>
        </p:spPr>
      </p:pic>
      <p:pic>
        <p:nvPicPr>
          <p:cNvPr id="5" name="Immagine 4"/>
          <p:cNvPicPr>
            <a:picLocks noChangeAspect="1"/>
          </p:cNvPicPr>
          <p:nvPr/>
        </p:nvPicPr>
        <p:blipFill>
          <a:blip r:embed="rId3"/>
          <a:stretch>
            <a:fillRect/>
          </a:stretch>
        </p:blipFill>
        <p:spPr>
          <a:xfrm>
            <a:off x="3735859" y="954309"/>
            <a:ext cx="3883624" cy="955119"/>
          </a:xfrm>
          <a:prstGeom prst="rect">
            <a:avLst/>
          </a:prstGeom>
        </p:spPr>
      </p:pic>
      <p:sp>
        <p:nvSpPr>
          <p:cNvPr id="6" name="CasellaDiTesto 5"/>
          <p:cNvSpPr txBox="1"/>
          <p:nvPr/>
        </p:nvSpPr>
        <p:spPr>
          <a:xfrm>
            <a:off x="7936642" y="876341"/>
            <a:ext cx="3892893" cy="861774"/>
          </a:xfrm>
          <a:prstGeom prst="rect">
            <a:avLst/>
          </a:prstGeom>
          <a:noFill/>
        </p:spPr>
        <p:txBody>
          <a:bodyPr wrap="square" rtlCol="0">
            <a:spAutoFit/>
          </a:bodyPr>
          <a:lstStyle/>
          <a:p>
            <a:r>
              <a:rPr lang="it-IT" sz="1600" u="sng" dirty="0" smtClean="0"/>
              <a:t>NOTA:</a:t>
            </a:r>
          </a:p>
          <a:p>
            <a:r>
              <a:rPr lang="it-IT" sz="1600" dirty="0" smtClean="0"/>
              <a:t>ABBIAMO RAGGRUPPATO IN BASE AL PASS IL PREZZO BASE PROCAPITE</a:t>
            </a:r>
            <a:r>
              <a:rPr lang="it-IT" dirty="0" smtClean="0"/>
              <a:t>.</a:t>
            </a:r>
            <a:endParaRPr lang="it-IT" dirty="0"/>
          </a:p>
        </p:txBody>
      </p:sp>
      <p:pic>
        <p:nvPicPr>
          <p:cNvPr id="7" name="Immagine 6"/>
          <p:cNvPicPr>
            <a:picLocks noChangeAspect="1"/>
          </p:cNvPicPr>
          <p:nvPr/>
        </p:nvPicPr>
        <p:blipFill>
          <a:blip r:embed="rId4"/>
          <a:stretch>
            <a:fillRect/>
          </a:stretch>
        </p:blipFill>
        <p:spPr>
          <a:xfrm>
            <a:off x="543697" y="3049003"/>
            <a:ext cx="4151871" cy="1645492"/>
          </a:xfrm>
          <a:prstGeom prst="rect">
            <a:avLst/>
          </a:prstGeom>
        </p:spPr>
      </p:pic>
      <p:pic>
        <p:nvPicPr>
          <p:cNvPr id="8" name="Immagine 7"/>
          <p:cNvPicPr>
            <a:picLocks noChangeAspect="1"/>
          </p:cNvPicPr>
          <p:nvPr/>
        </p:nvPicPr>
        <p:blipFill>
          <a:blip r:embed="rId5"/>
          <a:stretch>
            <a:fillRect/>
          </a:stretch>
        </p:blipFill>
        <p:spPr>
          <a:xfrm>
            <a:off x="5288692" y="3047732"/>
            <a:ext cx="3253946" cy="958972"/>
          </a:xfrm>
          <a:prstGeom prst="rect">
            <a:avLst/>
          </a:prstGeom>
        </p:spPr>
      </p:pic>
      <p:sp>
        <p:nvSpPr>
          <p:cNvPr id="9" name="CasellaDiTesto 8"/>
          <p:cNvSpPr txBox="1"/>
          <p:nvPr/>
        </p:nvSpPr>
        <p:spPr>
          <a:xfrm>
            <a:off x="8649728" y="2988609"/>
            <a:ext cx="2907957" cy="1077218"/>
          </a:xfrm>
          <a:prstGeom prst="rect">
            <a:avLst/>
          </a:prstGeom>
          <a:noFill/>
        </p:spPr>
        <p:txBody>
          <a:bodyPr wrap="square" rtlCol="0">
            <a:spAutoFit/>
          </a:bodyPr>
          <a:lstStyle/>
          <a:p>
            <a:r>
              <a:rPr lang="it-IT" sz="1600" u="sng" dirty="0" smtClean="0"/>
              <a:t>NOTA:</a:t>
            </a:r>
          </a:p>
          <a:p>
            <a:r>
              <a:rPr lang="it-IT" sz="1600" dirty="0" smtClean="0"/>
              <a:t>ABBIAMO CALCOLATO GLI SCONTI TOTALI IN BASE AL PASS A LIVELLO PROCAPITE.</a:t>
            </a:r>
            <a:endParaRPr lang="it-IT" sz="1600" dirty="0"/>
          </a:p>
        </p:txBody>
      </p:sp>
      <p:pic>
        <p:nvPicPr>
          <p:cNvPr id="10" name="Immagine 9"/>
          <p:cNvPicPr>
            <a:picLocks noChangeAspect="1"/>
          </p:cNvPicPr>
          <p:nvPr/>
        </p:nvPicPr>
        <p:blipFill>
          <a:blip r:embed="rId6"/>
          <a:stretch>
            <a:fillRect/>
          </a:stretch>
        </p:blipFill>
        <p:spPr>
          <a:xfrm>
            <a:off x="543698" y="4900473"/>
            <a:ext cx="3192162" cy="1801386"/>
          </a:xfrm>
          <a:prstGeom prst="rect">
            <a:avLst/>
          </a:prstGeom>
        </p:spPr>
      </p:pic>
      <p:pic>
        <p:nvPicPr>
          <p:cNvPr id="11" name="Immagine 10"/>
          <p:cNvPicPr>
            <a:picLocks noChangeAspect="1"/>
          </p:cNvPicPr>
          <p:nvPr/>
        </p:nvPicPr>
        <p:blipFill>
          <a:blip r:embed="rId7"/>
          <a:stretch>
            <a:fillRect/>
          </a:stretch>
        </p:blipFill>
        <p:spPr>
          <a:xfrm>
            <a:off x="3987114" y="4900474"/>
            <a:ext cx="2534550" cy="1094252"/>
          </a:xfrm>
          <a:prstGeom prst="rect">
            <a:avLst/>
          </a:prstGeom>
        </p:spPr>
      </p:pic>
      <p:sp>
        <p:nvSpPr>
          <p:cNvPr id="12" name="CasellaDiTesto 11"/>
          <p:cNvSpPr txBox="1"/>
          <p:nvPr/>
        </p:nvSpPr>
        <p:spPr>
          <a:xfrm>
            <a:off x="7216346" y="5099222"/>
            <a:ext cx="4094205" cy="830997"/>
          </a:xfrm>
          <a:prstGeom prst="rect">
            <a:avLst/>
          </a:prstGeom>
          <a:noFill/>
        </p:spPr>
        <p:txBody>
          <a:bodyPr wrap="square" rtlCol="0">
            <a:spAutoFit/>
          </a:bodyPr>
          <a:lstStyle/>
          <a:p>
            <a:r>
              <a:rPr lang="it-IT" sz="1600" u="sng" dirty="0" smtClean="0"/>
              <a:t>NOTA:</a:t>
            </a:r>
          </a:p>
          <a:p>
            <a:r>
              <a:rPr lang="it-IT" sz="1600" dirty="0" smtClean="0"/>
              <a:t>ABBIAMO CALCOLATO GLI SCONTI TOTALI IN BASE AL TRENO A LIVELLO PROCAPITE.</a:t>
            </a:r>
            <a:endParaRPr lang="it-IT" sz="1600" dirty="0"/>
          </a:p>
        </p:txBody>
      </p:sp>
    </p:spTree>
    <p:extLst>
      <p:ext uri="{BB962C8B-B14F-4D97-AF65-F5344CB8AC3E}">
        <p14:creationId xmlns:p14="http://schemas.microsoft.com/office/powerpoint/2010/main" val="184023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41404" y="420129"/>
            <a:ext cx="9333471" cy="646331"/>
          </a:xfrm>
          <a:prstGeom prst="rect">
            <a:avLst/>
          </a:prstGeom>
          <a:noFill/>
        </p:spPr>
        <p:txBody>
          <a:bodyPr wrap="square" rtlCol="0">
            <a:spAutoFit/>
          </a:bodyPr>
          <a:lstStyle/>
          <a:p>
            <a:r>
              <a:rPr lang="it-IT" dirty="0" smtClean="0"/>
              <a:t>A QUESTO PUNTO ABBIAMO POTUTO CALCOLARE IL PREZZO FINALE PROCAPITE, FACENDO UNA QUERY SULLE QUERY CREATE.</a:t>
            </a:r>
            <a:endParaRPr lang="it-IT" dirty="0"/>
          </a:p>
        </p:txBody>
      </p:sp>
      <p:pic>
        <p:nvPicPr>
          <p:cNvPr id="3" name="Immagine 2"/>
          <p:cNvPicPr>
            <a:picLocks noChangeAspect="1"/>
          </p:cNvPicPr>
          <p:nvPr/>
        </p:nvPicPr>
        <p:blipFill>
          <a:blip r:embed="rId2"/>
          <a:stretch>
            <a:fillRect/>
          </a:stretch>
        </p:blipFill>
        <p:spPr>
          <a:xfrm>
            <a:off x="590678" y="1066460"/>
            <a:ext cx="10225603" cy="2788801"/>
          </a:xfrm>
          <a:prstGeom prst="rect">
            <a:avLst/>
          </a:prstGeom>
        </p:spPr>
      </p:pic>
      <p:pic>
        <p:nvPicPr>
          <p:cNvPr id="4" name="Immagine 3"/>
          <p:cNvPicPr>
            <a:picLocks noChangeAspect="1"/>
          </p:cNvPicPr>
          <p:nvPr/>
        </p:nvPicPr>
        <p:blipFill>
          <a:blip r:embed="rId3"/>
          <a:stretch>
            <a:fillRect/>
          </a:stretch>
        </p:blipFill>
        <p:spPr>
          <a:xfrm>
            <a:off x="590678" y="4226011"/>
            <a:ext cx="9134475" cy="1371600"/>
          </a:xfrm>
          <a:prstGeom prst="rect">
            <a:avLst/>
          </a:prstGeom>
        </p:spPr>
      </p:pic>
    </p:spTree>
    <p:extLst>
      <p:ext uri="{BB962C8B-B14F-4D97-AF65-F5344CB8AC3E}">
        <p14:creationId xmlns:p14="http://schemas.microsoft.com/office/powerpoint/2010/main" val="345399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53081" y="337751"/>
            <a:ext cx="7488195" cy="646331"/>
          </a:xfrm>
          <a:prstGeom prst="rect">
            <a:avLst/>
          </a:prstGeom>
          <a:noFill/>
        </p:spPr>
        <p:txBody>
          <a:bodyPr wrap="square" rtlCol="0">
            <a:spAutoFit/>
          </a:bodyPr>
          <a:lstStyle/>
          <a:p>
            <a:r>
              <a:rPr lang="it-IT" dirty="0" smtClean="0">
                <a:solidFill>
                  <a:srgbClr val="FF0000"/>
                </a:solidFill>
              </a:rPr>
              <a:t>MASCHERE:</a:t>
            </a:r>
          </a:p>
          <a:p>
            <a:r>
              <a:rPr lang="it-IT" dirty="0" smtClean="0"/>
              <a:t>INTERFACCIA GRAFICA PER L’UTENTE.</a:t>
            </a:r>
            <a:endParaRPr lang="it-IT" dirty="0"/>
          </a:p>
        </p:txBody>
      </p:sp>
      <p:pic>
        <p:nvPicPr>
          <p:cNvPr id="3" name="Immagine 2"/>
          <p:cNvPicPr>
            <a:picLocks noChangeAspect="1"/>
          </p:cNvPicPr>
          <p:nvPr/>
        </p:nvPicPr>
        <p:blipFill>
          <a:blip r:embed="rId2"/>
          <a:stretch>
            <a:fillRect/>
          </a:stretch>
        </p:blipFill>
        <p:spPr>
          <a:xfrm>
            <a:off x="453081" y="1534522"/>
            <a:ext cx="5458211" cy="4180606"/>
          </a:xfrm>
          <a:prstGeom prst="rect">
            <a:avLst/>
          </a:prstGeom>
        </p:spPr>
      </p:pic>
    </p:spTree>
    <p:extLst>
      <p:ext uri="{BB962C8B-B14F-4D97-AF65-F5344CB8AC3E}">
        <p14:creationId xmlns:p14="http://schemas.microsoft.com/office/powerpoint/2010/main" val="213913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75720" y="1122363"/>
            <a:ext cx="4053016" cy="393399"/>
          </a:xfrm>
        </p:spPr>
        <p:txBody>
          <a:bodyPr>
            <a:normAutofit fontScale="90000"/>
          </a:bodyPr>
          <a:lstStyle/>
          <a:p>
            <a:pPr algn="l"/>
            <a:r>
              <a:rPr lang="it-IT" sz="2400" dirty="0" smtClean="0">
                <a:solidFill>
                  <a:srgbClr val="FF0000"/>
                </a:solidFill>
              </a:rPr>
              <a:t>OBBIETTIVI DEL PROGETTO:</a:t>
            </a:r>
            <a:endParaRPr lang="it-IT" sz="2400" dirty="0">
              <a:solidFill>
                <a:srgbClr val="FF0000"/>
              </a:solidFill>
            </a:endParaRPr>
          </a:p>
        </p:txBody>
      </p:sp>
      <p:sp>
        <p:nvSpPr>
          <p:cNvPr id="3" name="Sottotitolo 2"/>
          <p:cNvSpPr>
            <a:spLocks noGrp="1"/>
          </p:cNvSpPr>
          <p:nvPr>
            <p:ph type="subTitle" idx="1"/>
          </p:nvPr>
        </p:nvSpPr>
        <p:spPr>
          <a:xfrm>
            <a:off x="1524000" y="1795850"/>
            <a:ext cx="9144000" cy="906162"/>
          </a:xfrm>
        </p:spPr>
        <p:txBody>
          <a:bodyPr>
            <a:normAutofit/>
          </a:bodyPr>
          <a:lstStyle/>
          <a:p>
            <a:pPr marL="342900" indent="-342900" algn="l">
              <a:buFont typeface="Arial" panose="020B0604020202020204" pitchFamily="34" charset="0"/>
              <a:buChar char="•"/>
            </a:pPr>
            <a:r>
              <a:rPr lang="it-IT" sz="1600" dirty="0" smtClean="0"/>
              <a:t>IDENTIFICARE A LIVELLO STATISTICO L’USO E I FENOMENI COLLEGATI ALL’INTER RAIL</a:t>
            </a:r>
          </a:p>
          <a:p>
            <a:pPr marL="342900" indent="-342900" algn="l">
              <a:buFont typeface="Arial" panose="020B0604020202020204" pitchFamily="34" charset="0"/>
              <a:buChar char="•"/>
            </a:pPr>
            <a:r>
              <a:rPr lang="it-IT" sz="1600" dirty="0" smtClean="0"/>
              <a:t>ASTRARRE TALE FENOMENI(REALTA’) AL FINE DI OTTENERE UNA BASE DATI ROBUSTA</a:t>
            </a:r>
          </a:p>
          <a:p>
            <a:endParaRPr lang="it-IT" sz="1600" dirty="0"/>
          </a:p>
        </p:txBody>
      </p:sp>
      <p:sp>
        <p:nvSpPr>
          <p:cNvPr id="5" name="CasellaDiTesto 4"/>
          <p:cNvSpPr txBox="1"/>
          <p:nvPr/>
        </p:nvSpPr>
        <p:spPr>
          <a:xfrm>
            <a:off x="1342769" y="2702012"/>
            <a:ext cx="9226378" cy="3693319"/>
          </a:xfrm>
          <a:prstGeom prst="rect">
            <a:avLst/>
          </a:prstGeom>
          <a:noFill/>
        </p:spPr>
        <p:txBody>
          <a:bodyPr wrap="square" rtlCol="0">
            <a:spAutoFit/>
          </a:bodyPr>
          <a:lstStyle/>
          <a:p>
            <a:r>
              <a:rPr lang="it-IT" dirty="0" smtClean="0">
                <a:solidFill>
                  <a:srgbClr val="FF0000"/>
                </a:solidFill>
              </a:rPr>
              <a:t>REALIZZAZIONE DEL PROGETTO :</a:t>
            </a:r>
          </a:p>
          <a:p>
            <a:endParaRPr lang="it-IT" dirty="0" smtClean="0"/>
          </a:p>
          <a:p>
            <a:pPr marL="285750" indent="-285750">
              <a:buFont typeface="Arial" panose="020B0604020202020204" pitchFamily="34" charset="0"/>
              <a:buChar char="•"/>
            </a:pPr>
            <a:r>
              <a:rPr lang="it-IT" dirty="0" smtClean="0"/>
              <a:t>NARRAZIONE </a:t>
            </a:r>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r>
              <a:rPr lang="it-IT" dirty="0" smtClean="0"/>
              <a:t>NARRAZIONE IN LOGICA DEL PRIMO ORDINE</a:t>
            </a:r>
          </a:p>
          <a:p>
            <a:pPr marL="285750" indent="-285750">
              <a:buFont typeface="Arial" panose="020B0604020202020204" pitchFamily="34" charset="0"/>
              <a:buChar char="•"/>
            </a:pPr>
            <a:endParaRPr lang="it-IT" dirty="0" smtClean="0"/>
          </a:p>
          <a:p>
            <a:pPr marL="285750" indent="-285750">
              <a:buFont typeface="Arial" panose="020B0604020202020204" pitchFamily="34" charset="0"/>
              <a:buChar char="•"/>
            </a:pPr>
            <a:r>
              <a:rPr lang="it-IT" dirty="0" smtClean="0"/>
              <a:t>COSTRUZIONE BASE DATI ATTRAVERSO UN MODELLO SUDDIVISO IN TRE FASI FONDAMENTALI:</a:t>
            </a:r>
          </a:p>
          <a:p>
            <a:r>
              <a:rPr lang="it-IT" dirty="0" smtClean="0"/>
              <a:t>     </a:t>
            </a:r>
          </a:p>
          <a:p>
            <a:pPr marL="342900" indent="-342900">
              <a:buFont typeface="+mj-lt"/>
              <a:buAutoNum type="arabicPeriod"/>
            </a:pPr>
            <a:r>
              <a:rPr lang="it-IT" dirty="0" smtClean="0"/>
              <a:t>MODELLO CONCETTUALE </a:t>
            </a:r>
          </a:p>
          <a:p>
            <a:pPr marL="342900" indent="-342900">
              <a:buFont typeface="+mj-lt"/>
              <a:buAutoNum type="arabicPeriod"/>
            </a:pPr>
            <a:r>
              <a:rPr lang="it-IT" dirty="0" smtClean="0"/>
              <a:t>MODELLO LOGICO</a:t>
            </a:r>
          </a:p>
          <a:p>
            <a:pPr marL="342900" indent="-342900">
              <a:buFont typeface="+mj-lt"/>
              <a:buAutoNum type="arabicPeriod"/>
            </a:pPr>
            <a:r>
              <a:rPr lang="it-IT" dirty="0" smtClean="0"/>
              <a:t>MODELLO FISICO</a:t>
            </a:r>
          </a:p>
          <a:p>
            <a:endParaRPr lang="it-IT" dirty="0" smtClean="0"/>
          </a:p>
          <a:p>
            <a:endParaRPr lang="it-IT" dirty="0"/>
          </a:p>
        </p:txBody>
      </p:sp>
    </p:spTree>
    <p:extLst>
      <p:ext uri="{BB962C8B-B14F-4D97-AF65-F5344CB8AC3E}">
        <p14:creationId xmlns:p14="http://schemas.microsoft.com/office/powerpoint/2010/main" val="243580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233454" cy="606940"/>
          </a:xfrm>
        </p:spPr>
        <p:txBody>
          <a:bodyPr>
            <a:normAutofit fontScale="90000"/>
          </a:bodyPr>
          <a:lstStyle/>
          <a:p>
            <a:r>
              <a:rPr lang="it-IT" sz="4000" dirty="0" smtClean="0">
                <a:solidFill>
                  <a:srgbClr val="FF0000"/>
                </a:solidFill>
              </a:rPr>
              <a:t>NARRAZIONE</a:t>
            </a:r>
            <a:endParaRPr lang="it-IT" sz="4000" dirty="0">
              <a:solidFill>
                <a:srgbClr val="FF0000"/>
              </a:solidFill>
            </a:endParaRPr>
          </a:p>
        </p:txBody>
      </p:sp>
      <p:sp>
        <p:nvSpPr>
          <p:cNvPr id="3" name="Segnaposto contenuto 2"/>
          <p:cNvSpPr>
            <a:spLocks noGrp="1"/>
          </p:cNvSpPr>
          <p:nvPr>
            <p:ph idx="1"/>
          </p:nvPr>
        </p:nvSpPr>
        <p:spPr>
          <a:xfrm>
            <a:off x="642551" y="972066"/>
            <a:ext cx="10824519" cy="5741772"/>
          </a:xfrm>
        </p:spPr>
        <p:txBody>
          <a:bodyPr>
            <a:normAutofit fontScale="62500" lnSpcReduction="20000"/>
          </a:bodyPr>
          <a:lstStyle/>
          <a:p>
            <a:pPr marL="0" indent="0">
              <a:buNone/>
            </a:pPr>
            <a:r>
              <a:rPr lang="it-IT" dirty="0"/>
              <a:t>Il pass è un biglietto ferroviario valido in tutti gli stati europei e quindi acquistabile, esclusivamente, da cittadini europei. </a:t>
            </a:r>
          </a:p>
          <a:p>
            <a:pPr marL="0" indent="0">
              <a:buNone/>
            </a:pPr>
            <a:r>
              <a:rPr lang="it-IT" dirty="0"/>
              <a:t>La sua caratterizzazione dipende dalla scelta di numeri di Paesi da visitare: se si decide di visitare un solo Paese, allora avrò un Pass </a:t>
            </a:r>
            <a:r>
              <a:rPr lang="it-IT" dirty="0" err="1"/>
              <a:t>OneCountry</a:t>
            </a:r>
            <a:r>
              <a:rPr lang="it-IT" dirty="0"/>
              <a:t> ,se invece opto per visitare più Paesi ho un Global Pass.</a:t>
            </a:r>
          </a:p>
          <a:p>
            <a:pPr marL="0" indent="0">
              <a:buNone/>
            </a:pPr>
            <a:r>
              <a:rPr lang="it-IT" dirty="0"/>
              <a:t>Queste due tipologie di Pass, possono a loro volta essere ulteriormente suddivise in base al tempo effettivamente passato in treno : il formato </a:t>
            </a:r>
            <a:r>
              <a:rPr lang="it-IT" dirty="0" err="1"/>
              <a:t>Flexi</a:t>
            </a:r>
            <a:r>
              <a:rPr lang="it-IT" dirty="0"/>
              <a:t> mi permette di passare solo metà del tempo della durata del biglietto sul treno, mentre quello </a:t>
            </a:r>
            <a:r>
              <a:rPr lang="it-IT" dirty="0" err="1"/>
              <a:t>Continous</a:t>
            </a:r>
            <a:r>
              <a:rPr lang="it-IT" dirty="0"/>
              <a:t> mi lascia libero arbitrio.</a:t>
            </a:r>
          </a:p>
          <a:p>
            <a:pPr marL="0" indent="0">
              <a:buNone/>
            </a:pPr>
            <a:r>
              <a:rPr lang="it-IT" dirty="0"/>
              <a:t>Il Pass è acquistabile in tutte le Stazioni Ferroviarie, sul sito web dell’Inter </a:t>
            </a:r>
            <a:r>
              <a:rPr lang="it-IT" dirty="0" err="1"/>
              <a:t>Rail</a:t>
            </a:r>
            <a:r>
              <a:rPr lang="it-IT" dirty="0"/>
              <a:t> e nelle Agenzie di Viaggio abilitate.</a:t>
            </a:r>
          </a:p>
          <a:p>
            <a:pPr marL="0" indent="0">
              <a:buNone/>
            </a:pPr>
            <a:r>
              <a:rPr lang="it-IT" dirty="0"/>
              <a:t>Una volta acquistato, l’utente riceve una fattura su cui viene riportato il luogo di acquisto.</a:t>
            </a:r>
          </a:p>
          <a:p>
            <a:pPr marL="0" indent="0">
              <a:buNone/>
            </a:pPr>
            <a:r>
              <a:rPr lang="it-IT" dirty="0"/>
              <a:t>Il prezzo del Pass è dato da un  prezzo base e da una maggiorazione o meno dovuta a sconti. Il prezzo base dipende dalla fascia di età a cui l’acquirente appartiene:</a:t>
            </a:r>
          </a:p>
          <a:p>
            <a:pPr marL="0" indent="0">
              <a:buNone/>
            </a:pPr>
            <a:r>
              <a:rPr lang="it-IT" dirty="0"/>
              <a:t>-Child, per persone con un’età inferiore ai 14 anni</a:t>
            </a:r>
          </a:p>
          <a:p>
            <a:pPr marL="0" indent="0">
              <a:buNone/>
            </a:pPr>
            <a:r>
              <a:rPr lang="it-IT" dirty="0"/>
              <a:t>-Young, comprende dai 14 ai 26 anni</a:t>
            </a:r>
          </a:p>
          <a:p>
            <a:pPr marL="0" indent="0">
              <a:buNone/>
            </a:pPr>
            <a:r>
              <a:rPr lang="it-IT" dirty="0"/>
              <a:t>-</a:t>
            </a:r>
            <a:r>
              <a:rPr lang="it-IT" dirty="0" err="1"/>
              <a:t>Adult</a:t>
            </a:r>
            <a:r>
              <a:rPr lang="it-IT" dirty="0"/>
              <a:t>, per persone fino ai 60 anni</a:t>
            </a:r>
          </a:p>
          <a:p>
            <a:pPr marL="0" indent="0">
              <a:buNone/>
            </a:pPr>
            <a:r>
              <a:rPr lang="it-IT" dirty="0"/>
              <a:t>-Senior, per gli over 60</a:t>
            </a:r>
          </a:p>
          <a:p>
            <a:pPr marL="0" indent="0">
              <a:buNone/>
            </a:pPr>
            <a:r>
              <a:rPr lang="it-IT" dirty="0"/>
              <a:t>Gli sconti dipendono dall’itinerario scelto e dalla tipologia (notturna, diurna) e classe (prima, seconda) del treno.</a:t>
            </a:r>
          </a:p>
          <a:p>
            <a:pPr marL="0" indent="0">
              <a:buNone/>
            </a:pPr>
            <a:r>
              <a:rPr lang="it-IT" dirty="0"/>
              <a:t> </a:t>
            </a:r>
          </a:p>
          <a:p>
            <a:pPr marL="0" indent="0">
              <a:buNone/>
            </a:pPr>
            <a:r>
              <a:rPr lang="it-IT" u="sng" dirty="0"/>
              <a:t>Fonte:</a:t>
            </a:r>
            <a:endParaRPr lang="it-IT" dirty="0"/>
          </a:p>
          <a:p>
            <a:pPr marL="0" indent="0">
              <a:buNone/>
            </a:pPr>
            <a:r>
              <a:rPr lang="it-IT" u="sng" dirty="0">
                <a:hlinkClick r:id="rId2"/>
              </a:rPr>
              <a:t>http://www.inter-rail.it/it/interrail-come-funziona-tipi-e-prezzi</a:t>
            </a:r>
            <a:endParaRPr lang="it-IT" dirty="0"/>
          </a:p>
          <a:p>
            <a:pPr marL="0" indent="0">
              <a:buNone/>
            </a:pPr>
            <a:endParaRPr lang="it-IT" dirty="0"/>
          </a:p>
        </p:txBody>
      </p:sp>
    </p:spTree>
    <p:extLst>
      <p:ext uri="{BB962C8B-B14F-4D97-AF65-F5344CB8AC3E}">
        <p14:creationId xmlns:p14="http://schemas.microsoft.com/office/powerpoint/2010/main" val="251980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7708" y="183893"/>
            <a:ext cx="10791567" cy="2279221"/>
          </a:xfrm>
        </p:spPr>
        <p:txBody>
          <a:bodyPr>
            <a:noAutofit/>
          </a:bodyPr>
          <a:lstStyle/>
          <a:p>
            <a:r>
              <a:rPr lang="it-IT" sz="2800" dirty="0" smtClean="0">
                <a:solidFill>
                  <a:srgbClr val="FF0000"/>
                </a:solidFill>
              </a:rPr>
              <a:t>NARRAZIONE IN LOGICA DEL PRIMO ORDINE:</a:t>
            </a:r>
            <a:r>
              <a:rPr lang="it-IT" sz="2400" dirty="0" smtClean="0">
                <a:solidFill>
                  <a:srgbClr val="FF0000"/>
                </a:solidFill>
              </a:rPr>
              <a:t/>
            </a:r>
            <a:br>
              <a:rPr lang="it-IT" sz="2400" dirty="0" smtClean="0">
                <a:solidFill>
                  <a:srgbClr val="FF0000"/>
                </a:solidFill>
              </a:rPr>
            </a:br>
            <a:r>
              <a:rPr lang="it-IT" sz="2000" dirty="0" smtClean="0"/>
              <a:t>IL LINGUAGGIO DEL PRIMO ORDINE E’ UN LINGUAGGIO FORMALE PER GESTIRE IN MODO MECCANICO ENUNCIATI E RAGIONAMENTI CHE COINVOLGONO CONNETTIVI LOGICI, RELAZIONI E QUANTIFICATORI.</a:t>
            </a:r>
            <a:br>
              <a:rPr lang="it-IT" sz="2000" dirty="0" smtClean="0"/>
            </a:br>
            <a:r>
              <a:rPr lang="it-IT" sz="2000" dirty="0" smtClean="0"/>
              <a:t>IL TERMINE «PRIMO ORDINE» INDICA CHE VI E’ UIN INSIEME DI RIFERIMENTO E CHE I QUANTIFICATORI POSSONO RIGUARDARE SOLO GLI ELEMENTI ALL’INTERNO DI QUELL’INSIEME.</a:t>
            </a:r>
            <a:br>
              <a:rPr lang="it-IT" sz="2000" dirty="0" smtClean="0"/>
            </a:br>
            <a:r>
              <a:rPr lang="it-IT" sz="2000" dirty="0" smtClean="0"/>
              <a:t>IN SOSTANZA LA LOGICA DEL PRIMO ORDINE DECRETA CHE ESISTONO COSE, PERSONE SULLE QUALI SI CREANO RELAZIONI.</a:t>
            </a:r>
            <a:endParaRPr lang="it-IT" sz="2000" dirty="0">
              <a:solidFill>
                <a:srgbClr val="FF0000"/>
              </a:solidFill>
            </a:endParaRPr>
          </a:p>
        </p:txBody>
      </p:sp>
      <p:sp>
        <p:nvSpPr>
          <p:cNvPr id="3" name="Segnaposto contenuto 2"/>
          <p:cNvSpPr>
            <a:spLocks noGrp="1"/>
          </p:cNvSpPr>
          <p:nvPr>
            <p:ph idx="1"/>
          </p:nvPr>
        </p:nvSpPr>
        <p:spPr>
          <a:xfrm>
            <a:off x="708453" y="2463114"/>
            <a:ext cx="10799805" cy="4201297"/>
          </a:xfrm>
        </p:spPr>
        <p:txBody>
          <a:bodyPr>
            <a:normAutofit fontScale="62500" lnSpcReduction="20000"/>
          </a:bodyPr>
          <a:lstStyle/>
          <a:p>
            <a:r>
              <a:rPr lang="it-IT" dirty="0"/>
              <a:t>Il cittadino europeo acquista un pass.</a:t>
            </a:r>
          </a:p>
          <a:p>
            <a:r>
              <a:rPr lang="it-IT" dirty="0"/>
              <a:t>Il pass è caratterizzato da:</a:t>
            </a:r>
          </a:p>
          <a:p>
            <a:pPr marL="0" indent="0">
              <a:buNone/>
            </a:pPr>
            <a:r>
              <a:rPr lang="it-IT" dirty="0" smtClean="0"/>
              <a:t>	-</a:t>
            </a:r>
            <a:r>
              <a:rPr lang="it-IT" dirty="0"/>
              <a:t>prezzo base ( è caratterizzato dalla fascia di età)</a:t>
            </a:r>
          </a:p>
          <a:p>
            <a:pPr marL="0" indent="0">
              <a:buNone/>
            </a:pPr>
            <a:r>
              <a:rPr lang="it-IT" dirty="0" smtClean="0"/>
              <a:t>	-</a:t>
            </a:r>
            <a:r>
              <a:rPr lang="it-IT" dirty="0"/>
              <a:t>tipologia (è caratterizzata da formato)</a:t>
            </a:r>
          </a:p>
          <a:p>
            <a:r>
              <a:rPr lang="it-IT" dirty="0"/>
              <a:t>Il cittadino europeo riceve una fatture.</a:t>
            </a:r>
          </a:p>
          <a:p>
            <a:r>
              <a:rPr lang="it-IT" dirty="0"/>
              <a:t>La fattura è emessa in un luogo di acquisto.</a:t>
            </a:r>
          </a:p>
          <a:p>
            <a:r>
              <a:rPr lang="it-IT" dirty="0"/>
              <a:t>Il pass è contraddistinto da uno sconto.</a:t>
            </a:r>
          </a:p>
          <a:p>
            <a:r>
              <a:rPr lang="it-IT" dirty="0"/>
              <a:t>Lo sconto è caratterizzato da:</a:t>
            </a:r>
          </a:p>
          <a:p>
            <a:pPr marL="0" indent="0">
              <a:buNone/>
            </a:pPr>
            <a:r>
              <a:rPr lang="it-IT" dirty="0" smtClean="0"/>
              <a:t>	-</a:t>
            </a:r>
            <a:r>
              <a:rPr lang="it-IT" dirty="0"/>
              <a:t>itinerario</a:t>
            </a:r>
          </a:p>
          <a:p>
            <a:pPr marL="0" indent="0">
              <a:buNone/>
            </a:pPr>
            <a:r>
              <a:rPr lang="it-IT" dirty="0" smtClean="0"/>
              <a:t>	-</a:t>
            </a:r>
            <a:r>
              <a:rPr lang="it-IT" dirty="0"/>
              <a:t>treno</a:t>
            </a:r>
          </a:p>
          <a:p>
            <a:r>
              <a:rPr lang="it-IT" dirty="0"/>
              <a:t> </a:t>
            </a:r>
            <a:r>
              <a:rPr lang="it-IT" dirty="0" smtClean="0"/>
              <a:t>Il </a:t>
            </a:r>
            <a:r>
              <a:rPr lang="it-IT" dirty="0"/>
              <a:t>treno è caratterizzato da:</a:t>
            </a:r>
          </a:p>
          <a:p>
            <a:pPr marL="0" indent="0">
              <a:buNone/>
            </a:pPr>
            <a:r>
              <a:rPr lang="it-IT" dirty="0" smtClean="0"/>
              <a:t>	-</a:t>
            </a:r>
            <a:r>
              <a:rPr lang="it-IT" dirty="0"/>
              <a:t>tipologia</a:t>
            </a:r>
          </a:p>
          <a:p>
            <a:pPr marL="0" indent="0">
              <a:buNone/>
            </a:pPr>
            <a:r>
              <a:rPr lang="it-IT" dirty="0" smtClean="0"/>
              <a:t>	-</a:t>
            </a:r>
            <a:r>
              <a:rPr lang="it-IT" dirty="0"/>
              <a:t>classe</a:t>
            </a:r>
          </a:p>
          <a:p>
            <a:pPr marL="0" indent="0">
              <a:buNone/>
            </a:pPr>
            <a:endParaRPr lang="it-IT" dirty="0"/>
          </a:p>
        </p:txBody>
      </p:sp>
    </p:spTree>
    <p:extLst>
      <p:ext uri="{BB962C8B-B14F-4D97-AF65-F5344CB8AC3E}">
        <p14:creationId xmlns:p14="http://schemas.microsoft.com/office/powerpoint/2010/main" val="12143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092" y="274508"/>
            <a:ext cx="11582399" cy="6447567"/>
          </a:xfrm>
        </p:spPr>
        <p:txBody>
          <a:bodyPr>
            <a:noAutofit/>
          </a:bodyPr>
          <a:lstStyle/>
          <a:p>
            <a:r>
              <a:rPr lang="it-IT" sz="3200" dirty="0" smtClean="0">
                <a:solidFill>
                  <a:srgbClr val="FF0000"/>
                </a:solidFill>
              </a:rPr>
              <a:t>MODELLO CONCETTUALE</a:t>
            </a:r>
            <a:r>
              <a:rPr lang="it-IT" sz="3200" dirty="0" smtClean="0"/>
              <a:t/>
            </a:r>
            <a:br>
              <a:rPr lang="it-IT" sz="3200" dirty="0" smtClean="0"/>
            </a:br>
            <a:r>
              <a:rPr lang="it-IT" sz="2000" dirty="0" smtClean="0"/>
              <a:t>HA IL COMPITO DI DARE UNA RAPPRESENTAZIONE CHIARA E IMMEDIATA DELLA REALTA’ DESCRITTA, A PRESCINDERE DAL SISTEMA INFORMATICO UTILIZZATO, TRATTANDOSI DI UNA FASE INTERMEDIA TRA QUELLA DI ANALISI DELLA REALTA’ E QUELLA DI PROGGETTAZIONE LOGICA E FISICA.</a:t>
            </a:r>
            <a:br>
              <a:rPr lang="it-IT" sz="2000" dirty="0" smtClean="0"/>
            </a:br>
            <a:r>
              <a:rPr lang="it-IT" sz="2000" dirty="0"/>
              <a:t/>
            </a:r>
            <a:br>
              <a:rPr lang="it-IT" sz="2000" dirty="0"/>
            </a:br>
            <a:r>
              <a:rPr lang="it-IT" sz="2000" dirty="0" smtClean="0"/>
              <a:t>COSTRUZIONE DEL MODELLO CONCETTUALE:</a:t>
            </a:r>
            <a:br>
              <a:rPr lang="it-IT" sz="2000" dirty="0" smtClean="0"/>
            </a:br>
            <a:r>
              <a:rPr lang="it-IT" sz="2000" dirty="0" smtClean="0"/>
              <a:t>SI PARTE DALLA NARRAZIONE CHE DESCRIVE GLI ELEMENTI DELLA REALTA’ SU CUI SI VUOLE OTTENERE RELAZIONI:</a:t>
            </a:r>
            <a:br>
              <a:rPr lang="it-IT" sz="2000" dirty="0" smtClean="0"/>
            </a:br>
            <a:r>
              <a:rPr lang="it-IT" sz="2000" dirty="0" smtClean="0"/>
              <a:t>SOSTANTIVI COME ATTORI, VERBI COME PROCESSI.</a:t>
            </a:r>
            <a:r>
              <a:rPr lang="it-IT" sz="2000" dirty="0"/>
              <a:t/>
            </a:r>
            <a:br>
              <a:rPr lang="it-IT" sz="2000" dirty="0"/>
            </a:br>
            <a:r>
              <a:rPr lang="it-IT" sz="2000" dirty="0"/>
              <a:t/>
            </a:r>
            <a:br>
              <a:rPr lang="it-IT" sz="2000" dirty="0"/>
            </a:br>
            <a:r>
              <a:rPr lang="it-IT" sz="2000" dirty="0" smtClean="0"/>
              <a:t>PER I MICRODATI POSSIAMO AVERE DUE TIPI DI MODELLI CONCETTUALI: </a:t>
            </a:r>
            <a:br>
              <a:rPr lang="it-IT" sz="2000" dirty="0" smtClean="0"/>
            </a:br>
            <a:r>
              <a:rPr lang="it-IT" sz="2000" dirty="0" smtClean="0"/>
              <a:t/>
            </a:r>
            <a:br>
              <a:rPr lang="it-IT" sz="2000" dirty="0" smtClean="0"/>
            </a:br>
            <a:r>
              <a:rPr lang="it-IT" sz="2000" dirty="0" smtClean="0"/>
              <a:t>-</a:t>
            </a:r>
            <a:r>
              <a:rPr lang="it-IT" sz="2000" u="sng" dirty="0" smtClean="0"/>
              <a:t>IDEF0</a:t>
            </a:r>
            <a:r>
              <a:rPr lang="it-IT" sz="2000" dirty="0" smtClean="0"/>
              <a:t>: DESCRIVE CIO’ CHE IL SISTEMA DEVE ESSERE CAPACE DI FARE. AD OGNI PROCESSO PUO’ ESSERE COLLEGATO UN SOTTOPROCESSO; L’OUT-PUT PUO’ ESSERE L’INPUT DI UN ALTRO. E’ TIPICAMENTE UTILIZZATA NEI SISTEMI DI MONITORAGGIO E CONTROLLO QUALITA’.</a:t>
            </a:r>
            <a:br>
              <a:rPr lang="it-IT" sz="2000" dirty="0" smtClean="0"/>
            </a:br>
            <a:r>
              <a:rPr lang="it-IT" sz="2000" dirty="0" smtClean="0"/>
              <a:t/>
            </a:r>
            <a:br>
              <a:rPr lang="it-IT" sz="2000" dirty="0" smtClean="0"/>
            </a:br>
            <a:r>
              <a:rPr lang="it-IT" sz="2000" dirty="0" smtClean="0"/>
              <a:t>-</a:t>
            </a:r>
            <a:r>
              <a:rPr lang="it-IT" sz="2000" u="sng" dirty="0" smtClean="0"/>
              <a:t>MODELLO ENTITA’ RELAZIONE (E/R): </a:t>
            </a:r>
            <a:r>
              <a:rPr lang="it-IT" sz="2000" dirty="0" smtClean="0"/>
              <a:t>INDIVIDUA LE ENTITA’ RILEVANTI PER IL SISTEMA INFORMATICO E LE LORO PROPRIETA’ DESCRITTE ATTRAVERSO ATTRIBBUTI CHE SONO CARATTERIZZATI DA UN NOME E DALL’INSIEME DEI VALORI CHE POSSONO ASSUMERE. LE DIPENDENZE ESISTENTI TRA I DATI VENGONO ESPRESSE TRAMITE RELAZIONI, CHE VENGONO CLASSIFICATE IN BASE ALLA CARDINALITA’.</a:t>
            </a:r>
            <a:br>
              <a:rPr lang="it-IT" sz="2000" dirty="0" smtClean="0"/>
            </a:br>
            <a:r>
              <a:rPr lang="it-IT" sz="2000" dirty="0"/>
              <a:t/>
            </a:r>
            <a:br>
              <a:rPr lang="it-IT" sz="2000" dirty="0"/>
            </a:br>
            <a:r>
              <a:rPr lang="it-IT" sz="2000" dirty="0" smtClean="0"/>
              <a:t>PER IL NOSTRO PROGETTO ABBIAMO DECISO DI USARE QUEST’ULTIMO MODELLO DATO CHE NON SIAMO INTERESSATE AL PROCESSO MA A UNO STUDIO INFORMATIVO DEI DATI.</a:t>
            </a:r>
            <a:endParaRPr lang="it-IT" sz="2000" dirty="0"/>
          </a:p>
        </p:txBody>
      </p:sp>
    </p:spTree>
    <p:extLst>
      <p:ext uri="{BB962C8B-B14F-4D97-AF65-F5344CB8AC3E}">
        <p14:creationId xmlns:p14="http://schemas.microsoft.com/office/powerpoint/2010/main" val="313701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23416"/>
          </a:xfrm>
        </p:spPr>
        <p:txBody>
          <a:bodyPr>
            <a:normAutofit fontScale="90000"/>
          </a:bodyPr>
          <a:lstStyle/>
          <a:p>
            <a:r>
              <a:rPr lang="it-IT" dirty="0">
                <a:solidFill>
                  <a:srgbClr val="FF0000"/>
                </a:solidFill>
              </a:rPr>
              <a:t>CARDINALITA</a:t>
            </a:r>
            <a:r>
              <a:rPr lang="it-IT" dirty="0" smtClean="0">
                <a:solidFill>
                  <a:srgbClr val="FF0000"/>
                </a:solidFill>
              </a:rPr>
              <a:t>’:</a:t>
            </a:r>
            <a:endParaRPr lang="it-IT" dirty="0">
              <a:solidFill>
                <a:srgbClr val="FF0000"/>
              </a:solidFill>
            </a:endParaRPr>
          </a:p>
        </p:txBody>
      </p:sp>
      <p:sp>
        <p:nvSpPr>
          <p:cNvPr id="4" name="Segnaposto contenuto 3"/>
          <p:cNvSpPr txBox="1">
            <a:spLocks noGrp="1"/>
          </p:cNvSpPr>
          <p:nvPr>
            <p:ph idx="1"/>
          </p:nvPr>
        </p:nvSpPr>
        <p:spPr>
          <a:xfrm>
            <a:off x="483973" y="1166598"/>
            <a:ext cx="10515600" cy="4351338"/>
          </a:xfrm>
          <a:prstGeom prst="rect">
            <a:avLst/>
          </a:prstGeom>
          <a:noFill/>
        </p:spPr>
        <p:txBody>
          <a:bodyPr wrap="square" rtlCol="0">
            <a:spAutoFit/>
          </a:bodyPr>
          <a:lstStyle/>
          <a:p>
            <a:pPr marL="0" indent="0">
              <a:buNone/>
            </a:pPr>
            <a:r>
              <a:rPr lang="it-IT" dirty="0" smtClean="0"/>
              <a:t>UNA RELAZIONE TRA DUE ENTITA’ VIENE CLASSIFICATA IN BASE ALLA SUA CARDINALITA’:</a:t>
            </a:r>
          </a:p>
          <a:p>
            <a:pPr marL="285750" indent="-285750">
              <a:buFont typeface="Arial" panose="020B0604020202020204" pitchFamily="34" charset="0"/>
              <a:buChar char="•"/>
            </a:pPr>
            <a:r>
              <a:rPr lang="it-IT" dirty="0" smtClean="0"/>
              <a:t>1:1 AD UN ELEMENTO DELLA PRIMA ENTITA’ CORRISPONDE UN SOLO ELEMENTO DELLA SECONDA ENTITA’ E VICEVERSA.</a:t>
            </a:r>
          </a:p>
          <a:p>
            <a:pPr marL="285750" indent="-285750">
              <a:buFont typeface="Arial" panose="020B0604020202020204" pitchFamily="34" charset="0"/>
              <a:buChar char="•"/>
            </a:pPr>
            <a:r>
              <a:rPr lang="it-IT" dirty="0" smtClean="0"/>
              <a:t>1:N AD OGNI ELEMENTO DELLA PRIMA ENTITA’ POSSONO CORRISPONDERE PIU’ ELEMENTI DELLA SECONDA. AD OGNI ELEMENTO DELLA SECONDA ENTITA’, INVECE, CORRISPONDE AL MASSIMO UN ELEMENTO DELLA PRIMA.</a:t>
            </a:r>
          </a:p>
          <a:p>
            <a:pPr marL="285750" indent="-285750">
              <a:buFont typeface="Arial" panose="020B0604020202020204" pitchFamily="34" charset="0"/>
              <a:buChar char="•"/>
            </a:pPr>
            <a:r>
              <a:rPr lang="it-IT" dirty="0" smtClean="0"/>
              <a:t>N:N AD OGNI ELEMENTO DELLA PRIMA ENTITA’ POSSONO CORRISPONDERE PIU’ ELEMENTI DELLA SEONDA E VICEVERSA.</a:t>
            </a:r>
          </a:p>
        </p:txBody>
      </p:sp>
    </p:spTree>
    <p:extLst>
      <p:ext uri="{BB962C8B-B14F-4D97-AF65-F5344CB8AC3E}">
        <p14:creationId xmlns:p14="http://schemas.microsoft.com/office/powerpoint/2010/main" val="257685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55255" y="1040408"/>
            <a:ext cx="1133342" cy="43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Cittadino Europeo</a:t>
            </a:r>
            <a:endParaRPr lang="it-IT" sz="1400" dirty="0"/>
          </a:p>
        </p:txBody>
      </p:sp>
      <p:cxnSp>
        <p:nvCxnSpPr>
          <p:cNvPr id="5" name="Connettore 2 4"/>
          <p:cNvCxnSpPr>
            <a:stCxn id="4" idx="2"/>
            <a:endCxn id="6" idx="0"/>
          </p:cNvCxnSpPr>
          <p:nvPr/>
        </p:nvCxnSpPr>
        <p:spPr>
          <a:xfrm flipH="1">
            <a:off x="817732" y="1478293"/>
            <a:ext cx="4194" cy="85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mbo 5"/>
          <p:cNvSpPr/>
          <p:nvPr/>
        </p:nvSpPr>
        <p:spPr>
          <a:xfrm>
            <a:off x="152850" y="2334483"/>
            <a:ext cx="1329764" cy="47816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smtClean="0"/>
              <a:t>Riceve</a:t>
            </a:r>
            <a:endParaRPr lang="it-IT" sz="1400" dirty="0"/>
          </a:p>
        </p:txBody>
      </p:sp>
      <p:cxnSp>
        <p:nvCxnSpPr>
          <p:cNvPr id="7" name="Connettore 2 6"/>
          <p:cNvCxnSpPr>
            <a:stCxn id="6" idx="2"/>
            <a:endCxn id="8" idx="0"/>
          </p:cNvCxnSpPr>
          <p:nvPr/>
        </p:nvCxnSpPr>
        <p:spPr>
          <a:xfrm>
            <a:off x="817732" y="2812647"/>
            <a:ext cx="4698" cy="62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255759" y="3441810"/>
            <a:ext cx="1133341" cy="296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Fattura</a:t>
            </a:r>
            <a:endParaRPr lang="it-IT" dirty="0"/>
          </a:p>
        </p:txBody>
      </p:sp>
      <p:cxnSp>
        <p:nvCxnSpPr>
          <p:cNvPr id="9" name="Connettore 4 8"/>
          <p:cNvCxnSpPr>
            <a:stCxn id="8" idx="2"/>
          </p:cNvCxnSpPr>
          <p:nvPr/>
        </p:nvCxnSpPr>
        <p:spPr>
          <a:xfrm rot="5400000">
            <a:off x="500458" y="4059996"/>
            <a:ext cx="64394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mbo 9"/>
          <p:cNvSpPr/>
          <p:nvPr/>
        </p:nvSpPr>
        <p:spPr>
          <a:xfrm>
            <a:off x="89599" y="4387059"/>
            <a:ext cx="1454885" cy="650556"/>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smtClean="0"/>
              <a:t>È emessa</a:t>
            </a:r>
            <a:endParaRPr lang="it-IT" sz="1400" dirty="0"/>
          </a:p>
        </p:txBody>
      </p:sp>
      <p:cxnSp>
        <p:nvCxnSpPr>
          <p:cNvPr id="11" name="Connettore 2 10"/>
          <p:cNvCxnSpPr>
            <a:stCxn id="10" idx="2"/>
            <a:endCxn id="12" idx="0"/>
          </p:cNvCxnSpPr>
          <p:nvPr/>
        </p:nvCxnSpPr>
        <p:spPr>
          <a:xfrm flipH="1">
            <a:off x="817041" y="5037615"/>
            <a:ext cx="1" cy="64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114337" y="5686650"/>
            <a:ext cx="1405408"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Luogo acquisto</a:t>
            </a:r>
            <a:endParaRPr lang="it-IT" sz="1400" dirty="0"/>
          </a:p>
        </p:txBody>
      </p:sp>
      <p:cxnSp>
        <p:nvCxnSpPr>
          <p:cNvPr id="13" name="Connettore 2 12"/>
          <p:cNvCxnSpPr>
            <a:endCxn id="14" idx="1"/>
          </p:cNvCxnSpPr>
          <p:nvPr/>
        </p:nvCxnSpPr>
        <p:spPr>
          <a:xfrm>
            <a:off x="1378040" y="1250031"/>
            <a:ext cx="632873" cy="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mbo 13"/>
          <p:cNvSpPr/>
          <p:nvPr/>
        </p:nvSpPr>
        <p:spPr>
          <a:xfrm>
            <a:off x="2010913" y="951830"/>
            <a:ext cx="1492141" cy="598871"/>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200" dirty="0" smtClean="0"/>
              <a:t>Acquista</a:t>
            </a:r>
            <a:endParaRPr lang="it-IT" sz="1200" dirty="0"/>
          </a:p>
        </p:txBody>
      </p:sp>
      <p:cxnSp>
        <p:nvCxnSpPr>
          <p:cNvPr id="15" name="Connettore 2 14"/>
          <p:cNvCxnSpPr>
            <a:endCxn id="16" idx="1"/>
          </p:cNvCxnSpPr>
          <p:nvPr/>
        </p:nvCxnSpPr>
        <p:spPr>
          <a:xfrm>
            <a:off x="3503054" y="1250031"/>
            <a:ext cx="815588" cy="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4318642" y="990734"/>
            <a:ext cx="1151550" cy="520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t>Pass</a:t>
            </a:r>
            <a:endParaRPr lang="it-IT" sz="2000" dirty="0"/>
          </a:p>
        </p:txBody>
      </p:sp>
      <p:cxnSp>
        <p:nvCxnSpPr>
          <p:cNvPr id="17" name="Connettore 2 16"/>
          <p:cNvCxnSpPr>
            <a:stCxn id="16" idx="3"/>
          </p:cNvCxnSpPr>
          <p:nvPr/>
        </p:nvCxnSpPr>
        <p:spPr>
          <a:xfrm flipV="1">
            <a:off x="5470192" y="1251184"/>
            <a:ext cx="662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mbo 17"/>
          <p:cNvSpPr/>
          <p:nvPr/>
        </p:nvSpPr>
        <p:spPr>
          <a:xfrm>
            <a:off x="6164537" y="989002"/>
            <a:ext cx="2145133" cy="522058"/>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smtClean="0"/>
              <a:t>È contraddistinto</a:t>
            </a:r>
            <a:endParaRPr lang="it-IT" sz="1100" dirty="0"/>
          </a:p>
        </p:txBody>
      </p:sp>
      <p:cxnSp>
        <p:nvCxnSpPr>
          <p:cNvPr id="19" name="Connettore 2 18"/>
          <p:cNvCxnSpPr>
            <a:stCxn id="18" idx="3"/>
          </p:cNvCxnSpPr>
          <p:nvPr/>
        </p:nvCxnSpPr>
        <p:spPr>
          <a:xfrm flipV="1">
            <a:off x="8309670" y="1238791"/>
            <a:ext cx="644986" cy="1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tangolo 19"/>
          <p:cNvSpPr/>
          <p:nvPr/>
        </p:nvSpPr>
        <p:spPr>
          <a:xfrm>
            <a:off x="8954656" y="1028771"/>
            <a:ext cx="1013128" cy="34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smtClean="0"/>
              <a:t>Sconto</a:t>
            </a:r>
            <a:endParaRPr lang="it-IT" sz="1600" dirty="0"/>
          </a:p>
        </p:txBody>
      </p:sp>
      <p:cxnSp>
        <p:nvCxnSpPr>
          <p:cNvPr id="21" name="Connettore 4 20"/>
          <p:cNvCxnSpPr>
            <a:stCxn id="32" idx="2"/>
            <a:endCxn id="23" idx="0"/>
          </p:cNvCxnSpPr>
          <p:nvPr/>
        </p:nvCxnSpPr>
        <p:spPr>
          <a:xfrm rot="16200000" flipH="1">
            <a:off x="7633276" y="3729603"/>
            <a:ext cx="1838059" cy="10216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ttangolo arrotondato 21"/>
          <p:cNvSpPr/>
          <p:nvPr/>
        </p:nvSpPr>
        <p:spPr>
          <a:xfrm>
            <a:off x="6304136" y="5140522"/>
            <a:ext cx="1451690" cy="40842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Tipologia Treno</a:t>
            </a:r>
            <a:endParaRPr lang="it-IT" sz="1400" dirty="0">
              <a:solidFill>
                <a:schemeClr val="accent1">
                  <a:lumMod val="75000"/>
                </a:schemeClr>
              </a:solidFill>
            </a:endParaRPr>
          </a:p>
        </p:txBody>
      </p:sp>
      <p:sp>
        <p:nvSpPr>
          <p:cNvPr id="23" name="Rettangolo arrotondato 22"/>
          <p:cNvSpPr/>
          <p:nvPr/>
        </p:nvSpPr>
        <p:spPr>
          <a:xfrm>
            <a:off x="8337267" y="5159440"/>
            <a:ext cx="1451690" cy="40029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Classe</a:t>
            </a:r>
            <a:r>
              <a:rPr lang="it-IT" sz="1400" dirty="0" smtClean="0"/>
              <a:t> </a:t>
            </a:r>
            <a:r>
              <a:rPr lang="it-IT" sz="1400" dirty="0" smtClean="0">
                <a:solidFill>
                  <a:schemeClr val="accent1">
                    <a:lumMod val="75000"/>
                  </a:schemeClr>
                </a:solidFill>
              </a:rPr>
              <a:t>Treno</a:t>
            </a:r>
            <a:endParaRPr lang="it-IT" sz="1400" dirty="0">
              <a:solidFill>
                <a:schemeClr val="accent1">
                  <a:lumMod val="75000"/>
                </a:schemeClr>
              </a:solidFill>
            </a:endParaRPr>
          </a:p>
        </p:txBody>
      </p:sp>
      <p:sp>
        <p:nvSpPr>
          <p:cNvPr id="24" name="Rombo 23"/>
          <p:cNvSpPr/>
          <p:nvPr/>
        </p:nvSpPr>
        <p:spPr>
          <a:xfrm>
            <a:off x="7896611" y="4102564"/>
            <a:ext cx="289774" cy="29433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5" name="Rettangolo arrotondato 24"/>
          <p:cNvSpPr/>
          <p:nvPr/>
        </p:nvSpPr>
        <p:spPr>
          <a:xfrm>
            <a:off x="5617149" y="3935061"/>
            <a:ext cx="1030511" cy="3869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Formato</a:t>
            </a:r>
            <a:endParaRPr lang="it-IT" sz="1400" dirty="0">
              <a:solidFill>
                <a:schemeClr val="accent1">
                  <a:lumMod val="75000"/>
                </a:schemeClr>
              </a:solidFill>
            </a:endParaRPr>
          </a:p>
        </p:txBody>
      </p:sp>
      <p:sp>
        <p:nvSpPr>
          <p:cNvPr id="26" name="Rettangolo arrotondato 25"/>
          <p:cNvSpPr/>
          <p:nvPr/>
        </p:nvSpPr>
        <p:spPr>
          <a:xfrm>
            <a:off x="5457294" y="2851240"/>
            <a:ext cx="1350222" cy="2683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Tipologia</a:t>
            </a:r>
            <a:endParaRPr lang="it-IT" sz="1400" dirty="0">
              <a:solidFill>
                <a:schemeClr val="accent1">
                  <a:lumMod val="75000"/>
                </a:schemeClr>
              </a:solidFill>
            </a:endParaRPr>
          </a:p>
        </p:txBody>
      </p:sp>
      <p:cxnSp>
        <p:nvCxnSpPr>
          <p:cNvPr id="27" name="Connettore 2 26"/>
          <p:cNvCxnSpPr>
            <a:stCxn id="26" idx="2"/>
            <a:endCxn id="25" idx="0"/>
          </p:cNvCxnSpPr>
          <p:nvPr/>
        </p:nvCxnSpPr>
        <p:spPr>
          <a:xfrm>
            <a:off x="6132405" y="3119624"/>
            <a:ext cx="0" cy="81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tangolo arrotondato 27"/>
          <p:cNvSpPr/>
          <p:nvPr/>
        </p:nvSpPr>
        <p:spPr>
          <a:xfrm>
            <a:off x="3102043" y="2781837"/>
            <a:ext cx="1117344" cy="36304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Prezzo Base</a:t>
            </a:r>
            <a:endParaRPr lang="it-IT" sz="1400" dirty="0">
              <a:solidFill>
                <a:schemeClr val="accent1">
                  <a:lumMod val="75000"/>
                </a:schemeClr>
              </a:solidFill>
            </a:endParaRPr>
          </a:p>
        </p:txBody>
      </p:sp>
      <p:sp>
        <p:nvSpPr>
          <p:cNvPr id="29" name="Rombo 28"/>
          <p:cNvSpPr/>
          <p:nvPr/>
        </p:nvSpPr>
        <p:spPr>
          <a:xfrm>
            <a:off x="4749530" y="2096749"/>
            <a:ext cx="289774" cy="29433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cxnSp>
        <p:nvCxnSpPr>
          <p:cNvPr id="30" name="Connettore 1 29"/>
          <p:cNvCxnSpPr>
            <a:stCxn id="16" idx="2"/>
            <a:endCxn id="29" idx="0"/>
          </p:cNvCxnSpPr>
          <p:nvPr/>
        </p:nvCxnSpPr>
        <p:spPr>
          <a:xfrm>
            <a:off x="4894417" y="1511635"/>
            <a:ext cx="0" cy="5851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Rombo 30"/>
          <p:cNvSpPr/>
          <p:nvPr/>
        </p:nvSpPr>
        <p:spPr>
          <a:xfrm>
            <a:off x="9319600" y="2096749"/>
            <a:ext cx="289774" cy="29433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2" name="Rettangolo arrotondato 31"/>
          <p:cNvSpPr/>
          <p:nvPr/>
        </p:nvSpPr>
        <p:spPr>
          <a:xfrm>
            <a:off x="7525503" y="2926155"/>
            <a:ext cx="1031991" cy="3952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Treno</a:t>
            </a:r>
            <a:endParaRPr lang="it-IT" sz="1400" dirty="0">
              <a:solidFill>
                <a:schemeClr val="accent1">
                  <a:lumMod val="75000"/>
                </a:schemeClr>
              </a:solidFill>
            </a:endParaRPr>
          </a:p>
        </p:txBody>
      </p:sp>
      <p:sp>
        <p:nvSpPr>
          <p:cNvPr id="33" name="Rettangolo arrotondato 32"/>
          <p:cNvSpPr/>
          <p:nvPr/>
        </p:nvSpPr>
        <p:spPr>
          <a:xfrm>
            <a:off x="10610468" y="2963358"/>
            <a:ext cx="1002921" cy="3809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Itinerario</a:t>
            </a:r>
            <a:endParaRPr lang="it-IT" sz="1400" dirty="0">
              <a:solidFill>
                <a:schemeClr val="accent1">
                  <a:lumMod val="75000"/>
                </a:schemeClr>
              </a:solidFill>
            </a:endParaRPr>
          </a:p>
        </p:txBody>
      </p:sp>
      <p:cxnSp>
        <p:nvCxnSpPr>
          <p:cNvPr id="34" name="Connettore 2 33"/>
          <p:cNvCxnSpPr>
            <a:stCxn id="28" idx="2"/>
            <a:endCxn id="35" idx="0"/>
          </p:cNvCxnSpPr>
          <p:nvPr/>
        </p:nvCxnSpPr>
        <p:spPr>
          <a:xfrm flipH="1">
            <a:off x="3659701" y="3144880"/>
            <a:ext cx="1014" cy="75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ttangolo arrotondato 34"/>
          <p:cNvSpPr/>
          <p:nvPr/>
        </p:nvSpPr>
        <p:spPr>
          <a:xfrm>
            <a:off x="3151815" y="3902979"/>
            <a:ext cx="1015772" cy="3991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solidFill>
                  <a:schemeClr val="accent1">
                    <a:lumMod val="75000"/>
                  </a:schemeClr>
                </a:solidFill>
              </a:rPr>
              <a:t>Fascia D’età</a:t>
            </a:r>
            <a:endParaRPr lang="it-IT" sz="1400" dirty="0">
              <a:solidFill>
                <a:schemeClr val="accent1">
                  <a:lumMod val="75000"/>
                </a:schemeClr>
              </a:solidFill>
            </a:endParaRPr>
          </a:p>
        </p:txBody>
      </p:sp>
      <p:sp>
        <p:nvSpPr>
          <p:cNvPr id="36" name="Rombo 35"/>
          <p:cNvSpPr/>
          <p:nvPr/>
        </p:nvSpPr>
        <p:spPr>
          <a:xfrm>
            <a:off x="3514814" y="3373348"/>
            <a:ext cx="289774" cy="29433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pic>
        <p:nvPicPr>
          <p:cNvPr id="37" name="Immagine 36"/>
          <p:cNvPicPr>
            <a:picLocks noChangeAspect="1"/>
          </p:cNvPicPr>
          <p:nvPr/>
        </p:nvPicPr>
        <p:blipFill>
          <a:blip r:embed="rId2"/>
          <a:stretch>
            <a:fillRect/>
          </a:stretch>
        </p:blipFill>
        <p:spPr>
          <a:xfrm>
            <a:off x="5980540" y="3362006"/>
            <a:ext cx="317019" cy="317019"/>
          </a:xfrm>
          <a:prstGeom prst="rect">
            <a:avLst/>
          </a:prstGeom>
        </p:spPr>
      </p:pic>
      <p:cxnSp>
        <p:nvCxnSpPr>
          <p:cNvPr id="38" name="Connettore 2 37"/>
          <p:cNvCxnSpPr>
            <a:stCxn id="20" idx="2"/>
            <a:endCxn id="31" idx="0"/>
          </p:cNvCxnSpPr>
          <p:nvPr/>
        </p:nvCxnSpPr>
        <p:spPr>
          <a:xfrm>
            <a:off x="9461220" y="1375719"/>
            <a:ext cx="3267" cy="7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4 38"/>
          <p:cNvCxnSpPr>
            <a:stCxn id="31" idx="1"/>
            <a:endCxn id="32" idx="0"/>
          </p:cNvCxnSpPr>
          <p:nvPr/>
        </p:nvCxnSpPr>
        <p:spPr>
          <a:xfrm rot="10800000" flipV="1">
            <a:off x="8041500" y="2243915"/>
            <a:ext cx="1278101" cy="6822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ttore 4 39"/>
          <p:cNvCxnSpPr>
            <a:stCxn id="24" idx="1"/>
            <a:endCxn id="22" idx="0"/>
          </p:cNvCxnSpPr>
          <p:nvPr/>
        </p:nvCxnSpPr>
        <p:spPr>
          <a:xfrm rot="10800000" flipV="1">
            <a:off x="7029981" y="4249730"/>
            <a:ext cx="866630" cy="8907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4 40"/>
          <p:cNvCxnSpPr>
            <a:stCxn id="31" idx="3"/>
            <a:endCxn id="33" idx="0"/>
          </p:cNvCxnSpPr>
          <p:nvPr/>
        </p:nvCxnSpPr>
        <p:spPr>
          <a:xfrm>
            <a:off x="9609374" y="2243916"/>
            <a:ext cx="1502555" cy="719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29" idx="1"/>
            <a:endCxn id="28" idx="0"/>
          </p:cNvCxnSpPr>
          <p:nvPr/>
        </p:nvCxnSpPr>
        <p:spPr>
          <a:xfrm rot="10800000" flipV="1">
            <a:off x="3660716" y="2243915"/>
            <a:ext cx="1088815" cy="5379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ttore 4 42"/>
          <p:cNvCxnSpPr>
            <a:stCxn id="29" idx="3"/>
            <a:endCxn id="26" idx="0"/>
          </p:cNvCxnSpPr>
          <p:nvPr/>
        </p:nvCxnSpPr>
        <p:spPr>
          <a:xfrm>
            <a:off x="5039304" y="2243916"/>
            <a:ext cx="1093101" cy="6073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asellaDiTesto 1"/>
          <p:cNvSpPr txBox="1"/>
          <p:nvPr/>
        </p:nvSpPr>
        <p:spPr>
          <a:xfrm>
            <a:off x="152850" y="216149"/>
            <a:ext cx="5464299" cy="461665"/>
          </a:xfrm>
          <a:prstGeom prst="rect">
            <a:avLst/>
          </a:prstGeom>
          <a:noFill/>
        </p:spPr>
        <p:txBody>
          <a:bodyPr wrap="square" rtlCol="0">
            <a:spAutoFit/>
          </a:bodyPr>
          <a:lstStyle/>
          <a:p>
            <a:r>
              <a:rPr lang="it-IT" sz="2400" dirty="0" smtClean="0">
                <a:solidFill>
                  <a:srgbClr val="FF0000"/>
                </a:solidFill>
              </a:rPr>
              <a:t>SCHEMA CONCETTUALE:</a:t>
            </a:r>
            <a:endParaRPr lang="it-IT" sz="2400" dirty="0">
              <a:solidFill>
                <a:srgbClr val="FF0000"/>
              </a:solidFill>
            </a:endParaRPr>
          </a:p>
        </p:txBody>
      </p:sp>
    </p:spTree>
    <p:extLst>
      <p:ext uri="{BB962C8B-B14F-4D97-AF65-F5344CB8AC3E}">
        <p14:creationId xmlns:p14="http://schemas.microsoft.com/office/powerpoint/2010/main" val="408463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6000" b="1" dirty="0" smtClean="0">
                <a:solidFill>
                  <a:srgbClr val="FF0000"/>
                </a:solidFill>
                <a:latin typeface="+mn-lt"/>
                <a:cs typeface="Arial" panose="020B0604020202020204" pitchFamily="34" charset="0"/>
              </a:rPr>
              <a:t>Legenda</a:t>
            </a:r>
            <a:endParaRPr lang="it-IT" b="1" dirty="0">
              <a:solidFill>
                <a:srgbClr val="FF0000"/>
              </a:solidFill>
              <a:latin typeface="+mn-lt"/>
              <a:cs typeface="Arial" panose="020B0604020202020204" pitchFamily="34" charset="0"/>
            </a:endParaRPr>
          </a:p>
        </p:txBody>
      </p:sp>
      <p:sp>
        <p:nvSpPr>
          <p:cNvPr id="3" name="Segnaposto contenuto 2"/>
          <p:cNvSpPr>
            <a:spLocks noGrp="1"/>
          </p:cNvSpPr>
          <p:nvPr>
            <p:ph idx="1"/>
          </p:nvPr>
        </p:nvSpPr>
        <p:spPr>
          <a:xfrm>
            <a:off x="714632" y="1666397"/>
            <a:ext cx="10515600" cy="4351338"/>
          </a:xfrm>
        </p:spPr>
        <p:txBody>
          <a:bodyPr>
            <a:normAutofit/>
          </a:bodyPr>
          <a:lstStyle/>
          <a:p>
            <a:r>
              <a:rPr lang="it-IT" sz="4400" dirty="0" smtClean="0"/>
              <a:t>Entità</a:t>
            </a:r>
          </a:p>
          <a:p>
            <a:r>
              <a:rPr lang="it-IT" sz="4400" dirty="0" smtClean="0"/>
              <a:t>Verbo</a:t>
            </a:r>
          </a:p>
          <a:p>
            <a:r>
              <a:rPr lang="it-IT" sz="4400" dirty="0" smtClean="0"/>
              <a:t>Attributo</a:t>
            </a:r>
          </a:p>
          <a:p>
            <a:r>
              <a:rPr lang="it-IT" sz="4400" dirty="0" smtClean="0"/>
              <a:t>È caratterizzato da</a:t>
            </a:r>
          </a:p>
        </p:txBody>
      </p:sp>
      <p:sp>
        <p:nvSpPr>
          <p:cNvPr id="4" name="Rettangolo 3"/>
          <p:cNvSpPr/>
          <p:nvPr/>
        </p:nvSpPr>
        <p:spPr>
          <a:xfrm>
            <a:off x="6188959" y="1825625"/>
            <a:ext cx="1473971" cy="505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ombo 4"/>
          <p:cNvSpPr/>
          <p:nvPr/>
        </p:nvSpPr>
        <p:spPr>
          <a:xfrm>
            <a:off x="6362493" y="2466013"/>
            <a:ext cx="1126902" cy="764237"/>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dirty="0"/>
          </a:p>
        </p:txBody>
      </p:sp>
      <p:sp>
        <p:nvSpPr>
          <p:cNvPr id="7" name="Rettangolo arrotondato 6"/>
          <p:cNvSpPr/>
          <p:nvPr/>
        </p:nvSpPr>
        <p:spPr>
          <a:xfrm>
            <a:off x="6437350" y="3446840"/>
            <a:ext cx="977187" cy="3952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1">
                  <a:lumMod val="75000"/>
                </a:schemeClr>
              </a:solidFill>
            </a:endParaRPr>
          </a:p>
        </p:txBody>
      </p:sp>
      <p:sp>
        <p:nvSpPr>
          <p:cNvPr id="8" name="Rombo 7"/>
          <p:cNvSpPr/>
          <p:nvPr/>
        </p:nvSpPr>
        <p:spPr>
          <a:xfrm>
            <a:off x="6745640" y="4262107"/>
            <a:ext cx="289774" cy="29433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8703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5372" y="436604"/>
            <a:ext cx="11065157" cy="6105863"/>
          </a:xfrm>
          <a:solidFill>
            <a:schemeClr val="bg1"/>
          </a:solidFill>
        </p:spPr>
        <p:txBody>
          <a:bodyPr>
            <a:normAutofit fontScale="90000"/>
          </a:bodyPr>
          <a:lstStyle/>
          <a:p>
            <a:pPr algn="l"/>
            <a:r>
              <a:rPr lang="it-IT" dirty="0" smtClean="0">
                <a:solidFill>
                  <a:srgbClr val="FF0000"/>
                </a:solidFill>
              </a:rPr>
              <a:t>MODELLO LOGICO:</a:t>
            </a:r>
            <a:r>
              <a:rPr lang="it-IT" dirty="0" smtClean="0"/>
              <a:t/>
            </a:r>
            <a:br>
              <a:rPr lang="it-IT" dirty="0" smtClean="0"/>
            </a:br>
            <a:r>
              <a:rPr lang="it-IT" sz="3100" dirty="0" smtClean="0"/>
              <a:t>TRADUCE IL MODELLO CONCETTUALE IN UNO SCHEMA LOGICO, CHE DIPENDE DAL TIPO DI SISTEMA INFORMATICO ADOTTATO (ACCESS).</a:t>
            </a:r>
            <a:br>
              <a:rPr lang="it-IT" sz="3100" dirty="0" smtClean="0"/>
            </a:br>
            <a:r>
              <a:rPr lang="it-IT" sz="3100" dirty="0" smtClean="0"/>
              <a:t>COME MODELLO LOGICO ABBIAMO SCELTO IL MODELLO RELAZIONALE, ALLA CUI BASE C’E’ IL CONCETTO DI NORMALIZZAZIONE.</a:t>
            </a:r>
            <a:br>
              <a:rPr lang="it-IT" sz="3100" dirty="0" smtClean="0"/>
            </a:br>
            <a:r>
              <a:rPr lang="it-IT" sz="3100" dirty="0" smtClean="0"/>
              <a:t/>
            </a:r>
            <a:br>
              <a:rPr lang="it-IT" sz="3100" dirty="0" smtClean="0"/>
            </a:br>
            <a:r>
              <a:rPr lang="it-IT" sz="4000" dirty="0" smtClean="0">
                <a:solidFill>
                  <a:srgbClr val="FF0000"/>
                </a:solidFill>
              </a:rPr>
              <a:t>NORMALIZZAZIONE:</a:t>
            </a:r>
            <a:r>
              <a:rPr lang="it-IT" sz="4000" dirty="0" smtClean="0"/>
              <a:t/>
            </a:r>
            <a:br>
              <a:rPr lang="it-IT" sz="4000" dirty="0" smtClean="0"/>
            </a:br>
            <a:r>
              <a:rPr lang="it-IT" sz="3200" dirty="0"/>
              <a:t/>
            </a:r>
            <a:br>
              <a:rPr lang="it-IT" sz="3200" dirty="0"/>
            </a:br>
            <a:r>
              <a:rPr lang="it-IT" sz="3200" u="sng" dirty="0" smtClean="0"/>
              <a:t>PRIMO CRITERIO DI NORMALIZZAZIONE:</a:t>
            </a:r>
            <a:br>
              <a:rPr lang="it-IT" sz="3200" u="sng" dirty="0" smtClean="0"/>
            </a:br>
            <a:r>
              <a:rPr lang="it-IT" sz="3200" u="sng" dirty="0" smtClean="0">
                <a:solidFill>
                  <a:srgbClr val="FF0000"/>
                </a:solidFill>
              </a:rPr>
              <a:t/>
            </a:r>
            <a:br>
              <a:rPr lang="it-IT" sz="3200" u="sng" dirty="0" smtClean="0">
                <a:solidFill>
                  <a:srgbClr val="FF0000"/>
                </a:solidFill>
              </a:rPr>
            </a:br>
            <a:r>
              <a:rPr lang="it-IT" sz="3200" dirty="0" smtClean="0"/>
              <a:t>TROVARE CAMPI DI RIPETIZIONE DOVUTI A RELAZIONI GERARCHICHE, IN MODO DA ELIMINARE LE RIDONDANZE E LE ANOMALIE DOVUTE  AD ERRORI DI IMMISIONE DEI DATI.</a:t>
            </a:r>
            <a:br>
              <a:rPr lang="it-IT" sz="3200" dirty="0" smtClean="0"/>
            </a:br>
            <a:r>
              <a:rPr lang="it-IT" sz="3100" dirty="0" smtClean="0"/>
              <a:t/>
            </a:r>
            <a:br>
              <a:rPr lang="it-IT" sz="3100" dirty="0" smtClean="0"/>
            </a:br>
            <a:endParaRPr lang="it-IT" sz="3100" dirty="0"/>
          </a:p>
        </p:txBody>
      </p:sp>
    </p:spTree>
    <p:extLst>
      <p:ext uri="{BB962C8B-B14F-4D97-AF65-F5344CB8AC3E}">
        <p14:creationId xmlns:p14="http://schemas.microsoft.com/office/powerpoint/2010/main" val="118427334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890</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Calibri Light</vt:lpstr>
      <vt:lpstr>Tema di Office</vt:lpstr>
      <vt:lpstr>Presentazione standard di PowerPoint</vt:lpstr>
      <vt:lpstr>OBBIETTIVI DEL PROGETTO:</vt:lpstr>
      <vt:lpstr>NARRAZIONE</vt:lpstr>
      <vt:lpstr>NARRAZIONE IN LOGICA DEL PRIMO ORDINE: IL LINGUAGGIO DEL PRIMO ORDINE E’ UN LINGUAGGIO FORMALE PER GESTIRE IN MODO MECCANICO ENUNCIATI E RAGIONAMENTI CHE COINVOLGONO CONNETTIVI LOGICI, RELAZIONI E QUANTIFICATORI. IL TERMINE «PRIMO ORDINE» INDICA CHE VI E’ UIN INSIEME DI RIFERIMENTO E CHE I QUANTIFICATORI POSSONO RIGUARDARE SOLO GLI ELEMENTI ALL’INTERNO DI QUELL’INSIEME. IN SOSTANZA LA LOGICA DEL PRIMO ORDINE DECRETA CHE ESISTONO COSE, PERSONE SULLE QUALI SI CREANO RELAZIONI.</vt:lpstr>
      <vt:lpstr>MODELLO CONCETTUALE HA IL COMPITO DI DARE UNA RAPPRESENTAZIONE CHIARA E IMMEDIATA DELLA REALTA’ DESCRITTA, A PRESCINDERE DAL SISTEMA INFORMATICO UTILIZZATO, TRATTANDOSI DI UNA FASE INTERMEDIA TRA QUELLA DI ANALISI DELLA REALTA’ E QUELLA DI PROGGETTAZIONE LOGICA E FISICA.  COSTRUZIONE DEL MODELLO CONCETTUALE: SI PARTE DALLA NARRAZIONE CHE DESCRIVE GLI ELEMENTI DELLA REALTA’ SU CUI SI VUOLE OTTENERE RELAZIONI: SOSTANTIVI COME ATTORI, VERBI COME PROCESSI.  PER I MICRODATI POSSIAMO AVERE DUE TIPI DI MODELLI CONCETTUALI:   -IDEF0: DESCRIVE CIO’ CHE IL SISTEMA DEVE ESSERE CAPACE DI FARE. AD OGNI PROCESSO PUO’ ESSERE COLLEGATO UN SOTTOPROCESSO; L’OUT-PUT PUO’ ESSERE L’INPUT DI UN ALTRO. E’ TIPICAMENTE UTILIZZATA NEI SISTEMI DI MONITORAGGIO E CONTROLLO QUALITA’.  -MODELLO ENTITA’ RELAZIONE (E/R): INDIVIDUA LE ENTITA’ RILEVANTI PER IL SISTEMA INFORMATICO E LE LORO PROPRIETA’ DESCRITTE ATTRAVERSO ATTRIBBUTI CHE SONO CARATTERIZZATI DA UN NOME E DALL’INSIEME DEI VALORI CHE POSSONO ASSUMERE. LE DIPENDENZE ESISTENTI TRA I DATI VENGONO ESPRESSE TRAMITE RELAZIONI, CHE VENGONO CLASSIFICATE IN BASE ALLA CARDINALITA’.  PER IL NOSTRO PROGETTO ABBIAMO DECISO DI USARE QUEST’ULTIMO MODELLO DATO CHE NON SIAMO INTERESSATE AL PROCESSO MA A UNO STUDIO INFORMATIVO DEI DATI.</vt:lpstr>
      <vt:lpstr>CARDINALITA’:</vt:lpstr>
      <vt:lpstr>Presentazione standard di PowerPoint</vt:lpstr>
      <vt:lpstr>Legenda</vt:lpstr>
      <vt:lpstr>MODELLO LOGICO: TRADUCE IL MODELLO CONCETTUALE IN UNO SCHEMA LOGICO, CHE DIPENDE DAL TIPO DI SISTEMA INFORMATICO ADOTTATO (ACCESS). COME MODELLO LOGICO ABBIAMO SCELTO IL MODELLO RELAZIONALE, ALLA CUI BASE C’E’ IL CONCETTO DI NORMALIZZAZIONE.  NORMALIZZAZIONE:  PRIMO CRITERIO DI NORMALIZZAZIONE:  TROVARE CAMPI DI RIPETIZIONE DOVUTI A RELAZIONI GERARCHICHE, IN MODO DA ELIMINARE LE RIDONDANZE E LE ANOMALIE DOVUTE  AD ERRORI DI IMMISIONE DEI DATI.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RAIL</dc:title>
  <dc:creator>Aula A</dc:creator>
  <cp:lastModifiedBy>Chiara Camerota</cp:lastModifiedBy>
  <cp:revision>27</cp:revision>
  <dcterms:created xsi:type="dcterms:W3CDTF">2015-06-16T10:53:19Z</dcterms:created>
  <dcterms:modified xsi:type="dcterms:W3CDTF">2015-06-18T19:08:43Z</dcterms:modified>
</cp:coreProperties>
</file>