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3" r:id="rId5"/>
    <p:sldId id="265" r:id="rId6"/>
    <p:sldId id="259" r:id="rId7"/>
    <p:sldId id="262" r:id="rId8"/>
    <p:sldId id="264" r:id="rId9"/>
    <p:sldId id="267" r:id="rId10"/>
    <p:sldId id="266" r:id="rId11"/>
    <p:sldId id="26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outlineViewPr>
    <p:cViewPr>
      <p:scale>
        <a:sx n="33" d="100"/>
        <a:sy n="33" d="100"/>
      </p:scale>
      <p:origin x="0" y="-37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A606B-7DE1-4282-BAE7-BF3A0D191FAA}"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B07A-2F64-4FF0-8C12-ADABA09FB121}" type="slidenum">
              <a:rPr lang="en-US" smtClean="0"/>
              <a:t>‹#›</a:t>
            </a:fld>
            <a:endParaRPr lang="en-US"/>
          </a:p>
        </p:txBody>
      </p:sp>
    </p:spTree>
    <p:extLst>
      <p:ext uri="{BB962C8B-B14F-4D97-AF65-F5344CB8AC3E}">
        <p14:creationId xmlns:p14="http://schemas.microsoft.com/office/powerpoint/2010/main" val="260669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553798-14CE-4550-8813-D86F14865C4E}" type="datetime1">
              <a:rPr lang="en-US" smtClean="0"/>
              <a:t>1/12/2023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837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797E-A339-42D2-8ED6-30565FFD366F}"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422480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4724C8-F7BF-48B1-BEED-BBB688CECFBC}"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22293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B3D0DA-2D35-448A-8645-FB73DD99DAB3}"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136097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42A9A-6593-45E6-9125-5EA35E466C7C}"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23632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7942AE-5959-455F-A40C-158E52DE76CD}" type="datetime1">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92125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71069-F5A2-4F26-947A-5D2E812BE33E}" type="datetime1">
              <a:rPr lang="en-US" smtClean="0"/>
              <a:t>1/12/2023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83872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B2685BF-0B22-4210-8C2A-ADF61E7D09BB}"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6693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8B27171-D720-4D37-B7DE-67D5EDFA664C}"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8353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FC56E-2BFD-4605-81C8-E6C849B30B90}"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50203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5106C-8E1F-48F4-BF36-4B0B595D1077}"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92718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DAECD-BF28-4F23-B39C-75BE8BBEF0EE}"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153152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6610-B0EF-4A11-A972-0780DCB40E15}" type="datetime1">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2560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4454F-5722-4D1D-AA05-43AB19C92C21}" type="datetime1">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378539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55104-61F5-4E54-A34A-000F0D5D5098}" type="datetime1">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8358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627224-0FCA-4507-8424-CAD024E6C227}"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234489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31B3A-1C5F-40DC-A9CB-4EE6F838E16B}"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1404B9-AD00-41C4-967D-1C4F56274402}" type="slidenum">
              <a:rPr lang="en-US" smtClean="0"/>
              <a:t>‹#›</a:t>
            </a:fld>
            <a:endParaRPr lang="en-US"/>
          </a:p>
        </p:txBody>
      </p:sp>
    </p:spTree>
    <p:extLst>
      <p:ext uri="{BB962C8B-B14F-4D97-AF65-F5344CB8AC3E}">
        <p14:creationId xmlns:p14="http://schemas.microsoft.com/office/powerpoint/2010/main" val="75264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F42FE7-B2E3-4DC4-904A-0F59185BFACE}" type="datetime1">
              <a:rPr lang="en-US" smtClean="0"/>
              <a:t>1/12/2023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1404B9-AD00-41C4-967D-1C4F56274402}" type="slidenum">
              <a:rPr lang="en-US" smtClean="0"/>
              <a:t>‹#›</a:t>
            </a:fld>
            <a:endParaRPr lang="en-US"/>
          </a:p>
        </p:txBody>
      </p:sp>
    </p:spTree>
    <p:extLst>
      <p:ext uri="{BB962C8B-B14F-4D97-AF65-F5344CB8AC3E}">
        <p14:creationId xmlns:p14="http://schemas.microsoft.com/office/powerpoint/2010/main" val="40307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learn.microsoft.com/en-us/dotnet/standard/clr" TargetMode="External"/><Relationship Id="rId13" Type="http://schemas.openxmlformats.org/officeDocument/2006/relationships/hyperlink" Target="https://www.baeldung.com/java-se-ee-me" TargetMode="External"/><Relationship Id="rId3" Type="http://schemas.openxmlformats.org/officeDocument/2006/relationships/hyperlink" Target="https://en.wikipedia.org/wiki/.NET_Framework" TargetMode="External"/><Relationship Id="rId7" Type="http://schemas.openxmlformats.org/officeDocument/2006/relationships/hyperlink" Target="https://dotnet.microsoft.com/en-us/platform/support/policy" TargetMode="External"/><Relationship Id="rId12" Type="http://schemas.openxmlformats.org/officeDocument/2006/relationships/hyperlink" Target="https://jcp.org/en/procedures/overview" TargetMode="External"/><Relationship Id="rId2" Type="http://schemas.openxmlformats.org/officeDocument/2006/relationships/hyperlink" Target="https://en.wikipedia.org/wiki/.NET" TargetMode="External"/><Relationship Id="rId1" Type="http://schemas.openxmlformats.org/officeDocument/2006/relationships/slideLayout" Target="../slideLayouts/slideLayout2.xml"/><Relationship Id="rId6" Type="http://schemas.openxmlformats.org/officeDocument/2006/relationships/hyperlink" Target="https://learn.microsoft.com/en-us/dotnet/standard/design-guidelines/general-naming-conventions" TargetMode="External"/><Relationship Id="rId11" Type="http://schemas.openxmlformats.org/officeDocument/2006/relationships/hyperlink" Target="https://en.wikipedia.org/wiki/Java_Community_Process" TargetMode="External"/><Relationship Id="rId5" Type="http://schemas.openxmlformats.org/officeDocument/2006/relationships/hyperlink" Target="https://learn.microsoft.com/en-us/dotnet/core/whats-new/dotnet-5" TargetMode="External"/><Relationship Id="rId15" Type="http://schemas.openxmlformats.org/officeDocument/2006/relationships/hyperlink" Target="https://www.youtube.com/@PayaraFish" TargetMode="External"/><Relationship Id="rId10" Type="http://schemas.openxmlformats.org/officeDocument/2006/relationships/hyperlink" Target="https://learn.microsoft.com/en-us/aspnet/core/tutorials/first-web-api?view=aspnetcore-7.0&amp;tabs=visual-studio" TargetMode="External"/><Relationship Id="rId4" Type="http://schemas.openxmlformats.org/officeDocument/2006/relationships/hyperlink" Target="https://dotnet.microsoft.com/en-us/learn/dotnet/what-is-dotnet" TargetMode="External"/><Relationship Id="rId9" Type="http://schemas.openxmlformats.org/officeDocument/2006/relationships/hyperlink" Target="https://www.youtube.com/watch?v=gCHoBJf4htg" TargetMode="External"/><Relationship Id="rId14" Type="http://schemas.openxmlformats.org/officeDocument/2006/relationships/hyperlink" Target="https://www.geeksforgeeks.org/difference-between-jit-and-jvm-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C44D-22CC-60A0-15DB-0A14759D7B28}"/>
              </a:ext>
            </a:extLst>
          </p:cNvPr>
          <p:cNvSpPr>
            <a:spLocks noGrp="1"/>
          </p:cNvSpPr>
          <p:nvPr>
            <p:ph type="ctrTitle"/>
          </p:nvPr>
        </p:nvSpPr>
        <p:spPr/>
        <p:txBody>
          <a:bodyPr/>
          <a:lstStyle/>
          <a:p>
            <a:r>
              <a:rPr lang="en-US" dirty="0"/>
              <a:t>Java vs .NET</a:t>
            </a:r>
          </a:p>
        </p:txBody>
      </p:sp>
      <p:sp>
        <p:nvSpPr>
          <p:cNvPr id="3" name="Subtitle 2">
            <a:extLst>
              <a:ext uri="{FF2B5EF4-FFF2-40B4-BE49-F238E27FC236}">
                <a16:creationId xmlns:a16="http://schemas.microsoft.com/office/drawing/2014/main" id="{CCF71B11-7B21-AEBD-1298-39B675120BCB}"/>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67FDD9A-FCFB-720D-3366-A3C62A1F30BC}"/>
              </a:ext>
            </a:extLst>
          </p:cNvPr>
          <p:cNvSpPr>
            <a:spLocks noGrp="1"/>
          </p:cNvSpPr>
          <p:nvPr>
            <p:ph type="sldNum" sz="quarter" idx="12"/>
          </p:nvPr>
        </p:nvSpPr>
        <p:spPr/>
        <p:txBody>
          <a:bodyPr/>
          <a:lstStyle/>
          <a:p>
            <a:fld id="{711404B9-AD00-41C4-967D-1C4F56274402}" type="slidenum">
              <a:rPr lang="en-US" smtClean="0"/>
              <a:t>1</a:t>
            </a:fld>
            <a:endParaRPr lang="en-US"/>
          </a:p>
        </p:txBody>
      </p:sp>
    </p:spTree>
    <p:extLst>
      <p:ext uri="{BB962C8B-B14F-4D97-AF65-F5344CB8AC3E}">
        <p14:creationId xmlns:p14="http://schemas.microsoft.com/office/powerpoint/2010/main" val="282296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7E2F-A8FC-EB71-65F8-045C4DCD84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77E57C-1440-C6FC-3DCF-A98EAF39679D}"/>
              </a:ext>
            </a:extLst>
          </p:cNvPr>
          <p:cNvSpPr>
            <a:spLocks noGrp="1"/>
          </p:cNvSpPr>
          <p:nvPr>
            <p:ph idx="1"/>
          </p:nvPr>
        </p:nvSpPr>
        <p:spPr/>
        <p:txBody>
          <a:bodyPr>
            <a:normAutofit lnSpcReduction="10000"/>
          </a:bodyPr>
          <a:lstStyle/>
          <a:p>
            <a:r>
              <a:rPr lang="en-US" dirty="0"/>
              <a:t>Both are robust platforms that can be used in all sorts of applications</a:t>
            </a:r>
          </a:p>
          <a:p>
            <a:r>
              <a:rPr lang="en-US" dirty="0"/>
              <a:t>.NET has everything a developer needs to develop an application, however, it almost limits the developer to what Microsoft wants to offer.</a:t>
            </a:r>
          </a:p>
          <a:p>
            <a:r>
              <a:rPr lang="en-US" dirty="0"/>
              <a:t>Java has everything a developer needs to develop an application and gives the developer the freedom to choose which tool to use, however, it can become confusing to choose among a long list of available tools and they are scattered everywhere. No single organization manages the available tools for each requirement. </a:t>
            </a:r>
          </a:p>
          <a:p>
            <a:r>
              <a:rPr lang="en-US" dirty="0"/>
              <a:t>Setting up Spring is the easiest, then .NET and then JakartaEE</a:t>
            </a:r>
          </a:p>
          <a:p>
            <a:r>
              <a:rPr lang="en-US" dirty="0"/>
              <a:t>Spring and .NET have in memory database which makes it much easier to quickly set up a new project</a:t>
            </a:r>
          </a:p>
        </p:txBody>
      </p:sp>
      <p:sp>
        <p:nvSpPr>
          <p:cNvPr id="4" name="Slide Number Placeholder 3">
            <a:extLst>
              <a:ext uri="{FF2B5EF4-FFF2-40B4-BE49-F238E27FC236}">
                <a16:creationId xmlns:a16="http://schemas.microsoft.com/office/drawing/2014/main" id="{50BC41AD-2EED-2A4B-ABAE-980906D70AFF}"/>
              </a:ext>
            </a:extLst>
          </p:cNvPr>
          <p:cNvSpPr>
            <a:spLocks noGrp="1"/>
          </p:cNvSpPr>
          <p:nvPr>
            <p:ph type="sldNum" sz="quarter" idx="12"/>
          </p:nvPr>
        </p:nvSpPr>
        <p:spPr/>
        <p:txBody>
          <a:bodyPr/>
          <a:lstStyle/>
          <a:p>
            <a:fld id="{711404B9-AD00-41C4-967D-1C4F56274402}" type="slidenum">
              <a:rPr lang="en-US" smtClean="0"/>
              <a:t>10</a:t>
            </a:fld>
            <a:endParaRPr lang="en-US"/>
          </a:p>
        </p:txBody>
      </p:sp>
    </p:spTree>
    <p:extLst>
      <p:ext uri="{BB962C8B-B14F-4D97-AF65-F5344CB8AC3E}">
        <p14:creationId xmlns:p14="http://schemas.microsoft.com/office/powerpoint/2010/main" val="424945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75E8-0AD2-DCA5-D872-AF138D5C604A}"/>
              </a:ext>
            </a:extLst>
          </p:cNvPr>
          <p:cNvSpPr>
            <a:spLocks noGrp="1"/>
          </p:cNvSpPr>
          <p:nvPr>
            <p:ph type="title"/>
          </p:nvPr>
        </p:nvSpPr>
        <p:spPr/>
        <p:txBody>
          <a:bodyPr/>
          <a:lstStyle/>
          <a:p>
            <a:r>
              <a:rPr lang="en-US" dirty="0"/>
              <a:t>Conclusion contd.</a:t>
            </a:r>
          </a:p>
        </p:txBody>
      </p:sp>
      <p:sp>
        <p:nvSpPr>
          <p:cNvPr id="3" name="Content Placeholder 2">
            <a:extLst>
              <a:ext uri="{FF2B5EF4-FFF2-40B4-BE49-F238E27FC236}">
                <a16:creationId xmlns:a16="http://schemas.microsoft.com/office/drawing/2014/main" id="{BB946BF2-4A08-91D2-42E1-7B2469734318}"/>
              </a:ext>
            </a:extLst>
          </p:cNvPr>
          <p:cNvSpPr>
            <a:spLocks noGrp="1"/>
          </p:cNvSpPr>
          <p:nvPr>
            <p:ph idx="1"/>
          </p:nvPr>
        </p:nvSpPr>
        <p:spPr/>
        <p:txBody>
          <a:bodyPr>
            <a:normAutofit fontScale="85000" lnSpcReduction="10000"/>
          </a:bodyPr>
          <a:lstStyle/>
          <a:p>
            <a:r>
              <a:rPr lang="en-US" dirty="0"/>
              <a:t>JakartaEE needs significantly more effort to set up than Spring and .NET</a:t>
            </a:r>
          </a:p>
          <a:p>
            <a:r>
              <a:rPr lang="en-US" dirty="0"/>
              <a:t>.NET needs gigabytes of data to be downloaded for the first time of using each template which also takes about half an hour to complete the set up (depending on the internet speed and the computer’s power)</a:t>
            </a:r>
          </a:p>
          <a:p>
            <a:r>
              <a:rPr lang="en-US" dirty="0"/>
              <a:t>Final project configuration heavily depends on the design of the application but I believe, Spring Boot will be easiest, then .NET and JakartaEE would be most complicated almost the same (as it can have multiple subprojects, each require different configuration etc.)</a:t>
            </a:r>
          </a:p>
          <a:p>
            <a:r>
              <a:rPr lang="en-US" dirty="0"/>
              <a:t>The efforts needed to maintain the application almost completely depends on the design but Spring is less likely to become unmanageable</a:t>
            </a:r>
          </a:p>
          <a:p>
            <a:r>
              <a:rPr lang="en-US" dirty="0"/>
              <a:t>Details like syntax differences should not matter to a developer unless they’re convinced that, for example, the lack of a specific feature blocks or causes significant inconvenience in the process of meeting the business requirements.</a:t>
            </a:r>
          </a:p>
          <a:p>
            <a:r>
              <a:rPr lang="en-US" dirty="0"/>
              <a:t>The end user should not feel any difference when using the product</a:t>
            </a:r>
          </a:p>
        </p:txBody>
      </p:sp>
      <p:sp>
        <p:nvSpPr>
          <p:cNvPr id="4" name="Slide Number Placeholder 3">
            <a:extLst>
              <a:ext uri="{FF2B5EF4-FFF2-40B4-BE49-F238E27FC236}">
                <a16:creationId xmlns:a16="http://schemas.microsoft.com/office/drawing/2014/main" id="{9E136F93-D81D-9432-77B8-E77C68CF341A}"/>
              </a:ext>
            </a:extLst>
          </p:cNvPr>
          <p:cNvSpPr>
            <a:spLocks noGrp="1"/>
          </p:cNvSpPr>
          <p:nvPr>
            <p:ph type="sldNum" sz="quarter" idx="12"/>
          </p:nvPr>
        </p:nvSpPr>
        <p:spPr/>
        <p:txBody>
          <a:bodyPr/>
          <a:lstStyle/>
          <a:p>
            <a:fld id="{711404B9-AD00-41C4-967D-1C4F56274402}" type="slidenum">
              <a:rPr lang="en-US" smtClean="0"/>
              <a:t>11</a:t>
            </a:fld>
            <a:endParaRPr lang="en-US"/>
          </a:p>
        </p:txBody>
      </p:sp>
    </p:spTree>
    <p:extLst>
      <p:ext uri="{BB962C8B-B14F-4D97-AF65-F5344CB8AC3E}">
        <p14:creationId xmlns:p14="http://schemas.microsoft.com/office/powerpoint/2010/main" val="416167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939D-1BA0-B3F0-0BC3-9B6E11CF5AD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CFF9098-5758-E2AC-7093-09DCCDC1FEB1}"/>
              </a:ext>
            </a:extLst>
          </p:cNvPr>
          <p:cNvSpPr>
            <a:spLocks noGrp="1"/>
          </p:cNvSpPr>
          <p:nvPr>
            <p:ph idx="1"/>
          </p:nvPr>
        </p:nvSpPr>
        <p:spPr>
          <a:xfrm>
            <a:off x="1154954" y="2603500"/>
            <a:ext cx="8825659" cy="3565288"/>
          </a:xfrm>
        </p:spPr>
        <p:txBody>
          <a:bodyPr>
            <a:normAutofit fontScale="40000" lnSpcReduction="20000"/>
          </a:bodyPr>
          <a:lstStyle/>
          <a:p>
            <a:r>
              <a:rPr lang="en-US" dirty="0"/>
              <a:t>.NET</a:t>
            </a:r>
          </a:p>
          <a:p>
            <a:pPr lvl="1"/>
            <a:r>
              <a:rPr lang="en-US" dirty="0">
                <a:hlinkClick r:id="rId2"/>
              </a:rPr>
              <a:t>https://en.wikipedia.org/wiki/.NET</a:t>
            </a:r>
            <a:endParaRPr lang="en-US" dirty="0"/>
          </a:p>
          <a:p>
            <a:pPr lvl="1"/>
            <a:r>
              <a:rPr lang="en-US" dirty="0">
                <a:hlinkClick r:id="rId3"/>
              </a:rPr>
              <a:t>https://en.wikipedia.org/wiki/.NET_Framework</a:t>
            </a:r>
            <a:endParaRPr lang="en-US" dirty="0"/>
          </a:p>
          <a:p>
            <a:pPr lvl="1"/>
            <a:r>
              <a:rPr lang="en-US" dirty="0">
                <a:hlinkClick r:id="rId4"/>
              </a:rPr>
              <a:t>https://dotnet.microsoft.com/en-us/learn/dotnet/what-is-dotnet</a:t>
            </a:r>
            <a:endParaRPr lang="en-US" dirty="0"/>
          </a:p>
          <a:p>
            <a:pPr lvl="1"/>
            <a:r>
              <a:rPr lang="en-US" dirty="0">
                <a:hlinkClick r:id="rId5"/>
              </a:rPr>
              <a:t>https://learn.microsoft.com/en-us/dotnet/core/whats-new/dotnet-5</a:t>
            </a:r>
            <a:endParaRPr lang="en-US" dirty="0"/>
          </a:p>
          <a:p>
            <a:pPr lvl="1"/>
            <a:r>
              <a:rPr lang="en-US" dirty="0">
                <a:hlinkClick r:id="rId6"/>
              </a:rPr>
              <a:t>https://learn.microsoft.com/en-us/dotnet/standard/design-guidelines/general-naming-conventions</a:t>
            </a:r>
            <a:endParaRPr lang="en-US" dirty="0"/>
          </a:p>
          <a:p>
            <a:pPr lvl="1"/>
            <a:r>
              <a:rPr lang="en-US" dirty="0">
                <a:hlinkClick r:id="rId7"/>
              </a:rPr>
              <a:t>https://dotnet.microsoft.com/en-us/platform/support/policy</a:t>
            </a:r>
            <a:endParaRPr lang="en-US" dirty="0"/>
          </a:p>
          <a:p>
            <a:pPr lvl="1"/>
            <a:r>
              <a:rPr lang="en-US" dirty="0">
                <a:hlinkClick r:id="rId8"/>
              </a:rPr>
              <a:t>https://learn.microsoft.com/en-us/dotnet/standard/clr</a:t>
            </a:r>
            <a:endParaRPr lang="en-US" dirty="0"/>
          </a:p>
          <a:p>
            <a:pPr lvl="1"/>
            <a:r>
              <a:rPr lang="en-US" dirty="0">
                <a:hlinkClick r:id="rId9"/>
              </a:rPr>
              <a:t>https://www.youtube.com/watch?v=gCHoBJf4htg</a:t>
            </a:r>
            <a:endParaRPr lang="en-US" dirty="0"/>
          </a:p>
          <a:p>
            <a:pPr lvl="1"/>
            <a:r>
              <a:rPr lang="en-US" dirty="0">
                <a:hlinkClick r:id="rId10"/>
              </a:rPr>
              <a:t>https://learn.microsoft.com/en-us/aspnet/core/tutorials/first-web-api?view=aspnetcore-7.0&amp;tabs=visual-studio</a:t>
            </a:r>
            <a:endParaRPr lang="en-US" dirty="0"/>
          </a:p>
          <a:p>
            <a:r>
              <a:rPr lang="en-US" dirty="0"/>
              <a:t>Java</a:t>
            </a:r>
          </a:p>
          <a:p>
            <a:pPr lvl="1"/>
            <a:r>
              <a:rPr lang="en-US" dirty="0">
                <a:hlinkClick r:id="rId11"/>
              </a:rPr>
              <a:t>https://en.wikipedia.org/wiki/Java_(software_platform)</a:t>
            </a:r>
          </a:p>
          <a:p>
            <a:pPr lvl="1"/>
            <a:r>
              <a:rPr lang="en-US" dirty="0">
                <a:hlinkClick r:id="rId11"/>
              </a:rPr>
              <a:t>https://en.wikipedia.org/wiki/Java_Community_Process</a:t>
            </a:r>
            <a:endParaRPr lang="en-US" dirty="0"/>
          </a:p>
          <a:p>
            <a:pPr lvl="1"/>
            <a:r>
              <a:rPr lang="en-US" dirty="0">
                <a:hlinkClick r:id="rId12"/>
              </a:rPr>
              <a:t>https://jcp.org/en/procedures/overview</a:t>
            </a:r>
            <a:endParaRPr lang="en-US" dirty="0"/>
          </a:p>
          <a:p>
            <a:pPr lvl="1"/>
            <a:r>
              <a:rPr lang="en-US" dirty="0">
                <a:hlinkClick r:id="rId13"/>
              </a:rPr>
              <a:t>https://www.baeldung.com/java-se-ee-me</a:t>
            </a:r>
            <a:endParaRPr lang="en-US" dirty="0"/>
          </a:p>
          <a:p>
            <a:pPr lvl="1"/>
            <a:r>
              <a:rPr lang="en-US" dirty="0">
                <a:hlinkClick r:id="rId14"/>
              </a:rPr>
              <a:t>https://www.geeksforgeeks.org/difference-between-jit-and-jvm-in-java/</a:t>
            </a:r>
            <a:endParaRPr lang="en-US" dirty="0"/>
          </a:p>
          <a:p>
            <a:pPr lvl="1"/>
            <a:r>
              <a:rPr lang="en-US" dirty="0">
                <a:hlinkClick r:id="rId15"/>
              </a:rPr>
              <a:t>https://www.youtube.com/@PayaraFish</a:t>
            </a:r>
            <a:endParaRPr lang="en-US" dirty="0"/>
          </a:p>
        </p:txBody>
      </p:sp>
      <p:sp>
        <p:nvSpPr>
          <p:cNvPr id="4" name="Slide Number Placeholder 3">
            <a:extLst>
              <a:ext uri="{FF2B5EF4-FFF2-40B4-BE49-F238E27FC236}">
                <a16:creationId xmlns:a16="http://schemas.microsoft.com/office/drawing/2014/main" id="{81DDF1C1-BADB-6A0D-3C6A-ECB06373AF1A}"/>
              </a:ext>
            </a:extLst>
          </p:cNvPr>
          <p:cNvSpPr>
            <a:spLocks noGrp="1"/>
          </p:cNvSpPr>
          <p:nvPr>
            <p:ph type="sldNum" sz="quarter" idx="12"/>
          </p:nvPr>
        </p:nvSpPr>
        <p:spPr/>
        <p:txBody>
          <a:bodyPr/>
          <a:lstStyle/>
          <a:p>
            <a:fld id="{711404B9-AD00-41C4-967D-1C4F56274402}" type="slidenum">
              <a:rPr lang="en-US" smtClean="0"/>
              <a:t>12</a:t>
            </a:fld>
            <a:endParaRPr lang="en-US"/>
          </a:p>
        </p:txBody>
      </p:sp>
    </p:spTree>
    <p:extLst>
      <p:ext uri="{BB962C8B-B14F-4D97-AF65-F5344CB8AC3E}">
        <p14:creationId xmlns:p14="http://schemas.microsoft.com/office/powerpoint/2010/main" val="22961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6237-BFEB-32B2-8501-E5B8CB0E3189}"/>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B93BD41B-CE35-67CD-83BA-083B6FCE0901}"/>
              </a:ext>
            </a:extLst>
          </p:cNvPr>
          <p:cNvSpPr>
            <a:spLocks noGrp="1"/>
          </p:cNvSpPr>
          <p:nvPr>
            <p:ph idx="1"/>
          </p:nvPr>
        </p:nvSpPr>
        <p:spPr/>
        <p:txBody>
          <a:bodyPr/>
          <a:lstStyle/>
          <a:p>
            <a:r>
              <a:rPr lang="en-US" dirty="0"/>
              <a:t>What is .NET – a brief history</a:t>
            </a:r>
          </a:p>
          <a:p>
            <a:r>
              <a:rPr lang="en-US" dirty="0"/>
              <a:t>What is Java (EE and Spring) – a brief history</a:t>
            </a:r>
          </a:p>
          <a:p>
            <a:r>
              <a:rPr lang="en-US" dirty="0"/>
              <a:t>Overall comparison</a:t>
            </a:r>
          </a:p>
          <a:p>
            <a:r>
              <a:rPr lang="en-US" dirty="0"/>
              <a:t>Comparing execution models</a:t>
            </a:r>
          </a:p>
          <a:p>
            <a:r>
              <a:rPr lang="en-US" dirty="0"/>
              <a:t>A sample project for each</a:t>
            </a:r>
          </a:p>
          <a:p>
            <a:r>
              <a:rPr lang="en-US" dirty="0"/>
              <a:t>Conclusion</a:t>
            </a:r>
          </a:p>
          <a:p>
            <a:r>
              <a:rPr lang="en-US" dirty="0"/>
              <a:t>Reference</a:t>
            </a:r>
          </a:p>
          <a:p>
            <a:endParaRPr lang="en-US" dirty="0"/>
          </a:p>
        </p:txBody>
      </p:sp>
      <p:sp>
        <p:nvSpPr>
          <p:cNvPr id="4" name="Slide Number Placeholder 3">
            <a:extLst>
              <a:ext uri="{FF2B5EF4-FFF2-40B4-BE49-F238E27FC236}">
                <a16:creationId xmlns:a16="http://schemas.microsoft.com/office/drawing/2014/main" id="{E22FF226-D7B4-1428-0044-BB216267A32C}"/>
              </a:ext>
            </a:extLst>
          </p:cNvPr>
          <p:cNvSpPr>
            <a:spLocks noGrp="1"/>
          </p:cNvSpPr>
          <p:nvPr>
            <p:ph type="sldNum" sz="quarter" idx="12"/>
          </p:nvPr>
        </p:nvSpPr>
        <p:spPr/>
        <p:txBody>
          <a:bodyPr/>
          <a:lstStyle/>
          <a:p>
            <a:fld id="{711404B9-AD00-41C4-967D-1C4F56274402}" type="slidenum">
              <a:rPr lang="en-US" smtClean="0"/>
              <a:t>2</a:t>
            </a:fld>
            <a:endParaRPr lang="en-US"/>
          </a:p>
        </p:txBody>
      </p:sp>
    </p:spTree>
    <p:extLst>
      <p:ext uri="{BB962C8B-B14F-4D97-AF65-F5344CB8AC3E}">
        <p14:creationId xmlns:p14="http://schemas.microsoft.com/office/powerpoint/2010/main" val="366856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5033-B2E7-D7FA-5240-4C6BEDCF8EF2}"/>
              </a:ext>
            </a:extLst>
          </p:cNvPr>
          <p:cNvSpPr>
            <a:spLocks noGrp="1"/>
          </p:cNvSpPr>
          <p:nvPr>
            <p:ph type="title"/>
          </p:nvPr>
        </p:nvSpPr>
        <p:spPr/>
        <p:txBody>
          <a:bodyPr/>
          <a:lstStyle/>
          <a:p>
            <a:r>
              <a:rPr lang="en-US" dirty="0"/>
              <a:t>.NET</a:t>
            </a:r>
          </a:p>
        </p:txBody>
      </p:sp>
      <p:sp>
        <p:nvSpPr>
          <p:cNvPr id="3" name="Content Placeholder 2">
            <a:extLst>
              <a:ext uri="{FF2B5EF4-FFF2-40B4-BE49-F238E27FC236}">
                <a16:creationId xmlns:a16="http://schemas.microsoft.com/office/drawing/2014/main" id="{329ACDC4-4673-0955-6D13-0884FB61B996}"/>
              </a:ext>
            </a:extLst>
          </p:cNvPr>
          <p:cNvSpPr>
            <a:spLocks noGrp="1"/>
          </p:cNvSpPr>
          <p:nvPr>
            <p:ph idx="1"/>
          </p:nvPr>
        </p:nvSpPr>
        <p:spPr/>
        <p:txBody>
          <a:bodyPr>
            <a:normAutofit fontScale="92500" lnSpcReduction="20000"/>
          </a:bodyPr>
          <a:lstStyle/>
          <a:p>
            <a:r>
              <a:rPr lang="en-US" dirty="0"/>
              <a:t>Started as .NET Framework as Microsoft’s response to increasing demands for enterprise applications.</a:t>
            </a:r>
          </a:p>
          <a:p>
            <a:r>
              <a:rPr lang="en-US" dirty="0"/>
              <a:t>.NET Framework would only work on Windows servers and machines because … it’s Microsoft</a:t>
            </a:r>
          </a:p>
          <a:p>
            <a:r>
              <a:rPr lang="en-US" dirty="0"/>
              <a:t>.NET Core replaced .NET Framework to make .NET compatible with various OS environments as the industry was pushing for open source, multi environment software</a:t>
            </a:r>
          </a:p>
          <a:p>
            <a:r>
              <a:rPr lang="en-US" dirty="0"/>
              <a:t>It’s a platform to create applications for desktop, web or mobile</a:t>
            </a:r>
          </a:p>
          <a:p>
            <a:r>
              <a:rPr lang="en-US" dirty="0"/>
              <a:t>Can support multiple languages</a:t>
            </a:r>
          </a:p>
          <a:p>
            <a:r>
              <a:rPr lang="en-US" dirty="0"/>
              <a:t>Microsoft decides what and when to add to the platform</a:t>
            </a:r>
          </a:p>
          <a:p>
            <a:r>
              <a:rPr lang="en-US" dirty="0"/>
              <a:t>Has Two main frameworks. WPF for Platform-independent applications and WCF for client-server applications</a:t>
            </a:r>
          </a:p>
          <a:p>
            <a:endParaRPr lang="en-US" dirty="0"/>
          </a:p>
        </p:txBody>
      </p:sp>
      <p:sp>
        <p:nvSpPr>
          <p:cNvPr id="4" name="Slide Number Placeholder 3">
            <a:extLst>
              <a:ext uri="{FF2B5EF4-FFF2-40B4-BE49-F238E27FC236}">
                <a16:creationId xmlns:a16="http://schemas.microsoft.com/office/drawing/2014/main" id="{328D95D1-A92D-3A27-E17C-2143030905B1}"/>
              </a:ext>
            </a:extLst>
          </p:cNvPr>
          <p:cNvSpPr>
            <a:spLocks noGrp="1"/>
          </p:cNvSpPr>
          <p:nvPr>
            <p:ph type="sldNum" sz="quarter" idx="12"/>
          </p:nvPr>
        </p:nvSpPr>
        <p:spPr/>
        <p:txBody>
          <a:bodyPr/>
          <a:lstStyle/>
          <a:p>
            <a:fld id="{711404B9-AD00-41C4-967D-1C4F56274402}" type="slidenum">
              <a:rPr lang="en-US" smtClean="0"/>
              <a:t>3</a:t>
            </a:fld>
            <a:endParaRPr lang="en-US"/>
          </a:p>
        </p:txBody>
      </p:sp>
    </p:spTree>
    <p:extLst>
      <p:ext uri="{BB962C8B-B14F-4D97-AF65-F5344CB8AC3E}">
        <p14:creationId xmlns:p14="http://schemas.microsoft.com/office/powerpoint/2010/main" val="5253593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1793-8762-6982-D729-69320834DF3A}"/>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7B015EE7-AA0E-CFCB-DF55-EC851C90C9B9}"/>
              </a:ext>
            </a:extLst>
          </p:cNvPr>
          <p:cNvSpPr>
            <a:spLocks noGrp="1"/>
          </p:cNvSpPr>
          <p:nvPr>
            <p:ph idx="1"/>
          </p:nvPr>
        </p:nvSpPr>
        <p:spPr/>
        <p:txBody>
          <a:bodyPr>
            <a:normAutofit fontScale="92500"/>
          </a:bodyPr>
          <a:lstStyle/>
          <a:p>
            <a:r>
              <a:rPr lang="en-US" dirty="0"/>
              <a:t>Started as an internal project in Sun Microsystems and then Oracle took over</a:t>
            </a:r>
          </a:p>
          <a:p>
            <a:r>
              <a:rPr lang="en-US" dirty="0"/>
              <a:t>Started as a 4-part platform based on Java language as a set of cross platform tools</a:t>
            </a:r>
          </a:p>
          <a:p>
            <a:pPr lvl="1"/>
            <a:r>
              <a:rPr lang="en-US" dirty="0"/>
              <a:t>Java Card – for smart cards</a:t>
            </a:r>
          </a:p>
          <a:p>
            <a:pPr lvl="1"/>
            <a:r>
              <a:rPr lang="en-US" dirty="0"/>
              <a:t>JavaSE – for desktop applications</a:t>
            </a:r>
          </a:p>
          <a:p>
            <a:pPr lvl="1"/>
            <a:r>
              <a:rPr lang="en-US" dirty="0"/>
              <a:t>JavaME – for Mobile applications</a:t>
            </a:r>
          </a:p>
          <a:p>
            <a:pPr lvl="1"/>
            <a:r>
              <a:rPr lang="en-US" dirty="0"/>
              <a:t>JavaEE – for enterprise (mainly client-server) applications</a:t>
            </a:r>
          </a:p>
          <a:p>
            <a:r>
              <a:rPr lang="en-US" dirty="0"/>
              <a:t>JavaEE (initially called J2EE) is a set of specifications. Third parties can add their implementations which they can make free to use or charge the users (in this case the developers). Developers choose which implementation to use</a:t>
            </a:r>
          </a:p>
        </p:txBody>
      </p:sp>
      <p:sp>
        <p:nvSpPr>
          <p:cNvPr id="4" name="Slide Number Placeholder 3">
            <a:extLst>
              <a:ext uri="{FF2B5EF4-FFF2-40B4-BE49-F238E27FC236}">
                <a16:creationId xmlns:a16="http://schemas.microsoft.com/office/drawing/2014/main" id="{80CE73B1-DCF3-EB67-C1F0-8EEA83114757}"/>
              </a:ext>
            </a:extLst>
          </p:cNvPr>
          <p:cNvSpPr>
            <a:spLocks noGrp="1"/>
          </p:cNvSpPr>
          <p:nvPr>
            <p:ph type="sldNum" sz="quarter" idx="12"/>
          </p:nvPr>
        </p:nvSpPr>
        <p:spPr/>
        <p:txBody>
          <a:bodyPr/>
          <a:lstStyle/>
          <a:p>
            <a:fld id="{711404B9-AD00-41C4-967D-1C4F56274402}" type="slidenum">
              <a:rPr lang="en-US" smtClean="0"/>
              <a:t>4</a:t>
            </a:fld>
            <a:endParaRPr lang="en-US"/>
          </a:p>
        </p:txBody>
      </p:sp>
    </p:spTree>
    <p:extLst>
      <p:ext uri="{BB962C8B-B14F-4D97-AF65-F5344CB8AC3E}">
        <p14:creationId xmlns:p14="http://schemas.microsoft.com/office/powerpoint/2010/main" val="24364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6AA2-AF47-006E-4511-F62D15DB59C9}"/>
              </a:ext>
            </a:extLst>
          </p:cNvPr>
          <p:cNvSpPr>
            <a:spLocks noGrp="1"/>
          </p:cNvSpPr>
          <p:nvPr>
            <p:ph type="title"/>
          </p:nvPr>
        </p:nvSpPr>
        <p:spPr/>
        <p:txBody>
          <a:bodyPr/>
          <a:lstStyle/>
          <a:p>
            <a:r>
              <a:rPr lang="en-US" dirty="0"/>
              <a:t>Java contd.</a:t>
            </a:r>
          </a:p>
        </p:txBody>
      </p:sp>
      <p:sp>
        <p:nvSpPr>
          <p:cNvPr id="3" name="Content Placeholder 2">
            <a:extLst>
              <a:ext uri="{FF2B5EF4-FFF2-40B4-BE49-F238E27FC236}">
                <a16:creationId xmlns:a16="http://schemas.microsoft.com/office/drawing/2014/main" id="{BB3263BA-4541-C6B1-EF86-C7813F40AAC2}"/>
              </a:ext>
            </a:extLst>
          </p:cNvPr>
          <p:cNvSpPr>
            <a:spLocks noGrp="1"/>
          </p:cNvSpPr>
          <p:nvPr>
            <p:ph idx="1"/>
          </p:nvPr>
        </p:nvSpPr>
        <p:spPr/>
        <p:txBody>
          <a:bodyPr/>
          <a:lstStyle/>
          <a:p>
            <a:r>
              <a:rPr lang="en-US" dirty="0"/>
              <a:t>JakartaEE replaced JavaEE and is usually compared to Spring</a:t>
            </a:r>
          </a:p>
          <a:p>
            <a:r>
              <a:rPr lang="en-US" dirty="0"/>
              <a:t>Spring started as a framework but expanded and became a platform itself however, newer versions of Spring need JakartaEE to run and generally is not a complete JEE platform</a:t>
            </a:r>
          </a:p>
          <a:p>
            <a:r>
              <a:rPr lang="en-US" dirty="0"/>
              <a:t>Java applications use a wide variety of frameworks in different layers of the application including Hibernate, Spring Boot, </a:t>
            </a:r>
            <a:r>
              <a:rPr lang="en-US" dirty="0" err="1"/>
              <a:t>etc</a:t>
            </a:r>
            <a:endParaRPr lang="en-US" dirty="0"/>
          </a:p>
          <a:p>
            <a:r>
              <a:rPr lang="en-US" dirty="0"/>
              <a:t>Changes to the platform are proposed in the form of a Java Specification Request (JSR) and Java Executive Committee (EC) which is a subset of Java Community approves JSRs to be included in each Java version</a:t>
            </a:r>
          </a:p>
          <a:p>
            <a:endParaRPr lang="en-US" dirty="0"/>
          </a:p>
        </p:txBody>
      </p:sp>
      <p:sp>
        <p:nvSpPr>
          <p:cNvPr id="4" name="Slide Number Placeholder 3">
            <a:extLst>
              <a:ext uri="{FF2B5EF4-FFF2-40B4-BE49-F238E27FC236}">
                <a16:creationId xmlns:a16="http://schemas.microsoft.com/office/drawing/2014/main" id="{B443BAFC-9F99-B2FE-D59C-6B2009139F1C}"/>
              </a:ext>
            </a:extLst>
          </p:cNvPr>
          <p:cNvSpPr>
            <a:spLocks noGrp="1"/>
          </p:cNvSpPr>
          <p:nvPr>
            <p:ph type="sldNum" sz="quarter" idx="12"/>
          </p:nvPr>
        </p:nvSpPr>
        <p:spPr/>
        <p:txBody>
          <a:bodyPr/>
          <a:lstStyle/>
          <a:p>
            <a:fld id="{711404B9-AD00-41C4-967D-1C4F56274402}" type="slidenum">
              <a:rPr lang="en-US" smtClean="0"/>
              <a:t>5</a:t>
            </a:fld>
            <a:endParaRPr lang="en-US"/>
          </a:p>
        </p:txBody>
      </p:sp>
    </p:spTree>
    <p:extLst>
      <p:ext uri="{BB962C8B-B14F-4D97-AF65-F5344CB8AC3E}">
        <p14:creationId xmlns:p14="http://schemas.microsoft.com/office/powerpoint/2010/main" val="18315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C784D3-303B-61FD-78E2-B169146136F4}"/>
              </a:ext>
            </a:extLst>
          </p:cNvPr>
          <p:cNvSpPr>
            <a:spLocks noGrp="1"/>
          </p:cNvSpPr>
          <p:nvPr>
            <p:ph type="title"/>
          </p:nvPr>
        </p:nvSpPr>
        <p:spPr/>
        <p:txBody>
          <a:bodyPr/>
          <a:lstStyle/>
          <a:p>
            <a:r>
              <a:rPr lang="en-US" dirty="0"/>
              <a:t>Overall comparison</a:t>
            </a:r>
          </a:p>
        </p:txBody>
      </p:sp>
      <p:graphicFrame>
        <p:nvGraphicFramePr>
          <p:cNvPr id="4" name="Table 4">
            <a:extLst>
              <a:ext uri="{FF2B5EF4-FFF2-40B4-BE49-F238E27FC236}">
                <a16:creationId xmlns:a16="http://schemas.microsoft.com/office/drawing/2014/main" id="{05C408C9-8531-E2EE-8E80-B346D0ACC726}"/>
              </a:ext>
            </a:extLst>
          </p:cNvPr>
          <p:cNvGraphicFramePr>
            <a:graphicFrameLocks noGrp="1"/>
          </p:cNvGraphicFramePr>
          <p:nvPr>
            <p:ph idx="1"/>
            <p:extLst>
              <p:ext uri="{D42A27DB-BD31-4B8C-83A1-F6EECF244321}">
                <p14:modId xmlns:p14="http://schemas.microsoft.com/office/powerpoint/2010/main" val="1395750310"/>
              </p:ext>
            </p:extLst>
          </p:nvPr>
        </p:nvGraphicFramePr>
        <p:xfrm>
          <a:off x="838200" y="2426131"/>
          <a:ext cx="10515600" cy="4038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7694695"/>
                    </a:ext>
                  </a:extLst>
                </a:gridCol>
                <a:gridCol w="3505200">
                  <a:extLst>
                    <a:ext uri="{9D8B030D-6E8A-4147-A177-3AD203B41FA5}">
                      <a16:colId xmlns:a16="http://schemas.microsoft.com/office/drawing/2014/main" val="2442142990"/>
                    </a:ext>
                  </a:extLst>
                </a:gridCol>
                <a:gridCol w="3505200">
                  <a:extLst>
                    <a:ext uri="{9D8B030D-6E8A-4147-A177-3AD203B41FA5}">
                      <a16:colId xmlns:a16="http://schemas.microsoft.com/office/drawing/2014/main" val="787822486"/>
                    </a:ext>
                  </a:extLst>
                </a:gridCol>
              </a:tblGrid>
              <a:tr h="370840">
                <a:tc>
                  <a:txBody>
                    <a:bodyPr/>
                    <a:lstStyle/>
                    <a:p>
                      <a:endParaRPr lang="en-US" sz="1400" dirty="0"/>
                    </a:p>
                  </a:txBody>
                  <a:tcPr/>
                </a:tc>
                <a:tc>
                  <a:txBody>
                    <a:bodyPr/>
                    <a:lstStyle/>
                    <a:p>
                      <a:r>
                        <a:rPr lang="en-US" sz="1400" dirty="0"/>
                        <a:t>.NET</a:t>
                      </a:r>
                    </a:p>
                  </a:txBody>
                  <a:tcPr/>
                </a:tc>
                <a:tc>
                  <a:txBody>
                    <a:bodyPr/>
                    <a:lstStyle/>
                    <a:p>
                      <a:r>
                        <a:rPr lang="en-US" sz="1400" dirty="0"/>
                        <a:t>Java</a:t>
                      </a:r>
                    </a:p>
                  </a:txBody>
                  <a:tcPr/>
                </a:tc>
                <a:extLst>
                  <a:ext uri="{0D108BD9-81ED-4DB2-BD59-A6C34878D82A}">
                    <a16:rowId xmlns:a16="http://schemas.microsoft.com/office/drawing/2014/main" val="2999390065"/>
                  </a:ext>
                </a:extLst>
              </a:tr>
              <a:tr h="370840">
                <a:tc>
                  <a:txBody>
                    <a:bodyPr/>
                    <a:lstStyle/>
                    <a:p>
                      <a:r>
                        <a:rPr lang="en-US" sz="1400" dirty="0"/>
                        <a:t>Can run standalone?</a:t>
                      </a:r>
                    </a:p>
                  </a:txBody>
                  <a:tcPr/>
                </a:tc>
                <a:tc>
                  <a:txBody>
                    <a:bodyPr/>
                    <a:lstStyle/>
                    <a:p>
                      <a:r>
                        <a:rPr lang="en-US" sz="1400" dirty="0"/>
                        <a:t>Yes with a class containing a Main method</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Java can with a class containing a main method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JakartaEE needs a separate Runtime</a:t>
                      </a:r>
                    </a:p>
                  </a:txBody>
                  <a:tcPr/>
                </a:tc>
                <a:extLst>
                  <a:ext uri="{0D108BD9-81ED-4DB2-BD59-A6C34878D82A}">
                    <a16:rowId xmlns:a16="http://schemas.microsoft.com/office/drawing/2014/main" val="3830800266"/>
                  </a:ext>
                </a:extLst>
              </a:tr>
              <a:tr h="370840">
                <a:tc>
                  <a:txBody>
                    <a:bodyPr/>
                    <a:lstStyle/>
                    <a:p>
                      <a:r>
                        <a:rPr lang="en-US" sz="1400" dirty="0"/>
                        <a:t>Web Server</a:t>
                      </a:r>
                    </a:p>
                  </a:txBody>
                  <a:tcPr/>
                </a:tc>
                <a:tc>
                  <a:txBody>
                    <a:bodyPr/>
                    <a:lstStyle/>
                    <a:p>
                      <a:r>
                        <a:rPr lang="en-US" sz="1400" dirty="0"/>
                        <a:t>IIS </a:t>
                      </a:r>
                    </a:p>
                  </a:txBody>
                  <a:tcPr/>
                </a:tc>
                <a:tc>
                  <a:txBody>
                    <a:bodyPr/>
                    <a:lstStyle/>
                    <a:p>
                      <a:r>
                        <a:rPr lang="en-US" sz="1400" dirty="0"/>
                        <a:t>Apache Tomcat, WebLogic, WebSphere, etc.</a:t>
                      </a:r>
                    </a:p>
                  </a:txBody>
                  <a:tcPr/>
                </a:tc>
                <a:extLst>
                  <a:ext uri="{0D108BD9-81ED-4DB2-BD59-A6C34878D82A}">
                    <a16:rowId xmlns:a16="http://schemas.microsoft.com/office/drawing/2014/main" val="3484173716"/>
                  </a:ext>
                </a:extLst>
              </a:tr>
              <a:tr h="370840">
                <a:tc>
                  <a:txBody>
                    <a:bodyPr/>
                    <a:lstStyle/>
                    <a:p>
                      <a:r>
                        <a:rPr lang="en-US" sz="1400" dirty="0"/>
                        <a:t>Runtime</a:t>
                      </a:r>
                    </a:p>
                  </a:txBody>
                  <a:tcPr/>
                </a:tc>
                <a:tc>
                  <a:txBody>
                    <a:bodyPr/>
                    <a:lstStyle/>
                    <a:p>
                      <a:r>
                        <a:rPr lang="en-US" sz="1400" dirty="0"/>
                        <a:t>N/A</a:t>
                      </a:r>
                    </a:p>
                  </a:txBody>
                  <a:tcPr/>
                </a:tc>
                <a:tc>
                  <a:txBody>
                    <a:bodyPr/>
                    <a:lstStyle/>
                    <a:p>
                      <a:r>
                        <a:rPr lang="en-US" sz="1400" dirty="0"/>
                        <a:t>TomEE, WebLogic, Glassfish</a:t>
                      </a:r>
                    </a:p>
                  </a:txBody>
                  <a:tcPr/>
                </a:tc>
                <a:extLst>
                  <a:ext uri="{0D108BD9-81ED-4DB2-BD59-A6C34878D82A}">
                    <a16:rowId xmlns:a16="http://schemas.microsoft.com/office/drawing/2014/main" val="2844557333"/>
                  </a:ext>
                </a:extLst>
              </a:tr>
              <a:tr h="370840">
                <a:tc>
                  <a:txBody>
                    <a:bodyPr/>
                    <a:lstStyle/>
                    <a:p>
                      <a:r>
                        <a:rPr lang="en-US" sz="1400" dirty="0"/>
                        <a:t>Executable Translator (Virtual Machine)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CLR</a:t>
                      </a:r>
                    </a:p>
                  </a:txBody>
                  <a:tcPr/>
                </a:tc>
                <a:tc>
                  <a:txBody>
                    <a:bodyPr/>
                    <a:lstStyle/>
                    <a:p>
                      <a:r>
                        <a:rPr lang="en-US" sz="1400" dirty="0"/>
                        <a:t>JVM</a:t>
                      </a:r>
                    </a:p>
                  </a:txBody>
                  <a:tcPr/>
                </a:tc>
                <a:extLst>
                  <a:ext uri="{0D108BD9-81ED-4DB2-BD59-A6C34878D82A}">
                    <a16:rowId xmlns:a16="http://schemas.microsoft.com/office/drawing/2014/main" val="3723969766"/>
                  </a:ext>
                </a:extLst>
              </a:tr>
              <a:tr h="370840">
                <a:tc>
                  <a:txBody>
                    <a:bodyPr/>
                    <a:lstStyle/>
                    <a:p>
                      <a:r>
                        <a:rPr lang="en-US" sz="1400" dirty="0"/>
                        <a:t>Multi-language support</a:t>
                      </a:r>
                    </a:p>
                  </a:txBody>
                  <a:tcPr/>
                </a:tc>
                <a:tc>
                  <a:txBody>
                    <a:bodyPr/>
                    <a:lstStyle/>
                    <a:p>
                      <a:r>
                        <a:rPr lang="en-US" sz="1400" dirty="0"/>
                        <a:t>Yes (C#.NET,F.NET,ASP.NET,…)</a:t>
                      </a:r>
                    </a:p>
                  </a:txBody>
                  <a:tcPr/>
                </a:tc>
                <a:tc>
                  <a:txBody>
                    <a:bodyPr/>
                    <a:lstStyle/>
                    <a:p>
                      <a:r>
                        <a:rPr lang="en-US" sz="1400" dirty="0"/>
                        <a:t>Yes (Java, Kotlin, Scala,…) </a:t>
                      </a:r>
                    </a:p>
                  </a:txBody>
                  <a:tcPr/>
                </a:tc>
                <a:extLst>
                  <a:ext uri="{0D108BD9-81ED-4DB2-BD59-A6C34878D82A}">
                    <a16:rowId xmlns:a16="http://schemas.microsoft.com/office/drawing/2014/main" val="2655525045"/>
                  </a:ext>
                </a:extLst>
              </a:tr>
              <a:tr h="370840">
                <a:tc>
                  <a:txBody>
                    <a:bodyPr/>
                    <a:lstStyle/>
                    <a:p>
                      <a:r>
                        <a:rPr lang="en-US" sz="1400" dirty="0"/>
                        <a:t>Maintained by</a:t>
                      </a:r>
                    </a:p>
                  </a:txBody>
                  <a:tcPr/>
                </a:tc>
                <a:tc>
                  <a:txBody>
                    <a:bodyPr/>
                    <a:lstStyle/>
                    <a:p>
                      <a:r>
                        <a:rPr lang="en-US" sz="1400" dirty="0"/>
                        <a:t>Microsoft</a:t>
                      </a:r>
                    </a:p>
                  </a:txBody>
                  <a:tcPr/>
                </a:tc>
                <a:tc>
                  <a:txBody>
                    <a:bodyPr/>
                    <a:lstStyle/>
                    <a:p>
                      <a:r>
                        <a:rPr lang="en-US" sz="1400" dirty="0"/>
                        <a:t>Oracle under Java Community Process (JCP)</a:t>
                      </a:r>
                    </a:p>
                    <a:p>
                      <a:r>
                        <a:rPr lang="en-US" sz="1400" dirty="0"/>
                        <a:t>JakartaEE by Eclipse Foundation</a:t>
                      </a:r>
                      <a:br>
                        <a:rPr lang="en-US" sz="1400" dirty="0"/>
                      </a:br>
                      <a:r>
                        <a:rPr lang="en-US" sz="1400" dirty="0"/>
                        <a:t>Spring by Pivotal Software </a:t>
                      </a:r>
                    </a:p>
                  </a:txBody>
                  <a:tcPr/>
                </a:tc>
                <a:extLst>
                  <a:ext uri="{0D108BD9-81ED-4DB2-BD59-A6C34878D82A}">
                    <a16:rowId xmlns:a16="http://schemas.microsoft.com/office/drawing/2014/main" val="821001878"/>
                  </a:ext>
                </a:extLst>
              </a:tr>
            </a:tbl>
          </a:graphicData>
        </a:graphic>
      </p:graphicFrame>
      <p:sp>
        <p:nvSpPr>
          <p:cNvPr id="6" name="Slide Number Placeholder 5">
            <a:extLst>
              <a:ext uri="{FF2B5EF4-FFF2-40B4-BE49-F238E27FC236}">
                <a16:creationId xmlns:a16="http://schemas.microsoft.com/office/drawing/2014/main" id="{6BF80BAC-60EE-F827-A6C4-0B55CF5671C7}"/>
              </a:ext>
            </a:extLst>
          </p:cNvPr>
          <p:cNvSpPr>
            <a:spLocks noGrp="1"/>
          </p:cNvSpPr>
          <p:nvPr>
            <p:ph type="sldNum" sz="quarter" idx="12"/>
          </p:nvPr>
        </p:nvSpPr>
        <p:spPr/>
        <p:txBody>
          <a:bodyPr/>
          <a:lstStyle/>
          <a:p>
            <a:fld id="{711404B9-AD00-41C4-967D-1C4F56274402}" type="slidenum">
              <a:rPr lang="en-US" smtClean="0"/>
              <a:t>6</a:t>
            </a:fld>
            <a:endParaRPr lang="en-US"/>
          </a:p>
        </p:txBody>
      </p:sp>
    </p:spTree>
    <p:extLst>
      <p:ext uri="{BB962C8B-B14F-4D97-AF65-F5344CB8AC3E}">
        <p14:creationId xmlns:p14="http://schemas.microsoft.com/office/powerpoint/2010/main" val="24467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14F-42E8-EC70-D4EB-8605D0A8DEC8}"/>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D89C1E2D-1414-84FC-0C22-BC94E311FB5E}"/>
              </a:ext>
            </a:extLst>
          </p:cNvPr>
          <p:cNvGraphicFramePr>
            <a:graphicFrameLocks noGrp="1"/>
          </p:cNvGraphicFramePr>
          <p:nvPr>
            <p:ph idx="1"/>
            <p:extLst>
              <p:ext uri="{D42A27DB-BD31-4B8C-83A1-F6EECF244321}">
                <p14:modId xmlns:p14="http://schemas.microsoft.com/office/powerpoint/2010/main" val="1857126262"/>
              </p:ext>
            </p:extLst>
          </p:nvPr>
        </p:nvGraphicFramePr>
        <p:xfrm>
          <a:off x="838200" y="2435232"/>
          <a:ext cx="10515597" cy="3855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156609924"/>
                    </a:ext>
                  </a:extLst>
                </a:gridCol>
                <a:gridCol w="3505199">
                  <a:extLst>
                    <a:ext uri="{9D8B030D-6E8A-4147-A177-3AD203B41FA5}">
                      <a16:colId xmlns:a16="http://schemas.microsoft.com/office/drawing/2014/main" val="3484996530"/>
                    </a:ext>
                  </a:extLst>
                </a:gridCol>
                <a:gridCol w="3505199">
                  <a:extLst>
                    <a:ext uri="{9D8B030D-6E8A-4147-A177-3AD203B41FA5}">
                      <a16:colId xmlns:a16="http://schemas.microsoft.com/office/drawing/2014/main" val="1622892179"/>
                    </a:ext>
                  </a:extLst>
                </a:gridCol>
              </a:tblGrid>
              <a:tr h="370840">
                <a:tc>
                  <a:txBody>
                    <a:bodyPr/>
                    <a:lstStyle/>
                    <a:p>
                      <a:endParaRPr lang="en-US" dirty="0"/>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1678204455"/>
                  </a:ext>
                </a:extLst>
              </a:tr>
              <a:tr h="370840">
                <a:tc>
                  <a:txBody>
                    <a:bodyPr/>
                    <a:lstStyle/>
                    <a:p>
                      <a:r>
                        <a:rPr lang="en-US" dirty="0"/>
                        <a:t>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JDK 11+ not free for commercial use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OpenJDK all free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JakartaEE implementations can be free</a:t>
                      </a:r>
                    </a:p>
                  </a:txBody>
                  <a:tcPr/>
                </a:tc>
                <a:extLst>
                  <a:ext uri="{0D108BD9-81ED-4DB2-BD59-A6C34878D82A}">
                    <a16:rowId xmlns:a16="http://schemas.microsoft.com/office/drawing/2014/main" val="4092542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Platform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for .NET Core</a:t>
                      </a:r>
                      <a:br>
                        <a:rPr lang="en-US" dirty="0"/>
                      </a:br>
                      <a:r>
                        <a:rPr lang="en-US" dirty="0"/>
                        <a:t>No for .NET Framework</a:t>
                      </a:r>
                    </a:p>
                  </a:txBody>
                  <a:tcPr/>
                </a:tc>
                <a:tc>
                  <a:txBody>
                    <a:bodyPr/>
                    <a:lstStyle/>
                    <a:p>
                      <a:r>
                        <a:rPr lang="en-US" dirty="0"/>
                        <a:t>Yes</a:t>
                      </a:r>
                    </a:p>
                  </a:txBody>
                  <a:tcPr/>
                </a:tc>
                <a:extLst>
                  <a:ext uri="{0D108BD9-81ED-4DB2-BD59-A6C34878D82A}">
                    <a16:rowId xmlns:a16="http://schemas.microsoft.com/office/drawing/2014/main" val="3763717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.jar, .war and sometimes .ear</a:t>
                      </a:r>
                    </a:p>
                  </a:txBody>
                  <a:tcPr/>
                </a:tc>
                <a:extLst>
                  <a:ext uri="{0D108BD9-81ED-4DB2-BD59-A6C34878D82A}">
                    <a16:rowId xmlns:a16="http://schemas.microsoft.com/office/drawing/2014/main" val="212779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Studio, DevExpress, Rider,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Eclipse, IntelliJ, NetBeans, …</a:t>
                      </a:r>
                    </a:p>
                  </a:txBody>
                  <a:tcPr/>
                </a:tc>
                <a:extLst>
                  <a:ext uri="{0D108BD9-81ED-4DB2-BD59-A6C34878D82A}">
                    <a16:rowId xmlns:a16="http://schemas.microsoft.com/office/drawing/2014/main" val="3799715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40407925"/>
                  </a:ext>
                </a:extLst>
              </a:tr>
            </a:tbl>
          </a:graphicData>
        </a:graphic>
      </p:graphicFrame>
      <p:sp>
        <p:nvSpPr>
          <p:cNvPr id="5" name="Slide Number Placeholder 4">
            <a:extLst>
              <a:ext uri="{FF2B5EF4-FFF2-40B4-BE49-F238E27FC236}">
                <a16:creationId xmlns:a16="http://schemas.microsoft.com/office/drawing/2014/main" id="{F479DA02-BCB0-A3A7-B87D-F01798CB5EA0}"/>
              </a:ext>
            </a:extLst>
          </p:cNvPr>
          <p:cNvSpPr>
            <a:spLocks noGrp="1"/>
          </p:cNvSpPr>
          <p:nvPr>
            <p:ph type="sldNum" sz="quarter" idx="12"/>
          </p:nvPr>
        </p:nvSpPr>
        <p:spPr/>
        <p:txBody>
          <a:bodyPr/>
          <a:lstStyle/>
          <a:p>
            <a:fld id="{711404B9-AD00-41C4-967D-1C4F56274402}" type="slidenum">
              <a:rPr lang="en-US" smtClean="0"/>
              <a:t>7</a:t>
            </a:fld>
            <a:endParaRPr lang="en-US"/>
          </a:p>
        </p:txBody>
      </p:sp>
    </p:spTree>
    <p:extLst>
      <p:ext uri="{BB962C8B-B14F-4D97-AF65-F5344CB8AC3E}">
        <p14:creationId xmlns:p14="http://schemas.microsoft.com/office/powerpoint/2010/main" val="321300161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97B2-CA6E-D908-7DC1-12D45F140497}"/>
              </a:ext>
            </a:extLst>
          </p:cNvPr>
          <p:cNvSpPr>
            <a:spLocks noGrp="1"/>
          </p:cNvSpPr>
          <p:nvPr>
            <p:ph type="title"/>
          </p:nvPr>
        </p:nvSpPr>
        <p:spPr/>
        <p:txBody>
          <a:bodyPr/>
          <a:lstStyle/>
          <a:p>
            <a:r>
              <a:rPr lang="en-US" dirty="0"/>
              <a:t>Overall comparison contd.</a:t>
            </a:r>
          </a:p>
        </p:txBody>
      </p:sp>
      <p:graphicFrame>
        <p:nvGraphicFramePr>
          <p:cNvPr id="4" name="Table 4">
            <a:extLst>
              <a:ext uri="{FF2B5EF4-FFF2-40B4-BE49-F238E27FC236}">
                <a16:creationId xmlns:a16="http://schemas.microsoft.com/office/drawing/2014/main" id="{0D19C925-B06C-8059-FB05-EA1B4034D353}"/>
              </a:ext>
            </a:extLst>
          </p:cNvPr>
          <p:cNvGraphicFramePr>
            <a:graphicFrameLocks noGrp="1"/>
          </p:cNvGraphicFramePr>
          <p:nvPr>
            <p:ph idx="1"/>
            <p:extLst>
              <p:ext uri="{D42A27DB-BD31-4B8C-83A1-F6EECF244321}">
                <p14:modId xmlns:p14="http://schemas.microsoft.com/office/powerpoint/2010/main" val="1448858840"/>
              </p:ext>
            </p:extLst>
          </p:nvPr>
        </p:nvGraphicFramePr>
        <p:xfrm>
          <a:off x="841802" y="2603500"/>
          <a:ext cx="10515600" cy="3037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02435569"/>
                    </a:ext>
                  </a:extLst>
                </a:gridCol>
                <a:gridCol w="3505200">
                  <a:extLst>
                    <a:ext uri="{9D8B030D-6E8A-4147-A177-3AD203B41FA5}">
                      <a16:colId xmlns:a16="http://schemas.microsoft.com/office/drawing/2014/main" val="3635665716"/>
                    </a:ext>
                  </a:extLst>
                </a:gridCol>
                <a:gridCol w="3505200">
                  <a:extLst>
                    <a:ext uri="{9D8B030D-6E8A-4147-A177-3AD203B41FA5}">
                      <a16:colId xmlns:a16="http://schemas.microsoft.com/office/drawing/2014/main" val="2618662290"/>
                    </a:ext>
                  </a:extLst>
                </a:gridCol>
              </a:tblGrid>
              <a:tr h="370840">
                <a:tc>
                  <a:txBody>
                    <a:bodyPr/>
                    <a:lstStyle/>
                    <a:p>
                      <a:endParaRPr lang="en-US"/>
                    </a:p>
                  </a:txBody>
                  <a:tcPr/>
                </a:tc>
                <a:tc>
                  <a:txBody>
                    <a:bodyPr/>
                    <a:lstStyle/>
                    <a:p>
                      <a:r>
                        <a:rPr lang="en-US" dirty="0"/>
                        <a:t>.NET</a:t>
                      </a:r>
                    </a:p>
                  </a:txBody>
                  <a:tcPr/>
                </a:tc>
                <a:tc>
                  <a:txBody>
                    <a:bodyPr/>
                    <a:lstStyle/>
                    <a:p>
                      <a:r>
                        <a:rPr lang="en-US" dirty="0"/>
                        <a:t>Java</a:t>
                      </a:r>
                    </a:p>
                  </a:txBody>
                  <a:tcPr/>
                </a:tc>
                <a:extLst>
                  <a:ext uri="{0D108BD9-81ED-4DB2-BD59-A6C34878D82A}">
                    <a16:rowId xmlns:a16="http://schemas.microsoft.com/office/drawing/2014/main" val="3203649603"/>
                  </a:ext>
                </a:extLst>
              </a:tr>
              <a:tr h="370840">
                <a:tc>
                  <a:txBody>
                    <a:bodyPr/>
                    <a:lstStyle/>
                    <a:p>
                      <a:r>
                        <a:rPr lang="en-US" dirty="0"/>
                        <a:t>Core library</a:t>
                      </a:r>
                    </a:p>
                  </a:txBody>
                  <a:tcPr/>
                </a:tc>
                <a:tc>
                  <a:txBody>
                    <a:bodyPr/>
                    <a:lstStyle/>
                    <a:p>
                      <a:r>
                        <a:rPr lang="en-US" dirty="0"/>
                        <a:t>SDK</a:t>
                      </a:r>
                    </a:p>
                  </a:txBody>
                  <a:tcPr/>
                </a:tc>
                <a:tc>
                  <a:txBody>
                    <a:bodyPr/>
                    <a:lstStyle/>
                    <a:p>
                      <a:r>
                        <a:rPr lang="en-US" dirty="0"/>
                        <a:t>JDK</a:t>
                      </a:r>
                    </a:p>
                  </a:txBody>
                  <a:tcPr/>
                </a:tc>
                <a:extLst>
                  <a:ext uri="{0D108BD9-81ED-4DB2-BD59-A6C34878D82A}">
                    <a16:rowId xmlns:a16="http://schemas.microsoft.com/office/drawing/2014/main" val="10842351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Release Policy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STS in even-numbered years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LTS in odd-numbered years.</a:t>
                      </a:r>
                      <a:endParaRPr lang="en-US" dirty="0"/>
                    </a:p>
                    <a:p>
                      <a:r>
                        <a:rPr lang="en-US" dirty="0"/>
                        <a:t>LTS support for 3 years</a:t>
                      </a:r>
                    </a:p>
                  </a:txBody>
                  <a:tcPr/>
                </a:tc>
                <a:tc>
                  <a:txBody>
                    <a:bodyPr/>
                    <a:lstStyle/>
                    <a:p>
                      <a:r>
                        <a:rPr lang="en-US" dirty="0"/>
                        <a:t>Java has STS every 6 month</a:t>
                      </a:r>
                      <a:br>
                        <a:rPr lang="en-US" dirty="0"/>
                      </a:br>
                      <a:r>
                        <a:rPr lang="en-US" dirty="0"/>
                        <a:t>and LTS every 3 years</a:t>
                      </a:r>
                      <a:br>
                        <a:rPr lang="en-US" dirty="0"/>
                      </a:br>
                      <a:r>
                        <a:rPr lang="en-US" dirty="0"/>
                        <a:t>LTS support for 3 years</a:t>
                      </a:r>
                    </a:p>
                  </a:txBody>
                  <a:tcPr/>
                </a:tc>
                <a:extLst>
                  <a:ext uri="{0D108BD9-81ED-4DB2-BD59-A6C34878D82A}">
                    <a16:rowId xmlns:a16="http://schemas.microsoft.com/office/drawing/2014/main" val="740296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 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NuGet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Ant, Maven, Gradle</a:t>
                      </a:r>
                    </a:p>
                  </a:txBody>
                  <a:tcPr/>
                </a:tc>
                <a:extLst>
                  <a:ext uri="{0D108BD9-81ED-4DB2-BD59-A6C34878D82A}">
                    <a16:rowId xmlns:a16="http://schemas.microsoft.com/office/drawing/2014/main" val="9981557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Path naming</a:t>
                      </a:r>
                    </a:p>
                  </a:txBody>
                  <a:tcPr/>
                </a:tc>
                <a:tc>
                  <a:txBody>
                    <a:bodyPr/>
                    <a:lstStyle/>
                    <a:p>
                      <a:r>
                        <a:rPr lang="en-US" dirty="0"/>
                        <a:t>Namespaces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Packages</a:t>
                      </a:r>
                    </a:p>
                  </a:txBody>
                  <a:tcPr/>
                </a:tc>
                <a:extLst>
                  <a:ext uri="{0D108BD9-81ED-4DB2-BD59-A6C34878D82A}">
                    <a16:rowId xmlns:a16="http://schemas.microsoft.com/office/drawing/2014/main" val="7349288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Naming Convention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CamelCase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camelCase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31708064"/>
                  </a:ext>
                </a:extLst>
              </a:tr>
            </a:tbl>
          </a:graphicData>
        </a:graphic>
      </p:graphicFrame>
      <p:sp>
        <p:nvSpPr>
          <p:cNvPr id="5" name="Slide Number Placeholder 4">
            <a:extLst>
              <a:ext uri="{FF2B5EF4-FFF2-40B4-BE49-F238E27FC236}">
                <a16:creationId xmlns:a16="http://schemas.microsoft.com/office/drawing/2014/main" id="{72DCA26D-00D8-B94D-0E4A-6E3AB1C17E6D}"/>
              </a:ext>
            </a:extLst>
          </p:cNvPr>
          <p:cNvSpPr>
            <a:spLocks noGrp="1"/>
          </p:cNvSpPr>
          <p:nvPr>
            <p:ph type="sldNum" sz="quarter" idx="12"/>
          </p:nvPr>
        </p:nvSpPr>
        <p:spPr/>
        <p:txBody>
          <a:bodyPr/>
          <a:lstStyle/>
          <a:p>
            <a:fld id="{711404B9-AD00-41C4-967D-1C4F56274402}" type="slidenum">
              <a:rPr lang="en-US" smtClean="0"/>
              <a:t>8</a:t>
            </a:fld>
            <a:endParaRPr lang="en-US"/>
          </a:p>
        </p:txBody>
      </p:sp>
    </p:spTree>
    <p:extLst>
      <p:ext uri="{BB962C8B-B14F-4D97-AF65-F5344CB8AC3E}">
        <p14:creationId xmlns:p14="http://schemas.microsoft.com/office/powerpoint/2010/main" val="222090463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A68F-A9A8-5481-B108-18C372665A19}"/>
              </a:ext>
            </a:extLst>
          </p:cNvPr>
          <p:cNvSpPr>
            <a:spLocks noGrp="1"/>
          </p:cNvSpPr>
          <p:nvPr>
            <p:ph type="title"/>
          </p:nvPr>
        </p:nvSpPr>
        <p:spPr/>
        <p:txBody>
          <a:bodyPr/>
          <a:lstStyle/>
          <a:p>
            <a:r>
              <a:rPr lang="en-US" sz="3200" dirty="0"/>
              <a:t>.NET vs Java Execution model (simplified)</a:t>
            </a:r>
          </a:p>
        </p:txBody>
      </p:sp>
      <p:sp>
        <p:nvSpPr>
          <p:cNvPr id="3" name="Content Placeholder 2">
            <a:extLst>
              <a:ext uri="{FF2B5EF4-FFF2-40B4-BE49-F238E27FC236}">
                <a16:creationId xmlns:a16="http://schemas.microsoft.com/office/drawing/2014/main" id="{C310B57E-9F76-4323-B530-DBE358915B69}"/>
              </a:ext>
            </a:extLst>
          </p:cNvPr>
          <p:cNvSpPr>
            <a:spLocks noGrp="1"/>
          </p:cNvSpPr>
          <p:nvPr>
            <p:ph idx="1"/>
          </p:nvPr>
        </p:nvSpPr>
        <p:spPr>
          <a:xfrm>
            <a:off x="545910" y="2347415"/>
            <a:ext cx="11150221" cy="4053385"/>
          </a:xfrm>
        </p:spPr>
        <p:txBody>
          <a:bodyPr/>
          <a:lstStyle/>
          <a:p>
            <a:pPr marL="0" indent="0">
              <a:buNone/>
            </a:pPr>
            <a:endParaRPr lang="en-US" dirty="0"/>
          </a:p>
        </p:txBody>
      </p:sp>
      <p:sp>
        <p:nvSpPr>
          <p:cNvPr id="4" name="Oval 3">
            <a:extLst>
              <a:ext uri="{FF2B5EF4-FFF2-40B4-BE49-F238E27FC236}">
                <a16:creationId xmlns:a16="http://schemas.microsoft.com/office/drawing/2014/main" id="{72484F10-CF47-9982-FFE7-E1D8F4160897}"/>
              </a:ext>
            </a:extLst>
          </p:cNvPr>
          <p:cNvSpPr/>
          <p:nvPr/>
        </p:nvSpPr>
        <p:spPr>
          <a:xfrm>
            <a:off x="866079" y="2492702"/>
            <a:ext cx="1470241"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 Core</a:t>
            </a:r>
          </a:p>
        </p:txBody>
      </p:sp>
      <p:sp>
        <p:nvSpPr>
          <p:cNvPr id="5" name="Oval 4">
            <a:extLst>
              <a:ext uri="{FF2B5EF4-FFF2-40B4-BE49-F238E27FC236}">
                <a16:creationId xmlns:a16="http://schemas.microsoft.com/office/drawing/2014/main" id="{66549207-E6E0-78D8-19D4-EDED2061EFFC}"/>
              </a:ext>
            </a:extLst>
          </p:cNvPr>
          <p:cNvSpPr/>
          <p:nvPr/>
        </p:nvSpPr>
        <p:spPr>
          <a:xfrm>
            <a:off x="2819095" y="2582835"/>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C#.NET</a:t>
            </a:r>
          </a:p>
        </p:txBody>
      </p:sp>
      <p:sp>
        <p:nvSpPr>
          <p:cNvPr id="8" name="Oval 7">
            <a:extLst>
              <a:ext uri="{FF2B5EF4-FFF2-40B4-BE49-F238E27FC236}">
                <a16:creationId xmlns:a16="http://schemas.microsoft.com/office/drawing/2014/main" id="{C000C1B1-A2AC-3138-4669-CBB231FBD67B}"/>
              </a:ext>
            </a:extLst>
          </p:cNvPr>
          <p:cNvSpPr/>
          <p:nvPr/>
        </p:nvSpPr>
        <p:spPr>
          <a:xfrm>
            <a:off x="2819094" y="3353743"/>
            <a:ext cx="1037229" cy="66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ASP.NET</a:t>
            </a:r>
          </a:p>
        </p:txBody>
      </p:sp>
      <p:cxnSp>
        <p:nvCxnSpPr>
          <p:cNvPr id="10" name="Straight Arrow Connector 9">
            <a:extLst>
              <a:ext uri="{FF2B5EF4-FFF2-40B4-BE49-F238E27FC236}">
                <a16:creationId xmlns:a16="http://schemas.microsoft.com/office/drawing/2014/main" id="{F13155A4-27A7-87FC-C82B-C42960F9B228}"/>
              </a:ext>
            </a:extLst>
          </p:cNvPr>
          <p:cNvCxnSpPr>
            <a:cxnSpLocks/>
            <a:stCxn id="5" idx="2"/>
            <a:endCxn id="4" idx="6"/>
          </p:cNvCxnSpPr>
          <p:nvPr/>
        </p:nvCxnSpPr>
        <p:spPr>
          <a:xfrm flipH="1" flipV="1">
            <a:off x="2336320" y="2827073"/>
            <a:ext cx="482775" cy="9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9D97F2-B134-BA39-2496-9682F037E5DF}"/>
              </a:ext>
            </a:extLst>
          </p:cNvPr>
          <p:cNvCxnSpPr>
            <a:cxnSpLocks/>
            <a:stCxn id="8" idx="2"/>
            <a:endCxn id="4" idx="5"/>
          </p:cNvCxnSpPr>
          <p:nvPr/>
        </p:nvCxnSpPr>
        <p:spPr>
          <a:xfrm flipH="1" flipV="1">
            <a:off x="2121008" y="3063508"/>
            <a:ext cx="698086" cy="62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46B74EE-8230-B3DB-7775-DD802DBE5F0D}"/>
              </a:ext>
            </a:extLst>
          </p:cNvPr>
          <p:cNvSpPr/>
          <p:nvPr/>
        </p:nvSpPr>
        <p:spPr>
          <a:xfrm>
            <a:off x="968553" y="2426076"/>
            <a:ext cx="3548414" cy="165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C2BCEBF-445F-135F-7211-FE86E0B42633}"/>
              </a:ext>
            </a:extLst>
          </p:cNvPr>
          <p:cNvSpPr/>
          <p:nvPr/>
        </p:nvSpPr>
        <p:spPr>
          <a:xfrm>
            <a:off x="1846718" y="4258102"/>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 IL</a:t>
            </a:r>
          </a:p>
        </p:txBody>
      </p:sp>
      <p:sp>
        <p:nvSpPr>
          <p:cNvPr id="17" name="Rectangle 16">
            <a:extLst>
              <a:ext uri="{FF2B5EF4-FFF2-40B4-BE49-F238E27FC236}">
                <a16:creationId xmlns:a16="http://schemas.microsoft.com/office/drawing/2014/main" id="{098EB4E1-3552-057A-24FF-E169DBCB43F3}"/>
              </a:ext>
            </a:extLst>
          </p:cNvPr>
          <p:cNvSpPr/>
          <p:nvPr/>
        </p:nvSpPr>
        <p:spPr>
          <a:xfrm>
            <a:off x="1738811" y="4858602"/>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CLR</a:t>
            </a:r>
          </a:p>
        </p:txBody>
      </p:sp>
      <p:sp>
        <p:nvSpPr>
          <p:cNvPr id="20" name="Rectangle: Top Corners Rounded 19">
            <a:extLst>
              <a:ext uri="{FF2B5EF4-FFF2-40B4-BE49-F238E27FC236}">
                <a16:creationId xmlns:a16="http://schemas.microsoft.com/office/drawing/2014/main" id="{404BC79A-BCD4-CE62-2F28-BE7430626834}"/>
              </a:ext>
            </a:extLst>
          </p:cNvPr>
          <p:cNvSpPr/>
          <p:nvPr/>
        </p:nvSpPr>
        <p:spPr>
          <a:xfrm>
            <a:off x="1522170" y="5554639"/>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22" name="Straight Arrow Connector 21">
            <a:extLst>
              <a:ext uri="{FF2B5EF4-FFF2-40B4-BE49-F238E27FC236}">
                <a16:creationId xmlns:a16="http://schemas.microsoft.com/office/drawing/2014/main" id="{86701E0F-DF1D-1DC0-4AA6-1CA76B42D6A7}"/>
              </a:ext>
            </a:extLst>
          </p:cNvPr>
          <p:cNvCxnSpPr>
            <a:cxnSpLocks/>
            <a:stCxn id="14" idx="2"/>
            <a:endCxn id="16" idx="0"/>
          </p:cNvCxnSpPr>
          <p:nvPr/>
        </p:nvCxnSpPr>
        <p:spPr>
          <a:xfrm flipH="1">
            <a:off x="2726999" y="4077076"/>
            <a:ext cx="15761" cy="18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3412CE-F5B0-8D31-35B2-36BD34F062DA}"/>
              </a:ext>
            </a:extLst>
          </p:cNvPr>
          <p:cNvCxnSpPr>
            <a:cxnSpLocks/>
            <a:stCxn id="16" idx="2"/>
            <a:endCxn id="17" idx="0"/>
          </p:cNvCxnSpPr>
          <p:nvPr/>
        </p:nvCxnSpPr>
        <p:spPr>
          <a:xfrm>
            <a:off x="2726999" y="4688826"/>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D6A634-17B3-7F97-87F3-A85BB3235B74}"/>
              </a:ext>
            </a:extLst>
          </p:cNvPr>
          <p:cNvCxnSpPr>
            <a:cxnSpLocks/>
            <a:stCxn id="17" idx="2"/>
            <a:endCxn id="20" idx="3"/>
          </p:cNvCxnSpPr>
          <p:nvPr/>
        </p:nvCxnSpPr>
        <p:spPr>
          <a:xfrm>
            <a:off x="2726999" y="5289326"/>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A728C5-A7F1-69FA-6381-B0709DFDCA65}"/>
              </a:ext>
            </a:extLst>
          </p:cNvPr>
          <p:cNvSpPr/>
          <p:nvPr/>
        </p:nvSpPr>
        <p:spPr>
          <a:xfrm>
            <a:off x="6835694" y="2670800"/>
            <a:ext cx="1258864" cy="758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Java SE</a:t>
            </a:r>
          </a:p>
        </p:txBody>
      </p:sp>
      <p:sp>
        <p:nvSpPr>
          <p:cNvPr id="35" name="Oval 34">
            <a:extLst>
              <a:ext uri="{FF2B5EF4-FFF2-40B4-BE49-F238E27FC236}">
                <a16:creationId xmlns:a16="http://schemas.microsoft.com/office/drawing/2014/main" id="{CD2F1692-E93A-F940-CA84-C2CD281B3BFF}"/>
              </a:ext>
            </a:extLst>
          </p:cNvPr>
          <p:cNvSpPr/>
          <p:nvPr/>
        </p:nvSpPr>
        <p:spPr>
          <a:xfrm>
            <a:off x="8024633" y="3325935"/>
            <a:ext cx="1296703" cy="780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JakartaEE</a:t>
            </a:r>
          </a:p>
        </p:txBody>
      </p:sp>
      <p:sp>
        <p:nvSpPr>
          <p:cNvPr id="36" name="Oval 35">
            <a:extLst>
              <a:ext uri="{FF2B5EF4-FFF2-40B4-BE49-F238E27FC236}">
                <a16:creationId xmlns:a16="http://schemas.microsoft.com/office/drawing/2014/main" id="{A8A4455F-F416-AFED-9DBE-0855C1A94FBB}"/>
              </a:ext>
            </a:extLst>
          </p:cNvPr>
          <p:cNvSpPr/>
          <p:nvPr/>
        </p:nvSpPr>
        <p:spPr>
          <a:xfrm>
            <a:off x="5472467" y="3139494"/>
            <a:ext cx="1185803" cy="71419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JavaME</a:t>
            </a:r>
          </a:p>
        </p:txBody>
      </p:sp>
      <p:sp>
        <p:nvSpPr>
          <p:cNvPr id="37" name="Oval 36">
            <a:extLst>
              <a:ext uri="{FF2B5EF4-FFF2-40B4-BE49-F238E27FC236}">
                <a16:creationId xmlns:a16="http://schemas.microsoft.com/office/drawing/2014/main" id="{CAC1B354-015F-2E31-FF43-534BC9397CFE}"/>
              </a:ext>
            </a:extLst>
          </p:cNvPr>
          <p:cNvSpPr/>
          <p:nvPr/>
        </p:nvSpPr>
        <p:spPr>
          <a:xfrm>
            <a:off x="5467818" y="2475090"/>
            <a:ext cx="1081915" cy="651625"/>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Java Card</a:t>
            </a:r>
          </a:p>
        </p:txBody>
      </p:sp>
      <p:cxnSp>
        <p:nvCxnSpPr>
          <p:cNvPr id="38" name="Straight Arrow Connector 37">
            <a:extLst>
              <a:ext uri="{FF2B5EF4-FFF2-40B4-BE49-F238E27FC236}">
                <a16:creationId xmlns:a16="http://schemas.microsoft.com/office/drawing/2014/main" id="{A791810D-12A6-5CA7-9A0C-325E33D3864C}"/>
              </a:ext>
            </a:extLst>
          </p:cNvPr>
          <p:cNvCxnSpPr>
            <a:cxnSpLocks/>
            <a:stCxn id="36" idx="6"/>
            <a:endCxn id="34" idx="3"/>
          </p:cNvCxnSpPr>
          <p:nvPr/>
        </p:nvCxnSpPr>
        <p:spPr>
          <a:xfrm flipV="1">
            <a:off x="6658270" y="3317963"/>
            <a:ext cx="361780" cy="17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B31AC8-91F1-D99F-EFA6-FACB20B1D6F1}"/>
              </a:ext>
            </a:extLst>
          </p:cNvPr>
          <p:cNvCxnSpPr>
            <a:cxnSpLocks/>
            <a:stCxn id="37" idx="6"/>
            <a:endCxn id="34" idx="2"/>
          </p:cNvCxnSpPr>
          <p:nvPr/>
        </p:nvCxnSpPr>
        <p:spPr>
          <a:xfrm>
            <a:off x="6549733" y="2800903"/>
            <a:ext cx="285961" cy="24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B8259-C451-0464-E703-E1B9EEF1C20B}"/>
              </a:ext>
            </a:extLst>
          </p:cNvPr>
          <p:cNvCxnSpPr>
            <a:cxnSpLocks/>
            <a:stCxn id="35" idx="2"/>
            <a:endCxn id="34" idx="5"/>
          </p:cNvCxnSpPr>
          <p:nvPr/>
        </p:nvCxnSpPr>
        <p:spPr>
          <a:xfrm flipH="1" flipV="1">
            <a:off x="7910202" y="3317963"/>
            <a:ext cx="114431" cy="39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475845C2-326E-3983-E826-D0844F002001}"/>
              </a:ext>
            </a:extLst>
          </p:cNvPr>
          <p:cNvSpPr/>
          <p:nvPr/>
        </p:nvSpPr>
        <p:spPr>
          <a:xfrm>
            <a:off x="5243287" y="2368064"/>
            <a:ext cx="6157140" cy="1890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D7D26FD-12A8-6A9F-208B-A825502F6BA1}"/>
              </a:ext>
            </a:extLst>
          </p:cNvPr>
          <p:cNvSpPr/>
          <p:nvPr/>
        </p:nvSpPr>
        <p:spPr>
          <a:xfrm>
            <a:off x="7441577" y="4390836"/>
            <a:ext cx="1760561" cy="430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Bytecode</a:t>
            </a:r>
          </a:p>
        </p:txBody>
      </p:sp>
      <p:sp>
        <p:nvSpPr>
          <p:cNvPr id="52" name="Rectangle 51">
            <a:extLst>
              <a:ext uri="{FF2B5EF4-FFF2-40B4-BE49-F238E27FC236}">
                <a16:creationId xmlns:a16="http://schemas.microsoft.com/office/drawing/2014/main" id="{4DA45EB5-9F8D-4DC6-348B-462CD7CF2F33}"/>
              </a:ext>
            </a:extLst>
          </p:cNvPr>
          <p:cNvSpPr/>
          <p:nvPr/>
        </p:nvSpPr>
        <p:spPr>
          <a:xfrm>
            <a:off x="7333670" y="4991336"/>
            <a:ext cx="1976375" cy="430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53" name="Rectangle: Top Corners Rounded 52">
            <a:extLst>
              <a:ext uri="{FF2B5EF4-FFF2-40B4-BE49-F238E27FC236}">
                <a16:creationId xmlns:a16="http://schemas.microsoft.com/office/drawing/2014/main" id="{C30E95BE-C700-22D0-205E-77650A0737E6}"/>
              </a:ext>
            </a:extLst>
          </p:cNvPr>
          <p:cNvSpPr/>
          <p:nvPr/>
        </p:nvSpPr>
        <p:spPr>
          <a:xfrm>
            <a:off x="7117029" y="5687373"/>
            <a:ext cx="2409657" cy="51621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cxnSp>
        <p:nvCxnSpPr>
          <p:cNvPr id="54" name="Straight Arrow Connector 53">
            <a:extLst>
              <a:ext uri="{FF2B5EF4-FFF2-40B4-BE49-F238E27FC236}">
                <a16:creationId xmlns:a16="http://schemas.microsoft.com/office/drawing/2014/main" id="{CD601B23-2D37-5830-82B9-1CDF1FAF05AF}"/>
              </a:ext>
            </a:extLst>
          </p:cNvPr>
          <p:cNvCxnSpPr>
            <a:cxnSpLocks/>
            <a:stCxn id="47" idx="2"/>
            <a:endCxn id="51" idx="0"/>
          </p:cNvCxnSpPr>
          <p:nvPr/>
        </p:nvCxnSpPr>
        <p:spPr>
          <a:xfrm>
            <a:off x="8321857" y="4258101"/>
            <a:ext cx="1" cy="13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E16A9C-368F-AC04-3144-0A6E03620FD0}"/>
              </a:ext>
            </a:extLst>
          </p:cNvPr>
          <p:cNvCxnSpPr>
            <a:cxnSpLocks/>
            <a:stCxn id="51" idx="2"/>
            <a:endCxn id="52" idx="0"/>
          </p:cNvCxnSpPr>
          <p:nvPr/>
        </p:nvCxnSpPr>
        <p:spPr>
          <a:xfrm>
            <a:off x="8321858" y="4821560"/>
            <a:ext cx="0" cy="16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9314CB1-0F1E-8CB5-DD19-A54455604089}"/>
              </a:ext>
            </a:extLst>
          </p:cNvPr>
          <p:cNvCxnSpPr>
            <a:cxnSpLocks/>
            <a:stCxn id="52" idx="2"/>
            <a:endCxn id="53" idx="3"/>
          </p:cNvCxnSpPr>
          <p:nvPr/>
        </p:nvCxnSpPr>
        <p:spPr>
          <a:xfrm>
            <a:off x="8321858" y="5422060"/>
            <a:ext cx="0" cy="2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6C60261-8566-A213-C42A-1F70FF4AAE7C}"/>
              </a:ext>
            </a:extLst>
          </p:cNvPr>
          <p:cNvSpPr/>
          <p:nvPr/>
        </p:nvSpPr>
        <p:spPr>
          <a:xfrm>
            <a:off x="9837493" y="3167605"/>
            <a:ext cx="1419386" cy="854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EE Runtime</a:t>
            </a:r>
          </a:p>
        </p:txBody>
      </p:sp>
      <p:cxnSp>
        <p:nvCxnSpPr>
          <p:cNvPr id="64" name="Straight Arrow Connector 63">
            <a:extLst>
              <a:ext uri="{FF2B5EF4-FFF2-40B4-BE49-F238E27FC236}">
                <a16:creationId xmlns:a16="http://schemas.microsoft.com/office/drawing/2014/main" id="{F1C7B89E-7597-2F29-E593-9373EF4AFE10}"/>
              </a:ext>
            </a:extLst>
          </p:cNvPr>
          <p:cNvCxnSpPr>
            <a:cxnSpLocks/>
            <a:stCxn id="35" idx="6"/>
            <a:endCxn id="63" idx="2"/>
          </p:cNvCxnSpPr>
          <p:nvPr/>
        </p:nvCxnSpPr>
        <p:spPr>
          <a:xfrm flipV="1">
            <a:off x="9321336" y="3595045"/>
            <a:ext cx="516157" cy="121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7AD040C3-D520-3F97-975D-E6BC1F8F157E}"/>
              </a:ext>
            </a:extLst>
          </p:cNvPr>
          <p:cNvSpPr/>
          <p:nvPr/>
        </p:nvSpPr>
        <p:spPr>
          <a:xfrm>
            <a:off x="1505697" y="3437750"/>
            <a:ext cx="793767" cy="5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t>
            </a:r>
          </a:p>
        </p:txBody>
      </p:sp>
      <p:cxnSp>
        <p:nvCxnSpPr>
          <p:cNvPr id="71" name="Straight Arrow Connector 70">
            <a:extLst>
              <a:ext uri="{FF2B5EF4-FFF2-40B4-BE49-F238E27FC236}">
                <a16:creationId xmlns:a16="http://schemas.microsoft.com/office/drawing/2014/main" id="{5BB50455-712A-905A-0E29-55DD65AAE438}"/>
              </a:ext>
            </a:extLst>
          </p:cNvPr>
          <p:cNvCxnSpPr>
            <a:cxnSpLocks/>
            <a:stCxn id="70" idx="0"/>
            <a:endCxn id="4" idx="4"/>
          </p:cNvCxnSpPr>
          <p:nvPr/>
        </p:nvCxnSpPr>
        <p:spPr>
          <a:xfrm flipH="1" flipV="1">
            <a:off x="1601200" y="3161443"/>
            <a:ext cx="301381" cy="27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Slide Number Placeholder 77">
            <a:extLst>
              <a:ext uri="{FF2B5EF4-FFF2-40B4-BE49-F238E27FC236}">
                <a16:creationId xmlns:a16="http://schemas.microsoft.com/office/drawing/2014/main" id="{8A7868B8-8184-A3F1-0DDC-FE5ABA44B8C0}"/>
              </a:ext>
            </a:extLst>
          </p:cNvPr>
          <p:cNvSpPr>
            <a:spLocks noGrp="1"/>
          </p:cNvSpPr>
          <p:nvPr>
            <p:ph type="sldNum" sz="quarter" idx="12"/>
          </p:nvPr>
        </p:nvSpPr>
        <p:spPr/>
        <p:txBody>
          <a:bodyPr/>
          <a:lstStyle/>
          <a:p>
            <a:fld id="{711404B9-AD00-41C4-967D-1C4F56274402}" type="slidenum">
              <a:rPr lang="en-US" smtClean="0"/>
              <a:t>9</a:t>
            </a:fld>
            <a:endParaRPr lang="en-US"/>
          </a:p>
        </p:txBody>
      </p:sp>
      <p:sp>
        <p:nvSpPr>
          <p:cNvPr id="25" name="Oval 24">
            <a:extLst>
              <a:ext uri="{FF2B5EF4-FFF2-40B4-BE49-F238E27FC236}">
                <a16:creationId xmlns:a16="http://schemas.microsoft.com/office/drawing/2014/main" id="{5F09C1B7-2AAD-584B-49DC-3DBBB542EEA9}"/>
              </a:ext>
            </a:extLst>
          </p:cNvPr>
          <p:cNvSpPr/>
          <p:nvPr/>
        </p:nvSpPr>
        <p:spPr>
          <a:xfrm>
            <a:off x="8578629" y="2371502"/>
            <a:ext cx="1296703" cy="780989"/>
          </a:xfrm>
          <a:prstGeom prst="ellipse">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Spring</a:t>
            </a:r>
            <a:endParaRPr lang="en-US" sz="1200" dirty="0"/>
          </a:p>
        </p:txBody>
      </p:sp>
      <p:cxnSp>
        <p:nvCxnSpPr>
          <p:cNvPr id="26" name="Straight Arrow Connector 25">
            <a:extLst>
              <a:ext uri="{FF2B5EF4-FFF2-40B4-BE49-F238E27FC236}">
                <a16:creationId xmlns:a16="http://schemas.microsoft.com/office/drawing/2014/main" id="{F00E6A4B-98B2-BAE1-F6C7-4310BDCB4778}"/>
              </a:ext>
            </a:extLst>
          </p:cNvPr>
          <p:cNvCxnSpPr>
            <a:cxnSpLocks/>
            <a:stCxn id="25" idx="2"/>
            <a:endCxn id="34" idx="6"/>
          </p:cNvCxnSpPr>
          <p:nvPr/>
        </p:nvCxnSpPr>
        <p:spPr>
          <a:xfrm flipH="1">
            <a:off x="8094558" y="2761997"/>
            <a:ext cx="484071" cy="28790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D53D3-F872-D27A-58D3-20C62B0400FD}"/>
              </a:ext>
            </a:extLst>
          </p:cNvPr>
          <p:cNvCxnSpPr>
            <a:cxnSpLocks/>
            <a:stCxn id="25" idx="4"/>
            <a:endCxn id="35" idx="0"/>
          </p:cNvCxnSpPr>
          <p:nvPr/>
        </p:nvCxnSpPr>
        <p:spPr>
          <a:xfrm flipH="1">
            <a:off x="8672985" y="3152491"/>
            <a:ext cx="553996" cy="173444"/>
          </a:xfrm>
          <a:prstGeom prst="straightConnector1">
            <a:avLst/>
          </a:prstGeom>
          <a:ln w="9525"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57418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4787</TotalTime>
  <Words>1141</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Java vs .NET</vt:lpstr>
      <vt:lpstr>The approach</vt:lpstr>
      <vt:lpstr>.NET</vt:lpstr>
      <vt:lpstr>Java</vt:lpstr>
      <vt:lpstr>Java contd.</vt:lpstr>
      <vt:lpstr>Overall comparison</vt:lpstr>
      <vt:lpstr>Overall comparison contd.</vt:lpstr>
      <vt:lpstr>Overall comparison contd.</vt:lpstr>
      <vt:lpstr>.NET vs Java Execution model (simplified)</vt:lpstr>
      <vt:lpstr>Conclusion</vt:lpstr>
      <vt:lpstr>Conclusion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.Net</dc:title>
  <dc:creator>reihane.zekri@gmail.com</dc:creator>
  <cp:lastModifiedBy>reihane.zekri@gmail.com</cp:lastModifiedBy>
  <cp:revision>25</cp:revision>
  <dcterms:created xsi:type="dcterms:W3CDTF">2022-12-29T09:46:12Z</dcterms:created>
  <dcterms:modified xsi:type="dcterms:W3CDTF">2023-01-11T13:22:30Z</dcterms:modified>
</cp:coreProperties>
</file>