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rchivo Black" panose="020B0604020202020204" charset="0"/>
      <p:regular r:id="rId9"/>
    </p:embeddedFont>
    <p:embeddedFont>
      <p:font typeface="Be Vietnam" panose="020B0604020202020204" charset="0"/>
      <p:regular r:id="rId10"/>
    </p:embeddedFont>
    <p:embeddedFont>
      <p:font typeface="Be Vietnam Ultra-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27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363599" y="5806717"/>
            <a:ext cx="4116684" cy="4843882"/>
          </a:xfrm>
          <a:custGeom>
            <a:avLst/>
            <a:gdLst/>
            <a:ahLst/>
            <a:cxnLst/>
            <a:rect l="l" t="t" r="r" b="b"/>
            <a:pathLst>
              <a:path w="4116684" h="4843882">
                <a:moveTo>
                  <a:pt x="0" y="0"/>
                </a:moveTo>
                <a:lnTo>
                  <a:pt x="4116684" y="0"/>
                </a:lnTo>
                <a:lnTo>
                  <a:pt x="4116684" y="4843882"/>
                </a:lnTo>
                <a:lnTo>
                  <a:pt x="0" y="48438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3807717" y="-363599"/>
            <a:ext cx="4116684" cy="4843882"/>
          </a:xfrm>
          <a:custGeom>
            <a:avLst/>
            <a:gdLst/>
            <a:ahLst/>
            <a:cxnLst/>
            <a:rect l="l" t="t" r="r" b="b"/>
            <a:pathLst>
              <a:path w="4116684" h="4843882">
                <a:moveTo>
                  <a:pt x="0" y="0"/>
                </a:moveTo>
                <a:lnTo>
                  <a:pt x="4116684" y="0"/>
                </a:lnTo>
                <a:lnTo>
                  <a:pt x="4116684" y="4843882"/>
                </a:lnTo>
                <a:lnTo>
                  <a:pt x="0" y="48438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3907" y="3580532"/>
            <a:ext cx="17080187" cy="2134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19"/>
              </a:lnSpc>
            </a:pPr>
            <a:r>
              <a:rPr lang="en-US" sz="797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Image Caption Generator using CNN-LSTM from Scratch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938479" y="7702431"/>
            <a:ext cx="9902204" cy="2196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Course: EC9170 </a:t>
            </a:r>
          </a:p>
          <a:p>
            <a:pPr algn="l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Presented by: 2021/E/170</a:t>
            </a:r>
          </a:p>
          <a:p>
            <a:pPr algn="l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                      2021/E/054</a:t>
            </a:r>
          </a:p>
          <a:p>
            <a:pPr algn="l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                      2021/E/023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0" y="-58793"/>
            <a:ext cx="5140515" cy="6048570"/>
          </a:xfrm>
          <a:custGeom>
            <a:avLst/>
            <a:gdLst/>
            <a:ahLst/>
            <a:cxnLst/>
            <a:rect l="l" t="t" r="r" b="b"/>
            <a:pathLst>
              <a:path w="5140515" h="6048570">
                <a:moveTo>
                  <a:pt x="0" y="0"/>
                </a:moveTo>
                <a:lnTo>
                  <a:pt x="5140515" y="0"/>
                </a:lnTo>
                <a:lnTo>
                  <a:pt x="5140515" y="6048570"/>
                </a:lnTo>
                <a:lnTo>
                  <a:pt x="0" y="604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74513" y="4056007"/>
            <a:ext cx="5140515" cy="6048570"/>
          </a:xfrm>
          <a:custGeom>
            <a:avLst/>
            <a:gdLst/>
            <a:ahLst/>
            <a:cxnLst/>
            <a:rect l="l" t="t" r="r" b="b"/>
            <a:pathLst>
              <a:path w="5140515" h="6048570">
                <a:moveTo>
                  <a:pt x="0" y="0"/>
                </a:moveTo>
                <a:lnTo>
                  <a:pt x="5140515" y="0"/>
                </a:lnTo>
                <a:lnTo>
                  <a:pt x="5140515" y="6048570"/>
                </a:lnTo>
                <a:lnTo>
                  <a:pt x="0" y="604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77825" y="2099479"/>
            <a:ext cx="15532350" cy="7553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11"/>
              </a:lnSpc>
            </a:pPr>
            <a:r>
              <a:rPr lang="en-US" sz="3079" b="1" dirty="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Objective:</a:t>
            </a:r>
          </a:p>
          <a:p>
            <a:pPr algn="just">
              <a:lnSpc>
                <a:spcPts val="4311"/>
              </a:lnSpc>
            </a:pPr>
            <a:r>
              <a:rPr lang="en-US" sz="3079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To generate descriptive captions for input images using a deep learning model built   from scratch, combining vision and language understanding.</a:t>
            </a:r>
          </a:p>
          <a:p>
            <a:pPr algn="just">
              <a:lnSpc>
                <a:spcPts val="4311"/>
              </a:lnSpc>
            </a:pPr>
            <a:endParaRPr lang="en-US" sz="3079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just">
              <a:lnSpc>
                <a:spcPts val="4311"/>
              </a:lnSpc>
            </a:pPr>
            <a:r>
              <a:rPr lang="en-US" sz="3079" b="1" dirty="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Technologies Used:</a:t>
            </a:r>
          </a:p>
          <a:p>
            <a:pPr marL="664879" lvl="1" indent="-332439" algn="just">
              <a:lnSpc>
                <a:spcPts val="4311"/>
              </a:lnSpc>
              <a:buFont typeface="Arial"/>
              <a:buChar char="•"/>
            </a:pPr>
            <a:r>
              <a:rPr lang="en-US" sz="3079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CNN: InceptionV3 (pre-trained on ImageNet) for image feature extraction</a:t>
            </a:r>
          </a:p>
          <a:p>
            <a:pPr marL="664879" lvl="1" indent="-332439" algn="just">
              <a:lnSpc>
                <a:spcPts val="4311"/>
              </a:lnSpc>
              <a:buFont typeface="Arial"/>
              <a:buChar char="•"/>
            </a:pPr>
            <a:r>
              <a:rPr lang="en-US" sz="3079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LSTM: Long Short-Term Memory for sequence generation</a:t>
            </a:r>
          </a:p>
          <a:p>
            <a:pPr marL="664879" lvl="1" indent="-332439" algn="just">
              <a:lnSpc>
                <a:spcPts val="4311"/>
              </a:lnSpc>
              <a:buFont typeface="Arial"/>
              <a:buChar char="•"/>
            </a:pPr>
            <a:r>
              <a:rPr lang="en-US" sz="3079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Keras</a:t>
            </a:r>
            <a:r>
              <a:rPr lang="en-US" sz="3079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, TensorFlow, </a:t>
            </a:r>
            <a:r>
              <a:rPr lang="en-US" sz="3079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Keras</a:t>
            </a:r>
            <a:r>
              <a:rPr lang="en-US" sz="3079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Tuner, NumPy, Pickle</a:t>
            </a:r>
          </a:p>
          <a:p>
            <a:pPr algn="just">
              <a:lnSpc>
                <a:spcPts val="4311"/>
              </a:lnSpc>
            </a:pPr>
            <a:endParaRPr lang="en-US" sz="3079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just">
              <a:lnSpc>
                <a:spcPts val="4311"/>
              </a:lnSpc>
            </a:pPr>
            <a:r>
              <a:rPr lang="en-US" sz="3079" b="1" dirty="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Dataset Summary:</a:t>
            </a:r>
          </a:p>
          <a:p>
            <a:pPr marL="664879" lvl="1" indent="-332439" algn="just">
              <a:lnSpc>
                <a:spcPts val="4311"/>
              </a:lnSpc>
              <a:buFont typeface="Arial"/>
              <a:buChar char="•"/>
            </a:pPr>
            <a:r>
              <a:rPr lang="en-US" sz="3079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8,091 real-world images (.jpg)</a:t>
            </a:r>
          </a:p>
          <a:p>
            <a:pPr marL="664879" lvl="1" indent="-332439" algn="just">
              <a:lnSpc>
                <a:spcPts val="4311"/>
              </a:lnSpc>
              <a:buFont typeface="Arial"/>
              <a:buChar char="•"/>
            </a:pPr>
            <a:r>
              <a:rPr lang="en-US" sz="3079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5 human-written captions per image</a:t>
            </a:r>
          </a:p>
          <a:p>
            <a:pPr marL="664879" lvl="1" indent="-332439" algn="just">
              <a:lnSpc>
                <a:spcPts val="4311"/>
              </a:lnSpc>
              <a:buFont typeface="Arial"/>
              <a:buChar char="•"/>
            </a:pPr>
            <a:r>
              <a:rPr lang="en-US" sz="3079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Split: 70% Training, 15% Validation, 15% Testing</a:t>
            </a:r>
          </a:p>
          <a:p>
            <a:pPr algn="just">
              <a:lnSpc>
                <a:spcPts val="4031"/>
              </a:lnSpc>
            </a:pPr>
            <a:endParaRPr lang="en-US" sz="3079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934792" y="403629"/>
            <a:ext cx="10418416" cy="971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68"/>
              </a:lnSpc>
              <a:spcBef>
                <a:spcPct val="0"/>
              </a:spcBef>
            </a:pPr>
            <a:r>
              <a:rPr lang="en-US" sz="7056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P</a:t>
            </a:r>
            <a:r>
              <a:rPr lang="en-US" sz="7056" u="none" strike="noStrike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roject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23406" y="330144"/>
            <a:ext cx="18288000" cy="971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68"/>
              </a:lnSpc>
              <a:spcBef>
                <a:spcPct val="0"/>
              </a:spcBef>
            </a:pPr>
            <a:r>
              <a:rPr lang="en-US" sz="7056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Me</a:t>
            </a:r>
            <a:r>
              <a:rPr lang="en-US" sz="7056" u="none" strike="noStrike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thodology &amp; Data Preprocessing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79728" y="1385126"/>
            <a:ext cx="16728544" cy="8901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5"/>
              </a:lnSpc>
            </a:pP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3020" b="1" dirty="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Main Workflow:</a:t>
            </a:r>
          </a:p>
          <a:p>
            <a:pPr algn="just">
              <a:lnSpc>
                <a:spcPts val="3775"/>
              </a:lnSpc>
            </a:pP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Data Preprocessing → Feature Extraction → Sequence Generation → Model Training → Evaluation</a:t>
            </a:r>
          </a:p>
          <a:p>
            <a:pPr algn="just">
              <a:lnSpc>
                <a:spcPts val="3775"/>
              </a:lnSpc>
            </a:pPr>
            <a:endParaRPr lang="en-US" sz="3020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just">
              <a:lnSpc>
                <a:spcPts val="3775"/>
              </a:lnSpc>
            </a:pPr>
            <a:r>
              <a:rPr lang="en-US" sz="3020" b="1" dirty="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1.  Data Preprocessing</a:t>
            </a:r>
          </a:p>
          <a:p>
            <a:pPr marL="652028" lvl="1" indent="-326014" algn="just">
              <a:lnSpc>
                <a:spcPts val="3775"/>
              </a:lnSpc>
              <a:buFont typeface="Arial"/>
              <a:buChar char="•"/>
            </a:pP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Captions  :  Cleaned, lowercased, and wrapped with "</a:t>
            </a:r>
            <a:r>
              <a:rPr lang="en-US" sz="302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startseq</a:t>
            </a: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","</a:t>
            </a:r>
            <a:r>
              <a:rPr lang="en-US" sz="302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endseq</a:t>
            </a: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"/Tokenized, padded </a:t>
            </a:r>
          </a:p>
          <a:p>
            <a:pPr marL="652028" lvl="1" indent="-326014" algn="just">
              <a:lnSpc>
                <a:spcPts val="3775"/>
              </a:lnSpc>
              <a:buFont typeface="Arial"/>
              <a:buChar char="•"/>
            </a:pP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Dataset Split  :  Shuffled and split: 70% Train, 15% Validation, 15% Test</a:t>
            </a:r>
          </a:p>
          <a:p>
            <a:pPr algn="just">
              <a:lnSpc>
                <a:spcPts val="3775"/>
              </a:lnSpc>
            </a:pPr>
            <a:endParaRPr lang="en-US" sz="3020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just">
              <a:lnSpc>
                <a:spcPts val="3775"/>
              </a:lnSpc>
            </a:pPr>
            <a:r>
              <a:rPr lang="en-US" sz="3020" b="1" dirty="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2.  Feature Extraction</a:t>
            </a:r>
          </a:p>
          <a:p>
            <a:pPr marL="652028" lvl="1" indent="-326014" algn="just">
              <a:lnSpc>
                <a:spcPts val="3775"/>
              </a:lnSpc>
              <a:buFont typeface="Arial"/>
              <a:buChar char="•"/>
            </a:pP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Image Processing  :  Resized to 299x299 pixels / Normalized with </a:t>
            </a:r>
            <a:r>
              <a:rPr lang="en-US" sz="302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preprocess_input</a:t>
            </a: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()</a:t>
            </a:r>
          </a:p>
          <a:p>
            <a:pPr marL="652028" lvl="1" indent="-326014" algn="just">
              <a:lnSpc>
                <a:spcPts val="3775"/>
              </a:lnSpc>
              <a:buFont typeface="Arial"/>
              <a:buChar char="•"/>
            </a:pP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Feature Generation :  Extracted 2048-dim vectors from InceptionV3 / Saved to </a:t>
            </a:r>
            <a:r>
              <a:rPr lang="en-US" sz="302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custom_image_features.pkl</a:t>
            </a:r>
            <a:endParaRPr lang="en-US" sz="3020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just">
              <a:lnSpc>
                <a:spcPts val="3775"/>
              </a:lnSpc>
            </a:pPr>
            <a:endParaRPr lang="en-US" sz="3020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just">
              <a:lnSpc>
                <a:spcPts val="3775"/>
              </a:lnSpc>
            </a:pPr>
            <a:r>
              <a:rPr lang="en-US" sz="3020" b="1" dirty="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3. Sequence Generation</a:t>
            </a:r>
          </a:p>
          <a:p>
            <a:pPr marL="652028" lvl="1" indent="-326014" algn="just">
              <a:lnSpc>
                <a:spcPts val="3775"/>
              </a:lnSpc>
              <a:buFont typeface="Arial"/>
              <a:buChar char="•"/>
            </a:pP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Merged image features with partial captions</a:t>
            </a:r>
          </a:p>
          <a:p>
            <a:pPr marL="652028" lvl="1" indent="-326014" algn="just">
              <a:lnSpc>
                <a:spcPts val="3775"/>
              </a:lnSpc>
              <a:buFont typeface="Arial"/>
              <a:buChar char="•"/>
            </a:pP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Created (</a:t>
            </a:r>
            <a:r>
              <a:rPr lang="en-US" sz="302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input_image</a:t>
            </a: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, </a:t>
            </a:r>
            <a:r>
              <a:rPr lang="en-US" sz="302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input_sequence</a:t>
            </a: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, </a:t>
            </a:r>
            <a:r>
              <a:rPr lang="en-US" sz="302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output_word</a:t>
            </a: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) triplets</a:t>
            </a:r>
          </a:p>
          <a:p>
            <a:pPr marL="652028" lvl="1" indent="-326014" algn="just">
              <a:lnSpc>
                <a:spcPts val="3775"/>
              </a:lnSpc>
              <a:buFont typeface="Arial"/>
              <a:buChar char="•"/>
            </a:pP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Saved to .</a:t>
            </a:r>
            <a:r>
              <a:rPr lang="en-US" sz="302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npy</a:t>
            </a: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for training reuse</a:t>
            </a:r>
          </a:p>
          <a:p>
            <a:pPr algn="just">
              <a:lnSpc>
                <a:spcPts val="2756"/>
              </a:lnSpc>
            </a:pPr>
            <a:endParaRPr lang="en-US" sz="3020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76570" y="265108"/>
            <a:ext cx="10862263" cy="1018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80"/>
              </a:lnSpc>
              <a:spcBef>
                <a:spcPct val="0"/>
              </a:spcBef>
            </a:pPr>
            <a:r>
              <a:rPr lang="en-US" sz="7456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M</a:t>
            </a:r>
            <a:r>
              <a:rPr lang="en-US" sz="7456" u="none" strike="noStrike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odel Architecture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677761"/>
            <a:ext cx="16536125" cy="8595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7"/>
              </a:lnSpc>
            </a:pPr>
            <a:r>
              <a:rPr lang="en-US" sz="3091" b="1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CNN-LSTM Hybrid:</a:t>
            </a:r>
          </a:p>
          <a:p>
            <a:pPr marL="667405" lvl="1" indent="-333702" algn="l">
              <a:lnSpc>
                <a:spcPts val="4327"/>
              </a:lnSpc>
              <a:buFont typeface="Arial"/>
              <a:buChar char="•"/>
            </a:pPr>
            <a:r>
              <a:rPr lang="en-US" sz="309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Image Branch  :  Input(2048) → Dropout(0.5) → Dense(256)</a:t>
            </a:r>
          </a:p>
          <a:p>
            <a:pPr marL="667405" lvl="1" indent="-333702" algn="l">
              <a:lnSpc>
                <a:spcPts val="4327"/>
              </a:lnSpc>
              <a:buFont typeface="Arial"/>
              <a:buChar char="•"/>
            </a:pPr>
            <a:r>
              <a:rPr lang="en-US" sz="309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Caption Branch  :  Input(maxlen) → Embedding(vocab_size, 256) → Dropout(0.5) → LSTM(256)</a:t>
            </a:r>
          </a:p>
          <a:p>
            <a:pPr marL="667405" lvl="1" indent="-333702" algn="l">
              <a:lnSpc>
                <a:spcPts val="4327"/>
              </a:lnSpc>
              <a:buFont typeface="Arial"/>
              <a:buChar char="•"/>
            </a:pPr>
            <a:r>
              <a:rPr lang="en-US" sz="309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Fusion  :  add([Image, LSTM]) → Dense(256) → Dense(vocab_size, softmax)</a:t>
            </a:r>
          </a:p>
          <a:p>
            <a:pPr algn="l">
              <a:lnSpc>
                <a:spcPts val="4327"/>
              </a:lnSpc>
            </a:pPr>
            <a:endParaRPr lang="en-US" sz="3091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l">
              <a:lnSpc>
                <a:spcPts val="4327"/>
              </a:lnSpc>
            </a:pPr>
            <a:r>
              <a:rPr lang="en-US" sz="3091" b="1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Training Configuration:</a:t>
            </a:r>
          </a:p>
          <a:p>
            <a:pPr marL="667405" lvl="1" indent="-333702" algn="l">
              <a:lnSpc>
                <a:spcPts val="4327"/>
              </a:lnSpc>
              <a:buFont typeface="Arial"/>
              <a:buChar char="•"/>
            </a:pPr>
            <a:r>
              <a:rPr lang="en-US" sz="309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Loss: Sparse Categorical Crossentropy</a:t>
            </a:r>
          </a:p>
          <a:p>
            <a:pPr marL="667405" lvl="1" indent="-333702" algn="l">
              <a:lnSpc>
                <a:spcPts val="4327"/>
              </a:lnSpc>
              <a:buFont typeface="Arial"/>
              <a:buChar char="•"/>
            </a:pPr>
            <a:r>
              <a:rPr lang="en-US" sz="309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Optimizer: Adam (LR = 0.001)</a:t>
            </a:r>
          </a:p>
          <a:p>
            <a:pPr marL="667405" lvl="1" indent="-333702" algn="l">
              <a:lnSpc>
                <a:spcPts val="4327"/>
              </a:lnSpc>
              <a:buFont typeface="Arial"/>
              <a:buChar char="•"/>
            </a:pPr>
            <a:r>
              <a:rPr lang="en-US" sz="309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Batch Size: 64</a:t>
            </a:r>
          </a:p>
          <a:p>
            <a:pPr marL="667405" lvl="1" indent="-333702" algn="l">
              <a:lnSpc>
                <a:spcPts val="4327"/>
              </a:lnSpc>
              <a:buFont typeface="Arial"/>
              <a:buChar char="•"/>
            </a:pPr>
            <a:r>
              <a:rPr lang="en-US" sz="309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Epochs: 20 (early stopped at best val_loss)</a:t>
            </a:r>
          </a:p>
          <a:p>
            <a:pPr algn="l">
              <a:lnSpc>
                <a:spcPts val="4327"/>
              </a:lnSpc>
            </a:pPr>
            <a:endParaRPr lang="en-US" sz="3091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l">
              <a:lnSpc>
                <a:spcPts val="4327"/>
              </a:lnSpc>
            </a:pPr>
            <a:r>
              <a:rPr lang="en-US" sz="3091" b="1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Callbacks:</a:t>
            </a:r>
          </a:p>
          <a:p>
            <a:pPr marL="667405" lvl="1" indent="-333702" algn="l">
              <a:lnSpc>
                <a:spcPts val="4327"/>
              </a:lnSpc>
              <a:buFont typeface="Arial"/>
              <a:buChar char="•"/>
            </a:pPr>
            <a:r>
              <a:rPr lang="en-US" sz="309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ModelCheckpoint: saves best model</a:t>
            </a:r>
          </a:p>
          <a:p>
            <a:pPr marL="667405" lvl="1" indent="-333702" algn="l">
              <a:lnSpc>
                <a:spcPts val="4327"/>
              </a:lnSpc>
              <a:buFont typeface="Arial"/>
              <a:buChar char="•"/>
            </a:pPr>
            <a:r>
              <a:rPr lang="en-US" sz="309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EarlyStopping: patience = 5 epochs</a:t>
            </a:r>
          </a:p>
          <a:p>
            <a:pPr algn="l">
              <a:lnSpc>
                <a:spcPts val="3627"/>
              </a:lnSpc>
            </a:pPr>
            <a:endParaRPr lang="en-US" sz="3091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5" name="Freeform 5"/>
          <p:cNvSpPr/>
          <p:nvPr/>
        </p:nvSpPr>
        <p:spPr>
          <a:xfrm rot="-5400000">
            <a:off x="1417320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 rot="5400000">
            <a:off x="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54911" y="576731"/>
            <a:ext cx="11778982" cy="1018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80"/>
              </a:lnSpc>
              <a:spcBef>
                <a:spcPct val="0"/>
              </a:spcBef>
            </a:pPr>
            <a:r>
              <a:rPr lang="en-US" sz="7456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R</a:t>
            </a:r>
            <a:r>
              <a:rPr lang="en-US" sz="7456" u="none" strike="noStrike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esults &amp; Evaluation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05000" y="2037947"/>
            <a:ext cx="15348884" cy="7697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3"/>
              </a:lnSpc>
            </a:pPr>
            <a:r>
              <a:rPr lang="en-US" sz="3102" b="1" dirty="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Performance Metrics:</a:t>
            </a:r>
          </a:p>
          <a:p>
            <a:pPr marL="669857" lvl="1" indent="-334928" algn="just">
              <a:lnSpc>
                <a:spcPts val="4343"/>
              </a:lnSpc>
              <a:buFont typeface="Arial"/>
              <a:buChar char="•"/>
            </a:pPr>
            <a:r>
              <a:rPr lang="en-US" sz="3102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Test Accuracy: 38.4%</a:t>
            </a:r>
          </a:p>
          <a:p>
            <a:pPr marL="669857" lvl="1" indent="-334928" algn="just">
              <a:lnSpc>
                <a:spcPts val="4343"/>
              </a:lnSpc>
              <a:buFont typeface="Arial"/>
              <a:buChar char="•"/>
            </a:pPr>
            <a:r>
              <a:rPr lang="en-US" sz="3102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Test Loss: 3.44</a:t>
            </a:r>
          </a:p>
          <a:p>
            <a:pPr marL="669857" lvl="1" indent="-334928" algn="just">
              <a:lnSpc>
                <a:spcPts val="4343"/>
              </a:lnSpc>
              <a:buFont typeface="Arial"/>
              <a:buChar char="•"/>
            </a:pPr>
            <a:r>
              <a:rPr lang="en-US" sz="3102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Val Accuracy (CV): ~39.6%</a:t>
            </a:r>
          </a:p>
          <a:p>
            <a:pPr algn="just">
              <a:lnSpc>
                <a:spcPts val="4343"/>
              </a:lnSpc>
            </a:pPr>
            <a:endParaRPr lang="en-US" sz="3102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just">
              <a:lnSpc>
                <a:spcPts val="4343"/>
              </a:lnSpc>
            </a:pPr>
            <a:r>
              <a:rPr lang="en-US" sz="3102" b="1" dirty="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Sample Predictions:</a:t>
            </a:r>
          </a:p>
          <a:p>
            <a:pPr marL="334929" lvl="1" algn="just">
              <a:lnSpc>
                <a:spcPts val="4343"/>
              </a:lnSpc>
            </a:pPr>
            <a:endParaRPr lang="en-US" sz="3102" b="1" dirty="0">
              <a:solidFill>
                <a:srgbClr val="000000"/>
              </a:solidFill>
              <a:latin typeface="Be Vietnam Ultra-Bold"/>
              <a:ea typeface="Be Vietnam"/>
              <a:cs typeface="Be Vietnam"/>
              <a:sym typeface="Be Vietnam Ultra-Bold"/>
            </a:endParaRPr>
          </a:p>
          <a:p>
            <a:pPr marL="334929" lvl="1" algn="just">
              <a:lnSpc>
                <a:spcPts val="4343"/>
              </a:lnSpc>
            </a:pPr>
            <a:r>
              <a:rPr lang="en-US" sz="3102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                                                                        </a:t>
            </a:r>
          </a:p>
          <a:p>
            <a:pPr marL="669857" lvl="1" indent="-334928" algn="just">
              <a:lnSpc>
                <a:spcPts val="4343"/>
              </a:lnSpc>
              <a:buFont typeface="Arial"/>
              <a:buChar char="•"/>
            </a:pPr>
            <a:endParaRPr lang="en-US" sz="3102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334929" lvl="1" algn="just">
              <a:lnSpc>
                <a:spcPts val="4343"/>
              </a:lnSpc>
            </a:pPr>
            <a:r>
              <a:rPr lang="en-US" sz="3102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                                                  </a:t>
            </a:r>
          </a:p>
          <a:p>
            <a:pPr marL="669857" lvl="1" indent="-334928" algn="just">
              <a:lnSpc>
                <a:spcPts val="4343"/>
              </a:lnSpc>
              <a:buFont typeface="Arial"/>
              <a:buChar char="•"/>
            </a:pPr>
            <a:endParaRPr lang="en-US" sz="3102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669857" lvl="1" indent="-334928" algn="just">
              <a:lnSpc>
                <a:spcPts val="4343"/>
              </a:lnSpc>
              <a:buFont typeface="Arial"/>
              <a:buChar char="•"/>
            </a:pPr>
            <a:endParaRPr lang="en-US" sz="3102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669857" lvl="1" indent="-334928" algn="just">
              <a:lnSpc>
                <a:spcPts val="4343"/>
              </a:lnSpc>
              <a:buFont typeface="Arial"/>
              <a:buChar char="•"/>
            </a:pPr>
            <a:endParaRPr lang="en-US" sz="3102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just">
              <a:lnSpc>
                <a:spcPts val="4629"/>
              </a:lnSpc>
            </a:pPr>
            <a:endParaRPr lang="en-US" sz="3102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833D2A-89F7-C82B-0014-40D8555CC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5600700"/>
            <a:ext cx="3673158" cy="3756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D1CD4F-E626-4FB4-A72F-58AF3187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8496" b="71972"/>
          <a:stretch/>
        </p:blipFill>
        <p:spPr>
          <a:xfrm>
            <a:off x="7467600" y="6667500"/>
            <a:ext cx="10074134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00200" y="266700"/>
            <a:ext cx="15773400" cy="1018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83"/>
              </a:lnSpc>
            </a:pPr>
            <a:endParaRPr dirty="0"/>
          </a:p>
          <a:p>
            <a:pPr marL="645084" lvl="1" indent="-322542" algn="just">
              <a:lnSpc>
                <a:spcPts val="4183"/>
              </a:lnSpc>
              <a:buFont typeface="Arial"/>
              <a:buChar char="•"/>
            </a:pPr>
            <a:endParaRPr lang="en-US" sz="2987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322542" lvl="1" algn="just">
              <a:lnSpc>
                <a:spcPts val="4183"/>
              </a:lnSpc>
            </a:pPr>
            <a:r>
              <a:rPr lang="en-US" sz="2987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                                                                  </a:t>
            </a:r>
          </a:p>
          <a:p>
            <a:pPr marL="645084" lvl="1" indent="-322542" algn="just">
              <a:lnSpc>
                <a:spcPts val="4183"/>
              </a:lnSpc>
              <a:buFont typeface="Arial"/>
              <a:buChar char="•"/>
            </a:pPr>
            <a:endParaRPr lang="en-US" sz="2987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645084" lvl="1" indent="-322542" algn="just">
              <a:lnSpc>
                <a:spcPts val="4183"/>
              </a:lnSpc>
              <a:buFont typeface="Arial"/>
              <a:buChar char="•"/>
            </a:pPr>
            <a:endParaRPr lang="en-US" sz="2987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7315200" lvl="1" indent="-6992938" algn="just">
              <a:lnSpc>
                <a:spcPts val="4183"/>
              </a:lnSpc>
            </a:pPr>
            <a:r>
              <a:rPr lang="en-US" sz="2987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                                                                    </a:t>
            </a:r>
          </a:p>
          <a:p>
            <a:pPr marL="645084" lvl="1" indent="-322542" algn="just">
              <a:lnSpc>
                <a:spcPts val="4183"/>
              </a:lnSpc>
              <a:buFont typeface="Arial"/>
              <a:buChar char="•"/>
            </a:pPr>
            <a:endParaRPr lang="en-US" sz="2987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645084" lvl="1" indent="-322542" algn="just">
              <a:lnSpc>
                <a:spcPts val="4183"/>
              </a:lnSpc>
              <a:buFont typeface="Arial"/>
              <a:buChar char="•"/>
            </a:pPr>
            <a:endParaRPr lang="en-US" sz="2987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645084" lvl="1" indent="-322542" algn="just">
              <a:lnSpc>
                <a:spcPts val="4183"/>
              </a:lnSpc>
              <a:buFont typeface="Arial"/>
              <a:buChar char="•"/>
            </a:pPr>
            <a:endParaRPr lang="en-US" sz="2987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322542" lvl="1" algn="just">
              <a:lnSpc>
                <a:spcPts val="4183"/>
              </a:lnSpc>
            </a:pPr>
            <a:endParaRPr lang="en-US" sz="2987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just">
              <a:lnSpc>
                <a:spcPts val="4183"/>
              </a:lnSpc>
            </a:pPr>
            <a:endParaRPr lang="en-US" sz="2987" b="1" dirty="0">
              <a:solidFill>
                <a:srgbClr val="000000"/>
              </a:solidFill>
              <a:latin typeface="Be Vietnam Ultra-Bold"/>
              <a:ea typeface="Be Vietnam Ultra-Bold"/>
              <a:cs typeface="Be Vietnam Ultra-Bold"/>
              <a:sym typeface="Be Vietnam Ultra-Bold"/>
            </a:endParaRPr>
          </a:p>
          <a:p>
            <a:pPr algn="just">
              <a:lnSpc>
                <a:spcPts val="4183"/>
              </a:lnSpc>
            </a:pPr>
            <a:endParaRPr lang="en-US" sz="2987" b="1" dirty="0">
              <a:solidFill>
                <a:srgbClr val="000000"/>
              </a:solidFill>
              <a:latin typeface="Be Vietnam Ultra-Bold"/>
              <a:ea typeface="Be Vietnam Ultra-Bold"/>
              <a:cs typeface="Be Vietnam Ultra-Bold"/>
              <a:sym typeface="Be Vietnam Ultra-Bold"/>
            </a:endParaRPr>
          </a:p>
          <a:p>
            <a:pPr algn="just">
              <a:lnSpc>
                <a:spcPts val="4183"/>
              </a:lnSpc>
            </a:pPr>
            <a:r>
              <a:rPr lang="en-US" sz="2987" b="1" dirty="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Optimization Strategy:</a:t>
            </a:r>
          </a:p>
          <a:p>
            <a:pPr marL="645084" lvl="1" indent="-322542" algn="just">
              <a:lnSpc>
                <a:spcPts val="4183"/>
              </a:lnSpc>
              <a:buFont typeface="Arial"/>
              <a:buChar char="•"/>
            </a:pPr>
            <a:r>
              <a:rPr lang="en-US" sz="2987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Keras</a:t>
            </a:r>
            <a:r>
              <a:rPr lang="en-US" sz="2987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Tuner:</a:t>
            </a:r>
          </a:p>
          <a:p>
            <a:pPr marL="860113" lvl="2" algn="just">
              <a:lnSpc>
                <a:spcPts val="4183"/>
              </a:lnSpc>
            </a:pPr>
            <a:r>
              <a:rPr lang="en-US" sz="2987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Tuned: </a:t>
            </a:r>
            <a:r>
              <a:rPr lang="en-US" sz="2987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dropout_rate</a:t>
            </a:r>
            <a:r>
              <a:rPr lang="en-US" sz="2987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, </a:t>
            </a:r>
            <a:r>
              <a:rPr lang="en-US" sz="2987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lstm_units</a:t>
            </a:r>
            <a:r>
              <a:rPr lang="en-US" sz="2987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, </a:t>
            </a:r>
            <a:r>
              <a:rPr lang="en-US" sz="2987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learning_rate</a:t>
            </a:r>
            <a:endParaRPr lang="en-US" sz="2987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645084" lvl="1" indent="-322542" algn="just">
              <a:lnSpc>
                <a:spcPts val="4183"/>
              </a:lnSpc>
              <a:buFont typeface="Arial"/>
              <a:buChar char="•"/>
            </a:pPr>
            <a:r>
              <a:rPr lang="en-US" sz="2987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Cross-Validation:</a:t>
            </a:r>
          </a:p>
          <a:p>
            <a:pPr marL="860113" lvl="2" algn="just">
              <a:lnSpc>
                <a:spcPts val="4183"/>
              </a:lnSpc>
            </a:pPr>
            <a:r>
              <a:rPr lang="en-US" sz="2987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2-fold CV on training subset</a:t>
            </a:r>
          </a:p>
          <a:p>
            <a:pPr marL="860113" lvl="2" algn="just">
              <a:lnSpc>
                <a:spcPts val="4183"/>
              </a:lnSpc>
            </a:pPr>
            <a:r>
              <a:rPr lang="en-US" sz="2987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Ensured generalization and prevented overfitting</a:t>
            </a:r>
          </a:p>
          <a:p>
            <a:pPr algn="just">
              <a:lnSpc>
                <a:spcPts val="4183"/>
              </a:lnSpc>
            </a:pPr>
            <a:endParaRPr lang="en-US" sz="2987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DB75F-78A0-6D97-D0D6-70AA8465C5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129"/>
          <a:stretch/>
        </p:blipFill>
        <p:spPr>
          <a:xfrm>
            <a:off x="2590800" y="874088"/>
            <a:ext cx="5181600" cy="4191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1D4E7-910D-4095-0E35-C57BAF2C38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951" r="34413" b="5147"/>
          <a:stretch/>
        </p:blipFill>
        <p:spPr>
          <a:xfrm>
            <a:off x="8077200" y="2665080"/>
            <a:ext cx="9544431" cy="725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694164" y="1954516"/>
            <a:ext cx="8624345" cy="8624345"/>
          </a:xfrm>
          <a:custGeom>
            <a:avLst/>
            <a:gdLst/>
            <a:ahLst/>
            <a:cxnLst/>
            <a:rect l="l" t="t" r="r" b="b"/>
            <a:pathLst>
              <a:path w="8624345" h="8624345">
                <a:moveTo>
                  <a:pt x="0" y="0"/>
                </a:moveTo>
                <a:lnTo>
                  <a:pt x="8624345" y="0"/>
                </a:lnTo>
                <a:lnTo>
                  <a:pt x="8624345" y="8624345"/>
                </a:lnTo>
                <a:lnTo>
                  <a:pt x="0" y="8624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5155788" y="4076700"/>
            <a:ext cx="9076751" cy="1334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20"/>
              </a:lnSpc>
              <a:spcBef>
                <a:spcPct val="0"/>
              </a:spcBef>
            </a:pPr>
            <a:r>
              <a:rPr lang="en-US" sz="9922" u="none" strike="noStrike" dirty="0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423</Words>
  <Application>Microsoft Office PowerPoint</Application>
  <PresentationFormat>Custom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Archivo Black</vt:lpstr>
      <vt:lpstr>Arial</vt:lpstr>
      <vt:lpstr>Calibri</vt:lpstr>
      <vt:lpstr>Be Vietnam Ultra-Bold</vt:lpstr>
      <vt:lpstr>Be Vietnam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 Generator using CNN-LSTM from Scratch</dc:title>
  <dc:creator>Dhanuka</dc:creator>
  <cp:lastModifiedBy>Dhanuka Naveen</cp:lastModifiedBy>
  <cp:revision>3</cp:revision>
  <dcterms:created xsi:type="dcterms:W3CDTF">2006-08-16T00:00:00Z</dcterms:created>
  <dcterms:modified xsi:type="dcterms:W3CDTF">2025-04-23T05:02:05Z</dcterms:modified>
  <dc:identifier>DAGlQ6gudWI</dc:identifier>
</cp:coreProperties>
</file>