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36" r:id="rId6"/>
    <p:sldId id="300" r:id="rId7"/>
    <p:sldId id="307" r:id="rId8"/>
    <p:sldId id="302" r:id="rId9"/>
    <p:sldId id="303" r:id="rId10"/>
    <p:sldId id="304" r:id="rId11"/>
    <p:sldId id="305" r:id="rId12"/>
    <p:sldId id="306" r:id="rId13"/>
    <p:sldId id="308" r:id="rId14"/>
    <p:sldId id="309" r:id="rId15"/>
    <p:sldId id="310" r:id="rId16"/>
    <p:sldId id="311" r:id="rId17"/>
    <p:sldId id="312" r:id="rId18"/>
    <p:sldId id="313" r:id="rId19"/>
    <p:sldId id="314" r:id="rId20"/>
    <p:sldId id="316" r:id="rId21"/>
    <p:sldId id="318" r:id="rId22"/>
    <p:sldId id="322" r:id="rId23"/>
    <p:sldId id="323" r:id="rId24"/>
    <p:sldId id="324" r:id="rId25"/>
    <p:sldId id="325" r:id="rId26"/>
    <p:sldId id="326" r:id="rId27"/>
    <p:sldId id="327" r:id="rId28"/>
    <p:sldId id="330" r:id="rId29"/>
    <p:sldId id="321" r:id="rId30"/>
    <p:sldId id="328" r:id="rId31"/>
    <p:sldId id="329" r:id="rId32"/>
    <p:sldId id="331" r:id="rId33"/>
    <p:sldId id="320" r:id="rId34"/>
    <p:sldId id="332" r:id="rId35"/>
    <p:sldId id="334" r:id="rId36"/>
    <p:sldId id="335" r:id="rId37"/>
    <p:sldId id="33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263807"/>
            <a:ext cx="3214307" cy="3229647"/>
          </a:xfrm>
        </p:spPr>
        <p:txBody>
          <a:bodyPr anchor="b">
            <a:noAutofit/>
          </a:bodyPr>
          <a:lstStyle/>
          <a:p>
            <a:r>
              <a:rPr lang="en-US" sz="3200" b="1" dirty="0">
                <a:solidFill>
                  <a:schemeClr val="tx1"/>
                </a:solidFill>
              </a:rPr>
              <a:t>HEART DISEASE</a:t>
            </a:r>
            <a:br>
              <a:rPr lang="en-US" sz="3200" b="1" dirty="0">
                <a:solidFill>
                  <a:schemeClr val="tx1"/>
                </a:solidFill>
              </a:rPr>
            </a:br>
            <a:r>
              <a:rPr lang="en-US" sz="3200" b="1" dirty="0">
                <a:solidFill>
                  <a:schemeClr val="tx1"/>
                </a:solidFill>
              </a:rPr>
              <a:t>ANALYSIS &amp; PREDICTION USING MACHINE LEARNING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25010"/>
            <a:ext cx="3205640" cy="821634"/>
          </a:xfrm>
        </p:spPr>
        <p:txBody>
          <a:bodyPr anchor="t">
            <a:normAutofit/>
          </a:bodyPr>
          <a:lstStyle/>
          <a:p>
            <a:pPr algn="ctr">
              <a:lnSpc>
                <a:spcPct val="100000"/>
              </a:lnSpc>
            </a:pPr>
            <a:r>
              <a:rPr lang="en-US" sz="1600" b="1" dirty="0"/>
              <a:t>THISHONIA PREETHI.S</a:t>
            </a:r>
          </a:p>
          <a:p>
            <a:pPr algn="ctr">
              <a:lnSpc>
                <a:spcPct val="100000"/>
              </a:lnSpc>
            </a:pPr>
            <a:r>
              <a:rPr lang="en-US" sz="1600" b="1" dirty="0"/>
              <a:t>PRK19MS1107</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988DA-6AF5-458E-9DDC-84EF008EC8AC}"/>
              </a:ext>
            </a:extLst>
          </p:cNvPr>
          <p:cNvSpPr txBox="1"/>
          <p:nvPr/>
        </p:nvSpPr>
        <p:spPr>
          <a:xfrm>
            <a:off x="2358888" y="1934818"/>
            <a:ext cx="8070574" cy="2862322"/>
          </a:xfrm>
          <a:prstGeom prst="rect">
            <a:avLst/>
          </a:prstGeom>
          <a:noFill/>
        </p:spPr>
        <p:txBody>
          <a:bodyPr wrap="square" rtlCol="0">
            <a:spAutoFit/>
          </a:bodyPr>
          <a:lstStyle/>
          <a:p>
            <a:pPr algn="ctr"/>
            <a:r>
              <a:rPr lang="en-US" sz="6000" b="1" dirty="0">
                <a:latin typeface="Times New Roman" panose="02020603050405020304" pitchFamily="18" charset="0"/>
                <a:cs typeface="Times New Roman" panose="02020603050405020304" pitchFamily="18" charset="0"/>
              </a:rPr>
              <a:t>MACHINE LEARNING ALGORITHMS</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87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988DA-6AF5-458E-9DDC-84EF008EC8AC}"/>
              </a:ext>
            </a:extLst>
          </p:cNvPr>
          <p:cNvSpPr txBox="1"/>
          <p:nvPr/>
        </p:nvSpPr>
        <p:spPr>
          <a:xfrm>
            <a:off x="583095" y="702366"/>
            <a:ext cx="11476383" cy="2677656"/>
          </a:xfrm>
          <a:prstGeom prst="rect">
            <a:avLst/>
          </a:prstGeom>
          <a:noFill/>
        </p:spPr>
        <p:txBody>
          <a:bodyPr wrap="square" rtlCol="0">
            <a:spAutoFit/>
          </a:bodyPr>
          <a:lstStyle/>
          <a:p>
            <a:pPr algn="ctr"/>
            <a:r>
              <a:rPr lang="en-US" sz="2800" b="1" i="0" dirty="0">
                <a:effectLst/>
                <a:latin typeface="Times New Roman" panose="02020603050405020304" pitchFamily="18" charset="0"/>
                <a:cs typeface="Times New Roman" panose="02020603050405020304" pitchFamily="18" charset="0"/>
              </a:rPr>
              <a:t>1.K NEAREST NEIGHBOUR</a:t>
            </a:r>
          </a:p>
          <a:p>
            <a:endParaRPr lang="en-US" sz="2800" b="0" i="0" dirty="0">
              <a:effectLst/>
              <a:latin typeface="Times New Roman" panose="02020603050405020304" pitchFamily="18" charset="0"/>
              <a:cs typeface="Times New Roman" panose="02020603050405020304" pitchFamily="18" charset="0"/>
            </a:endParaRPr>
          </a:p>
          <a:p>
            <a:r>
              <a:rPr lang="en-US" sz="2800" b="0" i="0" dirty="0">
                <a:effectLst/>
                <a:latin typeface="Times New Roman" panose="02020603050405020304" pitchFamily="18" charset="0"/>
                <a:cs typeface="Times New Roman" panose="02020603050405020304" pitchFamily="18" charset="0"/>
              </a:rPr>
              <a:t>The k-nearest neighbors (KNN) algorithm is a simple, supervised machine learning algorithm that can be used to solve classification problems.</a:t>
            </a: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A372F7A6-6B02-4B6B-AFD2-6A8D25280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896" y="2555184"/>
            <a:ext cx="619125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54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988DA-6AF5-458E-9DDC-84EF008EC8AC}"/>
              </a:ext>
            </a:extLst>
          </p:cNvPr>
          <p:cNvSpPr txBox="1"/>
          <p:nvPr/>
        </p:nvSpPr>
        <p:spPr>
          <a:xfrm>
            <a:off x="583095" y="702366"/>
            <a:ext cx="11476383" cy="6124754"/>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2.NAÏVE BAYES</a:t>
            </a:r>
          </a:p>
          <a:p>
            <a:endParaRPr lang="en-US" sz="2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Naïve Bayes algorithm is a supervised learning algorithm, which is based on Bayes theorem and used for solving classification problems.</a:t>
            </a:r>
          </a:p>
          <a:p>
            <a:pPr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called Naïve because it assumes that the occurrence of a certain feature is independent of the occurrence of other features. Such as if the heart disease is present on the bases of BP, family history, and cholesterol then it is recognized as presence of heart disease.</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Hence each feature individually contributes to identification.</a:t>
            </a:r>
          </a:p>
          <a:p>
            <a:pPr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330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988DA-6AF5-458E-9DDC-84EF008EC8AC}"/>
              </a:ext>
            </a:extLst>
          </p:cNvPr>
          <p:cNvSpPr txBox="1"/>
          <p:nvPr/>
        </p:nvSpPr>
        <p:spPr>
          <a:xfrm>
            <a:off x="583095" y="702366"/>
            <a:ext cx="11476383" cy="6124754"/>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NAÏVE BAYES</a:t>
            </a:r>
          </a:p>
          <a:p>
            <a:endParaRPr lang="en-US" sz="2800" dirty="0">
              <a:latin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P(B|A) is Likelihood probability: Probability of the evidence given that the probability of a hypothesis is true.</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 is Prior Probability: Probability of hypothesis before observing the evidence.</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P(B) is Marginal Probability: Probability of Evidence.</a:t>
            </a:r>
          </a:p>
          <a:p>
            <a:pPr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the individual has BP , then does the person have heart disease or not?</a:t>
            </a:r>
          </a:p>
          <a:p>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96DCF40-0420-4A65-9BF5-1B930DC8B14E}"/>
              </a:ext>
            </a:extLst>
          </p:cNvPr>
          <p:cNvPicPr>
            <a:picLocks noChangeAspect="1"/>
          </p:cNvPicPr>
          <p:nvPr/>
        </p:nvPicPr>
        <p:blipFill>
          <a:blip r:embed="rId2"/>
          <a:stretch>
            <a:fillRect/>
          </a:stretch>
        </p:blipFill>
        <p:spPr>
          <a:xfrm>
            <a:off x="4350232" y="1217524"/>
            <a:ext cx="3680585" cy="1943075"/>
          </a:xfrm>
          <a:prstGeom prst="rect">
            <a:avLst/>
          </a:prstGeom>
        </p:spPr>
      </p:pic>
    </p:spTree>
    <p:extLst>
      <p:ext uri="{BB962C8B-B14F-4D97-AF65-F5344CB8AC3E}">
        <p14:creationId xmlns:p14="http://schemas.microsoft.com/office/powerpoint/2010/main" val="29173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988DA-6AF5-458E-9DDC-84EF008EC8AC}"/>
              </a:ext>
            </a:extLst>
          </p:cNvPr>
          <p:cNvSpPr txBox="1"/>
          <p:nvPr/>
        </p:nvSpPr>
        <p:spPr>
          <a:xfrm>
            <a:off x="583095" y="702366"/>
            <a:ext cx="11476383" cy="6124754"/>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3.DECISION TREE</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a Decision tree, there are two nodes, which are the Decision Node and Leaf Node. </a:t>
            </a: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Decision nodes are used to make any decision and have multiple branches, whereas Leaf nodes are the output of those decisions and do not contain any further branches.</a:t>
            </a: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decisions or the test are performed on the basis of features of the given dataset.</a:t>
            </a:r>
          </a:p>
          <a:p>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order to build a tree, we use the CART algorithm, which stands for Classification and Regression Tree algorithm.</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95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514F98-FFDA-4279-901A-5A1825C8A099}"/>
              </a:ext>
            </a:extLst>
          </p:cNvPr>
          <p:cNvPicPr>
            <a:picLocks noChangeAspect="1"/>
          </p:cNvPicPr>
          <p:nvPr/>
        </p:nvPicPr>
        <p:blipFill>
          <a:blip r:embed="rId2"/>
          <a:stretch>
            <a:fillRect/>
          </a:stretch>
        </p:blipFill>
        <p:spPr>
          <a:xfrm>
            <a:off x="1543878" y="456896"/>
            <a:ext cx="9104243" cy="5944208"/>
          </a:xfrm>
          <a:prstGeom prst="rect">
            <a:avLst/>
          </a:prstGeom>
        </p:spPr>
      </p:pic>
    </p:spTree>
    <p:extLst>
      <p:ext uri="{BB962C8B-B14F-4D97-AF65-F5344CB8AC3E}">
        <p14:creationId xmlns:p14="http://schemas.microsoft.com/office/powerpoint/2010/main" val="118925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988DA-6AF5-458E-9DDC-84EF008EC8AC}"/>
              </a:ext>
            </a:extLst>
          </p:cNvPr>
          <p:cNvSpPr txBox="1"/>
          <p:nvPr/>
        </p:nvSpPr>
        <p:spPr>
          <a:xfrm>
            <a:off x="583095" y="702366"/>
            <a:ext cx="11476383" cy="2246769"/>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4.RANDOM FOREST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Random forest, like its name implies, consists of a large number of individual decision trees.</a:t>
            </a:r>
          </a:p>
          <a:p>
            <a:pPr marL="457200" indent="-457200" algn="l">
              <a:buFont typeface="Arial" panose="020B0604020202020204" pitchFamily="34" charset="0"/>
              <a:buChar char="•"/>
            </a:pPr>
            <a:endParaRPr lang="en-US" sz="2800" dirty="0">
              <a:solidFill>
                <a:srgbClr val="292929"/>
              </a:solidFill>
              <a:latin typeface="charter"/>
              <a:cs typeface="Times New Roman" panose="02020603050405020304" pitchFamily="18" charset="0"/>
            </a:endParaRPr>
          </a:p>
          <a:p>
            <a:pPr marL="457200" indent="-457200" algn="l">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730B0D-1505-4CB3-A9FB-7EA013C4D748}"/>
              </a:ext>
            </a:extLst>
          </p:cNvPr>
          <p:cNvPicPr>
            <a:picLocks noChangeAspect="1"/>
          </p:cNvPicPr>
          <p:nvPr/>
        </p:nvPicPr>
        <p:blipFill>
          <a:blip r:embed="rId2"/>
          <a:stretch>
            <a:fillRect/>
          </a:stretch>
        </p:blipFill>
        <p:spPr>
          <a:xfrm>
            <a:off x="3859073" y="2089495"/>
            <a:ext cx="4924425" cy="4295775"/>
          </a:xfrm>
          <a:prstGeom prst="rect">
            <a:avLst/>
          </a:prstGeom>
        </p:spPr>
      </p:pic>
    </p:spTree>
    <p:extLst>
      <p:ext uri="{BB962C8B-B14F-4D97-AF65-F5344CB8AC3E}">
        <p14:creationId xmlns:p14="http://schemas.microsoft.com/office/powerpoint/2010/main" val="1709685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988DA-6AF5-458E-9DDC-84EF008EC8AC}"/>
              </a:ext>
            </a:extLst>
          </p:cNvPr>
          <p:cNvSpPr txBox="1"/>
          <p:nvPr/>
        </p:nvSpPr>
        <p:spPr>
          <a:xfrm>
            <a:off x="583095" y="702366"/>
            <a:ext cx="11476383" cy="3970318"/>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5. LOGISTIC REGRESSION</a:t>
            </a:r>
          </a:p>
          <a:p>
            <a:pPr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a:t>
            </a:r>
          </a:p>
          <a:p>
            <a:pPr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can be either Yes or No, 0 or 1, true or False, etc. but instead of giving the exact value as 0 and 1, it gives the probabilistic values which lie between 0 and 1.</a:t>
            </a:r>
          </a:p>
          <a:p>
            <a:pPr marL="457200" indent="-457200" algn="l">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0504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988DA-6AF5-458E-9DDC-84EF008EC8AC}"/>
              </a:ext>
            </a:extLst>
          </p:cNvPr>
          <p:cNvSpPr txBox="1"/>
          <p:nvPr/>
        </p:nvSpPr>
        <p:spPr>
          <a:xfrm>
            <a:off x="583095" y="702366"/>
            <a:ext cx="11476383" cy="4832092"/>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LOGISTIC REGRESSION</a:t>
            </a:r>
          </a:p>
          <a:p>
            <a:pPr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Binomial: In binomial Logistic regression, there can be only two possible types of the dependent variables, such as 0 or 1</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 Pre-processing step</a:t>
            </a: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Fitting Logistic Regression to the Training set</a:t>
            </a: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Predicting the test result</a:t>
            </a: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Test accuracy of the result (Creation of Confusion matrix)</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914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424F1C-2058-405B-86BF-C42110008FBF}"/>
              </a:ext>
            </a:extLst>
          </p:cNvPr>
          <p:cNvSpPr txBox="1"/>
          <p:nvPr/>
        </p:nvSpPr>
        <p:spPr>
          <a:xfrm>
            <a:off x="344557" y="344557"/>
            <a:ext cx="11569147" cy="6124754"/>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ATTRIBUTES</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Age </a:t>
            </a:r>
            <a:r>
              <a:rPr lang="en-US" sz="2800" dirty="0">
                <a:latin typeface="Times New Roman" panose="02020603050405020304" pitchFamily="18" charset="0"/>
                <a:cs typeface="Times New Roman" panose="02020603050405020304" pitchFamily="18" charset="0"/>
              </a:rPr>
              <a:t>- Age of the individual in years ranging from 29 years to 77 years </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Sex </a:t>
            </a:r>
            <a:r>
              <a:rPr lang="en-US" sz="2800" dirty="0">
                <a:latin typeface="Times New Roman" panose="02020603050405020304" pitchFamily="18" charset="0"/>
                <a:cs typeface="Times New Roman" panose="02020603050405020304" pitchFamily="18" charset="0"/>
              </a:rPr>
              <a:t>- Male or Female</a:t>
            </a:r>
          </a:p>
          <a:p>
            <a:r>
              <a:rPr lang="en-US" sz="2800" dirty="0">
                <a:latin typeface="Times New Roman" panose="02020603050405020304" pitchFamily="18" charset="0"/>
                <a:cs typeface="Times New Roman" panose="02020603050405020304" pitchFamily="18" charset="0"/>
              </a:rPr>
              <a:t>              1 - Male and 0 - Female</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Chest pain type </a:t>
            </a:r>
            <a:r>
              <a:rPr lang="en-US" sz="2800" dirty="0">
                <a:latin typeface="Times New Roman" panose="02020603050405020304" pitchFamily="18" charset="0"/>
                <a:cs typeface="Times New Roman" panose="02020603050405020304" pitchFamily="18" charset="0"/>
              </a:rPr>
              <a:t>- 4 levels of chest pain</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Resting BP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first figure, systolic blood pressure, indicates how much pressure is in the arteries as the heart beats.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second number, diastolic blood pressure, measures the pressure in the arteries between heartbeats. (120/80)</a:t>
            </a:r>
          </a:p>
        </p:txBody>
      </p:sp>
    </p:spTree>
    <p:extLst>
      <p:ext uri="{BB962C8B-B14F-4D97-AF65-F5344CB8AC3E}">
        <p14:creationId xmlns:p14="http://schemas.microsoft.com/office/powerpoint/2010/main" val="317950164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0E9691-35EC-4C2E-BB29-C76AAA5C856C}"/>
              </a:ext>
            </a:extLst>
          </p:cNvPr>
          <p:cNvSpPr txBox="1"/>
          <p:nvPr/>
        </p:nvSpPr>
        <p:spPr>
          <a:xfrm>
            <a:off x="198783" y="384313"/>
            <a:ext cx="11847443" cy="4807213"/>
          </a:xfrm>
          <a:prstGeom prst="rect">
            <a:avLst/>
          </a:prstGeom>
          <a:noFill/>
        </p:spPr>
        <p:txBody>
          <a:bodyPr wrap="square" rtlCol="0">
            <a:spAutoFit/>
          </a:bodyPr>
          <a:lstStyle/>
          <a:p>
            <a:pPr marL="285750" indent="-285750" algn="just">
              <a:lnSpc>
                <a:spcPct val="150000"/>
              </a:lnSpc>
              <a:spcBef>
                <a:spcPts val="800"/>
              </a:spcBef>
              <a:spcAft>
                <a:spcPts val="800"/>
              </a:spcAft>
              <a:buFont typeface="Arial" panose="020B0604020202020204" pitchFamily="34" charset="0"/>
              <a:buChar char="•"/>
            </a:pPr>
            <a:r>
              <a:rPr lang="en-GB" sz="2000" dirty="0">
                <a:solidFill>
                  <a:srgbClr val="000000"/>
                </a:solidFill>
                <a:effectLst/>
                <a:latin typeface="Times New Roman" panose="02020603050405020304" pitchFamily="18" charset="0"/>
                <a:ea typeface="Times New Roman" panose="02020603050405020304" pitchFamily="18" charset="0"/>
              </a:rPr>
              <a:t>Cardiovascular diseases are the</a:t>
            </a:r>
            <a:r>
              <a:rPr lang="en-GB" sz="2000" b="1" dirty="0">
                <a:solidFill>
                  <a:srgbClr val="000000"/>
                </a:solidFill>
                <a:effectLst/>
                <a:latin typeface="Times New Roman" panose="02020603050405020304" pitchFamily="18" charset="0"/>
                <a:ea typeface="Times New Roman" panose="02020603050405020304" pitchFamily="18" charset="0"/>
              </a:rPr>
              <a:t> leading cause of mortality</a:t>
            </a:r>
            <a:r>
              <a:rPr lang="en-GB" sz="2000" dirty="0">
                <a:solidFill>
                  <a:srgbClr val="000000"/>
                </a:solidFill>
                <a:effectLst/>
                <a:latin typeface="Times New Roman" panose="02020603050405020304" pitchFamily="18" charset="0"/>
                <a:ea typeface="Times New Roman" panose="02020603050405020304" pitchFamily="18" charset="0"/>
              </a:rPr>
              <a:t> globally, claiming the lives of an estimated</a:t>
            </a:r>
            <a:r>
              <a:rPr lang="en-GB" sz="2000" b="1" dirty="0">
                <a:solidFill>
                  <a:srgbClr val="000000"/>
                </a:solidFill>
                <a:effectLst/>
                <a:latin typeface="Times New Roman" panose="02020603050405020304" pitchFamily="18" charset="0"/>
                <a:ea typeface="Times New Roman" panose="02020603050405020304" pitchFamily="18" charset="0"/>
              </a:rPr>
              <a:t> 17.9 million people each year.</a:t>
            </a:r>
            <a:r>
              <a:rPr lang="en-GB" sz="2000" dirty="0">
                <a:solidFill>
                  <a:srgbClr val="000000"/>
                </a:solidFill>
                <a:effectLst/>
                <a:latin typeface="Times New Roman" panose="02020603050405020304" pitchFamily="18" charset="0"/>
                <a:ea typeface="Times New Roman" panose="02020603050405020304" pitchFamily="18" charset="0"/>
              </a:rPr>
              <a:t> </a:t>
            </a:r>
          </a:p>
          <a:p>
            <a:pPr marL="285750" indent="-285750" algn="just">
              <a:lnSpc>
                <a:spcPct val="150000"/>
              </a:lnSpc>
              <a:spcBef>
                <a:spcPts val="800"/>
              </a:spcBef>
              <a:spcAft>
                <a:spcPts val="800"/>
              </a:spcAft>
              <a:buFont typeface="Arial" panose="020B0604020202020204" pitchFamily="34" charset="0"/>
              <a:buChar char="•"/>
            </a:pPr>
            <a:r>
              <a:rPr lang="en-GB" sz="2000" dirty="0">
                <a:solidFill>
                  <a:srgbClr val="000000"/>
                </a:solidFill>
                <a:effectLst/>
                <a:latin typeface="Times New Roman" panose="02020603050405020304" pitchFamily="18" charset="0"/>
                <a:ea typeface="Times New Roman" panose="02020603050405020304" pitchFamily="18" charset="0"/>
              </a:rPr>
              <a:t>Coronary heart disease, cerebrovascular disease, rheumatic heart disease, and other heart and blood vessel disorders are all categorized as CVDs. Heart attacks and strokes account for four out of every five CVD deaths, with one-third of these deaths occurring before the age of 70.</a:t>
            </a:r>
            <a:endParaRPr lang="en-IN" sz="2000" dirty="0">
              <a:effectLst/>
              <a:latin typeface="Arial" panose="020B0604020202020204" pitchFamily="34" charset="0"/>
              <a:ea typeface="Arial" panose="020B0604020202020204" pitchFamily="34" charset="0"/>
            </a:endParaRPr>
          </a:p>
          <a:p>
            <a:pPr marL="285750" indent="-285750" algn="just">
              <a:lnSpc>
                <a:spcPct val="150000"/>
              </a:lnSpc>
              <a:spcBef>
                <a:spcPts val="800"/>
              </a:spcBef>
              <a:spcAft>
                <a:spcPts val="800"/>
              </a:spcAft>
              <a:buFont typeface="Arial" panose="020B0604020202020204" pitchFamily="34" charset="0"/>
              <a:buChar char="•"/>
            </a:pPr>
            <a:r>
              <a:rPr lang="en-GB" sz="2000" dirty="0">
                <a:solidFill>
                  <a:srgbClr val="000000"/>
                </a:solidFill>
                <a:effectLst/>
                <a:latin typeface="Times New Roman" panose="02020603050405020304" pitchFamily="18" charset="0"/>
                <a:ea typeface="Times New Roman" panose="02020603050405020304" pitchFamily="18" charset="0"/>
              </a:rPr>
              <a:t> The yearly number of deaths due to CVD in</a:t>
            </a:r>
            <a:r>
              <a:rPr lang="en-GB" sz="2000" b="1" dirty="0">
                <a:solidFill>
                  <a:srgbClr val="000000"/>
                </a:solidFill>
                <a:effectLst/>
                <a:latin typeface="Times New Roman" panose="02020603050405020304" pitchFamily="18" charset="0"/>
                <a:ea typeface="Times New Roman" panose="02020603050405020304" pitchFamily="18" charset="0"/>
              </a:rPr>
              <a:t> India is anticipated to rise from 2.26 million (1990) to 4.77 million (2020).</a:t>
            </a:r>
            <a:r>
              <a:rPr lang="en-GB" sz="2000" dirty="0">
                <a:solidFill>
                  <a:srgbClr val="000000"/>
                </a:solidFill>
                <a:effectLst/>
                <a:latin typeface="Times New Roman" panose="02020603050405020304" pitchFamily="18" charset="0"/>
                <a:ea typeface="Times New Roman" panose="02020603050405020304" pitchFamily="18" charset="0"/>
              </a:rPr>
              <a:t> </a:t>
            </a:r>
          </a:p>
          <a:p>
            <a:pPr marL="285750" indent="-285750" algn="just">
              <a:lnSpc>
                <a:spcPct val="150000"/>
              </a:lnSpc>
              <a:spcBef>
                <a:spcPts val="800"/>
              </a:spcBef>
              <a:spcAft>
                <a:spcPts val="800"/>
              </a:spcAft>
              <a:buFont typeface="Arial" panose="020B0604020202020204" pitchFamily="34" charset="0"/>
              <a:buChar char="•"/>
            </a:pPr>
            <a:r>
              <a:rPr lang="en-GB" sz="2000" dirty="0">
                <a:solidFill>
                  <a:srgbClr val="000000"/>
                </a:solidFill>
                <a:effectLst/>
                <a:latin typeface="Times New Roman" panose="02020603050405020304" pitchFamily="18" charset="0"/>
                <a:ea typeface="Times New Roman" panose="02020603050405020304" pitchFamily="18" charset="0"/>
              </a:rPr>
              <a:t>Coronary heart disease prevalence rates in India have been assessed over the past few decades and have extended from 1.6% to 7.4% in country populations and from 1% to 13.2% in urban populations.</a:t>
            </a:r>
            <a:endParaRPr lang="en-IN"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785422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424F1C-2058-405B-86BF-C42110008FBF}"/>
              </a:ext>
            </a:extLst>
          </p:cNvPr>
          <p:cNvSpPr txBox="1"/>
          <p:nvPr/>
        </p:nvSpPr>
        <p:spPr>
          <a:xfrm>
            <a:off x="344557" y="344557"/>
            <a:ext cx="11569147" cy="5693866"/>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Serum Cholesterol in mg/dl</a:t>
            </a:r>
          </a:p>
          <a:p>
            <a:r>
              <a:rPr lang="en-US" sz="2800" dirty="0">
                <a:latin typeface="Times New Roman" panose="02020603050405020304" pitchFamily="18" charset="0"/>
                <a:cs typeface="Times New Roman" panose="02020603050405020304" pitchFamily="18" charset="0"/>
              </a:rPr>
              <a:t>Cholesterol is often linked to heart disease. (bad cholesterol)</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Since low-density lipoproteins (LDL) can build up in the arteries and obstruct or block blood flow, this is something one should be aware of.</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Fasting blood sugar</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Resting ECG results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resting ECG is a straightforward, simple, and painless procedure. </a:t>
            </a:r>
          </a:p>
          <a:p>
            <a:r>
              <a:rPr lang="en-US" sz="2800" dirty="0">
                <a:latin typeface="Times New Roman" panose="02020603050405020304" pitchFamily="18" charset="0"/>
                <a:cs typeface="Times New Roman" panose="02020603050405020304" pitchFamily="18" charset="0"/>
              </a:rPr>
              <a:t>The resting ECG can detect heart hypertrophy, ischemia, myocardial infarction, myocardial infarction sequelae, cardiac arrhythmias, and other heart disorders. </a:t>
            </a:r>
          </a:p>
        </p:txBody>
      </p:sp>
    </p:spTree>
    <p:extLst>
      <p:ext uri="{BB962C8B-B14F-4D97-AF65-F5344CB8AC3E}">
        <p14:creationId xmlns:p14="http://schemas.microsoft.com/office/powerpoint/2010/main" val="77727456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424F1C-2058-405B-86BF-C42110008FBF}"/>
              </a:ext>
            </a:extLst>
          </p:cNvPr>
          <p:cNvSpPr txBox="1"/>
          <p:nvPr/>
        </p:nvSpPr>
        <p:spPr>
          <a:xfrm>
            <a:off x="344557" y="344557"/>
            <a:ext cx="11569147" cy="5693866"/>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Maximum heart rate</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Subtract age from 220 to get an approximation of the mean age-related heart rate. The estimated maximum age-related heart rate for a 50-year-old male, for example, would be 220 – 50 years = 170 beats per minute (bpm).</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Maximum heart rate achieved</a:t>
            </a:r>
            <a:r>
              <a:rPr lang="en-US" sz="2800" dirty="0">
                <a:latin typeface="Times New Roman" panose="02020603050405020304" pitchFamily="18" charset="0"/>
                <a:cs typeface="Times New Roman" panose="02020603050405020304" pitchFamily="18" charset="0"/>
              </a:rPr>
              <a:t> - Maximum heart rate during strenuous activities (200)</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Exercise-induced angina </a:t>
            </a:r>
            <a:r>
              <a:rPr lang="en-US" sz="2800" dirty="0">
                <a:latin typeface="Times New Roman" panose="02020603050405020304" pitchFamily="18" charset="0"/>
                <a:cs typeface="Times New Roman" panose="02020603050405020304" pitchFamily="18" charset="0"/>
              </a:rPr>
              <a:t>(chest discomfort)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1 - Yes, 0 – No</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it-IT" sz="2800" b="1" dirty="0">
                <a:latin typeface="Times New Roman" panose="02020603050405020304" pitchFamily="18" charset="0"/>
                <a:cs typeface="Times New Roman" panose="02020603050405020304" pitchFamily="18" charset="0"/>
              </a:rPr>
              <a:t>Tobacco </a:t>
            </a:r>
            <a:r>
              <a:rPr lang="it-IT" sz="2800" dirty="0">
                <a:latin typeface="Times New Roman" panose="02020603050405020304" pitchFamily="18" charset="0"/>
                <a:cs typeface="Times New Roman" panose="02020603050405020304" pitchFamily="18" charset="0"/>
              </a:rPr>
              <a:t>(cumulative tobacco (kg))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04252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424F1C-2058-405B-86BF-C42110008FBF}"/>
              </a:ext>
            </a:extLst>
          </p:cNvPr>
          <p:cNvSpPr txBox="1"/>
          <p:nvPr/>
        </p:nvSpPr>
        <p:spPr>
          <a:xfrm>
            <a:off x="344557" y="344557"/>
            <a:ext cx="11569147" cy="5693866"/>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Adiposity</a:t>
            </a:r>
            <a:r>
              <a:rPr lang="en-US" sz="2800" dirty="0">
                <a:latin typeface="Times New Roman" panose="02020603050405020304" pitchFamily="18" charset="0"/>
                <a:cs typeface="Times New Roman" panose="02020603050405020304" pitchFamily="18" charset="0"/>
              </a:rPr>
              <a:t> - BMI of a person</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BMI is a straightforward measure based on a person's height and weight. BMI = kg/m2, where kg represents a person's weight in kilograms and m2 represents their height in meters squared. </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Overweight is described as a BMI of 25.0 or higher, while the healthy range is 18.5 to 24.9. Most adults between the ages of 18 and 65 have a BMI.</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Famhist</a:t>
            </a:r>
            <a:r>
              <a:rPr lang="en-US" sz="2800" dirty="0">
                <a:latin typeface="Times New Roman" panose="02020603050405020304" pitchFamily="18" charset="0"/>
                <a:cs typeface="Times New Roman" panose="02020603050405020304" pitchFamily="18" charset="0"/>
              </a:rPr>
              <a:t> - Family history of heart disease, whether a family member has suffered from a heart disease or not.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factor with levels "0 - Absent" and "1 - Present“</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046313"/>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424F1C-2058-405B-86BF-C42110008FBF}"/>
              </a:ext>
            </a:extLst>
          </p:cNvPr>
          <p:cNvSpPr txBox="1"/>
          <p:nvPr/>
        </p:nvSpPr>
        <p:spPr>
          <a:xfrm>
            <a:off x="344557" y="344557"/>
            <a:ext cx="11569147" cy="4832092"/>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Typea</a:t>
            </a:r>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Type-A behavior intense striving for achievement, competition, easily provoked impatience, time urgency, the abruptness of gesture and speech (explosive voice), hyper-alert posture, overcommitment to vocation or profession</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Alcohol </a:t>
            </a:r>
            <a:r>
              <a:rPr lang="en-US" sz="2800" dirty="0">
                <a:latin typeface="Times New Roman" panose="02020603050405020304" pitchFamily="18" charset="0"/>
                <a:cs typeface="Times New Roman" panose="02020603050405020304" pitchFamily="18" charset="0"/>
              </a:rPr>
              <a:t>- current alcohol consumption</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Chd</a:t>
            </a:r>
            <a:r>
              <a:rPr lang="en-US" sz="2800" dirty="0">
                <a:latin typeface="Times New Roman" panose="02020603050405020304" pitchFamily="18" charset="0"/>
                <a:cs typeface="Times New Roman" panose="02020603050405020304" pitchFamily="18" charset="0"/>
              </a:rPr>
              <a:t> - coronary heart disease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0 - Absent, 1 - Present</a:t>
            </a:r>
          </a:p>
        </p:txBody>
      </p:sp>
    </p:spTree>
    <p:extLst>
      <p:ext uri="{BB962C8B-B14F-4D97-AF65-F5344CB8AC3E}">
        <p14:creationId xmlns:p14="http://schemas.microsoft.com/office/powerpoint/2010/main" val="373545869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image20.png">
            <a:extLst>
              <a:ext uri="{FF2B5EF4-FFF2-40B4-BE49-F238E27FC236}">
                <a16:creationId xmlns:a16="http://schemas.microsoft.com/office/drawing/2014/main" id="{A1558453-BE5B-4B9F-A674-9DCB7595F394}"/>
              </a:ext>
            </a:extLst>
          </p:cNvPr>
          <p:cNvPicPr/>
          <p:nvPr/>
        </p:nvPicPr>
        <p:blipFill>
          <a:blip r:embed="rId3"/>
          <a:srcRect/>
          <a:stretch>
            <a:fillRect/>
          </a:stretch>
        </p:blipFill>
        <p:spPr>
          <a:xfrm>
            <a:off x="1152939" y="371060"/>
            <a:ext cx="9886121" cy="5738191"/>
          </a:xfrm>
          <a:prstGeom prst="rect">
            <a:avLst/>
          </a:prstGeom>
          <a:ln/>
        </p:spPr>
      </p:pic>
    </p:spTree>
    <p:extLst>
      <p:ext uri="{BB962C8B-B14F-4D97-AF65-F5344CB8AC3E}">
        <p14:creationId xmlns:p14="http://schemas.microsoft.com/office/powerpoint/2010/main" val="241761485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E63A1F-92D4-4936-8404-8A1D3B141A28}"/>
              </a:ext>
            </a:extLst>
          </p:cNvPr>
          <p:cNvSpPr txBox="1"/>
          <p:nvPr/>
        </p:nvSpPr>
        <p:spPr>
          <a:xfrm>
            <a:off x="636104" y="1263161"/>
            <a:ext cx="10933044" cy="4045018"/>
          </a:xfrm>
          <a:prstGeom prst="rect">
            <a:avLst/>
          </a:prstGeom>
          <a:noFill/>
        </p:spPr>
        <p:txBody>
          <a:bodyPr wrap="square">
            <a:spAutoFit/>
          </a:bodyPr>
          <a:lstStyle/>
          <a:p>
            <a:pPr algn="just">
              <a:lnSpc>
                <a:spcPct val="150000"/>
              </a:lnSpc>
              <a:spcBef>
                <a:spcPts val="600"/>
              </a:spcBef>
              <a:spcAft>
                <a:spcPts val="500"/>
              </a:spcAft>
            </a:pPr>
            <a:r>
              <a:rPr lang="en-GB" sz="24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The observation of the coefficients of the correlation matrix above suggests that:</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spcBef>
                <a:spcPts val="600"/>
              </a:spcBef>
              <a:spcAft>
                <a:spcPts val="0"/>
              </a:spcAft>
              <a:buClr>
                <a:srgbClr val="212121"/>
              </a:buClr>
              <a:buSzPts val="1200"/>
              <a:buFont typeface="Arial" panose="020B0604020202020204" pitchFamily="34" charset="0"/>
              <a:buChar char="●"/>
            </a:pPr>
            <a:r>
              <a:rPr lang="en-GB" sz="2400" u="none" strike="noStrike"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Age is strongly correlated with adiposity, tobacco consumption/smoking, systolic blood pressure and elevated LDL cholesterol.</a:t>
            </a:r>
            <a:endParaRPr lang="en-IN" sz="2400" u="none" strike="noStrike" dirty="0">
              <a:effectLst/>
              <a:latin typeface="Times New Roman" panose="02020603050405020304" pitchFamily="18" charset="0"/>
              <a:ea typeface="Roboto"/>
              <a:cs typeface="Times New Roman" panose="02020603050405020304" pitchFamily="18" charset="0"/>
            </a:endParaRPr>
          </a:p>
          <a:p>
            <a:pPr marL="342900" lvl="0" indent="-342900" algn="just">
              <a:lnSpc>
                <a:spcPct val="150000"/>
              </a:lnSpc>
              <a:buClr>
                <a:srgbClr val="212121"/>
              </a:buClr>
              <a:buSzPts val="1200"/>
              <a:buFont typeface="Arial" panose="020B0604020202020204" pitchFamily="34" charset="0"/>
              <a:buChar char="●"/>
            </a:pPr>
            <a:r>
              <a:rPr lang="en-GB" sz="2400" u="none" strike="noStrike"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Adiposity is strongly correlated with obesity.</a:t>
            </a:r>
            <a:endParaRPr lang="en-IN" sz="2400" u="none" strike="noStrike" dirty="0">
              <a:effectLst/>
              <a:latin typeface="Times New Roman" panose="02020603050405020304" pitchFamily="18" charset="0"/>
              <a:ea typeface="Roboto"/>
              <a:cs typeface="Times New Roman" panose="02020603050405020304" pitchFamily="18" charset="0"/>
            </a:endParaRPr>
          </a:p>
          <a:p>
            <a:pPr marL="342900" lvl="0" indent="-342900" algn="just">
              <a:lnSpc>
                <a:spcPct val="150000"/>
              </a:lnSpc>
              <a:buClr>
                <a:srgbClr val="212121"/>
              </a:buClr>
              <a:buSzPts val="1200"/>
              <a:buFont typeface="Arial" panose="020B0604020202020204" pitchFamily="34" charset="0"/>
              <a:buChar char="●"/>
            </a:pPr>
            <a:r>
              <a:rPr lang="en-GB" sz="2400" u="none" strike="noStrike"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LDL is strongly correlated with Obesity and Adiposity both.</a:t>
            </a:r>
            <a:endParaRPr lang="en-IN" sz="2400" u="none" strike="noStrike" dirty="0">
              <a:effectLst/>
              <a:latin typeface="Times New Roman" panose="02020603050405020304" pitchFamily="18" charset="0"/>
              <a:ea typeface="Roboto"/>
              <a:cs typeface="Times New Roman" panose="02020603050405020304" pitchFamily="18" charset="0"/>
            </a:endParaRPr>
          </a:p>
          <a:p>
            <a:pPr marL="342900" lvl="0" indent="-342900" algn="just">
              <a:lnSpc>
                <a:spcPct val="150000"/>
              </a:lnSpc>
              <a:spcAft>
                <a:spcPts val="500"/>
              </a:spcAft>
              <a:buClr>
                <a:srgbClr val="212121"/>
              </a:buClr>
              <a:buSzPts val="1200"/>
              <a:buFont typeface="Arial" panose="020B0604020202020204" pitchFamily="34" charset="0"/>
              <a:buChar char="●"/>
            </a:pPr>
            <a:r>
              <a:rPr lang="en-GB" sz="2400" u="none" strike="noStrike"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To conclude Obesity (high BMI), Adiposity (excessive fats), Smoking (tobacco)Blood pressure and old age are all correlated with heart diseases</a:t>
            </a:r>
            <a:endParaRPr lang="en-IN" sz="2400" u="none" strike="noStrike" dirty="0">
              <a:effectLst/>
              <a:latin typeface="Times New Roman" panose="02020603050405020304" pitchFamily="18" charset="0"/>
              <a:ea typeface="Roboto"/>
              <a:cs typeface="Times New Roman" panose="02020603050405020304" pitchFamily="18" charset="0"/>
            </a:endParaRPr>
          </a:p>
        </p:txBody>
      </p:sp>
    </p:spTree>
    <p:extLst>
      <p:ext uri="{BB962C8B-B14F-4D97-AF65-F5344CB8AC3E}">
        <p14:creationId xmlns:p14="http://schemas.microsoft.com/office/powerpoint/2010/main" val="1039174463"/>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3.png">
            <a:extLst>
              <a:ext uri="{FF2B5EF4-FFF2-40B4-BE49-F238E27FC236}">
                <a16:creationId xmlns:a16="http://schemas.microsoft.com/office/drawing/2014/main" id="{E1CC9D30-4541-410E-86F7-8C73D792856C}"/>
              </a:ext>
            </a:extLst>
          </p:cNvPr>
          <p:cNvPicPr/>
          <p:nvPr/>
        </p:nvPicPr>
        <p:blipFill>
          <a:blip r:embed="rId2"/>
          <a:srcRect/>
          <a:stretch>
            <a:fillRect/>
          </a:stretch>
        </p:blipFill>
        <p:spPr>
          <a:xfrm>
            <a:off x="6665843" y="1113184"/>
            <a:ext cx="5022576" cy="3922642"/>
          </a:xfrm>
          <a:prstGeom prst="rect">
            <a:avLst/>
          </a:prstGeom>
          <a:ln/>
        </p:spPr>
      </p:pic>
      <p:pic>
        <p:nvPicPr>
          <p:cNvPr id="4" name="image9.png">
            <a:extLst>
              <a:ext uri="{FF2B5EF4-FFF2-40B4-BE49-F238E27FC236}">
                <a16:creationId xmlns:a16="http://schemas.microsoft.com/office/drawing/2014/main" id="{ACCA6B02-E968-4BF8-B0C7-967B00E9CD7B}"/>
              </a:ext>
            </a:extLst>
          </p:cNvPr>
          <p:cNvPicPr/>
          <p:nvPr/>
        </p:nvPicPr>
        <p:blipFill>
          <a:blip r:embed="rId3"/>
          <a:srcRect/>
          <a:stretch>
            <a:fillRect/>
          </a:stretch>
        </p:blipFill>
        <p:spPr>
          <a:xfrm>
            <a:off x="1190210" y="1113183"/>
            <a:ext cx="4574486" cy="4108174"/>
          </a:xfrm>
          <a:prstGeom prst="rect">
            <a:avLst/>
          </a:prstGeom>
          <a:ln/>
        </p:spPr>
      </p:pic>
      <p:sp>
        <p:nvSpPr>
          <p:cNvPr id="6" name="TextBox 5">
            <a:extLst>
              <a:ext uri="{FF2B5EF4-FFF2-40B4-BE49-F238E27FC236}">
                <a16:creationId xmlns:a16="http://schemas.microsoft.com/office/drawing/2014/main" id="{85F9F250-5669-49AA-B6C3-F80904DAF9CD}"/>
              </a:ext>
            </a:extLst>
          </p:cNvPr>
          <p:cNvSpPr txBox="1"/>
          <p:nvPr/>
        </p:nvSpPr>
        <p:spPr>
          <a:xfrm>
            <a:off x="2133601" y="5618922"/>
            <a:ext cx="95548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CHOLESTROL                                                                                                   GENDER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039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F9F250-5669-49AA-B6C3-F80904DAF9CD}"/>
              </a:ext>
            </a:extLst>
          </p:cNvPr>
          <p:cNvSpPr txBox="1"/>
          <p:nvPr/>
        </p:nvSpPr>
        <p:spPr>
          <a:xfrm>
            <a:off x="1749288" y="5520396"/>
            <a:ext cx="95548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PRESENT/ABSENT                                                                                  CHEST PAIN LEVEL</a:t>
            </a:r>
            <a:endParaRPr lang="en-IN" b="1" dirty="0">
              <a:latin typeface="Times New Roman" panose="02020603050405020304" pitchFamily="18" charset="0"/>
              <a:cs typeface="Times New Roman" panose="02020603050405020304" pitchFamily="18" charset="0"/>
            </a:endParaRPr>
          </a:p>
        </p:txBody>
      </p:sp>
      <p:pic>
        <p:nvPicPr>
          <p:cNvPr id="5" name="image28.png">
            <a:extLst>
              <a:ext uri="{FF2B5EF4-FFF2-40B4-BE49-F238E27FC236}">
                <a16:creationId xmlns:a16="http://schemas.microsoft.com/office/drawing/2014/main" id="{044CEC88-DC66-4C8D-8D31-8889536DB61C}"/>
              </a:ext>
            </a:extLst>
          </p:cNvPr>
          <p:cNvPicPr/>
          <p:nvPr/>
        </p:nvPicPr>
        <p:blipFill>
          <a:blip r:embed="rId2"/>
          <a:srcRect/>
          <a:stretch>
            <a:fillRect/>
          </a:stretch>
        </p:blipFill>
        <p:spPr>
          <a:xfrm>
            <a:off x="1046922" y="1152938"/>
            <a:ext cx="4850295" cy="4132951"/>
          </a:xfrm>
          <a:prstGeom prst="rect">
            <a:avLst/>
          </a:prstGeom>
          <a:ln/>
        </p:spPr>
      </p:pic>
      <p:pic>
        <p:nvPicPr>
          <p:cNvPr id="7" name="image15.png">
            <a:extLst>
              <a:ext uri="{FF2B5EF4-FFF2-40B4-BE49-F238E27FC236}">
                <a16:creationId xmlns:a16="http://schemas.microsoft.com/office/drawing/2014/main" id="{E292AE64-B3D8-48EE-B208-E04D22303E02}"/>
              </a:ext>
            </a:extLst>
          </p:cNvPr>
          <p:cNvPicPr/>
          <p:nvPr/>
        </p:nvPicPr>
        <p:blipFill>
          <a:blip r:embed="rId3"/>
          <a:srcRect/>
          <a:stretch>
            <a:fillRect/>
          </a:stretch>
        </p:blipFill>
        <p:spPr>
          <a:xfrm>
            <a:off x="6891131" y="1152938"/>
            <a:ext cx="4625008" cy="4028661"/>
          </a:xfrm>
          <a:prstGeom prst="rect">
            <a:avLst/>
          </a:prstGeom>
          <a:ln/>
        </p:spPr>
      </p:pic>
    </p:spTree>
    <p:extLst>
      <p:ext uri="{BB962C8B-B14F-4D97-AF65-F5344CB8AC3E}">
        <p14:creationId xmlns:p14="http://schemas.microsoft.com/office/powerpoint/2010/main" val="3531298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F9F250-5669-49AA-B6C3-F80904DAF9CD}"/>
              </a:ext>
            </a:extLst>
          </p:cNvPr>
          <p:cNvSpPr txBox="1"/>
          <p:nvPr/>
        </p:nvSpPr>
        <p:spPr>
          <a:xfrm>
            <a:off x="1749288" y="5520396"/>
            <a:ext cx="95548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GENDER WISE CP                                                                      CHEST PAIN AND DISEASE</a:t>
            </a:r>
            <a:endParaRPr lang="en-IN" b="1" dirty="0">
              <a:latin typeface="Times New Roman" panose="02020603050405020304" pitchFamily="18" charset="0"/>
              <a:cs typeface="Times New Roman" panose="02020603050405020304" pitchFamily="18" charset="0"/>
            </a:endParaRPr>
          </a:p>
        </p:txBody>
      </p:sp>
      <p:pic>
        <p:nvPicPr>
          <p:cNvPr id="8" name="image25.png">
            <a:extLst>
              <a:ext uri="{FF2B5EF4-FFF2-40B4-BE49-F238E27FC236}">
                <a16:creationId xmlns:a16="http://schemas.microsoft.com/office/drawing/2014/main" id="{CB74F0F9-E659-483E-A03E-181D01AE86CB}"/>
              </a:ext>
            </a:extLst>
          </p:cNvPr>
          <p:cNvPicPr/>
          <p:nvPr/>
        </p:nvPicPr>
        <p:blipFill>
          <a:blip r:embed="rId2"/>
          <a:srcRect/>
          <a:stretch>
            <a:fillRect/>
          </a:stretch>
        </p:blipFill>
        <p:spPr>
          <a:xfrm>
            <a:off x="1265376" y="1436222"/>
            <a:ext cx="4625008" cy="3559847"/>
          </a:xfrm>
          <a:prstGeom prst="rect">
            <a:avLst/>
          </a:prstGeom>
          <a:ln/>
        </p:spPr>
      </p:pic>
      <p:pic>
        <p:nvPicPr>
          <p:cNvPr id="9" name="image14.png">
            <a:extLst>
              <a:ext uri="{FF2B5EF4-FFF2-40B4-BE49-F238E27FC236}">
                <a16:creationId xmlns:a16="http://schemas.microsoft.com/office/drawing/2014/main" id="{3E519F91-851F-4566-8FF1-CE166D569680}"/>
              </a:ext>
            </a:extLst>
          </p:cNvPr>
          <p:cNvPicPr/>
          <p:nvPr/>
        </p:nvPicPr>
        <p:blipFill>
          <a:blip r:embed="rId3"/>
          <a:srcRect/>
          <a:stretch>
            <a:fillRect/>
          </a:stretch>
        </p:blipFill>
        <p:spPr>
          <a:xfrm>
            <a:off x="6400800" y="1436222"/>
            <a:ext cx="4267200" cy="3559847"/>
          </a:xfrm>
          <a:prstGeom prst="rect">
            <a:avLst/>
          </a:prstGeom>
          <a:ln/>
        </p:spPr>
      </p:pic>
    </p:spTree>
    <p:extLst>
      <p:ext uri="{BB962C8B-B14F-4D97-AF65-F5344CB8AC3E}">
        <p14:creationId xmlns:p14="http://schemas.microsoft.com/office/powerpoint/2010/main" val="1181947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863D7AF-B041-4B90-A4F0-F56816DBAE40}"/>
              </a:ext>
            </a:extLst>
          </p:cNvPr>
          <p:cNvGraphicFramePr>
            <a:graphicFrameLocks noGrp="1"/>
          </p:cNvGraphicFramePr>
          <p:nvPr>
            <p:extLst>
              <p:ext uri="{D42A27DB-BD31-4B8C-83A1-F6EECF244321}">
                <p14:modId xmlns:p14="http://schemas.microsoft.com/office/powerpoint/2010/main" val="539380526"/>
              </p:ext>
            </p:extLst>
          </p:nvPr>
        </p:nvGraphicFramePr>
        <p:xfrm>
          <a:off x="1152939" y="1336559"/>
          <a:ext cx="9356035" cy="4348626"/>
        </p:xfrm>
        <a:graphic>
          <a:graphicData uri="http://schemas.openxmlformats.org/drawingml/2006/table">
            <a:tbl>
              <a:tblPr>
                <a:tableStyleId>{5C22544A-7EE6-4342-B048-85BDC9FD1C3A}</a:tableStyleId>
              </a:tblPr>
              <a:tblGrid>
                <a:gridCol w="4625009">
                  <a:extLst>
                    <a:ext uri="{9D8B030D-6E8A-4147-A177-3AD203B41FA5}">
                      <a16:colId xmlns:a16="http://schemas.microsoft.com/office/drawing/2014/main" val="3102453709"/>
                    </a:ext>
                  </a:extLst>
                </a:gridCol>
                <a:gridCol w="4731026">
                  <a:extLst>
                    <a:ext uri="{9D8B030D-6E8A-4147-A177-3AD203B41FA5}">
                      <a16:colId xmlns:a16="http://schemas.microsoft.com/office/drawing/2014/main" val="1876593982"/>
                    </a:ext>
                  </a:extLst>
                </a:gridCol>
              </a:tblGrid>
              <a:tr h="724771">
                <a:tc>
                  <a:txBody>
                    <a:bodyPr/>
                    <a:lstStyle/>
                    <a:p>
                      <a:pPr algn="ctr">
                        <a:lnSpc>
                          <a:spcPct val="150000"/>
                        </a:lnSpc>
                      </a:pPr>
                      <a:r>
                        <a:rPr lang="en-GB" sz="2400" b="1" dirty="0">
                          <a:effectLst/>
                          <a:latin typeface="Times New Roman" panose="02020603050405020304" pitchFamily="18" charset="0"/>
                          <a:cs typeface="Times New Roman" panose="02020603050405020304" pitchFamily="18" charset="0"/>
                        </a:rPr>
                        <a:t>Algorithm </a:t>
                      </a:r>
                      <a:endParaRPr lang="en-IN" sz="24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gn="ctr">
                        <a:lnSpc>
                          <a:spcPct val="150000"/>
                        </a:lnSpc>
                      </a:pPr>
                      <a:r>
                        <a:rPr lang="en-GB" sz="2400" b="1" dirty="0">
                          <a:effectLst/>
                          <a:latin typeface="Times New Roman" panose="02020603050405020304" pitchFamily="18" charset="0"/>
                          <a:cs typeface="Times New Roman" panose="02020603050405020304" pitchFamily="18" charset="0"/>
                        </a:rPr>
                        <a:t>Accuracy %</a:t>
                      </a:r>
                      <a:endParaRPr lang="en-IN" sz="24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688054407"/>
                  </a:ext>
                </a:extLst>
              </a:tr>
              <a:tr h="724771">
                <a:tc>
                  <a:txBody>
                    <a:bodyPr/>
                    <a:lstStyle/>
                    <a:p>
                      <a:pPr algn="just">
                        <a:lnSpc>
                          <a:spcPct val="150000"/>
                        </a:lnSpc>
                      </a:pPr>
                      <a:r>
                        <a:rPr lang="en-GB" sz="2400" dirty="0">
                          <a:solidFill>
                            <a:srgbClr val="FF0000"/>
                          </a:solidFill>
                          <a:effectLst/>
                          <a:latin typeface="Times New Roman" panose="02020603050405020304" pitchFamily="18" charset="0"/>
                          <a:cs typeface="Times New Roman" panose="02020603050405020304" pitchFamily="18" charset="0"/>
                        </a:rPr>
                        <a:t>LOGISTIC REGRESSION </a:t>
                      </a:r>
                      <a:endParaRPr lang="en-IN" sz="2400"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gn="ctr">
                        <a:lnSpc>
                          <a:spcPct val="150000"/>
                        </a:lnSpc>
                      </a:pPr>
                      <a:r>
                        <a:rPr lang="en-GB" sz="2400" dirty="0">
                          <a:solidFill>
                            <a:srgbClr val="FF0000"/>
                          </a:solidFill>
                          <a:effectLst/>
                          <a:latin typeface="Times New Roman" panose="02020603050405020304" pitchFamily="18" charset="0"/>
                          <a:cs typeface="Times New Roman" panose="02020603050405020304" pitchFamily="18" charset="0"/>
                        </a:rPr>
                        <a:t>92%</a:t>
                      </a:r>
                      <a:endParaRPr lang="en-IN" sz="2400"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098372493"/>
                  </a:ext>
                </a:extLst>
              </a:tr>
              <a:tr h="724771">
                <a:tc>
                  <a:txBody>
                    <a:bodyPr/>
                    <a:lstStyle/>
                    <a:p>
                      <a:pPr algn="just">
                        <a:lnSpc>
                          <a:spcPct val="150000"/>
                        </a:lnSpc>
                      </a:pPr>
                      <a:r>
                        <a:rPr lang="en-GB" sz="2400" dirty="0">
                          <a:effectLst/>
                          <a:latin typeface="Times New Roman" panose="02020603050405020304" pitchFamily="18" charset="0"/>
                          <a:cs typeface="Times New Roman" panose="02020603050405020304" pitchFamily="18" charset="0"/>
                        </a:rPr>
                        <a:t>NAIVE BAYE</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gn="ctr">
                        <a:lnSpc>
                          <a:spcPct val="150000"/>
                        </a:lnSpc>
                      </a:pPr>
                      <a:r>
                        <a:rPr lang="en-GB" sz="2400" dirty="0">
                          <a:effectLst/>
                          <a:latin typeface="Times New Roman" panose="02020603050405020304" pitchFamily="18" charset="0"/>
                          <a:cs typeface="Times New Roman" panose="02020603050405020304" pitchFamily="18" charset="0"/>
                        </a:rPr>
                        <a:t>89%</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451769091"/>
                  </a:ext>
                </a:extLst>
              </a:tr>
              <a:tr h="724771">
                <a:tc>
                  <a:txBody>
                    <a:bodyPr/>
                    <a:lstStyle/>
                    <a:p>
                      <a:pPr algn="just">
                        <a:lnSpc>
                          <a:spcPct val="150000"/>
                        </a:lnSpc>
                      </a:pPr>
                      <a:r>
                        <a:rPr lang="en-GB" sz="2400" dirty="0">
                          <a:effectLst/>
                          <a:latin typeface="Times New Roman" panose="02020603050405020304" pitchFamily="18" charset="0"/>
                          <a:cs typeface="Times New Roman" panose="02020603050405020304" pitchFamily="18" charset="0"/>
                        </a:rPr>
                        <a:t>RANDOM FOREST </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gn="ctr">
                        <a:lnSpc>
                          <a:spcPct val="150000"/>
                        </a:lnSpc>
                      </a:pPr>
                      <a:r>
                        <a:rPr lang="en-GB" sz="2400" dirty="0">
                          <a:effectLst/>
                          <a:latin typeface="Times New Roman" panose="02020603050405020304" pitchFamily="18" charset="0"/>
                          <a:cs typeface="Times New Roman" panose="02020603050405020304" pitchFamily="18" charset="0"/>
                        </a:rPr>
                        <a:t>86%</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58676019"/>
                  </a:ext>
                </a:extLst>
              </a:tr>
              <a:tr h="724771">
                <a:tc>
                  <a:txBody>
                    <a:bodyPr/>
                    <a:lstStyle/>
                    <a:p>
                      <a:pPr algn="just">
                        <a:lnSpc>
                          <a:spcPct val="150000"/>
                        </a:lnSpc>
                      </a:pPr>
                      <a:r>
                        <a:rPr lang="en-GB" sz="2400">
                          <a:effectLst/>
                          <a:latin typeface="Times New Roman" panose="02020603050405020304" pitchFamily="18" charset="0"/>
                          <a:cs typeface="Times New Roman" panose="02020603050405020304" pitchFamily="18" charset="0"/>
                        </a:rPr>
                        <a:t>K NEAREST NEIGHBOUR</a:t>
                      </a:r>
                      <a:endParaRPr lang="en-IN" sz="24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gn="ctr">
                        <a:lnSpc>
                          <a:spcPct val="150000"/>
                        </a:lnSpc>
                      </a:pPr>
                      <a:r>
                        <a:rPr lang="en-GB" sz="2400" dirty="0">
                          <a:effectLst/>
                          <a:latin typeface="Times New Roman" panose="02020603050405020304" pitchFamily="18" charset="0"/>
                          <a:cs typeface="Times New Roman" panose="02020603050405020304" pitchFamily="18" charset="0"/>
                        </a:rPr>
                        <a:t>86%</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930063022"/>
                  </a:ext>
                </a:extLst>
              </a:tr>
              <a:tr h="724771">
                <a:tc>
                  <a:txBody>
                    <a:bodyPr/>
                    <a:lstStyle/>
                    <a:p>
                      <a:pPr algn="just">
                        <a:lnSpc>
                          <a:spcPct val="150000"/>
                        </a:lnSpc>
                      </a:pPr>
                      <a:r>
                        <a:rPr lang="en-GB" sz="2400" dirty="0">
                          <a:effectLst/>
                          <a:latin typeface="Times New Roman" panose="02020603050405020304" pitchFamily="18" charset="0"/>
                          <a:cs typeface="Times New Roman" panose="02020603050405020304" pitchFamily="18" charset="0"/>
                        </a:rPr>
                        <a:t>DECISION TREE</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gn="ctr">
                        <a:lnSpc>
                          <a:spcPct val="150000"/>
                        </a:lnSpc>
                      </a:pPr>
                      <a:r>
                        <a:rPr lang="en-GB" sz="2400" dirty="0">
                          <a:effectLst/>
                          <a:latin typeface="Times New Roman" panose="02020603050405020304" pitchFamily="18" charset="0"/>
                          <a:cs typeface="Times New Roman" panose="02020603050405020304" pitchFamily="18" charset="0"/>
                        </a:rPr>
                        <a:t>76%</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220479877"/>
                  </a:ext>
                </a:extLst>
              </a:tr>
            </a:tbl>
          </a:graphicData>
        </a:graphic>
      </p:graphicFrame>
      <p:sp>
        <p:nvSpPr>
          <p:cNvPr id="4" name="TextBox 3">
            <a:extLst>
              <a:ext uri="{FF2B5EF4-FFF2-40B4-BE49-F238E27FC236}">
                <a16:creationId xmlns:a16="http://schemas.microsoft.com/office/drawing/2014/main" id="{7FD54458-A6D3-4824-B906-45E46BF35F14}"/>
              </a:ext>
            </a:extLst>
          </p:cNvPr>
          <p:cNvSpPr txBox="1"/>
          <p:nvPr/>
        </p:nvSpPr>
        <p:spPr>
          <a:xfrm>
            <a:off x="1643270" y="556591"/>
            <a:ext cx="795130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ACCURACY ACHIEVED</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83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66800" y="485325"/>
            <a:ext cx="10058400" cy="748452"/>
          </a:xfrm>
        </p:spPr>
        <p:txBody>
          <a:bodyPr vert="horz" lIns="91440" tIns="45720" rIns="91440" bIns="45720" rtlCol="0">
            <a:normAutofit/>
          </a:bodyPr>
          <a:lstStyle/>
          <a:p>
            <a:pPr algn="ctr"/>
            <a:r>
              <a:rPr lang="en-US" sz="3600" dirty="0"/>
              <a:t>PROCESS FLOW</a:t>
            </a:r>
          </a:p>
        </p:txBody>
      </p:sp>
      <p:pic>
        <p:nvPicPr>
          <p:cNvPr id="6" name="image19.png">
            <a:extLst>
              <a:ext uri="{FF2B5EF4-FFF2-40B4-BE49-F238E27FC236}">
                <a16:creationId xmlns:a16="http://schemas.microsoft.com/office/drawing/2014/main" id="{7F67B612-5D6B-4EA8-B24A-2329FC86BB39}"/>
              </a:ext>
            </a:extLst>
          </p:cNvPr>
          <p:cNvPicPr>
            <a:picLocks noGrp="1"/>
          </p:cNvPicPr>
          <p:nvPr>
            <p:ph idx="1"/>
          </p:nvPr>
        </p:nvPicPr>
        <p:blipFill>
          <a:blip r:embed="rId3"/>
          <a:srcRect/>
          <a:stretch>
            <a:fillRect/>
          </a:stretch>
        </p:blipFill>
        <p:spPr>
          <a:xfrm>
            <a:off x="1219200" y="1233778"/>
            <a:ext cx="10058400" cy="5138898"/>
          </a:xfrm>
          <a:prstGeom prst="rect">
            <a:avLst/>
          </a:prstGeom>
          <a:ln/>
        </p:spPr>
      </p:pic>
    </p:spTree>
    <p:extLst>
      <p:ext uri="{BB962C8B-B14F-4D97-AF65-F5344CB8AC3E}">
        <p14:creationId xmlns:p14="http://schemas.microsoft.com/office/powerpoint/2010/main" val="2933514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988DA-6AF5-458E-9DDC-84EF008EC8AC}"/>
              </a:ext>
            </a:extLst>
          </p:cNvPr>
          <p:cNvSpPr txBox="1"/>
          <p:nvPr/>
        </p:nvSpPr>
        <p:spPr>
          <a:xfrm>
            <a:off x="413263" y="277520"/>
            <a:ext cx="11476383" cy="1384995"/>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CONFUSION MATRIX</a:t>
            </a:r>
          </a:p>
          <a:p>
            <a:endParaRPr lang="en-US"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p:txBody>
      </p:sp>
      <p:pic>
        <p:nvPicPr>
          <p:cNvPr id="3074" name="Picture 2" descr="Confusion Matrix for Machine Learning">
            <a:extLst>
              <a:ext uri="{FF2B5EF4-FFF2-40B4-BE49-F238E27FC236}">
                <a16:creationId xmlns:a16="http://schemas.microsoft.com/office/drawing/2014/main" id="{CC2E259E-650E-483B-9F56-550DBEEDE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11" y="970018"/>
            <a:ext cx="5859906" cy="49179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5.png">
            <a:extLst>
              <a:ext uri="{FF2B5EF4-FFF2-40B4-BE49-F238E27FC236}">
                <a16:creationId xmlns:a16="http://schemas.microsoft.com/office/drawing/2014/main" id="{3A2B9EDE-FC68-4981-9CA5-88E941B11E94}"/>
              </a:ext>
            </a:extLst>
          </p:cNvPr>
          <p:cNvPicPr/>
          <p:nvPr/>
        </p:nvPicPr>
        <p:blipFill>
          <a:blip r:embed="rId3"/>
          <a:srcRect/>
          <a:stretch>
            <a:fillRect/>
          </a:stretch>
        </p:blipFill>
        <p:spPr>
          <a:xfrm>
            <a:off x="6151454" y="1349811"/>
            <a:ext cx="5512906" cy="4348626"/>
          </a:xfrm>
          <a:prstGeom prst="rect">
            <a:avLst/>
          </a:prstGeom>
          <a:ln/>
        </p:spPr>
      </p:pic>
    </p:spTree>
    <p:extLst>
      <p:ext uri="{BB962C8B-B14F-4D97-AF65-F5344CB8AC3E}">
        <p14:creationId xmlns:p14="http://schemas.microsoft.com/office/powerpoint/2010/main" val="3811760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E0E652-DA5F-4253-8E18-3AC40F5A7AB2}"/>
              </a:ext>
            </a:extLst>
          </p:cNvPr>
          <p:cNvSpPr txBox="1"/>
          <p:nvPr/>
        </p:nvSpPr>
        <p:spPr>
          <a:xfrm>
            <a:off x="980661" y="848139"/>
            <a:ext cx="10336696" cy="3539430"/>
          </a:xfrm>
          <a:prstGeom prst="rect">
            <a:avLst/>
          </a:prstGeom>
          <a:noFill/>
        </p:spPr>
        <p:txBody>
          <a:bodyPr wrap="square" rtlCol="0">
            <a:spAutoFit/>
          </a:bodyPr>
          <a:lstStyle/>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PREDICTIVE DASHBOARD HAS BEEN BUILT IN TABLEAU</a:t>
            </a:r>
          </a:p>
          <a:p>
            <a:pPr marL="571500" indent="-5715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PYTHON CODE IS RUN ON TABLEAU USING THE TABPY SERVER</a:t>
            </a:r>
          </a:p>
          <a:p>
            <a:pPr marL="571500" indent="-5715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DASHBOARD TAKES INPUT FROM USER AND GIVES THE PRESENT/ABSENT PROBABILTY OF HEART DISEASE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44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E0E652-DA5F-4253-8E18-3AC40F5A7AB2}"/>
              </a:ext>
            </a:extLst>
          </p:cNvPr>
          <p:cNvSpPr txBox="1"/>
          <p:nvPr/>
        </p:nvSpPr>
        <p:spPr>
          <a:xfrm>
            <a:off x="927652" y="450574"/>
            <a:ext cx="10336696" cy="5852308"/>
          </a:xfrm>
          <a:prstGeom prst="rect">
            <a:avLst/>
          </a:prstGeom>
          <a:noFill/>
        </p:spPr>
        <p:txBody>
          <a:bodyPr wrap="square" rtlCol="0">
            <a:spAutoFit/>
          </a:bodyPr>
          <a:lstStyle/>
          <a:p>
            <a:pPr lvl="0" algn="ctr">
              <a:lnSpc>
                <a:spcPct val="150000"/>
              </a:lnSpc>
            </a:pPr>
            <a:r>
              <a:rPr lang="en-GB" sz="2800" b="1" dirty="0">
                <a:latin typeface="Times New Roman" panose="02020603050405020304" pitchFamily="18" charset="0"/>
                <a:cs typeface="Times New Roman" panose="02020603050405020304" pitchFamily="18" charset="0"/>
              </a:rPr>
              <a:t>SUGGESTIONS</a:t>
            </a:r>
          </a:p>
          <a:p>
            <a:pPr marL="342900" lvl="0" indent="-342900" algn="just">
              <a:lnSpc>
                <a:spcPct val="150000"/>
              </a:lnSpc>
              <a:buFont typeface="Symbol" panose="05050102010706020507" pitchFamily="18" charset="2"/>
              <a:buChar char=""/>
            </a:pPr>
            <a:r>
              <a:rPr lang="en-GB" sz="2800" dirty="0">
                <a:solidFill>
                  <a:srgbClr val="0E101A"/>
                </a:solidFill>
                <a:effectLst/>
                <a:latin typeface="Times New Roman" panose="02020603050405020304" pitchFamily="18" charset="0"/>
                <a:ea typeface="Times New Roman" panose="02020603050405020304" pitchFamily="18" charset="0"/>
              </a:rPr>
              <a:t>Maintaining a healthy blood pressure level.</a:t>
            </a:r>
          </a:p>
          <a:p>
            <a:pPr marL="342900" lvl="0" indent="-342900" algn="just">
              <a:lnSpc>
                <a:spcPct val="150000"/>
              </a:lnSpc>
              <a:buFont typeface="Symbol" panose="05050102010706020507" pitchFamily="18" charset="2"/>
              <a:buChar char=""/>
            </a:pPr>
            <a:r>
              <a:rPr lang="en-GB" sz="2800" dirty="0">
                <a:solidFill>
                  <a:srgbClr val="0E101A"/>
                </a:solidFill>
                <a:effectLst/>
                <a:latin typeface="Times New Roman" panose="02020603050405020304" pitchFamily="18" charset="0"/>
                <a:ea typeface="Times New Roman" panose="02020603050405020304" pitchFamily="18" charset="0"/>
              </a:rPr>
              <a:t>Maintaining a healthy cholesterol and triglyceride level. </a:t>
            </a:r>
            <a:endParaRPr lang="en-IN" sz="2800" dirty="0">
              <a:effectLst/>
              <a:latin typeface="Arial" panose="020B0604020202020204" pitchFamily="34" charset="0"/>
              <a:ea typeface="Arial" panose="020B0604020202020204" pitchFamily="34" charset="0"/>
            </a:endParaRPr>
          </a:p>
          <a:p>
            <a:pPr marL="342900" lvl="0" indent="-342900" algn="just">
              <a:lnSpc>
                <a:spcPct val="150000"/>
              </a:lnSpc>
              <a:buFont typeface="Symbol" panose="05050102010706020507" pitchFamily="18" charset="2"/>
              <a:buChar char=""/>
            </a:pPr>
            <a:r>
              <a:rPr lang="en-GB" sz="2800" dirty="0">
                <a:solidFill>
                  <a:srgbClr val="0E101A"/>
                </a:solidFill>
                <a:effectLst/>
                <a:latin typeface="Times New Roman" panose="02020603050405020304" pitchFamily="18" charset="0"/>
                <a:ea typeface="Times New Roman" panose="02020603050405020304" pitchFamily="18" charset="0"/>
              </a:rPr>
              <a:t>Maintaining a balanced body weight. Obesity or being overweight can increase the risk of heart disease.</a:t>
            </a:r>
          </a:p>
          <a:p>
            <a:pPr marL="342900" lvl="0" indent="-342900" algn="just">
              <a:lnSpc>
                <a:spcPct val="150000"/>
              </a:lnSpc>
              <a:buFont typeface="Symbol" panose="05050102010706020507" pitchFamily="18" charset="2"/>
              <a:buChar char=""/>
            </a:pPr>
            <a:r>
              <a:rPr lang="en-GB" sz="2800" dirty="0">
                <a:solidFill>
                  <a:srgbClr val="0E101A"/>
                </a:solidFill>
                <a:effectLst/>
                <a:latin typeface="Times New Roman" panose="02020603050405020304" pitchFamily="18" charset="0"/>
                <a:ea typeface="Times New Roman" panose="02020603050405020304" pitchFamily="18" charset="0"/>
              </a:rPr>
              <a:t>Eating a well-balanced diet that can help to lower blood pressure and cholesterol levels, two factors that can lower your risk of heart disease.</a:t>
            </a:r>
            <a:endParaRPr lang="en-IN" sz="2800" dirty="0">
              <a:effectLst/>
              <a:latin typeface="Arial" panose="020B0604020202020204" pitchFamily="34" charset="0"/>
              <a:ea typeface="Arial" panose="020B0604020202020204" pitchFamily="34" charset="0"/>
            </a:endParaRPr>
          </a:p>
          <a:p>
            <a:pPr marL="342900" lvl="0" indent="-342900" algn="just">
              <a:lnSpc>
                <a:spcPct val="150000"/>
              </a:lnSpc>
              <a:buFont typeface="Symbol" panose="05050102010706020507" pitchFamily="18" charset="2"/>
              <a:buChar char=""/>
            </a:pPr>
            <a:endParaRPr lang="en-IN"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730064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E0E652-DA5F-4253-8E18-3AC40F5A7AB2}"/>
              </a:ext>
            </a:extLst>
          </p:cNvPr>
          <p:cNvSpPr txBox="1"/>
          <p:nvPr/>
        </p:nvSpPr>
        <p:spPr>
          <a:xfrm>
            <a:off x="927652" y="954157"/>
            <a:ext cx="10336696" cy="4538743"/>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en-GB" sz="2800" dirty="0">
                <a:solidFill>
                  <a:srgbClr val="0E101A"/>
                </a:solidFill>
                <a:effectLst/>
                <a:latin typeface="Times New Roman" panose="02020603050405020304" pitchFamily="18" charset="0"/>
                <a:ea typeface="Times New Roman" panose="02020603050405020304" pitchFamily="18" charset="0"/>
              </a:rPr>
              <a:t>Getting any exercise on a daily basis</a:t>
            </a:r>
          </a:p>
          <a:p>
            <a:pPr marL="342900" lvl="0" indent="-342900" algn="just">
              <a:lnSpc>
                <a:spcPct val="150000"/>
              </a:lnSpc>
              <a:buFont typeface="Symbol" panose="05050102010706020507" pitchFamily="18" charset="2"/>
              <a:buChar char=""/>
            </a:pPr>
            <a:r>
              <a:rPr lang="en-GB" sz="2800" dirty="0">
                <a:solidFill>
                  <a:srgbClr val="0E101A"/>
                </a:solidFill>
                <a:effectLst/>
                <a:latin typeface="Times New Roman" panose="02020603050405020304" pitchFamily="18" charset="0"/>
                <a:ea typeface="Times New Roman" panose="02020603050405020304" pitchFamily="18" charset="0"/>
              </a:rPr>
              <a:t>Alcohol should be consumed in moderation. </a:t>
            </a:r>
          </a:p>
          <a:p>
            <a:pPr marL="342900" lvl="0" indent="-342900" algn="just">
              <a:lnSpc>
                <a:spcPct val="150000"/>
              </a:lnSpc>
              <a:buFont typeface="Symbol" panose="05050102010706020507" pitchFamily="18" charset="2"/>
              <a:buChar char=""/>
            </a:pPr>
            <a:r>
              <a:rPr lang="en-GB" sz="2800" dirty="0">
                <a:solidFill>
                  <a:srgbClr val="0E101A"/>
                </a:solidFill>
                <a:effectLst/>
                <a:latin typeface="Times New Roman" panose="02020603050405020304" pitchFamily="18" charset="0"/>
                <a:ea typeface="Times New Roman" panose="02020603050405020304" pitchFamily="18" charset="0"/>
              </a:rPr>
              <a:t>Avoid smoking.</a:t>
            </a:r>
            <a:endParaRPr lang="en-IN" sz="2800" dirty="0">
              <a:effectLst/>
              <a:latin typeface="Arial" panose="020B0604020202020204" pitchFamily="34" charset="0"/>
              <a:ea typeface="Arial" panose="020B0604020202020204" pitchFamily="34" charset="0"/>
            </a:endParaRPr>
          </a:p>
          <a:p>
            <a:pPr marL="342900" lvl="0" indent="-342900" algn="just">
              <a:lnSpc>
                <a:spcPct val="150000"/>
              </a:lnSpc>
              <a:buFont typeface="Symbol" panose="05050102010706020507" pitchFamily="18" charset="2"/>
              <a:buChar char=""/>
            </a:pPr>
            <a:r>
              <a:rPr lang="en-GB" sz="2800" dirty="0">
                <a:solidFill>
                  <a:srgbClr val="0E101A"/>
                </a:solidFill>
                <a:effectLst/>
                <a:latin typeface="Times New Roman" panose="02020603050405020304" pitchFamily="18" charset="0"/>
                <a:ea typeface="Times New Roman" panose="02020603050405020304" pitchFamily="18" charset="0"/>
              </a:rPr>
              <a:t>Taking care of stress which is associated with Type A behaviour</a:t>
            </a:r>
          </a:p>
          <a:p>
            <a:pPr marL="342900" lvl="0" indent="-342900" algn="just">
              <a:lnSpc>
                <a:spcPct val="150000"/>
              </a:lnSpc>
              <a:buFont typeface="Symbol" panose="05050102010706020507" pitchFamily="18" charset="2"/>
              <a:buChar char=""/>
            </a:pPr>
            <a:r>
              <a:rPr lang="en-GB" sz="2800" dirty="0">
                <a:solidFill>
                  <a:srgbClr val="0E101A"/>
                </a:solidFill>
                <a:effectLst/>
                <a:latin typeface="Times New Roman" panose="02020603050405020304" pitchFamily="18" charset="0"/>
                <a:ea typeface="Times New Roman" panose="02020603050405020304" pitchFamily="18" charset="0"/>
              </a:rPr>
              <a:t>Exercising, listening to music, concentrating on something calm or happy, and meditating are all good ways to relieve stress.</a:t>
            </a:r>
            <a:endParaRPr lang="en-IN" sz="2800" dirty="0">
              <a:effectLst/>
              <a:latin typeface="Arial" panose="020B0604020202020204" pitchFamily="34" charset="0"/>
              <a:ea typeface="Arial" panose="020B0604020202020204" pitchFamily="34" charset="0"/>
            </a:endParaRPr>
          </a:p>
          <a:p>
            <a:pPr marL="342900" lvl="0" indent="-342900" algn="just">
              <a:lnSpc>
                <a:spcPct val="150000"/>
              </a:lnSpc>
              <a:buFont typeface="Symbol" panose="05050102010706020507" pitchFamily="18" charset="2"/>
              <a:buChar char=""/>
            </a:pPr>
            <a:r>
              <a:rPr lang="en-GB" sz="2800" dirty="0">
                <a:solidFill>
                  <a:srgbClr val="0E101A"/>
                </a:solidFill>
                <a:effectLst/>
                <a:latin typeface="Times New Roman" panose="02020603050405020304" pitchFamily="18" charset="0"/>
                <a:ea typeface="Times New Roman" panose="02020603050405020304" pitchFamily="18" charset="0"/>
              </a:rPr>
              <a:t>Taking care of diabetes.</a:t>
            </a:r>
            <a:endParaRPr lang="en-IN" sz="2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03227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15,145 BEST Grateful Heart IMAGES, STOCK PHOTOS &amp; VECTORS | Adobe Stock">
            <a:extLst>
              <a:ext uri="{FF2B5EF4-FFF2-40B4-BE49-F238E27FC236}">
                <a16:creationId xmlns:a16="http://schemas.microsoft.com/office/drawing/2014/main" id="{43095546-3D1C-4F4C-AA09-2A1B582A8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774" y="662609"/>
            <a:ext cx="9170504" cy="5731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78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B728D4-D508-4239-AC61-A21DB986E570}"/>
              </a:ext>
            </a:extLst>
          </p:cNvPr>
          <p:cNvSpPr txBox="1"/>
          <p:nvPr/>
        </p:nvSpPr>
        <p:spPr>
          <a:xfrm>
            <a:off x="2882348" y="2008954"/>
            <a:ext cx="6427304" cy="1569660"/>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LITERATURE REVIEW</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52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A03097-2444-4B14-B729-83307D763310}"/>
              </a:ext>
            </a:extLst>
          </p:cNvPr>
          <p:cNvPicPr>
            <a:picLocks noChangeAspect="1"/>
          </p:cNvPicPr>
          <p:nvPr/>
        </p:nvPicPr>
        <p:blipFill>
          <a:blip r:embed="rId2"/>
          <a:stretch>
            <a:fillRect/>
          </a:stretch>
        </p:blipFill>
        <p:spPr>
          <a:xfrm>
            <a:off x="1786233" y="357809"/>
            <a:ext cx="8619533" cy="5807394"/>
          </a:xfrm>
          <a:prstGeom prst="rect">
            <a:avLst/>
          </a:prstGeom>
        </p:spPr>
      </p:pic>
    </p:spTree>
    <p:extLst>
      <p:ext uri="{BB962C8B-B14F-4D97-AF65-F5344CB8AC3E}">
        <p14:creationId xmlns:p14="http://schemas.microsoft.com/office/powerpoint/2010/main" val="171694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4AD05E-5CC7-49E7-8DBA-EC47C9C6BC1F}"/>
              </a:ext>
            </a:extLst>
          </p:cNvPr>
          <p:cNvPicPr>
            <a:picLocks noChangeAspect="1"/>
          </p:cNvPicPr>
          <p:nvPr/>
        </p:nvPicPr>
        <p:blipFill>
          <a:blip r:embed="rId2"/>
          <a:stretch>
            <a:fillRect/>
          </a:stretch>
        </p:blipFill>
        <p:spPr>
          <a:xfrm>
            <a:off x="1825045" y="211422"/>
            <a:ext cx="8541909" cy="6030352"/>
          </a:xfrm>
          <a:prstGeom prst="rect">
            <a:avLst/>
          </a:prstGeom>
        </p:spPr>
      </p:pic>
    </p:spTree>
    <p:extLst>
      <p:ext uri="{BB962C8B-B14F-4D97-AF65-F5344CB8AC3E}">
        <p14:creationId xmlns:p14="http://schemas.microsoft.com/office/powerpoint/2010/main" val="324176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9546B1-E9AC-4102-A1C1-8075A8F93B00}"/>
              </a:ext>
            </a:extLst>
          </p:cNvPr>
          <p:cNvPicPr>
            <a:picLocks noChangeAspect="1"/>
          </p:cNvPicPr>
          <p:nvPr/>
        </p:nvPicPr>
        <p:blipFill>
          <a:blip r:embed="rId2"/>
          <a:stretch>
            <a:fillRect/>
          </a:stretch>
        </p:blipFill>
        <p:spPr>
          <a:xfrm>
            <a:off x="1656521" y="0"/>
            <a:ext cx="8878957" cy="6327570"/>
          </a:xfrm>
          <a:prstGeom prst="rect">
            <a:avLst/>
          </a:prstGeom>
        </p:spPr>
      </p:pic>
    </p:spTree>
    <p:extLst>
      <p:ext uri="{BB962C8B-B14F-4D97-AF65-F5344CB8AC3E}">
        <p14:creationId xmlns:p14="http://schemas.microsoft.com/office/powerpoint/2010/main" val="2157974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CB5611-3FC8-4127-803E-CF1A27E35F9C}"/>
              </a:ext>
            </a:extLst>
          </p:cNvPr>
          <p:cNvPicPr>
            <a:picLocks noChangeAspect="1"/>
          </p:cNvPicPr>
          <p:nvPr/>
        </p:nvPicPr>
        <p:blipFill>
          <a:blip r:embed="rId2"/>
          <a:stretch>
            <a:fillRect/>
          </a:stretch>
        </p:blipFill>
        <p:spPr>
          <a:xfrm>
            <a:off x="1537252" y="359865"/>
            <a:ext cx="9117496" cy="5924979"/>
          </a:xfrm>
          <a:prstGeom prst="rect">
            <a:avLst/>
          </a:prstGeom>
        </p:spPr>
      </p:pic>
    </p:spTree>
    <p:extLst>
      <p:ext uri="{BB962C8B-B14F-4D97-AF65-F5344CB8AC3E}">
        <p14:creationId xmlns:p14="http://schemas.microsoft.com/office/powerpoint/2010/main" val="228803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464895-B375-4D6D-9584-B20BFD3F7D0D}"/>
              </a:ext>
            </a:extLst>
          </p:cNvPr>
          <p:cNvPicPr>
            <a:picLocks noChangeAspect="1"/>
          </p:cNvPicPr>
          <p:nvPr/>
        </p:nvPicPr>
        <p:blipFill>
          <a:blip r:embed="rId2"/>
          <a:stretch>
            <a:fillRect/>
          </a:stretch>
        </p:blipFill>
        <p:spPr>
          <a:xfrm>
            <a:off x="1595672" y="699052"/>
            <a:ext cx="9000655" cy="5459896"/>
          </a:xfrm>
          <a:prstGeom prst="rect">
            <a:avLst/>
          </a:prstGeom>
        </p:spPr>
      </p:pic>
    </p:spTree>
    <p:extLst>
      <p:ext uri="{BB962C8B-B14F-4D97-AF65-F5344CB8AC3E}">
        <p14:creationId xmlns:p14="http://schemas.microsoft.com/office/powerpoint/2010/main" val="277677824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ppt/theme/themeOverride4.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ppt/theme/themeOverride5.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ppt/theme/themeOverride6.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ppt/theme/themeOverride7.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ppt/theme/themeOverride8.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ppt/theme/themeOverride9.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156</TotalTime>
  <Words>1261</Words>
  <Application>Microsoft Office PowerPoint</Application>
  <PresentationFormat>Widescreen</PresentationFormat>
  <Paragraphs>142</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Bookman Old Style</vt:lpstr>
      <vt:lpstr>Calibri</vt:lpstr>
      <vt:lpstr>charter</vt:lpstr>
      <vt:lpstr>Franklin Gothic Book</vt:lpstr>
      <vt:lpstr>Symbol</vt:lpstr>
      <vt:lpstr>Times New Roman</vt:lpstr>
      <vt:lpstr>Wingdings</vt:lpstr>
      <vt:lpstr>1_RetrospectVTI</vt:lpstr>
      <vt:lpstr>HEART DISEASE ANALYSIS &amp; PREDICTION USING MACHINE LEARNING</vt:lpstr>
      <vt:lpstr>PowerPoint Presentation</vt:lpstr>
      <vt:lpstr>PROCESS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ANALYSIS &amp; PREDICTION USING MACHINE LEARNING</dc:title>
  <dc:creator>Thishonia Preethi</dc:creator>
  <cp:lastModifiedBy>Thishonia Preethi</cp:lastModifiedBy>
  <cp:revision>16</cp:revision>
  <dcterms:created xsi:type="dcterms:W3CDTF">2021-04-18T12:51:46Z</dcterms:created>
  <dcterms:modified xsi:type="dcterms:W3CDTF">2021-04-19T07:43:13Z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