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07" r:id="rId2"/>
    <p:sldId id="369" r:id="rId3"/>
    <p:sldId id="380" r:id="rId4"/>
    <p:sldId id="309" r:id="rId5"/>
    <p:sldId id="310" r:id="rId6"/>
    <p:sldId id="311" r:id="rId7"/>
    <p:sldId id="381" r:id="rId8"/>
    <p:sldId id="372" r:id="rId9"/>
    <p:sldId id="373" r:id="rId10"/>
    <p:sldId id="421" r:id="rId11"/>
    <p:sldId id="422" r:id="rId12"/>
    <p:sldId id="374" r:id="rId13"/>
    <p:sldId id="382" r:id="rId14"/>
    <p:sldId id="383" r:id="rId15"/>
    <p:sldId id="384" r:id="rId16"/>
    <p:sldId id="385" r:id="rId17"/>
    <p:sldId id="386" r:id="rId18"/>
    <p:sldId id="387" r:id="rId19"/>
  </p:sldIdLst>
  <p:sldSz cx="9906000" cy="6858000" type="A4"/>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guide id="3" orient="horz" pos="3024" userDrawn="1">
          <p15:clr>
            <a:srgbClr val="A4A3A4"/>
          </p15:clr>
        </p15:guide>
        <p15:guide id="4"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6" autoAdjust="0"/>
    <p:restoredTop sz="94434" autoAdjust="0"/>
  </p:normalViewPr>
  <p:slideViewPr>
    <p:cSldViewPr>
      <p:cViewPr varScale="1">
        <p:scale>
          <a:sx n="71" d="100"/>
          <a:sy n="71" d="100"/>
        </p:scale>
        <p:origin x="1116" y="5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814" y="96"/>
      </p:cViewPr>
      <p:guideLst>
        <p:guide orient="horz" pos="2880"/>
        <p:guide pos="2160"/>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FDBD6149-F860-46EB-888F-B7F54A879ACB}" type="datetimeFigureOut">
              <a:rPr lang="en-US" smtClean="0"/>
              <a:pPr/>
              <a:t>8/27/2018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54DE4C5-FD42-43C3-A107-FC2F226E7727}" type="datetimeFigureOut">
              <a:rPr lang="en-US" smtClean="0"/>
              <a:pPr/>
              <a:t>8/27/2018</a:t>
            </a:fld>
            <a:endParaRPr lang="en-US"/>
          </a:p>
        </p:txBody>
      </p:sp>
      <p:sp>
        <p:nvSpPr>
          <p:cNvPr id="4" name="Slide Image Placeholder 3"/>
          <p:cNvSpPr>
            <a:spLocks noGrp="1" noRot="1" noChangeAspect="1"/>
          </p:cNvSpPr>
          <p:nvPr>
            <p:ph type="sldImg" idx="2"/>
          </p:nvPr>
        </p:nvSpPr>
        <p:spPr>
          <a:xfrm>
            <a:off x="1057275" y="720725"/>
            <a:ext cx="520065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8/27/2018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8/27/2018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8/27/2018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8/27/2018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8/27/2018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8/27/2018</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8/27/2018</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8/27/2018</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6629400" y="662940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TextBox 6"/>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8/27/2018</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8/27/2018</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pic>
        <p:nvPicPr>
          <p:cNvPr id="11" name="Picture 10"/>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
        <p:nvSpPr>
          <p:cNvPr id="12" name="TextBox 11"/>
          <p:cNvSpPr txBox="1"/>
          <p:nvPr userDrawn="1"/>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dean.et@msruas.ac.in" TargetMode="External"/><Relationship Id="rId2" Type="http://schemas.openxmlformats.org/officeDocument/2006/relationships/hyperlink" Target="mailto:hod.cs.et@msruas.ac.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915400" cy="960438"/>
          </a:xfrm>
        </p:spPr>
        <p:txBody>
          <a:bodyPr/>
          <a:lstStyle/>
          <a:p>
            <a:r>
              <a:rPr lang="en-IN" sz="3200" dirty="0" smtClean="0"/>
              <a:t>Course Code: 18ESC108A</a:t>
            </a:r>
            <a:r>
              <a:rPr lang="en-IN" sz="3200" dirty="0"/>
              <a:t/>
            </a:r>
            <a:br>
              <a:rPr lang="en-IN" sz="3200" dirty="0"/>
            </a:br>
            <a:r>
              <a:rPr lang="en-IN" sz="3200" dirty="0"/>
              <a:t/>
            </a:r>
            <a:br>
              <a:rPr lang="en-IN" sz="3200" dirty="0"/>
            </a:br>
            <a:r>
              <a:rPr lang="en-IN" sz="3200" dirty="0"/>
              <a:t>Course Title: Elements of Computer Science and Engineering</a:t>
            </a:r>
          </a:p>
        </p:txBody>
      </p:sp>
      <p:sp>
        <p:nvSpPr>
          <p:cNvPr id="5" name="Content Placeholder 2"/>
          <p:cNvSpPr txBox="1">
            <a:spLocks/>
          </p:cNvSpPr>
          <p:nvPr/>
        </p:nvSpPr>
        <p:spPr>
          <a:xfrm>
            <a:off x="1295400" y="2971800"/>
            <a:ext cx="7239000" cy="3197580"/>
          </a:xfrm>
          <a:prstGeom prst="rect">
            <a:avLst/>
          </a:prstGeom>
        </p:spPr>
        <p:txBody>
          <a:bodyPr/>
          <a:lstStyle/>
          <a:p>
            <a:pPr algn="ctr"/>
            <a:r>
              <a:rPr lang="en-US" sz="2000" dirty="0">
                <a:cs typeface="Times New Roman" pitchFamily="18" charset="0"/>
              </a:rPr>
              <a:t>Ami Rai E.</a:t>
            </a:r>
          </a:p>
          <a:p>
            <a:pPr algn="ctr"/>
            <a:r>
              <a:rPr lang="en-US" sz="2000" dirty="0" err="1">
                <a:cs typeface="Times New Roman" pitchFamily="18" charset="0"/>
              </a:rPr>
              <a:t>Roopa</a:t>
            </a:r>
            <a:r>
              <a:rPr lang="en-US" sz="2000" dirty="0">
                <a:cs typeface="Times New Roman" pitchFamily="18" charset="0"/>
              </a:rPr>
              <a:t> </a:t>
            </a:r>
            <a:r>
              <a:rPr lang="en-US" sz="2000" dirty="0" smtClean="0">
                <a:cs typeface="Times New Roman" pitchFamily="18" charset="0"/>
              </a:rPr>
              <a:t>G.</a:t>
            </a:r>
            <a:endParaRPr lang="en-US" sz="2000" dirty="0">
              <a:cs typeface="Times New Roman" pitchFamily="18" charset="0"/>
            </a:endParaRPr>
          </a:p>
          <a:p>
            <a:pPr algn="ctr"/>
            <a:r>
              <a:rPr lang="en-US" sz="2000" dirty="0">
                <a:cs typeface="Times New Roman" pitchFamily="18" charset="0"/>
              </a:rPr>
              <a:t>Chaitra </a:t>
            </a:r>
            <a:r>
              <a:rPr lang="en-US" sz="2000" dirty="0" smtClean="0">
                <a:cs typeface="Times New Roman" pitchFamily="18" charset="0"/>
              </a:rPr>
              <a:t>S.</a:t>
            </a:r>
            <a:endParaRPr lang="en-US" sz="2000" dirty="0">
              <a:cs typeface="Times New Roman" pitchFamily="18" charset="0"/>
            </a:endParaRPr>
          </a:p>
          <a:p>
            <a:pPr algn="ctr"/>
            <a:endParaRPr lang="en-US" sz="2000" dirty="0">
              <a:cs typeface="Times New Roman" pitchFamily="18" charset="0"/>
            </a:endParaRPr>
          </a:p>
          <a:p>
            <a:pPr algn="ctr"/>
            <a:r>
              <a:rPr lang="en-US" sz="1400" dirty="0"/>
              <a:t>Department of Computer Science and Engineering</a:t>
            </a:r>
          </a:p>
          <a:p>
            <a:pPr algn="ctr"/>
            <a:r>
              <a:rPr lang="en-US" sz="1400" dirty="0"/>
              <a:t>Faculty of Engineering and Technology</a:t>
            </a:r>
          </a:p>
          <a:p>
            <a:pPr algn="ctr"/>
            <a:r>
              <a:rPr lang="en-US" sz="1400" dirty="0" err="1"/>
              <a:t>Ramaiah</a:t>
            </a:r>
            <a:r>
              <a:rPr lang="en-US" sz="1400" dirty="0"/>
              <a:t> University of Applied Sciences</a:t>
            </a:r>
          </a:p>
          <a:p>
            <a:pPr algn="ctr">
              <a:spcBef>
                <a:spcPct val="20000"/>
              </a:spcBef>
              <a:defRPr/>
            </a:pPr>
            <a:r>
              <a:rPr lang="en-IN" sz="2800" dirty="0">
                <a:solidFill>
                  <a:schemeClr val="tx1">
                    <a:tint val="75000"/>
                  </a:schemeClr>
                </a:solidFill>
              </a:rPr>
              <a:t>		</a:t>
            </a:r>
          </a:p>
          <a:p>
            <a:pPr algn="ctr">
              <a:spcBef>
                <a:spcPct val="20000"/>
              </a:spcBef>
              <a:defRPr/>
            </a:pPr>
            <a:endParaRPr lang="en-IN" sz="2800" dirty="0">
              <a:solidFill>
                <a:schemeClr val="tx1">
                  <a:tint val="75000"/>
                </a:schemeClr>
              </a:solidFill>
            </a:endParaRPr>
          </a:p>
        </p:txBody>
      </p:sp>
    </p:spTree>
    <p:extLst>
      <p:ext uri="{BB962C8B-B14F-4D97-AF65-F5344CB8AC3E}">
        <p14:creationId xmlns:p14="http://schemas.microsoft.com/office/powerpoint/2010/main" val="9459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IN" sz="3600" dirty="0"/>
              <a:t>Method of </a:t>
            </a:r>
            <a:r>
              <a:rPr lang="en-IN" sz="3600" dirty="0" smtClean="0"/>
              <a:t>Assessment</a:t>
            </a:r>
            <a:endParaRPr lang="en-IN" sz="3600" dirty="0"/>
          </a:p>
        </p:txBody>
      </p:sp>
      <p:sp>
        <p:nvSpPr>
          <p:cNvPr id="3" name="Content Placeholder 2"/>
          <p:cNvSpPr>
            <a:spLocks noGrp="1"/>
          </p:cNvSpPr>
          <p:nvPr>
            <p:ph idx="1"/>
          </p:nvPr>
        </p:nvSpPr>
        <p:spPr>
          <a:xfrm>
            <a:off x="381000" y="990599"/>
            <a:ext cx="9220200" cy="5135565"/>
          </a:xfrm>
        </p:spPr>
        <p:txBody>
          <a:bodyPr/>
          <a:lstStyle/>
          <a:p>
            <a:pPr algn="just"/>
            <a:r>
              <a:rPr lang="en-IN" sz="2400" b="1" dirty="0" smtClean="0"/>
              <a:t>Component </a:t>
            </a:r>
            <a:r>
              <a:rPr lang="en-IN" sz="2400" b="1" dirty="0"/>
              <a:t>‐ 2</a:t>
            </a:r>
            <a:r>
              <a:rPr lang="en-IN" sz="2400" dirty="0"/>
              <a:t>: 50% weight </a:t>
            </a:r>
            <a:endParaRPr lang="en-IN" sz="2400" dirty="0" smtClean="0"/>
          </a:p>
          <a:p>
            <a:pPr algn="just"/>
            <a:r>
              <a:rPr lang="en-IN" sz="2400" dirty="0" smtClean="0"/>
              <a:t>A </a:t>
            </a:r>
            <a:r>
              <a:rPr lang="en-IN" sz="2400" dirty="0"/>
              <a:t>3 hour duration Semester End Examination will be conducted for a maximum of 100 marks and will be reduced to 50% weight. </a:t>
            </a:r>
            <a:endParaRPr lang="en-IN" sz="2400" dirty="0" smtClean="0"/>
          </a:p>
          <a:p>
            <a:pPr algn="just"/>
            <a:endParaRPr lang="en-IN" sz="2400" dirty="0"/>
          </a:p>
          <a:p>
            <a:pPr algn="just"/>
            <a:r>
              <a:rPr lang="en-IN" sz="2400" dirty="0" smtClean="0"/>
              <a:t>Both </a:t>
            </a:r>
            <a:r>
              <a:rPr lang="en-IN" sz="2400" dirty="0"/>
              <a:t>components will be moderated by a second </a:t>
            </a:r>
            <a:r>
              <a:rPr lang="en-IN" sz="2400" dirty="0" smtClean="0"/>
              <a:t>examiner</a:t>
            </a:r>
          </a:p>
          <a:p>
            <a:pPr algn="just"/>
            <a:endParaRPr lang="en-IN" sz="2400" dirty="0"/>
          </a:p>
          <a:p>
            <a:pPr algn="just"/>
            <a:endParaRPr lang="en-IN" sz="2200" dirty="0"/>
          </a:p>
          <a:p>
            <a:pPr algn="just"/>
            <a:endParaRPr lang="en-IN" sz="2200" dirty="0"/>
          </a:p>
        </p:txBody>
      </p:sp>
    </p:spTree>
    <p:extLst>
      <p:ext uri="{BB962C8B-B14F-4D97-AF65-F5344CB8AC3E}">
        <p14:creationId xmlns:p14="http://schemas.microsoft.com/office/powerpoint/2010/main" val="4245587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IN" sz="3600" dirty="0"/>
              <a:t>Method of </a:t>
            </a:r>
            <a:r>
              <a:rPr lang="en-IN" sz="3600" dirty="0" smtClean="0"/>
              <a:t>Assessment</a:t>
            </a:r>
            <a:endParaRPr lang="en-IN" sz="3600" dirty="0"/>
          </a:p>
        </p:txBody>
      </p:sp>
      <p:sp>
        <p:nvSpPr>
          <p:cNvPr id="3" name="Content Placeholder 2"/>
          <p:cNvSpPr>
            <a:spLocks noGrp="1"/>
          </p:cNvSpPr>
          <p:nvPr>
            <p:ph idx="1"/>
          </p:nvPr>
        </p:nvSpPr>
        <p:spPr>
          <a:xfrm>
            <a:off x="381000" y="990599"/>
            <a:ext cx="9220200" cy="5135565"/>
          </a:xfrm>
        </p:spPr>
        <p:txBody>
          <a:bodyPr/>
          <a:lstStyle/>
          <a:p>
            <a:pPr algn="just"/>
            <a:r>
              <a:rPr lang="en-IN" sz="2200" dirty="0" smtClean="0"/>
              <a:t>The </a:t>
            </a:r>
            <a:r>
              <a:rPr lang="en-IN" sz="2200" dirty="0"/>
              <a:t>following table illustrates the focus of learning outcome in each component assessed: </a:t>
            </a:r>
            <a:endParaRPr lang="en-IN" sz="2200" dirty="0" smtClean="0"/>
          </a:p>
          <a:p>
            <a:pPr algn="just"/>
            <a:endParaRPr lang="en-IN" sz="2200" dirty="0"/>
          </a:p>
          <a:p>
            <a:pPr algn="just"/>
            <a:endParaRPr lang="en-IN" sz="2200" dirty="0"/>
          </a:p>
        </p:txBody>
      </p:sp>
      <p:pic>
        <p:nvPicPr>
          <p:cNvPr id="4" name="Picture 3"/>
          <p:cNvPicPr>
            <a:picLocks noChangeAspect="1"/>
          </p:cNvPicPr>
          <p:nvPr/>
        </p:nvPicPr>
        <p:blipFill>
          <a:blip r:embed="rId2"/>
          <a:stretch>
            <a:fillRect/>
          </a:stretch>
        </p:blipFill>
        <p:spPr>
          <a:xfrm>
            <a:off x="685800" y="1981200"/>
            <a:ext cx="8153400" cy="4167969"/>
          </a:xfrm>
          <a:prstGeom prst="rect">
            <a:avLst/>
          </a:prstGeom>
        </p:spPr>
      </p:pic>
    </p:spTree>
    <p:extLst>
      <p:ext uri="{BB962C8B-B14F-4D97-AF65-F5344CB8AC3E}">
        <p14:creationId xmlns:p14="http://schemas.microsoft.com/office/powerpoint/2010/main" val="2186855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IN" sz="3600" dirty="0" smtClean="0"/>
              <a:t>References</a:t>
            </a:r>
            <a:endParaRPr lang="en-IN" sz="3600" dirty="0"/>
          </a:p>
        </p:txBody>
      </p:sp>
      <p:sp>
        <p:nvSpPr>
          <p:cNvPr id="3" name="Content Placeholder 2"/>
          <p:cNvSpPr>
            <a:spLocks noGrp="1"/>
          </p:cNvSpPr>
          <p:nvPr>
            <p:ph idx="1"/>
          </p:nvPr>
        </p:nvSpPr>
        <p:spPr>
          <a:xfrm>
            <a:off x="304800" y="990600"/>
            <a:ext cx="9144000" cy="5638800"/>
          </a:xfrm>
        </p:spPr>
        <p:txBody>
          <a:bodyPr/>
          <a:lstStyle/>
          <a:p>
            <a:pPr marL="0" indent="0" algn="just">
              <a:buNone/>
            </a:pPr>
            <a:r>
              <a:rPr lang="en-IN" sz="2400" b="1" dirty="0"/>
              <a:t>a</a:t>
            </a:r>
            <a:r>
              <a:rPr lang="en-IN" sz="2800" b="1" dirty="0"/>
              <a:t>. </a:t>
            </a:r>
            <a:r>
              <a:rPr lang="en-IN" sz="2400" b="1" dirty="0"/>
              <a:t>Essential Reading </a:t>
            </a:r>
          </a:p>
          <a:p>
            <a:pPr marL="400050" lvl="1" indent="0" algn="just">
              <a:buNone/>
            </a:pPr>
            <a:r>
              <a:rPr lang="en-IN" sz="2000" dirty="0"/>
              <a:t>1</a:t>
            </a:r>
            <a:r>
              <a:rPr lang="en-IN" sz="2000" dirty="0" smtClean="0"/>
              <a:t>.</a:t>
            </a:r>
            <a:r>
              <a:rPr lang="en-US" sz="2000" dirty="0" smtClean="0"/>
              <a:t> Class Notes</a:t>
            </a:r>
          </a:p>
          <a:p>
            <a:pPr marL="400050" lvl="1" indent="0" algn="just">
              <a:buNone/>
            </a:pPr>
            <a:r>
              <a:rPr lang="en-US" sz="2000" dirty="0" smtClean="0"/>
              <a:t>2. </a:t>
            </a:r>
            <a:r>
              <a:rPr lang="en-IN" sz="2000" dirty="0" err="1" smtClean="0"/>
              <a:t>Dromey</a:t>
            </a:r>
            <a:r>
              <a:rPr lang="en-IN" sz="2000" dirty="0"/>
              <a:t>, R. G., 1982, How to Solve It by Computer, New Delhi: Pearson </a:t>
            </a:r>
            <a:r>
              <a:rPr lang="en-IN" sz="2000" dirty="0" smtClean="0"/>
              <a:t>Education</a:t>
            </a:r>
          </a:p>
          <a:p>
            <a:pPr marL="400050" lvl="1" indent="0" algn="just">
              <a:buNone/>
            </a:pPr>
            <a:endParaRPr lang="en-IN" sz="2400" b="1" dirty="0" smtClean="0"/>
          </a:p>
          <a:p>
            <a:pPr marL="0" indent="0" algn="just">
              <a:buNone/>
            </a:pPr>
            <a:r>
              <a:rPr lang="en-IN" sz="2400" b="1" dirty="0" smtClean="0"/>
              <a:t>b. Recommended Reading </a:t>
            </a:r>
          </a:p>
          <a:p>
            <a:pPr marL="857250" lvl="1" indent="-457200" algn="just">
              <a:buAutoNum type="arabicPeriod"/>
            </a:pPr>
            <a:r>
              <a:rPr lang="en-IN" sz="2000" dirty="0" smtClean="0"/>
              <a:t>Downey</a:t>
            </a:r>
            <a:r>
              <a:rPr lang="en-IN" sz="2000" dirty="0"/>
              <a:t>, A. B., 2016, Think Python: How to Think Like a Computer Scientist, </a:t>
            </a:r>
            <a:r>
              <a:rPr lang="en-IN" sz="2000" dirty="0" err="1"/>
              <a:t>O’Rielly</a:t>
            </a:r>
            <a:r>
              <a:rPr lang="en-IN" sz="2000" smtClean="0"/>
              <a:t>.</a:t>
            </a:r>
            <a:endParaRPr lang="en-IN" sz="2000" dirty="0" smtClean="0"/>
          </a:p>
          <a:p>
            <a:pPr marL="857250" lvl="1" indent="-457200" algn="just">
              <a:buAutoNum type="arabicPeriod"/>
            </a:pPr>
            <a:r>
              <a:rPr lang="en-IN" sz="2000" dirty="0" err="1" smtClean="0"/>
              <a:t>Polya</a:t>
            </a:r>
            <a:r>
              <a:rPr lang="en-IN" sz="2000" dirty="0"/>
              <a:t>, G., 1990, How to Solve It: A New Aspect of Mathematical Method, 2nd </a:t>
            </a:r>
            <a:r>
              <a:rPr lang="en-IN" sz="2000" dirty="0" err="1"/>
              <a:t>edn</a:t>
            </a:r>
            <a:r>
              <a:rPr lang="en-IN" sz="2000" dirty="0"/>
              <a:t>. New Delhi: Penguin Books. </a:t>
            </a:r>
            <a:endParaRPr lang="en-IN" sz="2000" dirty="0" smtClean="0"/>
          </a:p>
          <a:p>
            <a:pPr marL="857250" lvl="1" indent="-457200" algn="just">
              <a:buAutoNum type="arabicPeriod"/>
            </a:pPr>
            <a:r>
              <a:rPr lang="en-IN" sz="2000" dirty="0" err="1" smtClean="0"/>
              <a:t>Aho</a:t>
            </a:r>
            <a:r>
              <a:rPr lang="en-IN" sz="2000" dirty="0"/>
              <a:t>, A. V., </a:t>
            </a:r>
            <a:r>
              <a:rPr lang="en-IN" sz="2000" dirty="0" err="1"/>
              <a:t>Hopcropt</a:t>
            </a:r>
            <a:r>
              <a:rPr lang="en-IN" sz="2000" dirty="0"/>
              <a:t>, J. E., and </a:t>
            </a:r>
            <a:r>
              <a:rPr lang="en-IN" sz="2000" dirty="0" err="1"/>
              <a:t>Ulman</a:t>
            </a:r>
            <a:r>
              <a:rPr lang="en-IN" sz="2000" dirty="0"/>
              <a:t>, J. D., 1974, The Design and Analysis of Computer Algorithms, New Delhi: Pearson Education.</a:t>
            </a:r>
            <a:endParaRPr lang="en-US" sz="1800" dirty="0" smtClean="0"/>
          </a:p>
        </p:txBody>
      </p:sp>
    </p:spTree>
    <p:extLst>
      <p:ext uri="{BB962C8B-B14F-4D97-AF65-F5344CB8AC3E}">
        <p14:creationId xmlns:p14="http://schemas.microsoft.com/office/powerpoint/2010/main" val="1316835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IN" sz="3600" dirty="0" smtClean="0"/>
              <a:t>References contd.</a:t>
            </a:r>
            <a:endParaRPr lang="en-IN" sz="3600" dirty="0"/>
          </a:p>
        </p:txBody>
      </p:sp>
      <p:sp>
        <p:nvSpPr>
          <p:cNvPr id="3" name="Content Placeholder 2"/>
          <p:cNvSpPr>
            <a:spLocks noGrp="1"/>
          </p:cNvSpPr>
          <p:nvPr>
            <p:ph idx="1"/>
          </p:nvPr>
        </p:nvSpPr>
        <p:spPr>
          <a:xfrm>
            <a:off x="495300" y="990600"/>
            <a:ext cx="8877300" cy="5638800"/>
          </a:xfrm>
        </p:spPr>
        <p:txBody>
          <a:bodyPr/>
          <a:lstStyle/>
          <a:p>
            <a:pPr marL="0" indent="0" algn="just">
              <a:buNone/>
            </a:pPr>
            <a:r>
              <a:rPr lang="en-IN" sz="2400" b="1" dirty="0" smtClean="0"/>
              <a:t>c. Magazines and Journals</a:t>
            </a:r>
          </a:p>
          <a:p>
            <a:pPr marL="908050" indent="-457200" algn="just">
              <a:buAutoNum type="arabicPeriod"/>
            </a:pPr>
            <a:r>
              <a:rPr lang="fr-FR" sz="2000" dirty="0"/>
              <a:t>Quanta Magazine Computer Science Section, http://www.quantamagazine.org/ </a:t>
            </a:r>
            <a:r>
              <a:rPr lang="fr-FR" sz="2000" dirty="0" err="1"/>
              <a:t>computerscience</a:t>
            </a:r>
            <a:r>
              <a:rPr lang="fr-FR" sz="2000" dirty="0"/>
              <a:t> </a:t>
            </a:r>
            <a:endParaRPr lang="fr-FR" sz="2000" dirty="0" smtClean="0"/>
          </a:p>
          <a:p>
            <a:pPr marL="908050" indent="-457200" algn="just">
              <a:buAutoNum type="arabicPeriod"/>
            </a:pPr>
            <a:r>
              <a:rPr lang="fr-FR" sz="2000" dirty="0" smtClean="0"/>
              <a:t>Dr</a:t>
            </a:r>
            <a:r>
              <a:rPr lang="fr-FR" sz="2000" dirty="0"/>
              <a:t>. </a:t>
            </a:r>
            <a:r>
              <a:rPr lang="fr-FR" sz="2000" dirty="0" err="1"/>
              <a:t>Dobb’s</a:t>
            </a:r>
            <a:r>
              <a:rPr lang="fr-FR" sz="2000" dirty="0"/>
              <a:t> Journal, http://drdobbs.com/ </a:t>
            </a:r>
            <a:endParaRPr lang="fr-FR" sz="2000" dirty="0" smtClean="0"/>
          </a:p>
          <a:p>
            <a:pPr marL="908050" indent="-457200" algn="just">
              <a:buAutoNum type="arabicPeriod"/>
            </a:pPr>
            <a:r>
              <a:rPr lang="fr-FR" sz="2000" dirty="0" err="1" smtClean="0"/>
              <a:t>Lifehacker</a:t>
            </a:r>
            <a:r>
              <a:rPr lang="fr-FR" sz="2000" dirty="0"/>
              <a:t>, https://lifehacker.com/</a:t>
            </a:r>
            <a:endParaRPr lang="en-IN" sz="2000" dirty="0" smtClean="0"/>
          </a:p>
          <a:p>
            <a:pPr marL="0" indent="0" algn="just">
              <a:buNone/>
            </a:pPr>
            <a:endParaRPr lang="en-IN" sz="2400" b="1" dirty="0" smtClean="0"/>
          </a:p>
          <a:p>
            <a:pPr marL="0" indent="0" algn="just">
              <a:buNone/>
            </a:pPr>
            <a:r>
              <a:rPr lang="en-IN" sz="2400" b="1" dirty="0" smtClean="0"/>
              <a:t>d. Websites </a:t>
            </a:r>
            <a:endParaRPr lang="en-IN" sz="2400" b="1" dirty="0"/>
          </a:p>
          <a:p>
            <a:pPr marL="857250" lvl="1" indent="-457200" algn="just">
              <a:buAutoNum type="arabicPeriod"/>
            </a:pPr>
            <a:r>
              <a:rPr lang="en-IN" sz="2000" dirty="0" smtClean="0"/>
              <a:t>Association </a:t>
            </a:r>
            <a:r>
              <a:rPr lang="en-IN" sz="2000" dirty="0"/>
              <a:t>of Computing Machinery (ACM), http://www.acm.org/ </a:t>
            </a:r>
            <a:endParaRPr lang="en-IN" sz="2000" dirty="0" smtClean="0"/>
          </a:p>
          <a:p>
            <a:pPr marL="857250" lvl="1" indent="-457200" algn="just">
              <a:buAutoNum type="arabicPeriod"/>
            </a:pPr>
            <a:r>
              <a:rPr lang="en-IN" sz="2000" dirty="0" smtClean="0"/>
              <a:t>IEEE </a:t>
            </a:r>
            <a:r>
              <a:rPr lang="en-IN" sz="2000" dirty="0"/>
              <a:t>Computer Society, http://www.computer.org/</a:t>
            </a:r>
            <a:endParaRPr lang="en-US" sz="2000" dirty="0" smtClean="0"/>
          </a:p>
        </p:txBody>
      </p:sp>
    </p:spTree>
    <p:extLst>
      <p:ext uri="{BB962C8B-B14F-4D97-AF65-F5344CB8AC3E}">
        <p14:creationId xmlns:p14="http://schemas.microsoft.com/office/powerpoint/2010/main" val="1708963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81000"/>
            <a:ext cx="8915400" cy="563562"/>
          </a:xfrm>
        </p:spPr>
        <p:txBody>
          <a:bodyPr/>
          <a:lstStyle/>
          <a:p>
            <a:r>
              <a:rPr lang="en-IN" sz="3600" dirty="0" smtClean="0"/>
              <a:t>Course Delivery Schedule</a:t>
            </a:r>
            <a:br>
              <a:rPr lang="en-IN" sz="3600" dirty="0" smtClean="0"/>
            </a:br>
            <a:endParaRPr lang="en-IN" sz="3600" dirty="0"/>
          </a:p>
        </p:txBody>
      </p:sp>
      <p:sp>
        <p:nvSpPr>
          <p:cNvPr id="3" name="Content Placeholder 2"/>
          <p:cNvSpPr>
            <a:spLocks noGrp="1"/>
          </p:cNvSpPr>
          <p:nvPr>
            <p:ph idx="1"/>
          </p:nvPr>
        </p:nvSpPr>
        <p:spPr/>
        <p:txBody>
          <a:bodyPr/>
          <a:lstStyle/>
          <a:p>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53254828"/>
              </p:ext>
            </p:extLst>
          </p:nvPr>
        </p:nvGraphicFramePr>
        <p:xfrm>
          <a:off x="685799" y="1219200"/>
          <a:ext cx="8724901" cy="5172151"/>
        </p:xfrm>
        <a:graphic>
          <a:graphicData uri="http://schemas.openxmlformats.org/drawingml/2006/table">
            <a:tbl>
              <a:tblPr firstRow="1" bandRow="1">
                <a:tableStyleId>{5C22544A-7EE6-4342-B048-85BDC9FD1C3A}</a:tableStyleId>
              </a:tblPr>
              <a:tblGrid>
                <a:gridCol w="896394"/>
                <a:gridCol w="1067069"/>
                <a:gridCol w="3599138"/>
                <a:gridCol w="1371600"/>
                <a:gridCol w="1790700"/>
              </a:tblGrid>
              <a:tr h="562285">
                <a:tc>
                  <a:txBody>
                    <a:bodyPr/>
                    <a:lstStyle/>
                    <a:p>
                      <a:pPr algn="ctr"/>
                      <a:r>
                        <a:rPr lang="en-IN" sz="1600" dirty="0" smtClean="0"/>
                        <a:t>Lecture</a:t>
                      </a:r>
                      <a:r>
                        <a:rPr lang="en-IN" sz="1600" baseline="0" dirty="0" smtClean="0"/>
                        <a:t> No.</a:t>
                      </a:r>
                      <a:endParaRPr lang="en-IN" sz="1600" dirty="0"/>
                    </a:p>
                  </a:txBody>
                  <a:tcPr/>
                </a:tc>
                <a:tc>
                  <a:txBody>
                    <a:bodyPr/>
                    <a:lstStyle/>
                    <a:p>
                      <a:pPr algn="ctr"/>
                      <a:r>
                        <a:rPr lang="en-IN" sz="1600" dirty="0" smtClean="0"/>
                        <a:t>Date</a:t>
                      </a:r>
                      <a:endParaRPr lang="en-IN" sz="1600" dirty="0"/>
                    </a:p>
                  </a:txBody>
                  <a:tcPr/>
                </a:tc>
                <a:tc>
                  <a:txBody>
                    <a:bodyPr/>
                    <a:lstStyle/>
                    <a:p>
                      <a:pPr algn="ctr"/>
                      <a:r>
                        <a:rPr lang="en-IN" sz="1600" dirty="0" smtClean="0"/>
                        <a:t>Topic</a:t>
                      </a:r>
                      <a:endParaRPr lang="en-IN"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Delivered</a:t>
                      </a:r>
                      <a:r>
                        <a:rPr lang="en-IN" sz="1600" baseline="0" dirty="0" smtClean="0"/>
                        <a:t> by</a:t>
                      </a:r>
                      <a:endParaRPr lang="en-IN"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Additional Activity</a:t>
                      </a:r>
                    </a:p>
                  </a:txBody>
                  <a:tcPr/>
                </a:tc>
              </a:tr>
              <a:tr h="512205">
                <a:tc>
                  <a:txBody>
                    <a:bodyPr/>
                    <a:lstStyle/>
                    <a:p>
                      <a:pPr marL="0" indent="0" algn="ctr" defTabSz="914400" rtl="0" eaLnBrk="1" latinLnBrk="0" hangingPunct="1">
                        <a:buFontTx/>
                        <a:buNone/>
                      </a:pPr>
                      <a:r>
                        <a:rPr lang="en-US" sz="1600" kern="1200" dirty="0" smtClean="0">
                          <a:solidFill>
                            <a:schemeClr val="dk1"/>
                          </a:solidFill>
                          <a:latin typeface="+mn-lt"/>
                          <a:ea typeface="+mn-ea"/>
                          <a:cs typeface="+mn-cs"/>
                        </a:rPr>
                        <a:t>1</a:t>
                      </a:r>
                      <a:endParaRPr lang="en-US" sz="1600" kern="1200" dirty="0">
                        <a:solidFill>
                          <a:schemeClr val="dk1"/>
                        </a:solidFill>
                        <a:latin typeface="+mn-lt"/>
                        <a:ea typeface="+mn-ea"/>
                        <a:cs typeface="+mn-cs"/>
                      </a:endParaRPr>
                    </a:p>
                  </a:txBody>
                  <a:tcPr anchor="ctr">
                    <a:solidFill>
                      <a:srgbClr val="92D05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Introduction to CSE</a:t>
                      </a:r>
                      <a:endParaRPr lang="en-IN" sz="1400" kern="1200" dirty="0" smtClean="0">
                        <a:solidFill>
                          <a:schemeClr val="dk1"/>
                        </a:solidFill>
                        <a:latin typeface="+mn-lt"/>
                        <a:ea typeface="+mn-ea"/>
                        <a:cs typeface="+mn-cs"/>
                      </a:endParaRPr>
                    </a:p>
                  </a:txBody>
                  <a:tcPr marL="68580" marR="68580" marT="0" marB="0" anchor="ct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2</a:t>
                      </a:r>
                      <a:endParaRPr lang="en-IN" sz="1600" kern="1200" dirty="0">
                        <a:solidFill>
                          <a:schemeClr val="dk1"/>
                        </a:solidFill>
                        <a:latin typeface="+mn-lt"/>
                        <a:ea typeface="+mn-ea"/>
                        <a:cs typeface="+mn-cs"/>
                      </a:endParaRPr>
                    </a:p>
                  </a:txBody>
                  <a:tcPr anchor="ctr">
                    <a:solidFill>
                      <a:srgbClr val="92D05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rgbClr val="92D050"/>
                    </a:solidFill>
                  </a:tcPr>
                </a:tc>
                <a:tc>
                  <a:txBody>
                    <a:bodyPr/>
                    <a:lstStyle/>
                    <a:p>
                      <a:pPr marL="0" marR="0" algn="ctr">
                        <a:lnSpc>
                          <a:spcPct val="107000"/>
                        </a:lnSpc>
                        <a:spcBef>
                          <a:spcPts val="0"/>
                        </a:spcBef>
                        <a:spcAft>
                          <a:spcPts val="0"/>
                        </a:spcAft>
                      </a:pPr>
                      <a:r>
                        <a:rPr lang="en-IN" sz="1600" kern="1200" dirty="0" smtClean="0">
                          <a:solidFill>
                            <a:schemeClr val="dk1"/>
                          </a:solidFill>
                          <a:effectLst/>
                          <a:latin typeface="+mn-lt"/>
                          <a:ea typeface="+mn-ea"/>
                          <a:cs typeface="+mn-cs"/>
                        </a:rPr>
                        <a:t>Fundamentals of algorithms</a:t>
                      </a:r>
                      <a:endParaRPr lang="en-IN" sz="1600" kern="1200" dirty="0">
                        <a:solidFill>
                          <a:schemeClr val="dk1"/>
                        </a:solidFill>
                        <a:effectLst/>
                        <a:latin typeface="+mn-lt"/>
                        <a:ea typeface="+mn-ea"/>
                        <a:cs typeface="+mn-cs"/>
                      </a:endParaRPr>
                    </a:p>
                  </a:txBody>
                  <a:tcPr marL="68580" marR="68580" marT="0" marB="0" anchor="ct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3</a:t>
                      </a:r>
                      <a:endParaRPr lang="en-IN" sz="1600" kern="1200" dirty="0">
                        <a:solidFill>
                          <a:schemeClr val="dk1"/>
                        </a:solidFill>
                        <a:latin typeface="+mn-lt"/>
                        <a:ea typeface="+mn-ea"/>
                        <a:cs typeface="+mn-cs"/>
                      </a:endParaRPr>
                    </a:p>
                  </a:txBody>
                  <a:tcPr anchor="ctr">
                    <a:solidFill>
                      <a:srgbClr val="92D05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rgbClr val="92D050"/>
                    </a:solidFill>
                  </a:tcPr>
                </a:tc>
                <a:tc>
                  <a:txBody>
                    <a:bodyPr/>
                    <a:lstStyle/>
                    <a:p>
                      <a:pPr marL="0" marR="0" algn="ctr">
                        <a:lnSpc>
                          <a:spcPct val="107000"/>
                        </a:lnSpc>
                        <a:spcBef>
                          <a:spcPts val="0"/>
                        </a:spcBef>
                        <a:spcAft>
                          <a:spcPts val="0"/>
                        </a:spcAft>
                      </a:pPr>
                      <a:r>
                        <a:rPr lang="en-IN" sz="1600" kern="1200" dirty="0" smtClean="0">
                          <a:solidFill>
                            <a:schemeClr val="dk1"/>
                          </a:solidFill>
                          <a:effectLst/>
                          <a:latin typeface="+mn-lt"/>
                          <a:ea typeface="+mn-ea"/>
                          <a:cs typeface="+mn-cs"/>
                        </a:rPr>
                        <a:t>Flowcharts</a:t>
                      </a:r>
                      <a:endParaRPr lang="en-IN" sz="1600" kern="1200" dirty="0">
                        <a:solidFill>
                          <a:schemeClr val="dk1"/>
                        </a:solidFill>
                        <a:effectLst/>
                        <a:latin typeface="+mn-lt"/>
                        <a:ea typeface="+mn-ea"/>
                        <a:cs typeface="+mn-cs"/>
                      </a:endParaRPr>
                    </a:p>
                  </a:txBody>
                  <a:tcPr marL="68580" marR="68580" marT="0" marB="0" anchor="ct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4</a:t>
                      </a:r>
                      <a:endParaRPr lang="en-IN" sz="1600"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2">
                        <a:lumMod val="40000"/>
                        <a:lumOff val="60000"/>
                      </a:schemeClr>
                    </a:solidFill>
                  </a:tcPr>
                </a:tc>
                <a:tc>
                  <a:txBody>
                    <a:bodyPr/>
                    <a:lstStyle/>
                    <a:p>
                      <a:pPr marL="0" marR="0" indent="0" algn="ctr" defTabSz="914400" rtl="0" eaLnBrk="1" latinLnBrk="0" hangingPunct="1">
                        <a:lnSpc>
                          <a:spcPct val="107000"/>
                        </a:lnSpc>
                        <a:spcBef>
                          <a:spcPts val="0"/>
                        </a:spcBef>
                        <a:spcAft>
                          <a:spcPts val="0"/>
                        </a:spcAft>
                        <a:buFontTx/>
                        <a:buNone/>
                      </a:pPr>
                      <a:r>
                        <a:rPr lang="en-IN" sz="1600" kern="1200" dirty="0" smtClean="0">
                          <a:solidFill>
                            <a:schemeClr val="dk1"/>
                          </a:solidFill>
                          <a:effectLst/>
                          <a:latin typeface="+mn-lt"/>
                          <a:ea typeface="+mn-ea"/>
                          <a:cs typeface="+mn-cs"/>
                        </a:rPr>
                        <a:t>Elements of Programming</a:t>
                      </a:r>
                      <a:endParaRPr lang="en-IN" sz="1600" kern="1200" dirty="0">
                        <a:solidFill>
                          <a:schemeClr val="dk1"/>
                        </a:solidFill>
                        <a:effectLst/>
                        <a:latin typeface="+mn-lt"/>
                        <a:ea typeface="+mn-ea"/>
                        <a:cs typeface="+mn-cs"/>
                      </a:endParaRPr>
                    </a:p>
                  </a:txBody>
                  <a:tcPr marL="68580" marR="68580" marT="0" marB="0" anchor="ct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r>
              <a:tr h="495391">
                <a:tc>
                  <a:txBody>
                    <a:bodyPr/>
                    <a:lstStyle/>
                    <a:p>
                      <a:pPr marL="0" indent="0" algn="ctr" defTabSz="914400" rtl="0" eaLnBrk="1" latinLnBrk="0" hangingPunct="1">
                        <a:buFontTx/>
                        <a:buNone/>
                      </a:pPr>
                      <a:r>
                        <a:rPr lang="en-IN" sz="1600" kern="1200" smtClean="0">
                          <a:solidFill>
                            <a:schemeClr val="dk1"/>
                          </a:solidFill>
                          <a:latin typeface="+mn-lt"/>
                          <a:ea typeface="+mn-ea"/>
                          <a:cs typeface="+mn-cs"/>
                        </a:rPr>
                        <a:t>5</a:t>
                      </a:r>
                      <a:endParaRPr lang="en-IN" sz="1600"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2">
                        <a:lumMod val="40000"/>
                        <a:lumOff val="60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600" kern="1200" dirty="0" smtClean="0">
                          <a:solidFill>
                            <a:schemeClr val="dk1"/>
                          </a:solidFill>
                          <a:effectLst/>
                          <a:latin typeface="+mn-lt"/>
                          <a:ea typeface="+mn-ea"/>
                          <a:cs typeface="+mn-cs"/>
                        </a:rPr>
                        <a:t>Number system</a:t>
                      </a:r>
                      <a:endParaRPr lang="en-IN" sz="1600" kern="1200" dirty="0">
                        <a:solidFill>
                          <a:schemeClr val="dk1"/>
                        </a:solidFill>
                        <a:effectLst/>
                        <a:latin typeface="+mn-lt"/>
                        <a:ea typeface="+mn-ea"/>
                        <a:cs typeface="+mn-cs"/>
                      </a:endParaRPr>
                    </a:p>
                  </a:txBody>
                  <a:tcPr marL="68580" marR="68580" marT="0" marB="0" anchor="ct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r>
              <a:tr h="512205">
                <a:tc>
                  <a:txBody>
                    <a:bodyPr/>
                    <a:lstStyle/>
                    <a:p>
                      <a:pPr algn="ctr"/>
                      <a:r>
                        <a:rPr lang="en-US" sz="1600" kern="1200" dirty="0" smtClean="0">
                          <a:solidFill>
                            <a:schemeClr val="dk1"/>
                          </a:solidFill>
                          <a:latin typeface="+mn-lt"/>
                          <a:ea typeface="+mn-ea"/>
                          <a:cs typeface="+mn-cs"/>
                        </a:rPr>
                        <a:t>6</a:t>
                      </a:r>
                      <a:endParaRPr lang="en-US" sz="1600"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2">
                        <a:lumMod val="40000"/>
                        <a:lumOff val="60000"/>
                      </a:schemeClr>
                    </a:solidFill>
                  </a:tcPr>
                </a:tc>
                <a:tc>
                  <a:txBody>
                    <a:bodyPr/>
                    <a:lstStyle/>
                    <a:p>
                      <a:pPr marL="0" marR="0" indent="0" algn="ctr" defTabSz="914400" rtl="0" eaLnBrk="1" latinLnBrk="0" hangingPunct="1">
                        <a:lnSpc>
                          <a:spcPct val="107000"/>
                        </a:lnSpc>
                        <a:spcBef>
                          <a:spcPts val="0"/>
                        </a:spcBef>
                        <a:spcAft>
                          <a:spcPts val="0"/>
                        </a:spcAft>
                        <a:buFontTx/>
                        <a:buNone/>
                      </a:pPr>
                      <a:r>
                        <a:rPr lang="en-IN" sz="1600" kern="1200" dirty="0" smtClean="0">
                          <a:solidFill>
                            <a:schemeClr val="dk1"/>
                          </a:solidFill>
                          <a:effectLst/>
                          <a:latin typeface="+mn-lt"/>
                          <a:ea typeface="+mn-ea"/>
                          <a:cs typeface="+mn-cs"/>
                        </a:rPr>
                        <a:t>Introduction to</a:t>
                      </a:r>
                      <a:r>
                        <a:rPr lang="en-IN" sz="1600" kern="1200" baseline="0" dirty="0" smtClean="0">
                          <a:solidFill>
                            <a:schemeClr val="dk1"/>
                          </a:solidFill>
                          <a:effectLst/>
                          <a:latin typeface="+mn-lt"/>
                          <a:ea typeface="+mn-ea"/>
                          <a:cs typeface="+mn-cs"/>
                        </a:rPr>
                        <a:t> Python</a:t>
                      </a:r>
                      <a:endParaRPr lang="en-IN" sz="1600" kern="1200" dirty="0">
                        <a:solidFill>
                          <a:schemeClr val="dk1"/>
                        </a:solidFill>
                        <a:effectLst/>
                        <a:latin typeface="+mn-lt"/>
                        <a:ea typeface="+mn-ea"/>
                        <a:cs typeface="+mn-cs"/>
                      </a:endParaRPr>
                    </a:p>
                  </a:txBody>
                  <a:tcPr marL="68580" marR="68580" marT="0" marB="0" anchor="ct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7</a:t>
                      </a:r>
                      <a:endParaRPr lang="en-IN" sz="1600" kern="1200" dirty="0">
                        <a:solidFill>
                          <a:schemeClr val="dk1"/>
                        </a:solidFill>
                        <a:latin typeface="+mn-lt"/>
                        <a:ea typeface="+mn-ea"/>
                        <a:cs typeface="+mn-cs"/>
                      </a:endParaRPr>
                    </a:p>
                  </a:txBody>
                  <a:tcPr anchor="ctr">
                    <a:solidFill>
                      <a:schemeClr val="accent6">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6">
                        <a:lumMod val="60000"/>
                        <a:lumOff val="40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600" kern="1200" dirty="0" smtClean="0">
                          <a:solidFill>
                            <a:schemeClr val="dk1"/>
                          </a:solidFill>
                          <a:effectLst/>
                          <a:latin typeface="+mn-lt"/>
                          <a:ea typeface="+mn-ea"/>
                          <a:cs typeface="+mn-cs"/>
                        </a:rPr>
                        <a:t>Basic data types</a:t>
                      </a:r>
                      <a:endParaRPr lang="en-IN" sz="1600" kern="1200" dirty="0">
                        <a:solidFill>
                          <a:schemeClr val="dk1"/>
                        </a:solidFill>
                        <a:effectLst/>
                        <a:latin typeface="+mn-lt"/>
                        <a:ea typeface="+mn-ea"/>
                        <a:cs typeface="+mn-cs"/>
                      </a:endParaRPr>
                    </a:p>
                  </a:txBody>
                  <a:tcPr marL="68580" marR="68580" marT="0" marB="0" anchor="ct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8</a:t>
                      </a:r>
                      <a:endParaRPr lang="en-IN" sz="1600" kern="1200" dirty="0">
                        <a:solidFill>
                          <a:schemeClr val="dk1"/>
                        </a:solidFill>
                        <a:latin typeface="+mn-lt"/>
                        <a:ea typeface="+mn-ea"/>
                        <a:cs typeface="+mn-cs"/>
                      </a:endParaRPr>
                    </a:p>
                  </a:txBody>
                  <a:tcPr anchor="ctr">
                    <a:solidFill>
                      <a:schemeClr val="accent6">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dk1"/>
                          </a:solidFill>
                          <a:effectLst/>
                          <a:latin typeface="+mn-lt"/>
                          <a:ea typeface="+mn-ea"/>
                          <a:cs typeface="+mn-cs"/>
                        </a:rPr>
                        <a:t>Variables</a:t>
                      </a:r>
                      <a:r>
                        <a:rPr lang="en-IN" sz="1600" kern="1200" baseline="0" dirty="0" smtClean="0">
                          <a:solidFill>
                            <a:schemeClr val="dk1"/>
                          </a:solidFill>
                          <a:effectLst/>
                          <a:latin typeface="+mn-lt"/>
                          <a:ea typeface="+mn-ea"/>
                          <a:cs typeface="+mn-cs"/>
                        </a:rPr>
                        <a:t> </a:t>
                      </a:r>
                      <a:endParaRPr lang="en-US" sz="1600" kern="1200" dirty="0" smtClean="0">
                        <a:solidFill>
                          <a:schemeClr val="dk1"/>
                        </a:solidFill>
                        <a:effectLst/>
                        <a:latin typeface="+mn-lt"/>
                        <a:ea typeface="+mn-ea"/>
                        <a:cs typeface="+mn-cs"/>
                      </a:endParaRPr>
                    </a:p>
                  </a:txBody>
                  <a:tcPr marL="68580" marR="68580" marT="0" marB="0" anchor="ct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9</a:t>
                      </a:r>
                      <a:endParaRPr lang="en-IN" sz="1600" kern="1200" dirty="0">
                        <a:solidFill>
                          <a:schemeClr val="dk1"/>
                        </a:solidFill>
                        <a:latin typeface="+mn-lt"/>
                        <a:ea typeface="+mn-ea"/>
                        <a:cs typeface="+mn-cs"/>
                      </a:endParaRPr>
                    </a:p>
                  </a:txBody>
                  <a:tcPr anchor="ctr">
                    <a:solidFill>
                      <a:schemeClr val="accent6">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dk1"/>
                          </a:solidFill>
                          <a:effectLst/>
                          <a:latin typeface="+mn-lt"/>
                          <a:ea typeface="+mn-ea"/>
                          <a:cs typeface="+mn-cs"/>
                        </a:rPr>
                        <a:t>Operators</a:t>
                      </a:r>
                      <a:r>
                        <a:rPr lang="en-IN" sz="1600" kern="1200" baseline="0" dirty="0" smtClean="0">
                          <a:solidFill>
                            <a:schemeClr val="dk1"/>
                          </a:solidFill>
                          <a:effectLst/>
                          <a:latin typeface="+mn-lt"/>
                          <a:ea typeface="+mn-ea"/>
                          <a:cs typeface="+mn-cs"/>
                        </a:rPr>
                        <a:t> and Expression</a:t>
                      </a:r>
                      <a:endParaRPr lang="en-US" sz="1600" kern="1200" dirty="0" smtClean="0">
                        <a:solidFill>
                          <a:schemeClr val="dk1"/>
                        </a:solidFill>
                        <a:effectLst/>
                        <a:latin typeface="+mn-lt"/>
                        <a:ea typeface="+mn-ea"/>
                        <a:cs typeface="+mn-cs"/>
                      </a:endParaRPr>
                    </a:p>
                  </a:txBody>
                  <a:tcPr marL="68580" marR="68580" marT="0" marB="0" anchor="ct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636685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81000"/>
            <a:ext cx="8915400" cy="563562"/>
          </a:xfrm>
        </p:spPr>
        <p:txBody>
          <a:bodyPr/>
          <a:lstStyle/>
          <a:p>
            <a:r>
              <a:rPr lang="en-IN" sz="3600" dirty="0" smtClean="0"/>
              <a:t>Course Delivery Schedule contd.</a:t>
            </a:r>
            <a:br>
              <a:rPr lang="en-IN" sz="3600" dirty="0" smtClean="0"/>
            </a:br>
            <a:endParaRPr lang="en-IN" sz="3600" dirty="0"/>
          </a:p>
        </p:txBody>
      </p:sp>
      <p:sp>
        <p:nvSpPr>
          <p:cNvPr id="3" name="Content Placeholder 2"/>
          <p:cNvSpPr>
            <a:spLocks noGrp="1"/>
          </p:cNvSpPr>
          <p:nvPr>
            <p:ph idx="1"/>
          </p:nvPr>
        </p:nvSpPr>
        <p:spPr/>
        <p:txBody>
          <a:bodyPr/>
          <a:lstStyle/>
          <a:p>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092030111"/>
              </p:ext>
            </p:extLst>
          </p:nvPr>
        </p:nvGraphicFramePr>
        <p:xfrm>
          <a:off x="685799" y="1219200"/>
          <a:ext cx="8724901" cy="4659946"/>
        </p:xfrm>
        <a:graphic>
          <a:graphicData uri="http://schemas.openxmlformats.org/drawingml/2006/table">
            <a:tbl>
              <a:tblPr firstRow="1" bandRow="1">
                <a:tableStyleId>{5C22544A-7EE6-4342-B048-85BDC9FD1C3A}</a:tableStyleId>
              </a:tblPr>
              <a:tblGrid>
                <a:gridCol w="896394"/>
                <a:gridCol w="1067069"/>
                <a:gridCol w="3599138"/>
                <a:gridCol w="1371600"/>
                <a:gridCol w="1790700"/>
              </a:tblGrid>
              <a:tr h="562285">
                <a:tc>
                  <a:txBody>
                    <a:bodyPr/>
                    <a:lstStyle/>
                    <a:p>
                      <a:pPr algn="ctr"/>
                      <a:r>
                        <a:rPr lang="en-IN" sz="1600" dirty="0" smtClean="0"/>
                        <a:t>Lecture</a:t>
                      </a:r>
                      <a:r>
                        <a:rPr lang="en-IN" sz="1600" baseline="0" dirty="0" smtClean="0"/>
                        <a:t> No.</a:t>
                      </a:r>
                      <a:endParaRPr lang="en-IN" sz="1600" dirty="0"/>
                    </a:p>
                  </a:txBody>
                  <a:tcPr/>
                </a:tc>
                <a:tc>
                  <a:txBody>
                    <a:bodyPr/>
                    <a:lstStyle/>
                    <a:p>
                      <a:pPr algn="ctr"/>
                      <a:r>
                        <a:rPr lang="en-IN" sz="1600" dirty="0" smtClean="0"/>
                        <a:t>Date</a:t>
                      </a:r>
                      <a:endParaRPr lang="en-IN" sz="1600" dirty="0"/>
                    </a:p>
                  </a:txBody>
                  <a:tcPr/>
                </a:tc>
                <a:tc>
                  <a:txBody>
                    <a:bodyPr/>
                    <a:lstStyle/>
                    <a:p>
                      <a:pPr algn="ctr"/>
                      <a:r>
                        <a:rPr lang="en-IN" sz="1600" dirty="0" smtClean="0"/>
                        <a:t>Topic</a:t>
                      </a:r>
                      <a:endParaRPr lang="en-IN"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Delivered</a:t>
                      </a:r>
                      <a:r>
                        <a:rPr lang="en-IN" sz="1600" baseline="0" dirty="0" smtClean="0"/>
                        <a:t> by</a:t>
                      </a:r>
                      <a:endParaRPr lang="en-IN"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Additional Activity</a:t>
                      </a:r>
                    </a:p>
                  </a:txBody>
                  <a:tcPr/>
                </a:tc>
              </a:tr>
              <a:tr h="512205">
                <a:tc>
                  <a:txBody>
                    <a:bodyPr/>
                    <a:lstStyle/>
                    <a:p>
                      <a:pPr marL="0" indent="0" algn="ctr" defTabSz="914400" rtl="0" eaLnBrk="1" latinLnBrk="0" hangingPunct="1">
                        <a:buFontTx/>
                        <a:buNone/>
                      </a:pPr>
                      <a:r>
                        <a:rPr lang="en-US" sz="1600" kern="1200" dirty="0" smtClean="0">
                          <a:solidFill>
                            <a:schemeClr val="dk1"/>
                          </a:solidFill>
                          <a:latin typeface="+mn-lt"/>
                          <a:ea typeface="+mn-ea"/>
                          <a:cs typeface="+mn-cs"/>
                        </a:rPr>
                        <a:t>10</a:t>
                      </a:r>
                      <a:endParaRPr lang="en-US" sz="1600" kern="1200" dirty="0">
                        <a:solidFill>
                          <a:schemeClr val="dk1"/>
                        </a:solidFill>
                        <a:latin typeface="+mn-lt"/>
                        <a:ea typeface="+mn-ea"/>
                        <a:cs typeface="+mn-cs"/>
                      </a:endParaRPr>
                    </a:p>
                  </a:txBody>
                  <a:tcPr anchor="ctr">
                    <a:solidFill>
                      <a:srgbClr val="92D05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dk1"/>
                          </a:solidFill>
                          <a:effectLst/>
                          <a:latin typeface="+mn-lt"/>
                          <a:ea typeface="+mn-ea"/>
                          <a:cs typeface="+mn-cs"/>
                        </a:rPr>
                        <a:t>Operators</a:t>
                      </a:r>
                      <a:r>
                        <a:rPr lang="en-IN" sz="1600" kern="1200" baseline="0" dirty="0" smtClean="0">
                          <a:solidFill>
                            <a:schemeClr val="dk1"/>
                          </a:solidFill>
                          <a:effectLst/>
                          <a:latin typeface="+mn-lt"/>
                          <a:ea typeface="+mn-ea"/>
                          <a:cs typeface="+mn-cs"/>
                        </a:rPr>
                        <a:t> and Expression</a:t>
                      </a:r>
                      <a:endParaRPr lang="en-US" sz="1600" kern="1200" dirty="0" smtClean="0">
                        <a:solidFill>
                          <a:schemeClr val="dk1"/>
                        </a:solidFill>
                        <a:effectLst/>
                        <a:latin typeface="+mn-lt"/>
                        <a:ea typeface="+mn-ea"/>
                        <a:cs typeface="+mn-cs"/>
                      </a:endParaRPr>
                    </a:p>
                  </a:txBody>
                  <a:tcPr marL="68580" marR="68580" marT="0" marB="0" anchor="ct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11</a:t>
                      </a:r>
                      <a:endParaRPr lang="en-IN" sz="1600" kern="1200" dirty="0">
                        <a:solidFill>
                          <a:schemeClr val="dk1"/>
                        </a:solidFill>
                        <a:latin typeface="+mn-lt"/>
                        <a:ea typeface="+mn-ea"/>
                        <a:cs typeface="+mn-cs"/>
                      </a:endParaRPr>
                    </a:p>
                  </a:txBody>
                  <a:tcPr anchor="ctr">
                    <a:solidFill>
                      <a:srgbClr val="92D05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rgbClr val="92D050"/>
                    </a:solidFill>
                  </a:tcPr>
                </a:tc>
                <a:tc>
                  <a:txBody>
                    <a:bodyPr/>
                    <a:lstStyle/>
                    <a:p>
                      <a:pPr marL="0" marR="0" lvl="0" indent="0" algn="ctr" defTabSz="914400" rtl="0" eaLnBrk="1" fontAlgn="auto" latinLnBrk="0" hangingPunct="1">
                        <a:lnSpc>
                          <a:spcPct val="107000"/>
                        </a:lnSpc>
                        <a:spcBef>
                          <a:spcPts val="0"/>
                        </a:spcBef>
                        <a:spcAft>
                          <a:spcPts val="800"/>
                        </a:spcAft>
                        <a:buClrTx/>
                        <a:buSzTx/>
                        <a:buFont typeface="+mj-lt"/>
                        <a:buNone/>
                        <a:tabLst/>
                        <a:defRPr/>
                      </a:pPr>
                      <a:r>
                        <a:rPr lang="en-IN" sz="1600" kern="1200" dirty="0" smtClean="0">
                          <a:solidFill>
                            <a:schemeClr val="dk1"/>
                          </a:solidFill>
                          <a:effectLst/>
                          <a:latin typeface="+mn-lt"/>
                          <a:ea typeface="+mn-ea"/>
                          <a:cs typeface="+mn-cs"/>
                        </a:rPr>
                        <a:t>IO Operations </a:t>
                      </a:r>
                      <a:endParaRPr lang="en-US" sz="1600" kern="1200" dirty="0" smtClean="0">
                        <a:solidFill>
                          <a:schemeClr val="dk1"/>
                        </a:solidFill>
                        <a:effectLst/>
                        <a:latin typeface="+mn-lt"/>
                        <a:ea typeface="+mn-ea"/>
                        <a:cs typeface="+mn-cs"/>
                      </a:endParaRPr>
                    </a:p>
                  </a:txBody>
                  <a:tcPr marL="68580" marR="68580" marT="0" marB="0" anchor="ct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12</a:t>
                      </a:r>
                      <a:endParaRPr lang="en-IN" sz="1600" kern="1200" dirty="0">
                        <a:solidFill>
                          <a:schemeClr val="dk1"/>
                        </a:solidFill>
                        <a:latin typeface="+mn-lt"/>
                        <a:ea typeface="+mn-ea"/>
                        <a:cs typeface="+mn-cs"/>
                      </a:endParaRPr>
                    </a:p>
                  </a:txBody>
                  <a:tcPr anchor="ctr">
                    <a:solidFill>
                      <a:srgbClr val="92D05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rgbClr val="92D050"/>
                    </a:solidFill>
                  </a:tcPr>
                </a:tc>
                <a:tc>
                  <a:txBody>
                    <a:bodyPr/>
                    <a:lstStyle/>
                    <a:p>
                      <a:pPr marL="0" marR="0" lvl="0" indent="0" algn="ctr" defTabSz="914400" rtl="0" eaLnBrk="1" fontAlgn="auto" latinLnBrk="0" hangingPunct="1">
                        <a:lnSpc>
                          <a:spcPct val="107000"/>
                        </a:lnSpc>
                        <a:spcBef>
                          <a:spcPts val="0"/>
                        </a:spcBef>
                        <a:spcAft>
                          <a:spcPts val="800"/>
                        </a:spcAft>
                        <a:buClrTx/>
                        <a:buSzTx/>
                        <a:buFont typeface="+mj-lt"/>
                        <a:buNone/>
                        <a:tabLst/>
                        <a:defRPr/>
                      </a:pPr>
                      <a:r>
                        <a:rPr lang="en-IN" sz="1600" kern="1200" dirty="0" smtClean="0">
                          <a:solidFill>
                            <a:schemeClr val="dk1"/>
                          </a:solidFill>
                          <a:effectLst/>
                          <a:latin typeface="+mn-lt"/>
                          <a:ea typeface="+mn-ea"/>
                          <a:cs typeface="+mn-cs"/>
                        </a:rPr>
                        <a:t>Conditional Statements</a:t>
                      </a:r>
                      <a:endParaRPr lang="en-US" sz="1600" kern="1200" dirty="0" smtClean="0">
                        <a:solidFill>
                          <a:schemeClr val="dk1"/>
                        </a:solidFill>
                        <a:effectLst/>
                        <a:latin typeface="+mn-lt"/>
                        <a:ea typeface="+mn-ea"/>
                        <a:cs typeface="+mn-cs"/>
                      </a:endParaRPr>
                    </a:p>
                  </a:txBody>
                  <a:tcPr marL="68580" marR="68580" marT="0" marB="0" anchor="ct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13</a:t>
                      </a:r>
                      <a:endParaRPr lang="en-IN" sz="1600"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2">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800"/>
                        </a:spcAft>
                        <a:buClrTx/>
                        <a:buSzTx/>
                        <a:buFont typeface="+mj-lt"/>
                        <a:buNone/>
                        <a:tabLst/>
                        <a:defRPr/>
                      </a:pPr>
                      <a:r>
                        <a:rPr lang="en-IN" sz="1600" kern="1200" dirty="0" smtClean="0">
                          <a:solidFill>
                            <a:schemeClr val="dk1"/>
                          </a:solidFill>
                          <a:effectLst/>
                          <a:latin typeface="+mn-lt"/>
                          <a:ea typeface="+mn-ea"/>
                          <a:cs typeface="+mn-cs"/>
                        </a:rPr>
                        <a:t>Loop statements</a:t>
                      </a:r>
                      <a:endParaRPr lang="en-US" sz="1600" kern="1200" dirty="0" smtClean="0">
                        <a:solidFill>
                          <a:schemeClr val="dk1"/>
                        </a:solidFill>
                        <a:effectLst/>
                        <a:latin typeface="+mn-lt"/>
                        <a:ea typeface="+mn-ea"/>
                        <a:cs typeface="+mn-cs"/>
                      </a:endParaRPr>
                    </a:p>
                  </a:txBody>
                  <a:tcPr marL="68580" marR="68580" marT="0" marB="0" anchor="ct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r>
              <a:tr h="495391">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14</a:t>
                      </a:r>
                      <a:endParaRPr lang="en-IN" sz="1600"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2">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600" kern="1200" dirty="0" smtClean="0">
                          <a:solidFill>
                            <a:schemeClr val="dk1"/>
                          </a:solidFill>
                          <a:effectLst/>
                          <a:latin typeface="+mn-lt"/>
                          <a:ea typeface="+mn-ea"/>
                          <a:cs typeface="+mn-cs"/>
                        </a:rPr>
                        <a:t>Lists</a:t>
                      </a:r>
                      <a:endParaRPr lang="en-US" sz="1600" kern="1200" dirty="0" smtClean="0">
                        <a:solidFill>
                          <a:schemeClr val="dk1"/>
                        </a:solidFill>
                        <a:effectLst/>
                        <a:latin typeface="+mn-lt"/>
                        <a:ea typeface="+mn-ea"/>
                        <a:cs typeface="+mn-cs"/>
                      </a:endParaRPr>
                    </a:p>
                  </a:txBody>
                  <a:tcPr marL="68580" marR="68580" marT="0" marB="0" anchor="ct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15</a:t>
                      </a:r>
                      <a:endParaRPr lang="en-IN" sz="1600" kern="1200" dirty="0">
                        <a:solidFill>
                          <a:schemeClr val="dk1"/>
                        </a:solidFill>
                        <a:latin typeface="+mn-lt"/>
                        <a:ea typeface="+mn-ea"/>
                        <a:cs typeface="+mn-cs"/>
                      </a:endParaRPr>
                    </a:p>
                  </a:txBody>
                  <a:tcPr anchor="ctr">
                    <a:solidFill>
                      <a:schemeClr val="accent6">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dk1"/>
                          </a:solidFill>
                          <a:effectLst/>
                          <a:latin typeface="+mn-lt"/>
                          <a:ea typeface="+mn-ea"/>
                          <a:cs typeface="+mn-cs"/>
                        </a:rPr>
                        <a:t>Lists</a:t>
                      </a:r>
                      <a:endParaRPr lang="en-US" sz="1600" kern="1200" dirty="0" smtClean="0">
                        <a:solidFill>
                          <a:schemeClr val="dk1"/>
                        </a:solidFill>
                        <a:effectLst/>
                        <a:latin typeface="+mn-lt"/>
                        <a:ea typeface="+mn-ea"/>
                        <a:cs typeface="+mn-cs"/>
                      </a:endParaRPr>
                    </a:p>
                    <a:p>
                      <a:pPr lvl="0" algn="ctr"/>
                      <a:endParaRPr lang="en-US" sz="1600" kern="1200" dirty="0">
                        <a:solidFill>
                          <a:schemeClr val="dk1"/>
                        </a:solidFill>
                        <a:effectLst/>
                        <a:latin typeface="+mn-lt"/>
                        <a:ea typeface="+mn-ea"/>
                        <a:cs typeface="+mn-cs"/>
                      </a:endParaRPr>
                    </a:p>
                  </a:txBody>
                  <a:tcPr marL="68580" marR="68580" marT="0" marB="0" anchor="ct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16</a:t>
                      </a:r>
                      <a:endParaRPr lang="en-IN" sz="1600" kern="1200" dirty="0">
                        <a:solidFill>
                          <a:schemeClr val="dk1"/>
                        </a:solidFill>
                        <a:latin typeface="+mn-lt"/>
                        <a:ea typeface="+mn-ea"/>
                        <a:cs typeface="+mn-cs"/>
                      </a:endParaRPr>
                    </a:p>
                  </a:txBody>
                  <a:tcPr anchor="ctr">
                    <a:solidFill>
                      <a:schemeClr val="accent6">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6">
                        <a:lumMod val="60000"/>
                        <a:lumOff val="40000"/>
                      </a:schemeClr>
                    </a:solidFill>
                  </a:tcPr>
                </a:tc>
                <a:tc>
                  <a:txBody>
                    <a:bodyPr/>
                    <a:lstStyle/>
                    <a:p>
                      <a:pPr lvl="0" algn="ctr"/>
                      <a:r>
                        <a:rPr lang="en-IN" sz="1600" kern="1200" dirty="0" smtClean="0">
                          <a:solidFill>
                            <a:schemeClr val="dk1"/>
                          </a:solidFill>
                          <a:effectLst/>
                          <a:latin typeface="+mn-lt"/>
                          <a:ea typeface="+mn-ea"/>
                          <a:cs typeface="+mn-cs"/>
                        </a:rPr>
                        <a:t>Strings</a:t>
                      </a:r>
                      <a:endParaRPr lang="en-US" sz="1600" kern="1200" dirty="0">
                        <a:solidFill>
                          <a:schemeClr val="dk1"/>
                        </a:solidFill>
                        <a:effectLst/>
                        <a:latin typeface="+mn-lt"/>
                        <a:ea typeface="+mn-ea"/>
                        <a:cs typeface="+mn-cs"/>
                      </a:endParaRPr>
                    </a:p>
                  </a:txBody>
                  <a:tcPr marL="68580" marR="68580" marT="0" marB="0" anchor="ct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17</a:t>
                      </a:r>
                      <a:endParaRPr lang="en-IN" sz="1600" kern="1200" dirty="0">
                        <a:solidFill>
                          <a:schemeClr val="dk1"/>
                        </a:solidFill>
                        <a:latin typeface="+mn-lt"/>
                        <a:ea typeface="+mn-ea"/>
                        <a:cs typeface="+mn-cs"/>
                      </a:endParaRPr>
                    </a:p>
                  </a:txBody>
                  <a:tcPr anchor="ctr">
                    <a:solidFill>
                      <a:schemeClr val="accent6">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6">
                        <a:lumMod val="60000"/>
                        <a:lumOff val="40000"/>
                      </a:schemeClr>
                    </a:solidFill>
                  </a:tcPr>
                </a:tc>
                <a:tc>
                  <a:txBody>
                    <a:bodyPr/>
                    <a:lstStyle/>
                    <a:p>
                      <a:pPr lvl="0" algn="ctr"/>
                      <a:r>
                        <a:rPr lang="en-IN" sz="1600" kern="1200" dirty="0" smtClean="0">
                          <a:solidFill>
                            <a:schemeClr val="dk1"/>
                          </a:solidFill>
                          <a:effectLst/>
                          <a:latin typeface="+mn-lt"/>
                          <a:ea typeface="+mn-ea"/>
                          <a:cs typeface="+mn-cs"/>
                        </a:rPr>
                        <a:t>Strings</a:t>
                      </a:r>
                      <a:endParaRPr lang="en-US" sz="1600" kern="1200" dirty="0">
                        <a:solidFill>
                          <a:schemeClr val="dk1"/>
                        </a:solidFill>
                        <a:effectLst/>
                        <a:latin typeface="+mn-lt"/>
                        <a:ea typeface="+mn-ea"/>
                        <a:cs typeface="+mn-cs"/>
                      </a:endParaRPr>
                    </a:p>
                  </a:txBody>
                  <a:tcPr marL="68580" marR="68580" marT="0" marB="0" anchor="ct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955217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81000"/>
            <a:ext cx="8915400" cy="563562"/>
          </a:xfrm>
        </p:spPr>
        <p:txBody>
          <a:bodyPr/>
          <a:lstStyle/>
          <a:p>
            <a:r>
              <a:rPr lang="en-IN" sz="3600" dirty="0" smtClean="0"/>
              <a:t>Course Delivery Schedule contd.</a:t>
            </a:r>
            <a:br>
              <a:rPr lang="en-IN" sz="3600" dirty="0" smtClean="0"/>
            </a:br>
            <a:endParaRPr lang="en-IN" sz="3600" dirty="0"/>
          </a:p>
        </p:txBody>
      </p:sp>
      <p:sp>
        <p:nvSpPr>
          <p:cNvPr id="3" name="Content Placeholder 2"/>
          <p:cNvSpPr>
            <a:spLocks noGrp="1"/>
          </p:cNvSpPr>
          <p:nvPr>
            <p:ph idx="1"/>
          </p:nvPr>
        </p:nvSpPr>
        <p:spPr/>
        <p:txBody>
          <a:bodyPr/>
          <a:lstStyle/>
          <a:p>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963801304"/>
              </p:ext>
            </p:extLst>
          </p:nvPr>
        </p:nvGraphicFramePr>
        <p:xfrm>
          <a:off x="685799" y="1219200"/>
          <a:ext cx="8724901" cy="4659946"/>
        </p:xfrm>
        <a:graphic>
          <a:graphicData uri="http://schemas.openxmlformats.org/drawingml/2006/table">
            <a:tbl>
              <a:tblPr firstRow="1" bandRow="1">
                <a:tableStyleId>{5C22544A-7EE6-4342-B048-85BDC9FD1C3A}</a:tableStyleId>
              </a:tblPr>
              <a:tblGrid>
                <a:gridCol w="896394"/>
                <a:gridCol w="1067069"/>
                <a:gridCol w="3599138"/>
                <a:gridCol w="1371600"/>
                <a:gridCol w="1790700"/>
              </a:tblGrid>
              <a:tr h="562285">
                <a:tc>
                  <a:txBody>
                    <a:bodyPr/>
                    <a:lstStyle/>
                    <a:p>
                      <a:pPr algn="ctr"/>
                      <a:r>
                        <a:rPr lang="en-IN" sz="1600" dirty="0" smtClean="0"/>
                        <a:t>Lecture</a:t>
                      </a:r>
                      <a:r>
                        <a:rPr lang="en-IN" sz="1600" baseline="0" dirty="0" smtClean="0"/>
                        <a:t> No.</a:t>
                      </a:r>
                      <a:endParaRPr lang="en-IN" sz="1600" dirty="0"/>
                    </a:p>
                  </a:txBody>
                  <a:tcPr/>
                </a:tc>
                <a:tc>
                  <a:txBody>
                    <a:bodyPr/>
                    <a:lstStyle/>
                    <a:p>
                      <a:pPr algn="ctr"/>
                      <a:r>
                        <a:rPr lang="en-IN" sz="1600" dirty="0" smtClean="0"/>
                        <a:t>Date</a:t>
                      </a:r>
                      <a:endParaRPr lang="en-IN" sz="1600" dirty="0"/>
                    </a:p>
                  </a:txBody>
                  <a:tcPr/>
                </a:tc>
                <a:tc>
                  <a:txBody>
                    <a:bodyPr/>
                    <a:lstStyle/>
                    <a:p>
                      <a:pPr algn="ctr"/>
                      <a:r>
                        <a:rPr lang="en-IN" sz="1600" dirty="0" smtClean="0"/>
                        <a:t>Topic</a:t>
                      </a:r>
                      <a:endParaRPr lang="en-IN"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Delivered</a:t>
                      </a:r>
                      <a:r>
                        <a:rPr lang="en-IN" sz="1600" baseline="0" dirty="0" smtClean="0"/>
                        <a:t> by</a:t>
                      </a:r>
                      <a:endParaRPr lang="en-IN"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Additional Activity</a:t>
                      </a:r>
                    </a:p>
                  </a:txBody>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18</a:t>
                      </a:r>
                      <a:endParaRPr lang="en-IN" sz="1600" kern="1200" dirty="0">
                        <a:solidFill>
                          <a:schemeClr val="dk1"/>
                        </a:solidFill>
                        <a:latin typeface="+mn-lt"/>
                        <a:ea typeface="+mn-ea"/>
                        <a:cs typeface="+mn-cs"/>
                      </a:endParaRPr>
                    </a:p>
                  </a:txBody>
                  <a:tcPr anchor="ctr">
                    <a:solidFill>
                      <a:srgbClr val="92D05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rgbClr val="92D050"/>
                    </a:solidFill>
                  </a:tcPr>
                </a:tc>
                <a:tc>
                  <a:txBody>
                    <a:bodyPr/>
                    <a:lstStyle/>
                    <a:p>
                      <a:pPr marL="0" marR="0" algn="ctr">
                        <a:lnSpc>
                          <a:spcPct val="107000"/>
                        </a:lnSpc>
                        <a:spcBef>
                          <a:spcPts val="0"/>
                        </a:spcBef>
                        <a:spcAft>
                          <a:spcPts val="0"/>
                        </a:spcAft>
                      </a:pPr>
                      <a:r>
                        <a:rPr lang="en-IN" sz="1600" kern="1200" dirty="0" smtClean="0">
                          <a:solidFill>
                            <a:schemeClr val="dk1"/>
                          </a:solidFill>
                          <a:effectLst/>
                          <a:latin typeface="+mn-lt"/>
                          <a:ea typeface="+mn-ea"/>
                          <a:cs typeface="+mn-cs"/>
                        </a:rPr>
                        <a:t>Tuples </a:t>
                      </a:r>
                      <a:endParaRPr lang="en-IN" sz="1600" kern="1200" dirty="0">
                        <a:solidFill>
                          <a:schemeClr val="dk1"/>
                        </a:solidFill>
                        <a:effectLst/>
                        <a:latin typeface="+mn-lt"/>
                        <a:ea typeface="+mn-ea"/>
                        <a:cs typeface="+mn-cs"/>
                      </a:endParaRPr>
                    </a:p>
                  </a:txBody>
                  <a:tcPr marL="68580" marR="68580" marT="0" marB="0" anchor="ct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19</a:t>
                      </a:r>
                      <a:endParaRPr lang="en-IN" sz="1600" kern="1200" dirty="0">
                        <a:solidFill>
                          <a:schemeClr val="dk1"/>
                        </a:solidFill>
                        <a:latin typeface="+mn-lt"/>
                        <a:ea typeface="+mn-ea"/>
                        <a:cs typeface="+mn-cs"/>
                      </a:endParaRPr>
                    </a:p>
                  </a:txBody>
                  <a:tcPr anchor="ctr">
                    <a:solidFill>
                      <a:srgbClr val="92D05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rgbClr val="92D050"/>
                    </a:solidFill>
                  </a:tcPr>
                </a:tc>
                <a:tc>
                  <a:txBody>
                    <a:bodyPr/>
                    <a:lstStyle/>
                    <a:p>
                      <a:pPr marL="0" marR="0" algn="ctr">
                        <a:lnSpc>
                          <a:spcPct val="107000"/>
                        </a:lnSpc>
                        <a:spcBef>
                          <a:spcPts val="0"/>
                        </a:spcBef>
                        <a:spcAft>
                          <a:spcPts val="0"/>
                        </a:spcAft>
                      </a:pPr>
                      <a:r>
                        <a:rPr lang="en-IN" sz="1600" kern="1200" dirty="0" smtClean="0">
                          <a:solidFill>
                            <a:schemeClr val="dk1"/>
                          </a:solidFill>
                          <a:effectLst/>
                          <a:latin typeface="+mn-lt"/>
                          <a:ea typeface="+mn-ea"/>
                          <a:cs typeface="+mn-cs"/>
                        </a:rPr>
                        <a:t>Sets </a:t>
                      </a:r>
                      <a:endParaRPr lang="en-IN" sz="1600" kern="1200" dirty="0">
                        <a:solidFill>
                          <a:schemeClr val="dk1"/>
                        </a:solidFill>
                        <a:effectLst/>
                        <a:latin typeface="+mn-lt"/>
                        <a:ea typeface="+mn-ea"/>
                        <a:cs typeface="+mn-cs"/>
                      </a:endParaRPr>
                    </a:p>
                  </a:txBody>
                  <a:tcPr marL="68580" marR="68580" marT="0" marB="0" anchor="ct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20</a:t>
                      </a:r>
                      <a:endParaRPr lang="en-IN" sz="1600"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2">
                        <a:lumMod val="40000"/>
                        <a:lumOff val="60000"/>
                      </a:schemeClr>
                    </a:solidFill>
                  </a:tcPr>
                </a:tc>
                <a:tc>
                  <a:txBody>
                    <a:bodyPr/>
                    <a:lstStyle/>
                    <a:p>
                      <a:pPr marL="0" marR="0" indent="0" algn="ctr" defTabSz="914400" rtl="0" eaLnBrk="1" latinLnBrk="0" hangingPunct="1">
                        <a:lnSpc>
                          <a:spcPct val="107000"/>
                        </a:lnSpc>
                        <a:spcBef>
                          <a:spcPts val="0"/>
                        </a:spcBef>
                        <a:spcAft>
                          <a:spcPts val="0"/>
                        </a:spcAft>
                        <a:buFontTx/>
                        <a:buNone/>
                      </a:pPr>
                      <a:r>
                        <a:rPr lang="en-IN" sz="1600" kern="1200" dirty="0" smtClean="0">
                          <a:solidFill>
                            <a:schemeClr val="dk1"/>
                          </a:solidFill>
                          <a:effectLst/>
                          <a:latin typeface="+mn-lt"/>
                          <a:ea typeface="+mn-ea"/>
                          <a:cs typeface="+mn-cs"/>
                        </a:rPr>
                        <a:t>Dictionaries </a:t>
                      </a:r>
                      <a:endParaRPr lang="en-IN" sz="1600" kern="1200" dirty="0">
                        <a:solidFill>
                          <a:schemeClr val="dk1"/>
                        </a:solidFill>
                        <a:effectLst/>
                        <a:latin typeface="+mn-lt"/>
                        <a:ea typeface="+mn-ea"/>
                        <a:cs typeface="+mn-cs"/>
                      </a:endParaRPr>
                    </a:p>
                  </a:txBody>
                  <a:tcPr marL="68580" marR="68580" marT="0" marB="0" anchor="ct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r>
              <a:tr h="495391">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21</a:t>
                      </a:r>
                      <a:endParaRPr lang="en-IN" sz="1600"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2">
                        <a:lumMod val="40000"/>
                        <a:lumOff val="60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600" kern="1200" dirty="0" smtClean="0">
                          <a:solidFill>
                            <a:schemeClr val="dk1"/>
                          </a:solidFill>
                          <a:effectLst/>
                          <a:latin typeface="+mn-lt"/>
                          <a:ea typeface="+mn-ea"/>
                          <a:cs typeface="+mn-cs"/>
                        </a:rPr>
                        <a:t>Functions </a:t>
                      </a:r>
                      <a:endParaRPr lang="en-IN" sz="1600" kern="1200" dirty="0">
                        <a:solidFill>
                          <a:schemeClr val="dk1"/>
                        </a:solidFill>
                        <a:effectLst/>
                        <a:latin typeface="+mn-lt"/>
                        <a:ea typeface="+mn-ea"/>
                        <a:cs typeface="+mn-cs"/>
                      </a:endParaRPr>
                    </a:p>
                  </a:txBody>
                  <a:tcPr marL="68580" marR="68580" marT="0" marB="0" anchor="ct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r>
              <a:tr h="512205">
                <a:tc>
                  <a:txBody>
                    <a:bodyPr/>
                    <a:lstStyle/>
                    <a:p>
                      <a:pPr algn="ctr"/>
                      <a:r>
                        <a:rPr lang="en-US" sz="1600" kern="1200" dirty="0" smtClean="0">
                          <a:solidFill>
                            <a:schemeClr val="dk1"/>
                          </a:solidFill>
                          <a:latin typeface="+mn-lt"/>
                          <a:ea typeface="+mn-ea"/>
                          <a:cs typeface="+mn-cs"/>
                        </a:rPr>
                        <a:t>22</a:t>
                      </a:r>
                      <a:endParaRPr lang="en-US" sz="1600"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2">
                        <a:lumMod val="40000"/>
                        <a:lumOff val="60000"/>
                      </a:schemeClr>
                    </a:solidFill>
                  </a:tcPr>
                </a:tc>
                <a:tc>
                  <a:txBody>
                    <a:bodyPr/>
                    <a:lstStyle/>
                    <a:p>
                      <a:pPr marL="0" marR="0" indent="0" algn="ctr" defTabSz="914400" rtl="0" eaLnBrk="1" latinLnBrk="0" hangingPunct="1">
                        <a:lnSpc>
                          <a:spcPct val="107000"/>
                        </a:lnSpc>
                        <a:spcBef>
                          <a:spcPts val="0"/>
                        </a:spcBef>
                        <a:spcAft>
                          <a:spcPts val="0"/>
                        </a:spcAft>
                        <a:buFontTx/>
                        <a:buNone/>
                      </a:pPr>
                      <a:r>
                        <a:rPr lang="en-IN" sz="1600" kern="1200" dirty="0" smtClean="0">
                          <a:solidFill>
                            <a:schemeClr val="dk1"/>
                          </a:solidFill>
                          <a:effectLst/>
                          <a:latin typeface="+mn-lt"/>
                          <a:ea typeface="+mn-ea"/>
                          <a:cs typeface="+mn-cs"/>
                        </a:rPr>
                        <a:t>Functions </a:t>
                      </a:r>
                      <a:endParaRPr lang="en-IN" sz="1600" kern="1200" dirty="0">
                        <a:solidFill>
                          <a:schemeClr val="dk1"/>
                        </a:solidFill>
                        <a:effectLst/>
                        <a:latin typeface="+mn-lt"/>
                        <a:ea typeface="+mn-ea"/>
                        <a:cs typeface="+mn-cs"/>
                      </a:endParaRPr>
                    </a:p>
                  </a:txBody>
                  <a:tcPr marL="68580" marR="68580" marT="0" marB="0" anchor="ct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23</a:t>
                      </a:r>
                      <a:endParaRPr lang="en-IN" sz="1600" kern="1200" dirty="0">
                        <a:solidFill>
                          <a:schemeClr val="dk1"/>
                        </a:solidFill>
                        <a:latin typeface="+mn-lt"/>
                        <a:ea typeface="+mn-ea"/>
                        <a:cs typeface="+mn-cs"/>
                      </a:endParaRPr>
                    </a:p>
                  </a:txBody>
                  <a:tcPr anchor="ctr">
                    <a:solidFill>
                      <a:schemeClr val="accent6">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6">
                        <a:lumMod val="60000"/>
                        <a:lumOff val="40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600" kern="1200" dirty="0" smtClean="0">
                          <a:solidFill>
                            <a:schemeClr val="dk1"/>
                          </a:solidFill>
                          <a:effectLst/>
                          <a:latin typeface="+mn-lt"/>
                          <a:ea typeface="+mn-ea"/>
                          <a:cs typeface="+mn-cs"/>
                        </a:rPr>
                        <a:t>Recursion </a:t>
                      </a:r>
                      <a:endParaRPr lang="en-IN" sz="1600" kern="1200" dirty="0">
                        <a:solidFill>
                          <a:schemeClr val="dk1"/>
                        </a:solidFill>
                        <a:effectLst/>
                        <a:latin typeface="+mn-lt"/>
                        <a:ea typeface="+mn-ea"/>
                        <a:cs typeface="+mn-cs"/>
                      </a:endParaRPr>
                    </a:p>
                  </a:txBody>
                  <a:tcPr marL="68580" marR="68580" marT="0" marB="0" anchor="ct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24</a:t>
                      </a:r>
                      <a:endParaRPr lang="en-IN" sz="1600" kern="1200" dirty="0">
                        <a:solidFill>
                          <a:schemeClr val="dk1"/>
                        </a:solidFill>
                        <a:latin typeface="+mn-lt"/>
                        <a:ea typeface="+mn-ea"/>
                        <a:cs typeface="+mn-cs"/>
                      </a:endParaRPr>
                    </a:p>
                  </a:txBody>
                  <a:tcPr anchor="ctr">
                    <a:solidFill>
                      <a:schemeClr val="accent6">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6">
                        <a:lumMod val="60000"/>
                        <a:lumOff val="40000"/>
                      </a:schemeClr>
                    </a:solidFill>
                  </a:tcPr>
                </a:tc>
                <a:tc>
                  <a:txBody>
                    <a:bodyPr/>
                    <a:lstStyle/>
                    <a:p>
                      <a:pPr lvl="0" algn="ctr"/>
                      <a:r>
                        <a:rPr lang="en-IN" sz="1600" kern="1200" dirty="0" smtClean="0">
                          <a:solidFill>
                            <a:schemeClr val="dk1"/>
                          </a:solidFill>
                          <a:effectLst/>
                          <a:latin typeface="+mn-lt"/>
                          <a:ea typeface="+mn-ea"/>
                          <a:cs typeface="+mn-cs"/>
                        </a:rPr>
                        <a:t>Files </a:t>
                      </a:r>
                      <a:endParaRPr lang="en-US" sz="1600" kern="1200" dirty="0">
                        <a:solidFill>
                          <a:schemeClr val="dk1"/>
                        </a:solidFill>
                        <a:effectLst/>
                        <a:latin typeface="+mn-lt"/>
                        <a:ea typeface="+mn-ea"/>
                        <a:cs typeface="+mn-cs"/>
                      </a:endParaRPr>
                    </a:p>
                  </a:txBody>
                  <a:tcPr marL="68580" marR="68580" marT="0" marB="0" anchor="ct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25</a:t>
                      </a:r>
                      <a:endParaRPr lang="en-IN" sz="1600" kern="1200" dirty="0">
                        <a:solidFill>
                          <a:schemeClr val="dk1"/>
                        </a:solidFill>
                        <a:latin typeface="+mn-lt"/>
                        <a:ea typeface="+mn-ea"/>
                        <a:cs typeface="+mn-cs"/>
                      </a:endParaRPr>
                    </a:p>
                  </a:txBody>
                  <a:tcPr anchor="ctr">
                    <a:solidFill>
                      <a:schemeClr val="accent6">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6">
                        <a:lumMod val="60000"/>
                        <a:lumOff val="40000"/>
                      </a:schemeClr>
                    </a:solidFill>
                  </a:tcPr>
                </a:tc>
                <a:tc>
                  <a:txBody>
                    <a:bodyPr/>
                    <a:lstStyle/>
                    <a:p>
                      <a:pPr lvl="0" algn="ctr"/>
                      <a:r>
                        <a:rPr lang="en-IN" sz="1600" kern="1200" dirty="0" smtClean="0">
                          <a:solidFill>
                            <a:schemeClr val="dk1"/>
                          </a:solidFill>
                          <a:effectLst/>
                          <a:latin typeface="+mn-lt"/>
                          <a:ea typeface="+mn-ea"/>
                          <a:cs typeface="+mn-cs"/>
                        </a:rPr>
                        <a:t>Exception handling</a:t>
                      </a:r>
                      <a:endParaRPr lang="en-US" sz="1600" kern="1200" dirty="0">
                        <a:solidFill>
                          <a:schemeClr val="dk1"/>
                        </a:solidFill>
                        <a:effectLst/>
                        <a:latin typeface="+mn-lt"/>
                        <a:ea typeface="+mn-ea"/>
                        <a:cs typeface="+mn-cs"/>
                      </a:endParaRPr>
                    </a:p>
                  </a:txBody>
                  <a:tcPr marL="68580" marR="68580" marT="0" marB="0" anchor="ct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1816225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81000"/>
            <a:ext cx="8915400" cy="563562"/>
          </a:xfrm>
        </p:spPr>
        <p:txBody>
          <a:bodyPr/>
          <a:lstStyle/>
          <a:p>
            <a:r>
              <a:rPr lang="en-IN" sz="3600" dirty="0" smtClean="0"/>
              <a:t>Course Delivery Schedule contd.</a:t>
            </a:r>
            <a:br>
              <a:rPr lang="en-IN" sz="3600" dirty="0" smtClean="0"/>
            </a:br>
            <a:endParaRPr lang="en-IN" sz="3600" dirty="0"/>
          </a:p>
        </p:txBody>
      </p:sp>
      <p:sp>
        <p:nvSpPr>
          <p:cNvPr id="3" name="Content Placeholder 2"/>
          <p:cNvSpPr>
            <a:spLocks noGrp="1"/>
          </p:cNvSpPr>
          <p:nvPr>
            <p:ph idx="1"/>
          </p:nvPr>
        </p:nvSpPr>
        <p:spPr/>
        <p:txBody>
          <a:bodyPr/>
          <a:lstStyle/>
          <a:p>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139511858"/>
              </p:ext>
            </p:extLst>
          </p:nvPr>
        </p:nvGraphicFramePr>
        <p:xfrm>
          <a:off x="685799" y="1219200"/>
          <a:ext cx="8724901" cy="4164555"/>
        </p:xfrm>
        <a:graphic>
          <a:graphicData uri="http://schemas.openxmlformats.org/drawingml/2006/table">
            <a:tbl>
              <a:tblPr firstRow="1" bandRow="1">
                <a:tableStyleId>{5C22544A-7EE6-4342-B048-85BDC9FD1C3A}</a:tableStyleId>
              </a:tblPr>
              <a:tblGrid>
                <a:gridCol w="896394"/>
                <a:gridCol w="1067069"/>
                <a:gridCol w="3599138"/>
                <a:gridCol w="1371600"/>
                <a:gridCol w="1790700"/>
              </a:tblGrid>
              <a:tr h="562285">
                <a:tc>
                  <a:txBody>
                    <a:bodyPr/>
                    <a:lstStyle/>
                    <a:p>
                      <a:pPr algn="ctr"/>
                      <a:r>
                        <a:rPr lang="en-IN" sz="1600" dirty="0" smtClean="0"/>
                        <a:t>Lecture</a:t>
                      </a:r>
                      <a:r>
                        <a:rPr lang="en-IN" sz="1600" baseline="0" dirty="0" smtClean="0"/>
                        <a:t> No.</a:t>
                      </a:r>
                      <a:endParaRPr lang="en-IN" sz="1600" dirty="0"/>
                    </a:p>
                  </a:txBody>
                  <a:tcPr/>
                </a:tc>
                <a:tc>
                  <a:txBody>
                    <a:bodyPr/>
                    <a:lstStyle/>
                    <a:p>
                      <a:pPr algn="ctr"/>
                      <a:r>
                        <a:rPr lang="en-IN" sz="1600" dirty="0" smtClean="0"/>
                        <a:t>Date</a:t>
                      </a:r>
                      <a:endParaRPr lang="en-IN" sz="1600" dirty="0"/>
                    </a:p>
                  </a:txBody>
                  <a:tcPr/>
                </a:tc>
                <a:tc>
                  <a:txBody>
                    <a:bodyPr/>
                    <a:lstStyle/>
                    <a:p>
                      <a:pPr algn="ctr"/>
                      <a:r>
                        <a:rPr lang="en-IN" sz="1600" dirty="0" smtClean="0"/>
                        <a:t>Topic</a:t>
                      </a:r>
                      <a:endParaRPr lang="en-IN"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Delivered</a:t>
                      </a:r>
                      <a:r>
                        <a:rPr lang="en-IN" sz="1600" baseline="0" dirty="0" smtClean="0"/>
                        <a:t> by</a:t>
                      </a:r>
                      <a:endParaRPr lang="en-IN"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Additional Activity</a:t>
                      </a:r>
                    </a:p>
                  </a:txBody>
                  <a:tcPr/>
                </a:tc>
              </a:tr>
              <a:tr h="512205">
                <a:tc>
                  <a:txBody>
                    <a:bodyPr/>
                    <a:lstStyle/>
                    <a:p>
                      <a:pPr marL="0" indent="0" algn="ctr" defTabSz="914400" rtl="0" eaLnBrk="1" latinLnBrk="0" hangingPunct="1">
                        <a:buFontTx/>
                        <a:buNone/>
                      </a:pPr>
                      <a:r>
                        <a:rPr lang="en-US" sz="1600" kern="1200" dirty="0" smtClean="0">
                          <a:solidFill>
                            <a:schemeClr val="dk1"/>
                          </a:solidFill>
                          <a:latin typeface="+mn-lt"/>
                          <a:ea typeface="+mn-ea"/>
                          <a:cs typeface="+mn-cs"/>
                        </a:rPr>
                        <a:t>26</a:t>
                      </a:r>
                      <a:endParaRPr lang="en-US" sz="1600" kern="1200" dirty="0">
                        <a:solidFill>
                          <a:schemeClr val="dk1"/>
                        </a:solidFill>
                        <a:latin typeface="+mn-lt"/>
                        <a:ea typeface="+mn-ea"/>
                        <a:cs typeface="+mn-cs"/>
                      </a:endParaRPr>
                    </a:p>
                  </a:txBody>
                  <a:tcPr anchor="ctr">
                    <a:solidFill>
                      <a:srgbClr val="92D05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600" kern="1200" dirty="0" smtClean="0">
                          <a:solidFill>
                            <a:schemeClr val="dk1"/>
                          </a:solidFill>
                          <a:effectLst/>
                          <a:latin typeface="+mn-lt"/>
                          <a:ea typeface="+mn-ea"/>
                          <a:cs typeface="+mn-cs"/>
                        </a:rPr>
                        <a:t>Testing and Validation</a:t>
                      </a:r>
                    </a:p>
                  </a:txBody>
                  <a:tcPr marL="68580" marR="68580" marT="0" marB="0" anchor="ct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27</a:t>
                      </a:r>
                      <a:endParaRPr lang="en-IN" sz="1600" kern="1200" dirty="0">
                        <a:solidFill>
                          <a:schemeClr val="dk1"/>
                        </a:solidFill>
                        <a:latin typeface="+mn-lt"/>
                        <a:ea typeface="+mn-ea"/>
                        <a:cs typeface="+mn-cs"/>
                      </a:endParaRPr>
                    </a:p>
                  </a:txBody>
                  <a:tcPr anchor="ctr">
                    <a:solidFill>
                      <a:srgbClr val="92D05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rgbClr val="92D050"/>
                    </a:solidFill>
                  </a:tcPr>
                </a:tc>
                <a:tc>
                  <a:txBody>
                    <a:bodyPr/>
                    <a:lstStyle/>
                    <a:p>
                      <a:pPr algn="ctr"/>
                      <a:r>
                        <a:rPr lang="en-IN" sz="1600" kern="1200" dirty="0" smtClean="0">
                          <a:solidFill>
                            <a:schemeClr val="dk1"/>
                          </a:solidFill>
                          <a:effectLst/>
                          <a:latin typeface="+mn-lt"/>
                          <a:ea typeface="+mn-ea"/>
                          <a:cs typeface="+mn-cs"/>
                        </a:rPr>
                        <a:t>Efficiency of algorithms</a:t>
                      </a:r>
                      <a:endParaRPr lang="en-US" sz="1600" kern="1200" dirty="0">
                        <a:solidFill>
                          <a:schemeClr val="dk1"/>
                        </a:solidFill>
                        <a:effectLst/>
                        <a:latin typeface="+mn-lt"/>
                        <a:ea typeface="+mn-ea"/>
                        <a:cs typeface="+mn-cs"/>
                      </a:endParaRPr>
                    </a:p>
                  </a:txBody>
                  <a:tcPr marL="68580" marR="68580" marT="0" marB="0" anchor="ct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28</a:t>
                      </a:r>
                      <a:endParaRPr lang="en-IN" sz="1600" kern="1200" dirty="0">
                        <a:solidFill>
                          <a:schemeClr val="dk1"/>
                        </a:solidFill>
                        <a:latin typeface="+mn-lt"/>
                        <a:ea typeface="+mn-ea"/>
                        <a:cs typeface="+mn-cs"/>
                      </a:endParaRPr>
                    </a:p>
                  </a:txBody>
                  <a:tcPr anchor="ctr">
                    <a:solidFill>
                      <a:srgbClr val="92D05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rgbClr val="92D050"/>
                    </a:solidFill>
                  </a:tcPr>
                </a:tc>
                <a:tc>
                  <a:txBody>
                    <a:bodyPr/>
                    <a:lstStyle/>
                    <a:p>
                      <a:pPr marL="0" marR="0" algn="ctr">
                        <a:lnSpc>
                          <a:spcPct val="107000"/>
                        </a:lnSpc>
                        <a:spcBef>
                          <a:spcPts val="0"/>
                        </a:spcBef>
                        <a:spcAft>
                          <a:spcPts val="0"/>
                        </a:spcAft>
                      </a:pPr>
                      <a:r>
                        <a:rPr lang="en-IN" sz="1600" kern="1200" dirty="0" smtClean="0">
                          <a:solidFill>
                            <a:schemeClr val="dk1"/>
                          </a:solidFill>
                          <a:effectLst/>
                          <a:latin typeface="+mn-lt"/>
                          <a:ea typeface="+mn-ea"/>
                          <a:cs typeface="+mn-cs"/>
                        </a:rPr>
                        <a:t>Searching </a:t>
                      </a:r>
                      <a:endParaRPr lang="en-IN" sz="1600" kern="1200" dirty="0">
                        <a:solidFill>
                          <a:schemeClr val="dk1"/>
                        </a:solidFill>
                        <a:effectLst/>
                        <a:latin typeface="+mn-lt"/>
                        <a:ea typeface="+mn-ea"/>
                        <a:cs typeface="+mn-cs"/>
                      </a:endParaRPr>
                    </a:p>
                  </a:txBody>
                  <a:tcPr marL="68580" marR="68580" marT="0" marB="0" anchor="ct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29</a:t>
                      </a:r>
                      <a:endParaRPr lang="en-IN" sz="1600"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2">
                        <a:lumMod val="40000"/>
                        <a:lumOff val="60000"/>
                      </a:schemeClr>
                    </a:solidFill>
                  </a:tcPr>
                </a:tc>
                <a:tc>
                  <a:txBody>
                    <a:bodyPr/>
                    <a:lstStyle/>
                    <a:p>
                      <a:pPr marL="0" marR="0" algn="ctr">
                        <a:lnSpc>
                          <a:spcPct val="107000"/>
                        </a:lnSpc>
                        <a:spcBef>
                          <a:spcPts val="0"/>
                        </a:spcBef>
                        <a:spcAft>
                          <a:spcPts val="0"/>
                        </a:spcAft>
                      </a:pPr>
                      <a:r>
                        <a:rPr lang="en-IN" sz="1600" kern="1200" dirty="0" smtClean="0">
                          <a:solidFill>
                            <a:schemeClr val="dk1"/>
                          </a:solidFill>
                          <a:effectLst/>
                          <a:latin typeface="+mn-lt"/>
                          <a:ea typeface="+mn-ea"/>
                          <a:cs typeface="+mn-cs"/>
                        </a:rPr>
                        <a:t>Sorting </a:t>
                      </a:r>
                      <a:endParaRPr lang="en-IN" sz="1600" kern="1200" dirty="0">
                        <a:solidFill>
                          <a:schemeClr val="dk1"/>
                        </a:solidFill>
                        <a:effectLst/>
                        <a:latin typeface="+mn-lt"/>
                        <a:ea typeface="+mn-ea"/>
                        <a:cs typeface="+mn-cs"/>
                      </a:endParaRPr>
                    </a:p>
                  </a:txBody>
                  <a:tcPr marL="68580" marR="68580" marT="0" marB="0" anchor="ct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30</a:t>
                      </a:r>
                      <a:endParaRPr lang="en-IN" sz="1600" kern="1200" dirty="0">
                        <a:solidFill>
                          <a:schemeClr val="dk1"/>
                        </a:solidFill>
                        <a:latin typeface="+mn-lt"/>
                        <a:ea typeface="+mn-ea"/>
                        <a:cs typeface="+mn-cs"/>
                      </a:endParaRPr>
                    </a:p>
                  </a:txBody>
                  <a:tcPr anchor="ctr">
                    <a:solidFill>
                      <a:schemeClr val="accent6">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6">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dk1"/>
                          </a:solidFill>
                          <a:effectLst/>
                          <a:latin typeface="+mn-lt"/>
                          <a:ea typeface="+mn-ea"/>
                          <a:cs typeface="+mn-cs"/>
                        </a:rPr>
                        <a:t>Classes and objects</a:t>
                      </a:r>
                    </a:p>
                  </a:txBody>
                  <a:tcPr marL="68580" marR="68580" marT="0" marB="0" anchor="ct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31</a:t>
                      </a:r>
                      <a:endParaRPr lang="en-IN" sz="1600" kern="1200" dirty="0">
                        <a:solidFill>
                          <a:schemeClr val="dk1"/>
                        </a:solidFill>
                        <a:latin typeface="+mn-lt"/>
                        <a:ea typeface="+mn-ea"/>
                        <a:cs typeface="+mn-cs"/>
                      </a:endParaRPr>
                    </a:p>
                  </a:txBody>
                  <a:tcPr anchor="ctr">
                    <a:solidFill>
                      <a:schemeClr val="accent6">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6">
                        <a:lumMod val="60000"/>
                        <a:lumOff val="40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600" kern="1200" dirty="0" smtClean="0">
                          <a:solidFill>
                            <a:schemeClr val="dk1"/>
                          </a:solidFill>
                          <a:effectLst/>
                          <a:latin typeface="+mn-lt"/>
                          <a:ea typeface="+mn-ea"/>
                          <a:cs typeface="+mn-cs"/>
                        </a:rPr>
                        <a:t>Introduction</a:t>
                      </a:r>
                      <a:r>
                        <a:rPr lang="en-IN" sz="1600" kern="1200" baseline="0" dirty="0" smtClean="0">
                          <a:solidFill>
                            <a:schemeClr val="dk1"/>
                          </a:solidFill>
                          <a:effectLst/>
                          <a:latin typeface="+mn-lt"/>
                          <a:ea typeface="+mn-ea"/>
                          <a:cs typeface="+mn-cs"/>
                        </a:rPr>
                        <a:t> to data structures </a:t>
                      </a:r>
                      <a:endParaRPr lang="en-IN" sz="1600" kern="1200" dirty="0">
                        <a:solidFill>
                          <a:schemeClr val="dk1"/>
                        </a:solidFill>
                        <a:effectLst/>
                        <a:latin typeface="+mn-lt"/>
                        <a:ea typeface="+mn-ea"/>
                        <a:cs typeface="+mn-cs"/>
                      </a:endParaRPr>
                    </a:p>
                  </a:txBody>
                  <a:tcPr marL="68580" marR="68580" marT="0" marB="0" anchor="ct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32</a:t>
                      </a:r>
                      <a:endParaRPr lang="en-IN" sz="1600" kern="1200" dirty="0">
                        <a:solidFill>
                          <a:schemeClr val="dk1"/>
                        </a:solidFill>
                        <a:latin typeface="+mn-lt"/>
                        <a:ea typeface="+mn-ea"/>
                        <a:cs typeface="+mn-cs"/>
                      </a:endParaRPr>
                    </a:p>
                  </a:txBody>
                  <a:tcPr anchor="ctr">
                    <a:solidFill>
                      <a:schemeClr val="accent6">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6">
                        <a:lumMod val="60000"/>
                        <a:lumOff val="40000"/>
                      </a:schemeClr>
                    </a:solidFill>
                  </a:tcPr>
                </a:tc>
                <a:tc>
                  <a:txBody>
                    <a:bodyPr/>
                    <a:lstStyle/>
                    <a:p>
                      <a:pPr lvl="0" algn="ctr"/>
                      <a:r>
                        <a:rPr lang="en-IN" sz="1600" kern="1200" dirty="0" smtClean="0">
                          <a:solidFill>
                            <a:schemeClr val="dk1"/>
                          </a:solidFill>
                          <a:effectLst/>
                          <a:latin typeface="+mn-lt"/>
                          <a:ea typeface="+mn-ea"/>
                          <a:cs typeface="+mn-cs"/>
                        </a:rPr>
                        <a:t>Queues</a:t>
                      </a:r>
                      <a:r>
                        <a:rPr lang="en-IN" sz="1600" kern="1200" baseline="0" dirty="0" smtClean="0">
                          <a:solidFill>
                            <a:schemeClr val="dk1"/>
                          </a:solidFill>
                          <a:effectLst/>
                          <a:latin typeface="+mn-lt"/>
                          <a:ea typeface="+mn-ea"/>
                          <a:cs typeface="+mn-cs"/>
                        </a:rPr>
                        <a:t> and Stacks</a:t>
                      </a:r>
                      <a:endParaRPr lang="en-US" sz="1600" kern="1200" dirty="0">
                        <a:solidFill>
                          <a:schemeClr val="dk1"/>
                        </a:solidFill>
                        <a:effectLst/>
                        <a:latin typeface="+mn-lt"/>
                        <a:ea typeface="+mn-ea"/>
                        <a:cs typeface="+mn-cs"/>
                      </a:endParaRPr>
                    </a:p>
                  </a:txBody>
                  <a:tcPr marL="68580" marR="68580" marT="0" marB="0" anchor="ct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3060276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81000"/>
            <a:ext cx="8915400" cy="563562"/>
          </a:xfrm>
        </p:spPr>
        <p:txBody>
          <a:bodyPr/>
          <a:lstStyle/>
          <a:p>
            <a:r>
              <a:rPr lang="en-IN" sz="3600" dirty="0" smtClean="0"/>
              <a:t>Course Delivery Schedule contd.</a:t>
            </a:r>
            <a:br>
              <a:rPr lang="en-IN" sz="3600" dirty="0" smtClean="0"/>
            </a:br>
            <a:endParaRPr lang="en-IN" sz="3600" dirty="0"/>
          </a:p>
        </p:txBody>
      </p:sp>
      <p:sp>
        <p:nvSpPr>
          <p:cNvPr id="3" name="Content Placeholder 2"/>
          <p:cNvSpPr>
            <a:spLocks noGrp="1"/>
          </p:cNvSpPr>
          <p:nvPr>
            <p:ph idx="1"/>
          </p:nvPr>
        </p:nvSpPr>
        <p:spPr/>
        <p:txBody>
          <a:bodyPr/>
          <a:lstStyle/>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807430772"/>
              </p:ext>
            </p:extLst>
          </p:nvPr>
        </p:nvGraphicFramePr>
        <p:xfrm>
          <a:off x="685799" y="1219200"/>
          <a:ext cx="8724901" cy="5188965"/>
        </p:xfrm>
        <a:graphic>
          <a:graphicData uri="http://schemas.openxmlformats.org/drawingml/2006/table">
            <a:tbl>
              <a:tblPr firstRow="1" bandRow="1">
                <a:tableStyleId>{5C22544A-7EE6-4342-B048-85BDC9FD1C3A}</a:tableStyleId>
              </a:tblPr>
              <a:tblGrid>
                <a:gridCol w="896394"/>
                <a:gridCol w="1067069"/>
                <a:gridCol w="3599138"/>
                <a:gridCol w="1371600"/>
                <a:gridCol w="1790700"/>
              </a:tblGrid>
              <a:tr h="562285">
                <a:tc>
                  <a:txBody>
                    <a:bodyPr/>
                    <a:lstStyle/>
                    <a:p>
                      <a:pPr algn="ctr"/>
                      <a:r>
                        <a:rPr lang="en-IN" sz="1600" dirty="0" smtClean="0"/>
                        <a:t>Lecture</a:t>
                      </a:r>
                      <a:r>
                        <a:rPr lang="en-IN" sz="1600" baseline="0" dirty="0" smtClean="0"/>
                        <a:t> No.</a:t>
                      </a:r>
                      <a:endParaRPr lang="en-IN" sz="1600" dirty="0"/>
                    </a:p>
                  </a:txBody>
                  <a:tcPr/>
                </a:tc>
                <a:tc>
                  <a:txBody>
                    <a:bodyPr/>
                    <a:lstStyle/>
                    <a:p>
                      <a:pPr algn="ctr"/>
                      <a:r>
                        <a:rPr lang="en-IN" sz="1600" dirty="0" smtClean="0"/>
                        <a:t>Date</a:t>
                      </a:r>
                      <a:endParaRPr lang="en-IN" sz="1600" dirty="0"/>
                    </a:p>
                  </a:txBody>
                  <a:tcPr/>
                </a:tc>
                <a:tc>
                  <a:txBody>
                    <a:bodyPr/>
                    <a:lstStyle/>
                    <a:p>
                      <a:pPr algn="ctr"/>
                      <a:r>
                        <a:rPr lang="en-IN" sz="1600" dirty="0" smtClean="0"/>
                        <a:t>Topic</a:t>
                      </a:r>
                      <a:endParaRPr lang="en-IN"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Delivered</a:t>
                      </a:r>
                      <a:r>
                        <a:rPr lang="en-IN" sz="1600" baseline="0" dirty="0" smtClean="0"/>
                        <a:t> by</a:t>
                      </a:r>
                      <a:endParaRPr lang="en-IN"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Additional Activity</a:t>
                      </a:r>
                    </a:p>
                  </a:txBody>
                  <a:tcPr/>
                </a:tc>
              </a:tr>
              <a:tr h="512205">
                <a:tc>
                  <a:txBody>
                    <a:bodyPr/>
                    <a:lstStyle/>
                    <a:p>
                      <a:pPr marL="0" indent="0" algn="ctr" defTabSz="914400" rtl="0" eaLnBrk="1" latinLnBrk="0" hangingPunct="1">
                        <a:buFontTx/>
                        <a:buNone/>
                      </a:pPr>
                      <a:r>
                        <a:rPr lang="en-US" sz="1600" kern="1200" dirty="0" smtClean="0">
                          <a:solidFill>
                            <a:schemeClr val="dk1"/>
                          </a:solidFill>
                          <a:latin typeface="+mn-lt"/>
                          <a:ea typeface="+mn-ea"/>
                          <a:cs typeface="+mn-cs"/>
                        </a:rPr>
                        <a:t>33</a:t>
                      </a:r>
                      <a:endParaRPr lang="en-US" sz="1600" kern="1200" dirty="0">
                        <a:solidFill>
                          <a:schemeClr val="dk1"/>
                        </a:solidFill>
                        <a:latin typeface="+mn-lt"/>
                        <a:ea typeface="+mn-ea"/>
                        <a:cs typeface="+mn-cs"/>
                      </a:endParaRPr>
                    </a:p>
                  </a:txBody>
                  <a:tcPr anchor="ctr">
                    <a:solidFill>
                      <a:srgbClr val="92D05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smtClean="0">
                          <a:solidFill>
                            <a:schemeClr val="dk1"/>
                          </a:solidFill>
                          <a:latin typeface="+mn-lt"/>
                          <a:ea typeface="+mn-ea"/>
                          <a:cs typeface="+mn-cs"/>
                        </a:rPr>
                        <a:t>Trees </a:t>
                      </a:r>
                    </a:p>
                  </a:txBody>
                  <a:tcPr marL="68580" marR="68580" marT="0" marB="0" anchor="ct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34</a:t>
                      </a:r>
                      <a:endParaRPr lang="en-IN" sz="1600" kern="1200" dirty="0">
                        <a:solidFill>
                          <a:schemeClr val="dk1"/>
                        </a:solidFill>
                        <a:latin typeface="+mn-lt"/>
                        <a:ea typeface="+mn-ea"/>
                        <a:cs typeface="+mn-cs"/>
                      </a:endParaRPr>
                    </a:p>
                  </a:txBody>
                  <a:tcPr anchor="ctr">
                    <a:solidFill>
                      <a:srgbClr val="92D05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600" b="0" i="0" u="none" strike="noStrike" kern="1200" dirty="0" smtClean="0">
                          <a:solidFill>
                            <a:schemeClr val="dk1"/>
                          </a:solidFill>
                          <a:latin typeface="+mn-lt"/>
                          <a:ea typeface="+mn-ea"/>
                          <a:cs typeface="+mn-cs"/>
                        </a:rPr>
                        <a:t>Algorithm design approaches </a:t>
                      </a:r>
                      <a:endParaRPr lang="en-IN" sz="1600" b="0" i="0" u="none" strike="noStrike" kern="1200" dirty="0" smtClean="0">
                        <a:solidFill>
                          <a:schemeClr val="dk1"/>
                        </a:solidFill>
                        <a:latin typeface="+mn-lt"/>
                        <a:ea typeface="+mn-ea"/>
                        <a:cs typeface="+mn-cs"/>
                      </a:endParaRPr>
                    </a:p>
                  </a:txBody>
                  <a:tcPr marL="68580" marR="68580" marT="0" marB="0" anchor="ct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35</a:t>
                      </a:r>
                      <a:endParaRPr lang="en-IN" sz="1600" kern="1200" dirty="0">
                        <a:solidFill>
                          <a:schemeClr val="dk1"/>
                        </a:solidFill>
                        <a:latin typeface="+mn-lt"/>
                        <a:ea typeface="+mn-ea"/>
                        <a:cs typeface="+mn-cs"/>
                      </a:endParaRPr>
                    </a:p>
                  </a:txBody>
                  <a:tcPr anchor="ctr">
                    <a:solidFill>
                      <a:srgbClr val="92D05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rgbClr val="92D050"/>
                    </a:solidFill>
                  </a:tcPr>
                </a:tc>
                <a:tc>
                  <a:txBody>
                    <a:bodyPr/>
                    <a:lstStyle/>
                    <a:p>
                      <a:pPr marL="0" marR="0" algn="ctr">
                        <a:lnSpc>
                          <a:spcPct val="107000"/>
                        </a:lnSpc>
                        <a:spcBef>
                          <a:spcPts val="0"/>
                        </a:spcBef>
                        <a:spcAft>
                          <a:spcPts val="0"/>
                        </a:spcAft>
                      </a:pPr>
                      <a:r>
                        <a:rPr lang="en-US" sz="1600" kern="1200" dirty="0" smtClean="0">
                          <a:solidFill>
                            <a:schemeClr val="dk1"/>
                          </a:solidFill>
                          <a:effectLst/>
                          <a:latin typeface="+mn-lt"/>
                          <a:ea typeface="+mn-ea"/>
                          <a:cs typeface="+mn-cs"/>
                        </a:rPr>
                        <a:t>Algorithm design approaches</a:t>
                      </a:r>
                      <a:endParaRPr lang="en-IN" sz="1400" kern="1200" dirty="0">
                        <a:solidFill>
                          <a:schemeClr val="dk1"/>
                        </a:solidFill>
                        <a:latin typeface="+mn-lt"/>
                        <a:ea typeface="+mn-ea"/>
                        <a:cs typeface="+mn-cs"/>
                      </a:endParaRPr>
                    </a:p>
                  </a:txBody>
                  <a:tcPr marL="68580" marR="68580" marT="0" marB="0" anchor="ct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rgbClr val="92D050"/>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36</a:t>
                      </a:r>
                      <a:endParaRPr lang="en-IN" sz="1600"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2">
                        <a:lumMod val="40000"/>
                        <a:lumOff val="60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600" kern="1200" dirty="0" smtClean="0">
                          <a:solidFill>
                            <a:schemeClr val="dk1"/>
                          </a:solidFill>
                          <a:latin typeface="+mn-lt"/>
                          <a:ea typeface="+mn-ea"/>
                          <a:cs typeface="+mn-cs"/>
                        </a:rPr>
                        <a:t>Plotting in Python</a:t>
                      </a:r>
                    </a:p>
                  </a:txBody>
                  <a:tcPr marL="68580" marR="68580" marT="0" marB="0" anchor="ct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37</a:t>
                      </a:r>
                      <a:endParaRPr lang="en-IN" sz="1600"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2">
                        <a:lumMod val="40000"/>
                        <a:lumOff val="60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600" kern="1200" dirty="0" smtClean="0">
                          <a:solidFill>
                            <a:schemeClr val="dk1"/>
                          </a:solidFill>
                          <a:latin typeface="+mn-lt"/>
                          <a:ea typeface="+mn-ea"/>
                          <a:cs typeface="+mn-cs"/>
                        </a:rPr>
                        <a:t>SDLC</a:t>
                      </a:r>
                    </a:p>
                  </a:txBody>
                  <a:tcPr marL="68580" marR="68580" marT="0" marB="0" anchor="ct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38</a:t>
                      </a:r>
                      <a:endParaRPr lang="en-IN" sz="1600"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2">
                        <a:lumMod val="40000"/>
                        <a:lumOff val="60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600" kern="1200" dirty="0" smtClean="0">
                          <a:solidFill>
                            <a:schemeClr val="dk1"/>
                          </a:solidFill>
                          <a:latin typeface="+mn-lt"/>
                          <a:ea typeface="+mn-ea"/>
                          <a:cs typeface="+mn-cs"/>
                        </a:rPr>
                        <a:t>Practice</a:t>
                      </a:r>
                      <a:r>
                        <a:rPr lang="en-IN" sz="1600" kern="1200" baseline="0" dirty="0" smtClean="0">
                          <a:solidFill>
                            <a:schemeClr val="dk1"/>
                          </a:solidFill>
                          <a:latin typeface="+mn-lt"/>
                          <a:ea typeface="+mn-ea"/>
                          <a:cs typeface="+mn-cs"/>
                        </a:rPr>
                        <a:t> of CSE and DIK</a:t>
                      </a:r>
                      <a:endParaRPr lang="en-IN" sz="1600" kern="1200" dirty="0" smtClean="0">
                        <a:solidFill>
                          <a:schemeClr val="dk1"/>
                        </a:solidFill>
                        <a:latin typeface="+mn-lt"/>
                        <a:ea typeface="+mn-ea"/>
                        <a:cs typeface="+mn-cs"/>
                      </a:endParaRPr>
                    </a:p>
                  </a:txBody>
                  <a:tcPr marL="68580" marR="68580" marT="0" marB="0" anchor="ct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39</a:t>
                      </a:r>
                      <a:endParaRPr lang="en-IN" sz="1600"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2">
                        <a:lumMod val="40000"/>
                        <a:lumOff val="60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600" kern="1200" dirty="0" smtClean="0">
                          <a:solidFill>
                            <a:schemeClr val="dk1"/>
                          </a:solidFill>
                          <a:latin typeface="+mn-lt"/>
                          <a:ea typeface="+mn-ea"/>
                          <a:cs typeface="+mn-cs"/>
                        </a:rPr>
                        <a:t>System Software</a:t>
                      </a:r>
                    </a:p>
                  </a:txBody>
                  <a:tcPr marL="68580" marR="68580" marT="0" marB="0" anchor="ct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40</a:t>
                      </a:r>
                      <a:endParaRPr lang="en-IN" sz="1600"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2">
                        <a:lumMod val="40000"/>
                        <a:lumOff val="60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600" kern="1200" dirty="0" smtClean="0">
                          <a:solidFill>
                            <a:schemeClr val="dk1"/>
                          </a:solidFill>
                          <a:latin typeface="+mn-lt"/>
                          <a:ea typeface="+mn-ea"/>
                          <a:cs typeface="+mn-cs"/>
                        </a:rPr>
                        <a:t>Operating System</a:t>
                      </a:r>
                    </a:p>
                  </a:txBody>
                  <a:tcPr marL="68580" marR="68580" marT="0" marB="0" anchor="ct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r>
              <a:tr h="512205">
                <a:tc>
                  <a:txBody>
                    <a:bodyPr/>
                    <a:lstStyle/>
                    <a:p>
                      <a:pPr marL="0" indent="0" algn="ctr" defTabSz="914400" rtl="0" eaLnBrk="1" latinLnBrk="0" hangingPunct="1">
                        <a:buFontTx/>
                        <a:buNone/>
                      </a:pPr>
                      <a:r>
                        <a:rPr lang="en-IN" sz="1600" kern="1200" dirty="0" smtClean="0">
                          <a:solidFill>
                            <a:schemeClr val="dk1"/>
                          </a:solidFill>
                          <a:latin typeface="+mn-lt"/>
                          <a:ea typeface="+mn-ea"/>
                          <a:cs typeface="+mn-cs"/>
                        </a:rPr>
                        <a:t>41</a:t>
                      </a:r>
                      <a:endParaRPr lang="en-IN" sz="1600"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latin typeface="+mn-lt"/>
                      </a:endParaRPr>
                    </a:p>
                  </a:txBody>
                  <a:tcPr marL="9525" marR="9525" marT="9525" marB="0" anchor="ctr">
                    <a:solidFill>
                      <a:schemeClr val="accent2">
                        <a:lumMod val="40000"/>
                        <a:lumOff val="60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600" kern="1200" dirty="0" smtClean="0">
                          <a:solidFill>
                            <a:schemeClr val="dk1"/>
                          </a:solidFill>
                          <a:latin typeface="+mn-lt"/>
                          <a:ea typeface="+mn-ea"/>
                          <a:cs typeface="+mn-cs"/>
                        </a:rPr>
                        <a:t>Network of computers</a:t>
                      </a:r>
                    </a:p>
                  </a:txBody>
                  <a:tcPr marL="68580" marR="68580" marT="0" marB="0" anchor="ct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c>
                  <a:txBody>
                    <a:bodyPr/>
                    <a:lstStyle/>
                    <a:p>
                      <a:pPr marL="0" indent="0" algn="ctr" defTabSz="914400" rtl="0" eaLnBrk="1" latinLnBrk="0" hangingPunct="1">
                        <a:buFontTx/>
                        <a:buNone/>
                      </a:pPr>
                      <a:endParaRPr lang="en-IN" sz="1600" kern="1200" dirty="0">
                        <a:solidFill>
                          <a:schemeClr val="dk1"/>
                        </a:solidFill>
                        <a:latin typeface="+mn-lt"/>
                        <a:ea typeface="+mn-ea"/>
                        <a:cs typeface="+mn-cs"/>
                      </a:endParaRPr>
                    </a:p>
                  </a:txBody>
                  <a:tcPr>
                    <a:solidFill>
                      <a:schemeClr val="accent2">
                        <a:lumMod val="40000"/>
                        <a:lumOff val="60000"/>
                      </a:schemeClr>
                    </a:solidFill>
                  </a:tcPr>
                </a:tc>
              </a:tr>
            </a:tbl>
          </a:graphicData>
        </a:graphic>
      </p:graphicFrame>
    </p:spTree>
    <p:extLst>
      <p:ext uri="{BB962C8B-B14F-4D97-AF65-F5344CB8AC3E}">
        <p14:creationId xmlns:p14="http://schemas.microsoft.com/office/powerpoint/2010/main" val="91277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915400" cy="960438"/>
          </a:xfrm>
        </p:spPr>
        <p:txBody>
          <a:bodyPr/>
          <a:lstStyle/>
          <a:p>
            <a:r>
              <a:rPr lang="en-IN" sz="3600" dirty="0" smtClean="0"/>
              <a:t>Course Details</a:t>
            </a:r>
            <a:r>
              <a:rPr lang="en-IN" sz="3600" dirty="0"/>
              <a:t/>
            </a:r>
            <a:br>
              <a:rPr lang="en-IN" sz="3600" dirty="0"/>
            </a:br>
            <a:endParaRPr lang="en-IN" sz="3600" dirty="0"/>
          </a:p>
        </p:txBody>
      </p:sp>
      <p:sp>
        <p:nvSpPr>
          <p:cNvPr id="3" name="Content Placeholder 2"/>
          <p:cNvSpPr>
            <a:spLocks noGrp="1"/>
          </p:cNvSpPr>
          <p:nvPr>
            <p:ph idx="1"/>
          </p:nvPr>
        </p:nvSpPr>
        <p:spPr>
          <a:xfrm>
            <a:off x="495299" y="1295401"/>
            <a:ext cx="9105901" cy="4830764"/>
          </a:xfrm>
        </p:spPr>
        <p:txBody>
          <a:bodyPr/>
          <a:lstStyle/>
          <a:p>
            <a:r>
              <a:rPr lang="en-IN" sz="2800" dirty="0" smtClean="0"/>
              <a:t>Programme:</a:t>
            </a:r>
            <a:r>
              <a:rPr lang="en-IN" sz="2800" b="1" dirty="0" smtClean="0"/>
              <a:t> B</a:t>
            </a:r>
            <a:r>
              <a:rPr lang="en-IN" sz="2800" b="1" dirty="0"/>
              <a:t>. Tech. In Computer Science &amp; Engineering</a:t>
            </a:r>
            <a:endParaRPr lang="en-IN" sz="2800" b="1" dirty="0" smtClean="0"/>
          </a:p>
          <a:p>
            <a:pPr marL="0" indent="0">
              <a:buNone/>
            </a:pPr>
            <a:r>
              <a:rPr lang="en-IN" sz="2800" b="1" dirty="0"/>
              <a:t> </a:t>
            </a:r>
            <a:r>
              <a:rPr lang="en-IN" sz="2800" b="1" dirty="0" smtClean="0"/>
              <a:t>                          </a:t>
            </a:r>
            <a:endParaRPr lang="en-IN" sz="2800" b="1" dirty="0" smtClean="0">
              <a:solidFill>
                <a:prstClr val="black"/>
              </a:solidFill>
            </a:endParaRPr>
          </a:p>
          <a:p>
            <a:r>
              <a:rPr lang="en-IN" sz="2800" dirty="0" smtClean="0"/>
              <a:t>Department: </a:t>
            </a:r>
            <a:r>
              <a:rPr lang="en-IN" sz="2800" b="1" dirty="0" smtClean="0"/>
              <a:t>Computer Science and Engineering</a:t>
            </a:r>
          </a:p>
          <a:p>
            <a:r>
              <a:rPr lang="en-IN" sz="2800" dirty="0" smtClean="0"/>
              <a:t>Head of the Department: </a:t>
            </a:r>
            <a:r>
              <a:rPr lang="en-US" sz="2800" b="1" dirty="0" err="1" smtClean="0"/>
              <a:t>Dr.P.V.R</a:t>
            </a:r>
            <a:r>
              <a:rPr lang="en-US" sz="2800" b="1" dirty="0" smtClean="0"/>
              <a:t> Murthy</a:t>
            </a:r>
          </a:p>
          <a:p>
            <a:pPr marL="0" indent="0">
              <a:buNone/>
            </a:pPr>
            <a:r>
              <a:rPr lang="en-US" sz="2800" b="1" dirty="0"/>
              <a:t> </a:t>
            </a:r>
            <a:r>
              <a:rPr lang="en-US" sz="2800" b="1" dirty="0" smtClean="0"/>
              <a:t>                                                 </a:t>
            </a:r>
            <a:r>
              <a:rPr lang="en-IN" sz="2800" b="1" dirty="0" smtClean="0"/>
              <a:t>(</a:t>
            </a:r>
            <a:r>
              <a:rPr lang="en-US" sz="2800" b="1" dirty="0" smtClean="0">
                <a:hlinkClick r:id="rId2"/>
              </a:rPr>
              <a:t>hod.cs.et@msruas.ac.in</a:t>
            </a:r>
            <a:r>
              <a:rPr lang="en-US" sz="2800" dirty="0" smtClean="0">
                <a:hlinkClick r:id="rId2"/>
              </a:rPr>
              <a:t> </a:t>
            </a:r>
            <a:r>
              <a:rPr lang="en-IN" sz="2800" b="1" dirty="0" smtClean="0"/>
              <a:t>) </a:t>
            </a:r>
            <a:endParaRPr lang="en-IN" sz="2800" b="1" dirty="0"/>
          </a:p>
          <a:p>
            <a:r>
              <a:rPr lang="en-IN" sz="2800" dirty="0" smtClean="0"/>
              <a:t>Faculty: </a:t>
            </a:r>
            <a:r>
              <a:rPr lang="en-IN" sz="2800" b="1" dirty="0" smtClean="0"/>
              <a:t>Engineering &amp; Technology</a:t>
            </a:r>
          </a:p>
          <a:p>
            <a:r>
              <a:rPr lang="en-IN" sz="2800" dirty="0" smtClean="0"/>
              <a:t>Dean: </a:t>
            </a:r>
            <a:r>
              <a:rPr lang="en-IN" sz="2800" b="1" dirty="0" err="1"/>
              <a:t>Dr.</a:t>
            </a:r>
            <a:r>
              <a:rPr lang="en-IN" sz="2800" b="1" dirty="0"/>
              <a:t> M. </a:t>
            </a:r>
            <a:r>
              <a:rPr lang="en-IN" sz="2800" b="1" dirty="0" err="1"/>
              <a:t>Arulanantham</a:t>
            </a:r>
            <a:r>
              <a:rPr lang="en-IN" sz="2800" b="1" dirty="0"/>
              <a:t> (</a:t>
            </a:r>
            <a:r>
              <a:rPr lang="en-IN" sz="2800" b="1" dirty="0" smtClean="0">
                <a:solidFill>
                  <a:srgbClr val="FF0000"/>
                </a:solidFill>
                <a:hlinkClick r:id="rId3"/>
              </a:rPr>
              <a:t>dean.et@msruas.ac.in</a:t>
            </a:r>
            <a:r>
              <a:rPr lang="en-IN" sz="2800" b="1" dirty="0" smtClean="0"/>
              <a:t>)</a:t>
            </a:r>
            <a:r>
              <a:rPr lang="en-IN" sz="2800" dirty="0" smtClean="0"/>
              <a:t> </a:t>
            </a:r>
          </a:p>
          <a:p>
            <a:pPr marL="0" indent="0">
              <a:buNone/>
            </a:pPr>
            <a:endParaRPr lang="en-IN" sz="2800" dirty="0" smtClean="0"/>
          </a:p>
          <a:p>
            <a:endParaRPr lang="en-IN" sz="2800" dirty="0"/>
          </a:p>
        </p:txBody>
      </p:sp>
    </p:spTree>
    <p:extLst>
      <p:ext uri="{BB962C8B-B14F-4D97-AF65-F5344CB8AC3E}">
        <p14:creationId xmlns:p14="http://schemas.microsoft.com/office/powerpoint/2010/main" val="945988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Why this Course– CSE</a:t>
            </a:r>
            <a:endParaRPr lang="en-IN" sz="3600" dirty="0"/>
          </a:p>
        </p:txBody>
      </p:sp>
      <p:sp>
        <p:nvSpPr>
          <p:cNvPr id="3" name="Content Placeholder 2"/>
          <p:cNvSpPr>
            <a:spLocks noGrp="1"/>
          </p:cNvSpPr>
          <p:nvPr>
            <p:ph idx="1"/>
          </p:nvPr>
        </p:nvSpPr>
        <p:spPr>
          <a:xfrm>
            <a:off x="495300" y="914400"/>
            <a:ext cx="9182100" cy="5059364"/>
          </a:xfrm>
        </p:spPr>
        <p:txBody>
          <a:bodyPr/>
          <a:lstStyle/>
          <a:p>
            <a:pPr algn="just"/>
            <a:r>
              <a:rPr lang="en-US" sz="1800" dirty="0" smtClean="0"/>
              <a:t>The </a:t>
            </a:r>
            <a:r>
              <a:rPr lang="en-US" sz="1800" dirty="0"/>
              <a:t>objectives of the </a:t>
            </a:r>
            <a:r>
              <a:rPr lang="en-US" sz="1800" dirty="0" err="1"/>
              <a:t>programme</a:t>
            </a:r>
            <a:r>
              <a:rPr lang="en-US" sz="1800" dirty="0"/>
              <a:t> are:</a:t>
            </a:r>
          </a:p>
          <a:p>
            <a:pPr algn="just">
              <a:buFont typeface="+mj-lt"/>
              <a:buAutoNum type="arabicPeriod"/>
            </a:pPr>
            <a:r>
              <a:rPr lang="en-IN" sz="1800" dirty="0" smtClean="0"/>
              <a:t>To </a:t>
            </a:r>
            <a:r>
              <a:rPr lang="en-IN" sz="1800" dirty="0"/>
              <a:t>facilitate the acquisition of knowledge in computing and information technology systems and their subsystems </a:t>
            </a:r>
            <a:endParaRPr lang="en-IN" sz="1800" dirty="0" smtClean="0"/>
          </a:p>
          <a:p>
            <a:pPr algn="just">
              <a:buFont typeface="+mj-lt"/>
              <a:buAutoNum type="arabicPeriod"/>
            </a:pPr>
            <a:r>
              <a:rPr lang="en-IN" sz="1800" dirty="0" smtClean="0"/>
              <a:t>To </a:t>
            </a:r>
            <a:r>
              <a:rPr lang="en-IN" sz="1800" dirty="0"/>
              <a:t>develop understanding of the underlying logical, algorithmic, architectural and programming principles of computing systems </a:t>
            </a:r>
            <a:endParaRPr lang="en-IN" sz="1800" dirty="0" smtClean="0"/>
          </a:p>
          <a:p>
            <a:pPr algn="just">
              <a:buFont typeface="+mj-lt"/>
              <a:buAutoNum type="arabicPeriod"/>
            </a:pPr>
            <a:r>
              <a:rPr lang="en-IN" sz="1800" dirty="0" smtClean="0">
                <a:solidFill>
                  <a:srgbClr val="FF0000"/>
                </a:solidFill>
              </a:rPr>
              <a:t>To </a:t>
            </a:r>
            <a:r>
              <a:rPr lang="en-IN" sz="1800" dirty="0">
                <a:solidFill>
                  <a:srgbClr val="FF0000"/>
                </a:solidFill>
              </a:rPr>
              <a:t>build the ability to design and implement computing and information systems to meet the specific application needs</a:t>
            </a:r>
            <a:r>
              <a:rPr lang="en-IN" sz="1800" dirty="0"/>
              <a:t> </a:t>
            </a:r>
            <a:endParaRPr lang="en-IN" sz="1800" dirty="0" smtClean="0"/>
          </a:p>
          <a:p>
            <a:pPr algn="just">
              <a:buFont typeface="+mj-lt"/>
              <a:buAutoNum type="arabicPeriod"/>
            </a:pPr>
            <a:r>
              <a:rPr lang="en-IN" sz="1800" dirty="0" smtClean="0"/>
              <a:t>To </a:t>
            </a:r>
            <a:r>
              <a:rPr lang="en-IN" sz="1800" dirty="0"/>
              <a:t>model, simulate and analyse the behaviour of computing and information systems to predict and improve their performance </a:t>
            </a:r>
            <a:endParaRPr lang="en-IN" sz="1800" dirty="0" smtClean="0"/>
          </a:p>
          <a:p>
            <a:pPr algn="just">
              <a:buFont typeface="+mj-lt"/>
              <a:buAutoNum type="arabicPeriod"/>
            </a:pPr>
            <a:r>
              <a:rPr lang="en-IN" sz="1800" dirty="0" smtClean="0">
                <a:solidFill>
                  <a:srgbClr val="FF0000"/>
                </a:solidFill>
              </a:rPr>
              <a:t>To </a:t>
            </a:r>
            <a:r>
              <a:rPr lang="en-IN" sz="1800" dirty="0">
                <a:solidFill>
                  <a:srgbClr val="FF0000"/>
                </a:solidFill>
              </a:rPr>
              <a:t>train students on development of software products to meet specific requirements and customer needs </a:t>
            </a:r>
            <a:endParaRPr lang="en-IN" sz="1800" dirty="0" smtClean="0">
              <a:solidFill>
                <a:srgbClr val="FF0000"/>
              </a:solidFill>
            </a:endParaRPr>
          </a:p>
          <a:p>
            <a:pPr algn="just">
              <a:buFont typeface="+mj-lt"/>
              <a:buAutoNum type="arabicPeriod"/>
            </a:pPr>
            <a:r>
              <a:rPr lang="en-IN" sz="1800" dirty="0" smtClean="0"/>
              <a:t>To </a:t>
            </a:r>
            <a:r>
              <a:rPr lang="en-IN" sz="1800" dirty="0"/>
              <a:t>impart training on the processes and practice of engineering, deployment and operation of information technology infrastructure </a:t>
            </a:r>
            <a:endParaRPr lang="en-IN" sz="1800" dirty="0" smtClean="0"/>
          </a:p>
          <a:p>
            <a:pPr algn="just">
              <a:buFont typeface="+mj-lt"/>
              <a:buAutoNum type="arabicPeriod"/>
            </a:pPr>
            <a:r>
              <a:rPr lang="en-IN" sz="1800" dirty="0" smtClean="0"/>
              <a:t>To </a:t>
            </a:r>
            <a:r>
              <a:rPr lang="en-IN" sz="1800" dirty="0"/>
              <a:t>impart training on professional ethics, history, economics, social sciences and interactive skills relevant to professional practice </a:t>
            </a:r>
            <a:endParaRPr lang="en-IN" sz="1800" dirty="0" smtClean="0"/>
          </a:p>
          <a:p>
            <a:pPr algn="just">
              <a:buFont typeface="+mj-lt"/>
              <a:buAutoNum type="arabicPeriod"/>
            </a:pPr>
            <a:r>
              <a:rPr lang="en-IN" sz="1800" dirty="0" smtClean="0"/>
              <a:t>To </a:t>
            </a:r>
            <a:r>
              <a:rPr lang="en-IN" sz="1800" dirty="0"/>
              <a:t>provide a general perspective on lifelong learning and opportunities for a career in industry, business and commerce</a:t>
            </a:r>
            <a:endParaRPr lang="en-US" sz="1800" dirty="0" smtClean="0"/>
          </a:p>
          <a:p>
            <a:pPr algn="just"/>
            <a:r>
              <a:rPr lang="en-IN" sz="1800" b="1" dirty="0" smtClean="0"/>
              <a:t>The Course is being delivered to meet the highlighted objective of the </a:t>
            </a:r>
            <a:r>
              <a:rPr lang="en-IN" sz="1800" b="1" dirty="0"/>
              <a:t>programme </a:t>
            </a:r>
            <a:r>
              <a:rPr lang="en-IN" sz="1800" b="1" dirty="0" smtClean="0"/>
              <a:t>to meet the </a:t>
            </a:r>
            <a:r>
              <a:rPr lang="en-IN" sz="1800" b="1" dirty="0"/>
              <a:t>programme </a:t>
            </a:r>
            <a:r>
              <a:rPr lang="en-IN" sz="1800" b="1" dirty="0" smtClean="0"/>
              <a:t>aim.</a:t>
            </a:r>
            <a:endParaRPr lang="en-IN" sz="1800" b="1" dirty="0"/>
          </a:p>
        </p:txBody>
      </p:sp>
    </p:spTree>
    <p:extLst>
      <p:ext uri="{BB962C8B-B14F-4D97-AF65-F5344CB8AC3E}">
        <p14:creationId xmlns:p14="http://schemas.microsoft.com/office/powerpoint/2010/main" val="338483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Course Aim and Summary</a:t>
            </a:r>
            <a:endParaRPr lang="en-IN" sz="3600" dirty="0"/>
          </a:p>
        </p:txBody>
      </p:sp>
      <p:sp>
        <p:nvSpPr>
          <p:cNvPr id="3" name="Content Placeholder 2"/>
          <p:cNvSpPr>
            <a:spLocks noGrp="1"/>
          </p:cNvSpPr>
          <p:nvPr>
            <p:ph idx="1"/>
          </p:nvPr>
        </p:nvSpPr>
        <p:spPr>
          <a:xfrm>
            <a:off x="495300" y="1066800"/>
            <a:ext cx="8915400" cy="5334000"/>
          </a:xfrm>
        </p:spPr>
        <p:txBody>
          <a:bodyPr>
            <a:normAutofit fontScale="92500"/>
          </a:bodyPr>
          <a:lstStyle/>
          <a:p>
            <a:pPr marL="0" indent="0" algn="just">
              <a:lnSpc>
                <a:spcPct val="150000"/>
              </a:lnSpc>
              <a:buNone/>
            </a:pPr>
            <a:r>
              <a:rPr lang="en-IN" sz="2400" dirty="0"/>
              <a:t>This course is intended to provide an understanding of the elements of computer science and engineering and development of computer programs using algorithmic and programming constructs, for students across streams. Elements and methods of computer science and engineering and their applications to engineering computational problems are discussed using illustrative examples. Students are taught the methodology of solving computational problems algorithmically, programming concepts and constructs, basic algorithms and data structures. They are also exposed to the practice of software development, modern computing systems and their scope for engineering </a:t>
            </a:r>
            <a:r>
              <a:rPr lang="en-IN" sz="2400" dirty="0" smtClean="0"/>
              <a:t>applications.</a:t>
            </a:r>
            <a:endParaRPr lang="en-IN" sz="2400" dirty="0"/>
          </a:p>
        </p:txBody>
      </p:sp>
    </p:spTree>
    <p:extLst>
      <p:ext uri="{BB962C8B-B14F-4D97-AF65-F5344CB8AC3E}">
        <p14:creationId xmlns:p14="http://schemas.microsoft.com/office/powerpoint/2010/main" val="3750241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9762"/>
          </a:xfrm>
        </p:spPr>
        <p:txBody>
          <a:bodyPr/>
          <a:lstStyle/>
          <a:p>
            <a:r>
              <a:rPr lang="en-IN" sz="3600" dirty="0" smtClean="0"/>
              <a:t>Course Intended Learning Outcomes</a:t>
            </a:r>
            <a:endParaRPr lang="en-IN" sz="3600" dirty="0"/>
          </a:p>
        </p:txBody>
      </p:sp>
      <p:sp>
        <p:nvSpPr>
          <p:cNvPr id="3" name="Content Placeholder 2"/>
          <p:cNvSpPr>
            <a:spLocks noGrp="1"/>
          </p:cNvSpPr>
          <p:nvPr>
            <p:ph idx="1"/>
          </p:nvPr>
        </p:nvSpPr>
        <p:spPr>
          <a:xfrm>
            <a:off x="381000" y="1143000"/>
            <a:ext cx="8991600" cy="4373563"/>
          </a:xfrm>
        </p:spPr>
        <p:txBody>
          <a:bodyPr/>
          <a:lstStyle/>
          <a:p>
            <a:pPr marL="0" indent="0" algn="just">
              <a:buNone/>
            </a:pPr>
            <a:r>
              <a:rPr lang="en-IN" sz="2400" dirty="0"/>
              <a:t>After undergoing this </a:t>
            </a:r>
            <a:r>
              <a:rPr lang="en-IN" sz="2400" dirty="0" smtClean="0"/>
              <a:t>course students </a:t>
            </a:r>
            <a:r>
              <a:rPr lang="en-IN" sz="2400" dirty="0"/>
              <a:t>will be able to: </a:t>
            </a:r>
            <a:endParaRPr lang="en-IN" sz="2400" dirty="0" smtClean="0"/>
          </a:p>
          <a:p>
            <a:pPr marL="457200" indent="-457200" algn="just">
              <a:buFont typeface="+mj-lt"/>
              <a:buAutoNum type="arabicPeriod"/>
            </a:pPr>
            <a:r>
              <a:rPr lang="en-IN" sz="2400" dirty="0" smtClean="0"/>
              <a:t>Describe </a:t>
            </a:r>
            <a:r>
              <a:rPr lang="en-IN" sz="2400" dirty="0"/>
              <a:t>the elements and methodology of Computer Science and Engineering </a:t>
            </a:r>
            <a:endParaRPr lang="en-IN" sz="2400" dirty="0" smtClean="0"/>
          </a:p>
          <a:p>
            <a:pPr marL="457200" indent="-457200" algn="just">
              <a:buFont typeface="+mj-lt"/>
              <a:buAutoNum type="arabicPeriod"/>
            </a:pPr>
            <a:r>
              <a:rPr lang="en-IN" sz="2400" dirty="0" smtClean="0"/>
              <a:t>Explain </a:t>
            </a:r>
            <a:r>
              <a:rPr lang="en-IN" sz="2400" dirty="0"/>
              <a:t>the basic principles and techniques of algorithms and programming </a:t>
            </a:r>
            <a:endParaRPr lang="en-IN" sz="2400" dirty="0" smtClean="0"/>
          </a:p>
          <a:p>
            <a:pPr marL="457200" indent="-457200" algn="just">
              <a:buFont typeface="+mj-lt"/>
              <a:buAutoNum type="arabicPeriod"/>
            </a:pPr>
            <a:r>
              <a:rPr lang="en-IN" sz="2400" dirty="0" smtClean="0"/>
              <a:t>Select </a:t>
            </a:r>
            <a:r>
              <a:rPr lang="en-IN" sz="2400" dirty="0"/>
              <a:t>appropriate approach to solve a computational problem </a:t>
            </a:r>
            <a:endParaRPr lang="en-IN" sz="2400" dirty="0" smtClean="0"/>
          </a:p>
          <a:p>
            <a:pPr marL="457200" indent="-457200" algn="just">
              <a:buFont typeface="+mj-lt"/>
              <a:buAutoNum type="arabicPeriod"/>
            </a:pPr>
            <a:r>
              <a:rPr lang="en-IN" sz="2400" dirty="0" smtClean="0"/>
              <a:t>Design </a:t>
            </a:r>
            <a:r>
              <a:rPr lang="en-IN" sz="2400" dirty="0"/>
              <a:t>an algorithmic solution and draw a flow chart of the solution </a:t>
            </a:r>
            <a:endParaRPr lang="en-IN" sz="2400" dirty="0" smtClean="0"/>
          </a:p>
          <a:p>
            <a:pPr marL="457200" indent="-457200" algn="just">
              <a:buFont typeface="+mj-lt"/>
              <a:buAutoNum type="arabicPeriod"/>
            </a:pPr>
            <a:r>
              <a:rPr lang="en-IN" sz="2400" dirty="0" smtClean="0"/>
              <a:t>Develop </a:t>
            </a:r>
            <a:r>
              <a:rPr lang="en-IN" sz="2400" dirty="0"/>
              <a:t>computer programs for moderately complex problems </a:t>
            </a:r>
            <a:endParaRPr lang="en-IN" sz="2400" dirty="0" smtClean="0"/>
          </a:p>
          <a:p>
            <a:pPr marL="457200" indent="-457200" algn="just">
              <a:buFont typeface="+mj-lt"/>
              <a:buAutoNum type="arabicPeriod"/>
            </a:pPr>
            <a:r>
              <a:rPr lang="en-IN" sz="2400" dirty="0" smtClean="0"/>
              <a:t>Test </a:t>
            </a:r>
            <a:r>
              <a:rPr lang="en-IN" sz="2400" dirty="0"/>
              <a:t>and validate developed computer programs</a:t>
            </a:r>
            <a:endParaRPr lang="en-US" sz="2200" dirty="0"/>
          </a:p>
          <a:p>
            <a:pPr marL="0" indent="0">
              <a:buNone/>
            </a:pPr>
            <a:r>
              <a:rPr lang="en-US" sz="2400" dirty="0"/>
              <a:t>	</a:t>
            </a:r>
          </a:p>
          <a:p>
            <a:pPr marL="457200" indent="-457200" algn="just">
              <a:buFont typeface="+mj-lt"/>
              <a:buAutoNum type="arabicPeriod"/>
            </a:pPr>
            <a:endParaRPr lang="en-IN" sz="2200" dirty="0"/>
          </a:p>
        </p:txBody>
      </p:sp>
    </p:spTree>
    <p:extLst>
      <p:ext uri="{BB962C8B-B14F-4D97-AF65-F5344CB8AC3E}">
        <p14:creationId xmlns:p14="http://schemas.microsoft.com/office/powerpoint/2010/main" val="329910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487362"/>
          </a:xfrm>
        </p:spPr>
        <p:txBody>
          <a:bodyPr/>
          <a:lstStyle/>
          <a:p>
            <a:r>
              <a:rPr lang="en-IN" sz="3600" dirty="0" smtClean="0"/>
              <a:t>Course Content</a:t>
            </a:r>
            <a:endParaRPr lang="en-IN" sz="3600" dirty="0"/>
          </a:p>
        </p:txBody>
      </p:sp>
      <p:sp>
        <p:nvSpPr>
          <p:cNvPr id="3" name="Content Placeholder 2"/>
          <p:cNvSpPr>
            <a:spLocks noGrp="1"/>
          </p:cNvSpPr>
          <p:nvPr>
            <p:ph idx="1"/>
          </p:nvPr>
        </p:nvSpPr>
        <p:spPr>
          <a:xfrm>
            <a:off x="228600" y="990600"/>
            <a:ext cx="9525000" cy="4906964"/>
          </a:xfrm>
        </p:spPr>
        <p:txBody>
          <a:bodyPr/>
          <a:lstStyle/>
          <a:p>
            <a:pPr algn="just"/>
            <a:r>
              <a:rPr lang="en-IN" sz="2400" b="1" dirty="0"/>
              <a:t>Introduction: </a:t>
            </a:r>
            <a:r>
              <a:rPr lang="en-IN" sz="2400" dirty="0"/>
              <a:t>Computers and other computing devices, interface between Computer Science and Engineering (CSE) and other disciplines, idea of computing, nature and purpose of CSE, software and computer programs, practice of CSE. Relationship between data, information and knowledge. </a:t>
            </a:r>
            <a:endParaRPr lang="en-IN" sz="2400" dirty="0" smtClean="0"/>
          </a:p>
          <a:p>
            <a:pPr algn="just"/>
            <a:endParaRPr lang="en-IN" sz="2400" dirty="0"/>
          </a:p>
          <a:p>
            <a:pPr algn="just"/>
            <a:r>
              <a:rPr lang="en-IN" sz="2400" b="1" dirty="0" smtClean="0"/>
              <a:t>Problem </a:t>
            </a:r>
            <a:r>
              <a:rPr lang="en-IN" sz="2400" b="1" dirty="0"/>
              <a:t>Solving using Computers: </a:t>
            </a:r>
            <a:r>
              <a:rPr lang="en-IN" sz="2400" dirty="0"/>
              <a:t>Algorithmic problem solving. Flowcharts: symbols and meaning. Drawing flowcharts for simple problems. Fundamental algorithms, efficiency. Example of algorithms in practice: Illustration of algorithms for numerical computation, simulation and data processing in Engineering domains.</a:t>
            </a:r>
            <a:endParaRPr lang="en-US" sz="2200" b="1" dirty="0" smtClean="0"/>
          </a:p>
        </p:txBody>
      </p:sp>
    </p:spTree>
    <p:extLst>
      <p:ext uri="{BB962C8B-B14F-4D97-AF65-F5344CB8AC3E}">
        <p14:creationId xmlns:p14="http://schemas.microsoft.com/office/powerpoint/2010/main" val="2669233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487362"/>
          </a:xfrm>
        </p:spPr>
        <p:txBody>
          <a:bodyPr/>
          <a:lstStyle/>
          <a:p>
            <a:r>
              <a:rPr lang="en-IN" sz="3600" dirty="0" smtClean="0"/>
              <a:t>Course </a:t>
            </a:r>
            <a:r>
              <a:rPr lang="en-IN" sz="3600" dirty="0"/>
              <a:t>Content contd.. </a:t>
            </a:r>
          </a:p>
        </p:txBody>
      </p:sp>
      <p:sp>
        <p:nvSpPr>
          <p:cNvPr id="3" name="Content Placeholder 2"/>
          <p:cNvSpPr>
            <a:spLocks noGrp="1"/>
          </p:cNvSpPr>
          <p:nvPr>
            <p:ph idx="1"/>
          </p:nvPr>
        </p:nvSpPr>
        <p:spPr>
          <a:xfrm>
            <a:off x="228600" y="914400"/>
            <a:ext cx="9525000" cy="4983164"/>
          </a:xfrm>
        </p:spPr>
        <p:txBody>
          <a:bodyPr/>
          <a:lstStyle/>
          <a:p>
            <a:pPr algn="just"/>
            <a:r>
              <a:rPr lang="en-IN" sz="2400" b="1" dirty="0"/>
              <a:t>Building Blocks of Computer Programs: </a:t>
            </a:r>
            <a:r>
              <a:rPr lang="en-IN" sz="2400" dirty="0"/>
              <a:t>Programming languages and process of compiling and program execution. Data representation and storage. Python programming language, IDEs and Workbooks. Data types, variables and keywords. Program structure. Simple data manipulation and logical statements, lists, tuples, sets and dictionaries, conditional and looping control statements, functions, nested expressions, recursion. Plotting and other utility libraries. </a:t>
            </a:r>
            <a:endParaRPr lang="en-IN" sz="2400" dirty="0" smtClean="0"/>
          </a:p>
          <a:p>
            <a:pPr algn="just"/>
            <a:endParaRPr lang="en-IN" sz="2400" dirty="0" smtClean="0"/>
          </a:p>
          <a:p>
            <a:pPr algn="just"/>
            <a:r>
              <a:rPr lang="en-IN" sz="2400" b="1" dirty="0" smtClean="0"/>
              <a:t>Elements </a:t>
            </a:r>
            <a:r>
              <a:rPr lang="en-IN" sz="2400" b="1" dirty="0"/>
              <a:t>of Computer Programming: </a:t>
            </a:r>
            <a:r>
              <a:rPr lang="en-IN" sz="2400" dirty="0"/>
              <a:t>Elements of good programming style, decomposing problems, moving from algorithm to code, random number generation, testing and validation of programs. </a:t>
            </a:r>
            <a:endParaRPr lang="en-IN" sz="2400" dirty="0" smtClean="0"/>
          </a:p>
          <a:p>
            <a:pPr algn="just"/>
            <a:endParaRPr lang="en-IN" sz="2400" dirty="0"/>
          </a:p>
          <a:p>
            <a:pPr algn="just"/>
            <a:r>
              <a:rPr lang="en-IN" sz="2400" b="1" dirty="0" smtClean="0"/>
              <a:t>Basic </a:t>
            </a:r>
            <a:r>
              <a:rPr lang="en-IN" sz="2400" b="1" dirty="0"/>
              <a:t>Algorithms and Data Structures: </a:t>
            </a:r>
            <a:r>
              <a:rPr lang="en-IN" sz="2400" dirty="0"/>
              <a:t>Iterative and recursive algorithms, algorithms for search, sorting algorithms, idea of a data structure, basic data structures and algorithms, and their use.</a:t>
            </a:r>
            <a:endParaRPr lang="en-US" sz="2200" b="1" dirty="0" smtClean="0"/>
          </a:p>
        </p:txBody>
      </p:sp>
    </p:spTree>
    <p:extLst>
      <p:ext uri="{BB962C8B-B14F-4D97-AF65-F5344CB8AC3E}">
        <p14:creationId xmlns:p14="http://schemas.microsoft.com/office/powerpoint/2010/main" val="895516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487362"/>
          </a:xfrm>
        </p:spPr>
        <p:txBody>
          <a:bodyPr/>
          <a:lstStyle/>
          <a:p>
            <a:r>
              <a:rPr lang="en-IN" sz="3600" dirty="0" smtClean="0"/>
              <a:t>Course Content contd.. </a:t>
            </a:r>
            <a:endParaRPr lang="en-IN" sz="3600" dirty="0"/>
          </a:p>
        </p:txBody>
      </p:sp>
      <p:sp>
        <p:nvSpPr>
          <p:cNvPr id="3" name="Content Placeholder 2"/>
          <p:cNvSpPr>
            <a:spLocks noGrp="1"/>
          </p:cNvSpPr>
          <p:nvPr>
            <p:ph idx="1"/>
          </p:nvPr>
        </p:nvSpPr>
        <p:spPr>
          <a:xfrm>
            <a:off x="228600" y="990600"/>
            <a:ext cx="9525000" cy="4906964"/>
          </a:xfrm>
        </p:spPr>
        <p:txBody>
          <a:bodyPr/>
          <a:lstStyle/>
          <a:p>
            <a:pPr algn="just"/>
            <a:r>
              <a:rPr lang="en-US" sz="2400" b="1" dirty="0"/>
              <a:t>Algorithm Design:</a:t>
            </a:r>
            <a:r>
              <a:rPr lang="en-US" sz="2400" dirty="0"/>
              <a:t> Recursion, Brute force, Divide and conquer, Greedy approaches. Introduction to Backtracking and Dynamic programming. </a:t>
            </a:r>
            <a:endParaRPr lang="en-US" sz="2400" dirty="0" smtClean="0"/>
          </a:p>
          <a:p>
            <a:pPr algn="just"/>
            <a:endParaRPr lang="en-US" sz="2400" dirty="0"/>
          </a:p>
          <a:p>
            <a:pPr algn="just"/>
            <a:r>
              <a:rPr lang="en-US" sz="2400" b="1" dirty="0" smtClean="0"/>
              <a:t>Modern </a:t>
            </a:r>
            <a:r>
              <a:rPr lang="en-US" sz="2400" b="1" dirty="0"/>
              <a:t>Computing Systems:</a:t>
            </a:r>
            <a:r>
              <a:rPr lang="en-US" sz="2400" dirty="0"/>
              <a:t> Software development process, operating systems, network of computers, distributed computing, high performance computing, Internet and Web technology, cloud computing. </a:t>
            </a:r>
            <a:endParaRPr lang="en-US" sz="2400" dirty="0" smtClean="0"/>
          </a:p>
          <a:p>
            <a:pPr algn="just"/>
            <a:endParaRPr lang="en-US" sz="2400" dirty="0"/>
          </a:p>
          <a:p>
            <a:pPr algn="just"/>
            <a:r>
              <a:rPr lang="en-US" sz="2400" b="1" dirty="0" smtClean="0"/>
              <a:t>Tutorials</a:t>
            </a:r>
            <a:r>
              <a:rPr lang="en-US" sz="2400" b="1" dirty="0"/>
              <a:t>: </a:t>
            </a:r>
            <a:r>
              <a:rPr lang="en-US" sz="2400" dirty="0"/>
              <a:t>Videos and demonstrations on computer. </a:t>
            </a:r>
            <a:endParaRPr lang="en-US" sz="2400" dirty="0" smtClean="0"/>
          </a:p>
          <a:p>
            <a:pPr algn="just"/>
            <a:endParaRPr lang="en-US" sz="2400" dirty="0"/>
          </a:p>
          <a:p>
            <a:pPr algn="just"/>
            <a:r>
              <a:rPr lang="en-US" sz="2400" b="1" dirty="0" smtClean="0"/>
              <a:t>Tutorials</a:t>
            </a:r>
            <a:r>
              <a:rPr lang="en-US" sz="2400" b="1" dirty="0"/>
              <a:t>: </a:t>
            </a:r>
            <a:r>
              <a:rPr lang="en-US" sz="2400" dirty="0"/>
              <a:t>Problem solving exercises.</a:t>
            </a:r>
            <a:endParaRPr lang="en-US" sz="2200" dirty="0" smtClean="0"/>
          </a:p>
        </p:txBody>
      </p:sp>
    </p:spTree>
    <p:extLst>
      <p:ext uri="{BB962C8B-B14F-4D97-AF65-F5344CB8AC3E}">
        <p14:creationId xmlns:p14="http://schemas.microsoft.com/office/powerpoint/2010/main" val="2669233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IN" sz="3600" dirty="0"/>
              <a:t>Method of </a:t>
            </a:r>
            <a:r>
              <a:rPr lang="en-IN" sz="3600" dirty="0" smtClean="0"/>
              <a:t>Assessment</a:t>
            </a:r>
            <a:endParaRPr lang="en-IN" sz="3600" dirty="0"/>
          </a:p>
        </p:txBody>
      </p:sp>
      <p:sp>
        <p:nvSpPr>
          <p:cNvPr id="3" name="Content Placeholder 2"/>
          <p:cNvSpPr>
            <a:spLocks noGrp="1"/>
          </p:cNvSpPr>
          <p:nvPr>
            <p:ph idx="1"/>
          </p:nvPr>
        </p:nvSpPr>
        <p:spPr>
          <a:xfrm>
            <a:off x="381000" y="990599"/>
            <a:ext cx="9220200" cy="5135565"/>
          </a:xfrm>
        </p:spPr>
        <p:txBody>
          <a:bodyPr/>
          <a:lstStyle/>
          <a:p>
            <a:pPr algn="just"/>
            <a:r>
              <a:rPr lang="en-IN" sz="2200" dirty="0"/>
              <a:t>There are two components for assessment in this subject: </a:t>
            </a:r>
            <a:endParaRPr lang="en-IN" sz="2200" dirty="0" smtClean="0"/>
          </a:p>
          <a:p>
            <a:pPr algn="just"/>
            <a:endParaRPr lang="en-IN" sz="2400" b="1" dirty="0" smtClean="0"/>
          </a:p>
          <a:p>
            <a:pPr algn="just"/>
            <a:r>
              <a:rPr lang="en-IN" sz="2400" b="1" dirty="0" smtClean="0"/>
              <a:t>Component </a:t>
            </a:r>
            <a:r>
              <a:rPr lang="en-IN" sz="2400" b="1" dirty="0"/>
              <a:t>‐ 1: </a:t>
            </a:r>
            <a:r>
              <a:rPr lang="en-IN" sz="2400" dirty="0"/>
              <a:t>50% weight It has two sub components. </a:t>
            </a:r>
            <a:endParaRPr lang="en-IN" sz="2400" dirty="0" smtClean="0"/>
          </a:p>
          <a:p>
            <a:pPr lvl="1" algn="just"/>
            <a:r>
              <a:rPr lang="en-IN" sz="2000" dirty="0" smtClean="0"/>
              <a:t>Part </a:t>
            </a:r>
            <a:r>
              <a:rPr lang="en-IN" sz="2000" dirty="0"/>
              <a:t>A: Term Test: 25% Weight </a:t>
            </a:r>
            <a:endParaRPr lang="en-IN" sz="2000" dirty="0" smtClean="0"/>
          </a:p>
          <a:p>
            <a:pPr lvl="1" algn="just"/>
            <a:r>
              <a:rPr lang="en-IN" sz="2000" dirty="0" smtClean="0"/>
              <a:t>Part </a:t>
            </a:r>
            <a:r>
              <a:rPr lang="en-IN" sz="2000" dirty="0"/>
              <a:t>B: Assignment: 25% Weight </a:t>
            </a:r>
            <a:endParaRPr lang="en-IN" sz="2000" dirty="0" smtClean="0"/>
          </a:p>
          <a:p>
            <a:pPr algn="just"/>
            <a:endParaRPr lang="en-IN" sz="2400" dirty="0" smtClean="0"/>
          </a:p>
          <a:p>
            <a:pPr algn="just"/>
            <a:r>
              <a:rPr lang="en-IN" sz="2400" dirty="0" smtClean="0"/>
              <a:t>Three </a:t>
            </a:r>
            <a:r>
              <a:rPr lang="en-IN" sz="2400" dirty="0"/>
              <a:t>term tests will be conducted </a:t>
            </a:r>
            <a:r>
              <a:rPr lang="en-IN" sz="2400" dirty="0" smtClean="0"/>
              <a:t>during 5</a:t>
            </a:r>
            <a:r>
              <a:rPr lang="en-IN" sz="2400" baseline="30000" dirty="0" smtClean="0"/>
              <a:t>th</a:t>
            </a:r>
            <a:r>
              <a:rPr lang="en-IN" sz="2400" dirty="0" smtClean="0"/>
              <a:t> week, 9</a:t>
            </a:r>
            <a:r>
              <a:rPr lang="en-IN" sz="2400" baseline="30000" dirty="0" smtClean="0"/>
              <a:t>th</a:t>
            </a:r>
            <a:r>
              <a:rPr lang="en-IN" sz="2400" dirty="0" smtClean="0"/>
              <a:t> week and 13</a:t>
            </a:r>
            <a:r>
              <a:rPr lang="en-IN" sz="2400" baseline="30000" dirty="0" smtClean="0"/>
              <a:t>th</a:t>
            </a:r>
            <a:r>
              <a:rPr lang="en-IN" sz="2400" dirty="0" smtClean="0"/>
              <a:t>  </a:t>
            </a:r>
            <a:r>
              <a:rPr lang="en-IN" sz="2400" dirty="0"/>
              <a:t>week. The average marks of two term </a:t>
            </a:r>
            <a:r>
              <a:rPr lang="en-IN" sz="2400" dirty="0" smtClean="0"/>
              <a:t>tests (</a:t>
            </a:r>
            <a:r>
              <a:rPr lang="en-IN" sz="2400" smtClean="0"/>
              <a:t>best two) </a:t>
            </a:r>
            <a:r>
              <a:rPr lang="en-IN" sz="2400" dirty="0"/>
              <a:t>will be the marks scored in term test. </a:t>
            </a:r>
            <a:endParaRPr lang="en-IN" sz="2400" dirty="0" smtClean="0"/>
          </a:p>
          <a:p>
            <a:pPr algn="just"/>
            <a:r>
              <a:rPr lang="en-IN" sz="2400" dirty="0" smtClean="0"/>
              <a:t>Every </a:t>
            </a:r>
            <a:r>
              <a:rPr lang="en-IN" sz="2400" dirty="0"/>
              <a:t>student is required to submit two word processed assignments as per the notified schedule. Each assignment is set for 50 marks and scored marks will be reduced to 25. The average marks of the two assignments will be the marks scored in assignment. </a:t>
            </a:r>
            <a:endParaRPr lang="en-IN" sz="2200" dirty="0"/>
          </a:p>
        </p:txBody>
      </p:sp>
    </p:spTree>
    <p:extLst>
      <p:ext uri="{BB962C8B-B14F-4D97-AF65-F5344CB8AC3E}">
        <p14:creationId xmlns:p14="http://schemas.microsoft.com/office/powerpoint/2010/main" val="2386257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5067</TotalTime>
  <Words>1278</Words>
  <Application>Microsoft Office PowerPoint</Application>
  <PresentationFormat>A4 Paper (210x297 mm)</PresentationFormat>
  <Paragraphs>204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Course Code: 18ESC108A  Course Title: Elements of Computer Science and Engineering</vt:lpstr>
      <vt:lpstr>Course Details </vt:lpstr>
      <vt:lpstr>Why this Course– CSE</vt:lpstr>
      <vt:lpstr>Course Aim and Summary</vt:lpstr>
      <vt:lpstr>Course Intended Learning Outcomes</vt:lpstr>
      <vt:lpstr>Course Content</vt:lpstr>
      <vt:lpstr>Course Content contd.. </vt:lpstr>
      <vt:lpstr>Course Content contd.. </vt:lpstr>
      <vt:lpstr>Method of Assessment</vt:lpstr>
      <vt:lpstr>Method of Assessment</vt:lpstr>
      <vt:lpstr>Method of Assessment</vt:lpstr>
      <vt:lpstr>References</vt:lpstr>
      <vt:lpstr>References contd.</vt:lpstr>
      <vt:lpstr>Course Delivery Schedule </vt:lpstr>
      <vt:lpstr>Course Delivery Schedule contd. </vt:lpstr>
      <vt:lpstr>Course Delivery Schedule contd. </vt:lpstr>
      <vt:lpstr>Course Delivery Schedule contd. </vt:lpstr>
      <vt:lpstr>Course Delivery Schedule contd.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Ami Rai E</cp:lastModifiedBy>
  <cp:revision>774</cp:revision>
  <dcterms:created xsi:type="dcterms:W3CDTF">2006-08-16T00:00:00Z</dcterms:created>
  <dcterms:modified xsi:type="dcterms:W3CDTF">2018-08-27T05:51:25Z</dcterms:modified>
</cp:coreProperties>
</file>