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3"/>
  </p:notesMasterIdLst>
  <p:sldIdLst>
    <p:sldId id="280" r:id="rId2"/>
    <p:sldId id="257" r:id="rId3"/>
    <p:sldId id="281" r:id="rId4"/>
    <p:sldId id="260" r:id="rId5"/>
    <p:sldId id="261" r:id="rId6"/>
    <p:sldId id="282" r:id="rId7"/>
    <p:sldId id="263" r:id="rId8"/>
    <p:sldId id="262" r:id="rId9"/>
    <p:sldId id="264" r:id="rId10"/>
    <p:sldId id="283" r:id="rId11"/>
    <p:sldId id="284" r:id="rId12"/>
    <p:sldId id="286" r:id="rId13"/>
    <p:sldId id="285" r:id="rId14"/>
    <p:sldId id="290" r:id="rId15"/>
    <p:sldId id="291" r:id="rId16"/>
    <p:sldId id="292" r:id="rId17"/>
    <p:sldId id="267" r:id="rId18"/>
    <p:sldId id="268" r:id="rId19"/>
    <p:sldId id="269" r:id="rId20"/>
    <p:sldId id="270" r:id="rId21"/>
    <p:sldId id="289" r:id="rId22"/>
  </p:sldIdLst>
  <p:sldSz cx="11379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504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03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32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947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85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45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901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588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79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988402"/>
            <a:ext cx="9672320" cy="13720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0" y="3627120"/>
            <a:ext cx="7965440" cy="163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6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3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3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1493523"/>
            <a:ext cx="1024128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920" y="256334"/>
            <a:ext cx="256032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1" y="256334"/>
            <a:ext cx="7491307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0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7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1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3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493523"/>
            <a:ext cx="10241280" cy="42242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9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0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9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3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2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1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78" y="4113111"/>
            <a:ext cx="9672320" cy="1271270"/>
          </a:xfrm>
          <a:prstGeom prst="rect">
            <a:avLst/>
          </a:prstGeom>
        </p:spPr>
        <p:txBody>
          <a:bodyPr anchor="t"/>
          <a:lstStyle>
            <a:lvl1pPr algn="l">
              <a:defRPr sz="37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78" y="2712933"/>
            <a:ext cx="967232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2667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85335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8003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4pPr>
            <a:lvl5pPr marL="1706713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5pPr>
            <a:lvl6pPr marL="2133391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6pPr>
            <a:lvl7pPr marL="2560069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7pPr>
            <a:lvl8pPr marL="2986747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8pPr>
            <a:lvl9pPr marL="3413425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17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90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prstClr val="white"/>
                </a:solidFill>
              </a:rPr>
              <a:t>©M. S. Ramaiah University of Applied Sciences</a:t>
            </a:r>
            <a:endParaRPr lang="en-US" sz="98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1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493523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613"/>
            </a:lvl1pPr>
            <a:lvl2pPr>
              <a:defRPr sz="2240"/>
            </a:lvl2pPr>
            <a:lvl3pPr>
              <a:defRPr sz="1867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28" y="1493523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613"/>
            </a:lvl1pPr>
            <a:lvl2pPr>
              <a:defRPr sz="2240"/>
            </a:lvl2pPr>
            <a:lvl3pPr>
              <a:defRPr sz="1867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960" y="1432773"/>
            <a:ext cx="5027790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40" b="1"/>
            </a:lvl1pPr>
            <a:lvl2pPr marL="426679" indent="0">
              <a:buNone/>
              <a:defRPr sz="1867" b="1"/>
            </a:lvl2pPr>
            <a:lvl3pPr marL="853356" indent="0">
              <a:buNone/>
              <a:defRPr sz="1680" b="1"/>
            </a:lvl3pPr>
            <a:lvl4pPr marL="1280034" indent="0">
              <a:buNone/>
              <a:defRPr sz="1493" b="1"/>
            </a:lvl4pPr>
            <a:lvl5pPr marL="1706713" indent="0">
              <a:buNone/>
              <a:defRPr sz="1493" b="1"/>
            </a:lvl5pPr>
            <a:lvl6pPr marL="2133391" indent="0">
              <a:buNone/>
              <a:defRPr sz="1493" b="1"/>
            </a:lvl6pPr>
            <a:lvl7pPr marL="2560069" indent="0">
              <a:buNone/>
              <a:defRPr sz="1493" b="1"/>
            </a:lvl7pPr>
            <a:lvl8pPr marL="2986747" indent="0">
              <a:buNone/>
              <a:defRPr sz="1493" b="1"/>
            </a:lvl8pPr>
            <a:lvl9pPr marL="3413425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" y="2029884"/>
            <a:ext cx="5027790" cy="3687869"/>
          </a:xfrm>
          <a:prstGeom prst="rect">
            <a:avLst/>
          </a:prstGeom>
        </p:spPr>
        <p:txBody>
          <a:bodyPr/>
          <a:lstStyle>
            <a:lvl1pPr>
              <a:defRPr sz="224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478" y="1432773"/>
            <a:ext cx="5029764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40" b="1"/>
            </a:lvl1pPr>
            <a:lvl2pPr marL="426679" indent="0">
              <a:buNone/>
              <a:defRPr sz="1867" b="1"/>
            </a:lvl2pPr>
            <a:lvl3pPr marL="853356" indent="0">
              <a:buNone/>
              <a:defRPr sz="1680" b="1"/>
            </a:lvl3pPr>
            <a:lvl4pPr marL="1280034" indent="0">
              <a:buNone/>
              <a:defRPr sz="1493" b="1"/>
            </a:lvl4pPr>
            <a:lvl5pPr marL="1706713" indent="0">
              <a:buNone/>
              <a:defRPr sz="1493" b="1"/>
            </a:lvl5pPr>
            <a:lvl6pPr marL="2133391" indent="0">
              <a:buNone/>
              <a:defRPr sz="1493" b="1"/>
            </a:lvl6pPr>
            <a:lvl7pPr marL="2560069" indent="0">
              <a:buNone/>
              <a:defRPr sz="1493" b="1"/>
            </a:lvl7pPr>
            <a:lvl8pPr marL="2986747" indent="0">
              <a:buNone/>
              <a:defRPr sz="1493" b="1"/>
            </a:lvl8pPr>
            <a:lvl9pPr marL="3413425" indent="0">
              <a:buNone/>
              <a:defRPr sz="14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0478" y="2029884"/>
            <a:ext cx="5029764" cy="3687869"/>
          </a:xfrm>
          <a:prstGeom prst="rect">
            <a:avLst/>
          </a:prstGeom>
        </p:spPr>
        <p:txBody>
          <a:bodyPr/>
          <a:lstStyle>
            <a:lvl1pPr>
              <a:defRPr sz="224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6" name="Rectangle 5"/>
          <p:cNvSpPr/>
          <p:nvPr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" name="TextBox 7"/>
          <p:cNvSpPr txBox="1"/>
          <p:nvPr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8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9" name="Rectangle 8"/>
          <p:cNvSpPr/>
          <p:nvPr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schemeClr val="bg1"/>
                </a:solidFill>
              </a:rPr>
              <a:pPr/>
              <a:t>‹#›</a:t>
            </a:fld>
            <a:endParaRPr lang="en-US" sz="16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0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2" y="254847"/>
            <a:ext cx="3743678" cy="1084580"/>
          </a:xfrm>
          <a:prstGeom prst="rect">
            <a:avLst/>
          </a:prstGeo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951" y="254852"/>
            <a:ext cx="6361289" cy="5462905"/>
          </a:xfrm>
          <a:prstGeom prst="rect">
            <a:avLst/>
          </a:prstGeo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962" y="1339432"/>
            <a:ext cx="3743678" cy="437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7"/>
            </a:lvl1pPr>
            <a:lvl2pPr marL="426679" indent="0">
              <a:buNone/>
              <a:defRPr sz="1120"/>
            </a:lvl2pPr>
            <a:lvl3pPr marL="853356" indent="0">
              <a:buNone/>
              <a:defRPr sz="933"/>
            </a:lvl3pPr>
            <a:lvl4pPr marL="1280034" indent="0">
              <a:buNone/>
              <a:defRPr sz="840"/>
            </a:lvl4pPr>
            <a:lvl5pPr marL="1706713" indent="0">
              <a:buNone/>
              <a:defRPr sz="840"/>
            </a:lvl5pPr>
            <a:lvl6pPr marL="2133391" indent="0">
              <a:buNone/>
              <a:defRPr sz="840"/>
            </a:lvl6pPr>
            <a:lvl7pPr marL="2560069" indent="0">
              <a:buNone/>
              <a:defRPr sz="840"/>
            </a:lvl7pPr>
            <a:lvl8pPr marL="2986747" indent="0">
              <a:buNone/>
              <a:defRPr sz="840"/>
            </a:lvl8pPr>
            <a:lvl9pPr marL="3413425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403" y="4480561"/>
            <a:ext cx="6827520" cy="528955"/>
          </a:xfrm>
          <a:prstGeom prst="rect">
            <a:avLst/>
          </a:prstGeo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0403" y="571923"/>
            <a:ext cx="682752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87"/>
            </a:lvl1pPr>
            <a:lvl2pPr marL="426679" indent="0">
              <a:buNone/>
              <a:defRPr sz="2613"/>
            </a:lvl2pPr>
            <a:lvl3pPr marL="853356" indent="0">
              <a:buNone/>
              <a:defRPr sz="2240"/>
            </a:lvl3pPr>
            <a:lvl4pPr marL="1280034" indent="0">
              <a:buNone/>
              <a:defRPr sz="1867"/>
            </a:lvl4pPr>
            <a:lvl5pPr marL="1706713" indent="0">
              <a:buNone/>
              <a:defRPr sz="1867"/>
            </a:lvl5pPr>
            <a:lvl6pPr marL="2133391" indent="0">
              <a:buNone/>
              <a:defRPr sz="1867"/>
            </a:lvl6pPr>
            <a:lvl7pPr marL="2560069" indent="0">
              <a:buNone/>
              <a:defRPr sz="1867"/>
            </a:lvl7pPr>
            <a:lvl8pPr marL="2986747" indent="0">
              <a:buNone/>
              <a:defRPr sz="1867"/>
            </a:lvl8pPr>
            <a:lvl9pPr marL="3413425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403" y="5009517"/>
            <a:ext cx="682752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7"/>
            </a:lvl1pPr>
            <a:lvl2pPr marL="426679" indent="0">
              <a:buNone/>
              <a:defRPr sz="1120"/>
            </a:lvl2pPr>
            <a:lvl3pPr marL="853356" indent="0">
              <a:buNone/>
              <a:defRPr sz="933"/>
            </a:lvl3pPr>
            <a:lvl4pPr marL="1280034" indent="0">
              <a:buNone/>
              <a:defRPr sz="840"/>
            </a:lvl4pPr>
            <a:lvl5pPr marL="1706713" indent="0">
              <a:buNone/>
              <a:defRPr sz="840"/>
            </a:lvl5pPr>
            <a:lvl6pPr marL="2133391" indent="0">
              <a:buNone/>
              <a:defRPr sz="840"/>
            </a:lvl6pPr>
            <a:lvl7pPr marL="2560069" indent="0">
              <a:buNone/>
              <a:defRPr sz="840"/>
            </a:lvl7pPr>
            <a:lvl8pPr marL="2986747" indent="0">
              <a:buNone/>
              <a:defRPr sz="840"/>
            </a:lvl8pPr>
            <a:lvl9pPr marL="3413425" indent="0">
              <a:buNone/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4" name="Rectangle 13"/>
          <p:cNvSpPr/>
          <p:nvPr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6" name="TextBox 15"/>
          <p:cNvSpPr txBox="1"/>
          <p:nvPr/>
        </p:nvSpPr>
        <p:spPr>
          <a:xfrm>
            <a:off x="7915697" y="6211482"/>
            <a:ext cx="2321469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8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8" name="Rectangle 17"/>
          <p:cNvSpPr/>
          <p:nvPr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schemeClr val="bg1"/>
                </a:solidFill>
              </a:rPr>
              <a:pPr/>
              <a:t>‹#›</a:t>
            </a:fld>
            <a:endParaRPr lang="en-US" sz="168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9586" y="6211482"/>
            <a:ext cx="2044149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8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69612"/>
            <a:ext cx="477052" cy="48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29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679" r:id="rId12"/>
    <p:sldLayoutId id="2147483691" r:id="rId13"/>
    <p:sldLayoutId id="2147483703" r:id="rId14"/>
    <p:sldLayoutId id="2147483715" r:id="rId15"/>
    <p:sldLayoutId id="2147483727" r:id="rId16"/>
    <p:sldLayoutId id="2147483739" r:id="rId17"/>
    <p:sldLayoutId id="2147483751" r:id="rId18"/>
    <p:sldLayoutId id="2147483763" r:id="rId19"/>
    <p:sldLayoutId id="2147483775" r:id="rId20"/>
    <p:sldLayoutId id="2147483787" r:id="rId21"/>
    <p:sldLayoutId id="2147483799" r:id="rId22"/>
    <p:sldLayoutId id="2147483811" r:id="rId23"/>
    <p:sldLayoutId id="2147483823" r:id="rId24"/>
    <p:sldLayoutId id="2147483835" r:id="rId25"/>
    <p:sldLayoutId id="2147483847" r:id="rId26"/>
    <p:sldLayoutId id="2147483859" r:id="rId27"/>
    <p:sldLayoutId id="2147483871" r:id="rId28"/>
    <p:sldLayoutId id="2147483883" r:id="rId29"/>
    <p:sldLayoutId id="2147483895" r:id="rId30"/>
    <p:sldLayoutId id="2147483907" r:id="rId31"/>
    <p:sldLayoutId id="2147483919" r:id="rId32"/>
    <p:sldLayoutId id="2147483667" r:id="rId33"/>
  </p:sldLayoutIdLst>
  <p:timing>
    <p:tnLst>
      <p:par>
        <p:cTn id="1" dur="indefinite" restart="never" nodeType="tmRoot"/>
      </p:par>
    </p:tnLst>
  </p:timing>
  <p:txStyles>
    <p:titleStyle>
      <a:lvl1pPr algn="ctr" defTabSz="853356" rtl="0" eaLnBrk="1" latinLnBrk="0" hangingPunct="1"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09" indent="-320009" algn="l" defTabSz="853356" rtl="0" eaLnBrk="1" latinLnBrk="0" hangingPunct="1">
        <a:spcBef>
          <a:spcPct val="20000"/>
        </a:spcBef>
        <a:buFont typeface="Arial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693352" indent="-266676" algn="l" defTabSz="853356" rtl="0" eaLnBrk="1" latinLnBrk="0" hangingPunct="1">
        <a:spcBef>
          <a:spcPct val="20000"/>
        </a:spcBef>
        <a:buFont typeface="Arial" pitchFamily="34" charset="0"/>
        <a:buChar char="–"/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066696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74" indent="-213338" algn="l" defTabSz="853356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20051" indent="-213338" algn="l" defTabSz="853356" rtl="0" eaLnBrk="1" latinLnBrk="0" hangingPunct="1">
        <a:spcBef>
          <a:spcPct val="20000"/>
        </a:spcBef>
        <a:buFont typeface="Arial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46730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73408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6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26764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679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356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34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713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391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069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747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425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6960" y="1635761"/>
            <a:ext cx="6685280" cy="3084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Introduction </a:t>
            </a:r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to CSE </a:t>
            </a:r>
          </a:p>
          <a:p>
            <a:pPr algn="ctr"/>
            <a:r>
              <a:rPr lang="en-US" sz="1493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493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107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867" dirty="0">
              <a:cs typeface="Times New Roman" pitchFamily="18" charset="0"/>
            </a:endParaRPr>
          </a:p>
          <a:p>
            <a:pPr algn="ctr"/>
            <a:r>
              <a:rPr lang="en-US" sz="1867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1867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867" dirty="0">
                <a:cs typeface="Times New Roman" pitchFamily="18" charset="0"/>
              </a:rPr>
              <a:t>Chaitra S</a:t>
            </a:r>
          </a:p>
          <a:p>
            <a:pPr algn="ctr"/>
            <a:endParaRPr lang="en-US" sz="1867" dirty="0">
              <a:cs typeface="Times New Roman" pitchFamily="18" charset="0"/>
            </a:endParaRPr>
          </a:p>
          <a:p>
            <a:pPr algn="ctr"/>
            <a:r>
              <a:rPr lang="en-US" sz="1307" dirty="0"/>
              <a:t>Department of Computer Science and Engineering</a:t>
            </a:r>
          </a:p>
          <a:p>
            <a:pPr algn="ctr"/>
            <a:r>
              <a:rPr lang="en-US" sz="1307" dirty="0"/>
              <a:t>Faculty of Engineering and Technology</a:t>
            </a:r>
          </a:p>
          <a:p>
            <a:pPr algn="ctr"/>
            <a:r>
              <a:rPr lang="en-US" sz="1307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7476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/>
          <a:lstStyle/>
          <a:p>
            <a:r>
              <a:rPr lang="en-US" sz="4000" dirty="0"/>
              <a:t>Can You See Computer(s) in These?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95782" y="4467234"/>
            <a:ext cx="5894082" cy="1466860"/>
          </a:xfrm>
        </p:spPr>
        <p:txBody>
          <a:bodyPr/>
          <a:lstStyle/>
          <a:p>
            <a:pPr algn="just"/>
            <a:r>
              <a:rPr lang="en-GB" sz="2240" dirty="0">
                <a:cs typeface="Times New Roman" pitchFamily="18" charset="0"/>
              </a:rPr>
              <a:t>Embedded computers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ECUs in cars and other automobiles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Robots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Control units in industrial settings, traffic lights, etc.</a:t>
            </a:r>
          </a:p>
          <a:p>
            <a:pPr lvl="1"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utomotiveElectronicSyste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64" y="1111433"/>
            <a:ext cx="5611324" cy="3089099"/>
          </a:xfrm>
          <a:prstGeom prst="rect">
            <a:avLst/>
          </a:prstGeom>
        </p:spPr>
      </p:pic>
      <p:pic>
        <p:nvPicPr>
          <p:cNvPr id="5" name="Picture 4" descr="220px-HONDA_ASIM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3" y="1047390"/>
            <a:ext cx="1866913" cy="2486388"/>
          </a:xfrm>
          <a:prstGeom prst="rect">
            <a:avLst/>
          </a:prstGeom>
        </p:spPr>
      </p:pic>
      <p:pic>
        <p:nvPicPr>
          <p:cNvPr id="7" name="Picture 6" descr="traffic_sig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809" y="3853836"/>
            <a:ext cx="180467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1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>
            <a:normAutofit/>
          </a:bodyPr>
          <a:lstStyle/>
          <a:p>
            <a:r>
              <a:rPr lang="en-GB" sz="4000" dirty="0"/>
              <a:t>Computer Applications</a:t>
            </a:r>
            <a:endParaRPr 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9080" y="5200664"/>
            <a:ext cx="8321040" cy="773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240" dirty="0">
                <a:cs typeface="Times New Roman" pitchFamily="18" charset="0"/>
              </a:rPr>
              <a:t>Indirect use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Phone booking, Voice search on a mobile, Navigation , Driving a car, ...</a:t>
            </a:r>
          </a:p>
        </p:txBody>
      </p:sp>
      <p:pic>
        <p:nvPicPr>
          <p:cNvPr id="5" name="Picture 4" descr="email_cli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06" y="2200268"/>
            <a:ext cx="2636606" cy="1533536"/>
          </a:xfrm>
          <a:prstGeom prst="rect">
            <a:avLst/>
          </a:prstGeom>
        </p:spPr>
      </p:pic>
      <p:pic>
        <p:nvPicPr>
          <p:cNvPr id="7" name="Picture 6" descr="Elmer-pump-heatequ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540" y="1128281"/>
            <a:ext cx="2726663" cy="2133615"/>
          </a:xfrm>
          <a:prstGeom prst="rect">
            <a:avLst/>
          </a:prstGeom>
        </p:spPr>
      </p:pic>
      <p:pic>
        <p:nvPicPr>
          <p:cNvPr id="8" name="Picture 7" descr="KyotoTaxiRid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24" y="3629892"/>
            <a:ext cx="2758958" cy="1714946"/>
          </a:xfrm>
          <a:prstGeom prst="rect">
            <a:avLst/>
          </a:prstGeom>
        </p:spPr>
      </p:pic>
      <p:pic>
        <p:nvPicPr>
          <p:cNvPr id="9" name="Picture 8" descr="Unvisited_trip_map_around_Elm_Street_Historic_District,_New_Haven_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944" y="1200136"/>
            <a:ext cx="1689407" cy="3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Nature of Computation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0"/>
            <a:ext cx="10241280" cy="4508714"/>
          </a:xfrm>
        </p:spPr>
        <p:txBody>
          <a:bodyPr/>
          <a:lstStyle/>
          <a:p>
            <a:pPr algn="just">
              <a:buNone/>
            </a:pPr>
            <a:r>
              <a:rPr lang="en-IN" sz="2400" b="1" dirty="0" smtClean="0">
                <a:cs typeface="Times New Roman" pitchFamily="18" charset="0"/>
              </a:rPr>
              <a:t>Q</a:t>
            </a:r>
            <a:r>
              <a:rPr lang="en-IN" sz="2400" b="1" dirty="0">
                <a:cs typeface="Times New Roman" pitchFamily="18" charset="0"/>
              </a:rPr>
              <a:t>. With such variety of uses, what should computers be designed to do?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Computation is what computers do (rather, are put to do)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Computation is what happens when an computer application is run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Computer applications reside in the computer </a:t>
            </a:r>
          </a:p>
          <a:p>
            <a:pPr algn="just">
              <a:buNone/>
            </a:pPr>
            <a:endParaRPr lang="en-GB" sz="2240" b="1" dirty="0">
              <a:cs typeface="Times New Roman" pitchFamily="18" charset="0"/>
            </a:endParaRPr>
          </a:p>
          <a:p>
            <a:pPr algn="just">
              <a:buNone/>
            </a:pPr>
            <a:r>
              <a:rPr lang="en-GB" sz="2400" b="1" dirty="0">
                <a:cs typeface="Times New Roman" pitchFamily="18" charset="0"/>
              </a:rPr>
              <a:t>Q. What types of computations do computer applications require?</a:t>
            </a:r>
          </a:p>
          <a:p>
            <a:pPr algn="just"/>
            <a:r>
              <a:rPr lang="en-GB" sz="2053" dirty="0">
                <a:cs typeface="Times New Roman" pitchFamily="18" charset="0"/>
              </a:rPr>
              <a:t>At first sight, there have to be as many types of computations as there are types of applications</a:t>
            </a:r>
          </a:p>
          <a:p>
            <a:pPr lvl="1" algn="just"/>
            <a:r>
              <a:rPr lang="en-GB" sz="2053" dirty="0">
                <a:cs typeface="Times New Roman" pitchFamily="18" charset="0"/>
              </a:rPr>
              <a:t>A word processor requires a different type of computation than an autopilot?</a:t>
            </a:r>
          </a:p>
          <a:p>
            <a:pPr algn="just">
              <a:buNone/>
            </a:pPr>
            <a:endParaRPr lang="en-GB" sz="336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Types of Computation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422400"/>
            <a:ext cx="10241280" cy="4295354"/>
          </a:xfrm>
        </p:spPr>
        <p:txBody>
          <a:bodyPr/>
          <a:lstStyle/>
          <a:p>
            <a:pPr algn="just">
              <a:buNone/>
            </a:pPr>
            <a:r>
              <a:rPr lang="en-GB" sz="2400" dirty="0">
                <a:cs typeface="Times New Roman" pitchFamily="18" charset="0"/>
              </a:rPr>
              <a:t>Different types of computations are needed by applications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Numerical computation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Forms a major component of all Science and Engineering applications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Data processing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Largely string processing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Storage, search, access and update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Input and Output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User interface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Textual or graphical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Web based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Communication</a:t>
            </a: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 of Computing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0"/>
            <a:ext cx="10241280" cy="4508714"/>
          </a:xfrm>
        </p:spPr>
        <p:txBody>
          <a:bodyPr/>
          <a:lstStyle/>
          <a:p>
            <a:pPr algn="just"/>
            <a:r>
              <a:rPr lang="en-US" sz="2400" dirty="0"/>
              <a:t>Figure </a:t>
            </a:r>
            <a:r>
              <a:rPr lang="en-US" sz="2400" dirty="0" smtClean="0"/>
              <a:t>summarizes some </a:t>
            </a:r>
            <a:r>
              <a:rPr lang="en-US" sz="2400" dirty="0"/>
              <a:t>of the major developments in the history of </a:t>
            </a:r>
            <a:r>
              <a:rPr lang="en-US" sz="2400" dirty="0" smtClean="0"/>
              <a:t>computing</a:t>
            </a:r>
          </a:p>
          <a:p>
            <a:pPr algn="just"/>
            <a:endParaRPr lang="en-GB" sz="2200" dirty="0"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4" y="1993246"/>
            <a:ext cx="6858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 of Computing contd.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1" y="1234016"/>
            <a:ext cx="7100047" cy="49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Computer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323129"/>
            <a:ext cx="10241280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System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A combination of components which cooperate and coordinate for a specific operation</a:t>
            </a:r>
          </a:p>
          <a:p>
            <a:pPr marL="426679" lvl="1" indent="0" algn="just">
              <a:buNone/>
            </a:pPr>
            <a:endParaRPr lang="en-GB" sz="2400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Hardware</a:t>
            </a:r>
            <a:r>
              <a:rPr lang="en-GB" sz="2400" dirty="0"/>
              <a:t>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Physical devices that you can see and touch in a computer system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Keyboard, screen, memory, DVD, etc.,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Software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Programs and instructions makes the hardware to work</a:t>
            </a:r>
          </a:p>
        </p:txBody>
      </p:sp>
    </p:spTree>
    <p:extLst>
      <p:ext uri="{BB962C8B-B14F-4D97-AF65-F5344CB8AC3E}">
        <p14:creationId xmlns:p14="http://schemas.microsoft.com/office/powerpoint/2010/main" val="2011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Functional Units of a Computer</a:t>
            </a:r>
            <a:endParaRPr lang="en-GB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3323" y="1280160"/>
            <a:ext cx="5122493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31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Functional Units of a </a:t>
            </a:r>
            <a:r>
              <a:rPr lang="en-US" sz="4000" dirty="0" smtClean="0"/>
              <a:t>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323129"/>
            <a:ext cx="10003416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Input unit 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Obtains information (data and computer programs) from input devices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keyboard, mouse, etc.,</a:t>
            </a:r>
          </a:p>
          <a:p>
            <a:pPr algn="just"/>
            <a:endParaRPr lang="en-GB" sz="2613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Output unit 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Takes information that has been processed by the computer and place it in different output devices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Printer, screens, etc.,</a:t>
            </a:r>
          </a:p>
        </p:txBody>
      </p:sp>
    </p:spTree>
    <p:extLst>
      <p:ext uri="{BB962C8B-B14F-4D97-AF65-F5344CB8AC3E}">
        <p14:creationId xmlns:p14="http://schemas.microsoft.com/office/powerpoint/2010/main" val="3897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Functional Units of a 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323129"/>
            <a:ext cx="10241280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CPU</a:t>
            </a:r>
            <a:r>
              <a:rPr lang="en-GB" sz="2400" dirty="0"/>
              <a:t> – </a:t>
            </a:r>
            <a:r>
              <a:rPr lang="en-GB" sz="2400" dirty="0">
                <a:cs typeface="Times New Roman" panose="02020603050405020304" pitchFamily="18" charset="0"/>
              </a:rPr>
              <a:t>computer’s coordinator and is responsible for supervising the operations of other sections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Control unit </a:t>
            </a:r>
            <a:r>
              <a:rPr lang="en-GB" sz="2240" dirty="0"/>
              <a:t>– </a:t>
            </a:r>
            <a:r>
              <a:rPr lang="en-GB" sz="1867" dirty="0">
                <a:cs typeface="Times New Roman" panose="02020603050405020304" pitchFamily="18" charset="0"/>
              </a:rPr>
              <a:t>coordinates the activities of various components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Arithmetic unit </a:t>
            </a:r>
            <a:r>
              <a:rPr lang="en-GB" sz="2240" dirty="0"/>
              <a:t>–</a:t>
            </a:r>
            <a:r>
              <a:rPr lang="en-GB" sz="1867" dirty="0">
                <a:cs typeface="Times New Roman" panose="02020603050405020304" pitchFamily="18" charset="0"/>
              </a:rPr>
              <a:t>operations such as addition and subtraction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Logic unit </a:t>
            </a:r>
            <a:r>
              <a:rPr lang="en-GB" sz="2240" dirty="0"/>
              <a:t>– </a:t>
            </a:r>
            <a:r>
              <a:rPr lang="en-GB" sz="1867" dirty="0">
                <a:cs typeface="Times New Roman" panose="02020603050405020304" pitchFamily="18" charset="0"/>
              </a:rPr>
              <a:t>operations result in either TRUE or FALSE</a:t>
            </a:r>
          </a:p>
          <a:p>
            <a:pPr lvl="1" algn="just">
              <a:buNone/>
            </a:pPr>
            <a:endParaRPr lang="en-GB" sz="1867" dirty="0">
              <a:cs typeface="Times New Roman" panose="02020603050405020304" pitchFamily="18" charset="0"/>
            </a:endParaRPr>
          </a:p>
          <a:p>
            <a:pPr marL="324276" lvl="1" indent="-281607" algn="just">
              <a:buFont typeface="Arial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Multiprocessor </a:t>
            </a:r>
          </a:p>
          <a:p>
            <a:pPr marL="1196256" lvl="2" indent="-342900" algn="just"/>
            <a:r>
              <a:rPr lang="en-GB" sz="2000" dirty="0">
                <a:cs typeface="Times New Roman" panose="02020603050405020304" pitchFamily="18" charset="0"/>
              </a:rPr>
              <a:t>Multiple processing units and hence, can perform many operations simultaneously</a:t>
            </a:r>
          </a:p>
          <a:p>
            <a:pPr lvl="1"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62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529081" y="355604"/>
            <a:ext cx="8309805" cy="703791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26679" algn="l"/>
                <a:tab pos="853356" algn="l"/>
                <a:tab pos="1280034" algn="l"/>
                <a:tab pos="1706713" algn="l"/>
                <a:tab pos="2133391" algn="l"/>
                <a:tab pos="2560069" algn="l"/>
                <a:tab pos="2986747" algn="l"/>
                <a:tab pos="3413425" algn="l"/>
                <a:tab pos="3840103" algn="l"/>
                <a:tab pos="4266782" algn="l"/>
                <a:tab pos="4693459" algn="l"/>
                <a:tab pos="5120138" algn="l"/>
                <a:tab pos="5546816" algn="l"/>
                <a:tab pos="5973494" algn="l"/>
                <a:tab pos="6400172" algn="l"/>
                <a:tab pos="6826851" algn="l"/>
                <a:tab pos="7253528" algn="l"/>
                <a:tab pos="7680207" algn="l"/>
                <a:tab pos="8106885" algn="l"/>
                <a:tab pos="8533562" algn="l"/>
              </a:tabLst>
            </a:pPr>
            <a:r>
              <a:rPr lang="en-GB" sz="4000" dirty="0" smtClean="0">
                <a:latin typeface="+mn-lt"/>
                <a:cs typeface="Times New Roman" pitchFamily="18" charset="0"/>
              </a:rPr>
              <a:t>Objectives</a:t>
            </a:r>
            <a:endParaRPr lang="en-GB" sz="2400" dirty="0">
              <a:latin typeface="+mn-lt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7541" y="1351281"/>
            <a:ext cx="10246659" cy="4356101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40" dirty="0">
                <a:latin typeface="+mj-lt"/>
                <a:cs typeface="Times New Roman" pitchFamily="18" charset="0"/>
              </a:rPr>
              <a:t>At the end of this lecture, student will be able to 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 smtClean="0">
                <a:latin typeface="+mj-lt"/>
                <a:cs typeface="Times New Roman" pitchFamily="18" charset="0"/>
              </a:rPr>
              <a:t>Explain </a:t>
            </a:r>
            <a:r>
              <a:rPr lang="en-US" sz="2200" dirty="0">
                <a:latin typeface="+mj-lt"/>
                <a:cs typeface="Times New Roman" pitchFamily="18" charset="0"/>
              </a:rPr>
              <a:t>the types of computers and their ubiquitous presence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>
                <a:latin typeface="+mj-lt"/>
                <a:cs typeface="Times New Roman" pitchFamily="18" charset="0"/>
              </a:rPr>
              <a:t>E</a:t>
            </a:r>
            <a:r>
              <a:rPr lang="en-US" sz="2200" dirty="0" smtClean="0">
                <a:latin typeface="+mj-lt"/>
                <a:cs typeface="Times New Roman" pitchFamily="18" charset="0"/>
              </a:rPr>
              <a:t>xplain </a:t>
            </a:r>
            <a:r>
              <a:rPr lang="en-US" sz="2200" dirty="0">
                <a:latin typeface="+mj-lt"/>
                <a:cs typeface="Times New Roman" pitchFamily="18" charset="0"/>
              </a:rPr>
              <a:t>the nature and types of computation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>
                <a:latin typeface="+mj-lt"/>
                <a:cs typeface="Times New Roman" pitchFamily="18" charset="0"/>
              </a:rPr>
              <a:t>S</a:t>
            </a:r>
            <a:r>
              <a:rPr lang="en-US" sz="2200" dirty="0" smtClean="0">
                <a:latin typeface="+mj-lt"/>
                <a:cs typeface="Times New Roman" pitchFamily="18" charset="0"/>
              </a:rPr>
              <a:t>tate </a:t>
            </a:r>
            <a:r>
              <a:rPr lang="en-US" sz="2200" dirty="0">
                <a:latin typeface="+mj-lt"/>
                <a:cs typeface="Times New Roman" pitchFamily="18" charset="0"/>
              </a:rPr>
              <a:t>the nature of requirements by computer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applications</a:t>
            </a:r>
            <a:endParaRPr lang="en-US" sz="22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33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Functional Units of a 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8" y="1323129"/>
            <a:ext cx="10070652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Memory unit </a:t>
            </a:r>
            <a:r>
              <a:rPr lang="en-GB" sz="2400" dirty="0"/>
              <a:t>- </a:t>
            </a:r>
            <a:r>
              <a:rPr lang="en-GB" sz="2400" dirty="0">
                <a:cs typeface="Times New Roman" panose="02020603050405020304" pitchFamily="18" charset="0"/>
              </a:rPr>
              <a:t>A storage device</a:t>
            </a: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Memory is classified into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Main </a:t>
            </a:r>
            <a:r>
              <a:rPr lang="en-GB" sz="2400" dirty="0">
                <a:cs typeface="Times New Roman" panose="02020603050405020304" pitchFamily="18" charset="0"/>
              </a:rPr>
              <a:t>memory </a:t>
            </a:r>
            <a:r>
              <a:rPr lang="en-GB" sz="2400" dirty="0" smtClean="0"/>
              <a:t>– </a:t>
            </a:r>
            <a:r>
              <a:rPr lang="en-GB" sz="2400" dirty="0">
                <a:cs typeface="Times New Roman" panose="02020603050405020304" pitchFamily="18" charset="0"/>
              </a:rPr>
              <a:t>primary memory, temporary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Rapid access, relatively low capacity, costly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RAM,ROM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Secondary </a:t>
            </a:r>
            <a:r>
              <a:rPr lang="en-GB" sz="2400" dirty="0">
                <a:cs typeface="Times New Roman" panose="02020603050405020304" pitchFamily="18" charset="0"/>
              </a:rPr>
              <a:t>memory – permanent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Long-term, high capacity, cheaper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disks, </a:t>
            </a:r>
            <a:r>
              <a:rPr lang="en-GB" sz="2000" dirty="0" smtClean="0">
                <a:cs typeface="Times New Roman" panose="02020603050405020304" pitchFamily="18" charset="0"/>
              </a:rPr>
              <a:t>pen drive, etc</a:t>
            </a:r>
            <a:r>
              <a:rPr lang="en-GB" sz="2000" dirty="0">
                <a:cs typeface="Times New Roman" panose="02020603050405020304" pitchFamily="18" charset="0"/>
              </a:rPr>
              <a:t>.,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Cache</a:t>
            </a:r>
            <a:r>
              <a:rPr lang="en-GB" sz="2400" dirty="0">
                <a:cs typeface="Times New Roman" panose="02020603050405020304" pitchFamily="18" charset="0"/>
              </a:rPr>
              <a:t>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placed between CPU and main memory</a:t>
            </a:r>
          </a:p>
          <a:p>
            <a:pPr algn="just"/>
            <a:endParaRPr lang="en-GB" sz="2613" dirty="0"/>
          </a:p>
          <a:p>
            <a:pPr algn="just"/>
            <a:endParaRPr lang="en-GB" sz="2613" dirty="0"/>
          </a:p>
          <a:p>
            <a:pPr algn="just"/>
            <a:endParaRPr lang="en-GB" sz="2240" dirty="0"/>
          </a:p>
        </p:txBody>
      </p:sp>
    </p:spTree>
    <p:extLst>
      <p:ext uri="{BB962C8B-B14F-4D97-AF65-F5344CB8AC3E}">
        <p14:creationId xmlns:p14="http://schemas.microsoft.com/office/powerpoint/2010/main" val="1386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Summary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156448"/>
            <a:ext cx="10241280" cy="4561310"/>
          </a:xfrm>
        </p:spPr>
        <p:txBody>
          <a:bodyPr/>
          <a:lstStyle/>
          <a:p>
            <a:pPr algn="just"/>
            <a:r>
              <a:rPr lang="en-IN" sz="2240" dirty="0">
                <a:cs typeface="Times New Roman" pitchFamily="18" charset="0"/>
              </a:rPr>
              <a:t>Computers are </a:t>
            </a:r>
            <a:r>
              <a:rPr lang="en-IN" sz="2240" dirty="0" smtClean="0">
                <a:cs typeface="Times New Roman" pitchFamily="18" charset="0"/>
              </a:rPr>
              <a:t>employed </a:t>
            </a:r>
            <a:r>
              <a:rPr lang="en-IN" sz="2240" dirty="0">
                <a:cs typeface="Times New Roman" pitchFamily="18" charset="0"/>
              </a:rPr>
              <a:t>in all aspects of human activities in the Information Age</a:t>
            </a:r>
          </a:p>
          <a:p>
            <a:pPr algn="just"/>
            <a:r>
              <a:rPr lang="en-IN" sz="2240" dirty="0">
                <a:cs typeface="Times New Roman" pitchFamily="18" charset="0"/>
              </a:rPr>
              <a:t>There are a wide variety of the types of computers, from mobile handsets through workstations and servers to distributed computers</a:t>
            </a:r>
          </a:p>
          <a:p>
            <a:pPr algn="just"/>
            <a:r>
              <a:rPr lang="en-IN" sz="2240" dirty="0" smtClean="0">
                <a:cs typeface="Times New Roman" pitchFamily="18" charset="0"/>
              </a:rPr>
              <a:t>A </a:t>
            </a:r>
            <a:r>
              <a:rPr lang="en-IN" sz="2240" dirty="0">
                <a:cs typeface="Times New Roman" pitchFamily="18" charset="0"/>
              </a:rPr>
              <a:t>computation is what happens when a computer is put to use by running a computer application</a:t>
            </a:r>
          </a:p>
          <a:p>
            <a:pPr algn="just"/>
            <a:r>
              <a:rPr lang="en-IN" sz="2240" dirty="0">
                <a:cs typeface="Times New Roman" pitchFamily="18" charset="0"/>
              </a:rPr>
              <a:t>Computer applications are mainly software that reside in a computer to be </a:t>
            </a:r>
            <a:r>
              <a:rPr lang="en-IN" sz="2240" dirty="0" smtClean="0">
                <a:cs typeface="Times New Roman" pitchFamily="18" charset="0"/>
              </a:rPr>
              <a:t>run</a:t>
            </a:r>
          </a:p>
          <a:p>
            <a:pPr marL="333342" indent="-333342" algn="just"/>
            <a:r>
              <a:rPr lang="en-IN" sz="2240" dirty="0">
                <a:cs typeface="Times New Roman" pitchFamily="18" charset="0"/>
              </a:rPr>
              <a:t>A wide variety of computations are performed by applications: numerical computation, data processing, input/output, user interface and communication</a:t>
            </a:r>
          </a:p>
          <a:p>
            <a:pPr marL="333342" indent="-333342" algn="just"/>
            <a:r>
              <a:rPr lang="en-IN" sz="2240" dirty="0">
                <a:cs typeface="Times New Roman" pitchFamily="18" charset="0"/>
              </a:rPr>
              <a:t>Computers are designed to perform a basic set of computation: fetch, operate &amp; store information from memory and perform input/output </a:t>
            </a:r>
            <a:r>
              <a:rPr lang="en-IN" sz="2240" dirty="0" smtClean="0">
                <a:cs typeface="Times New Roman" pitchFamily="18" charset="0"/>
              </a:rPr>
              <a:t>operations</a:t>
            </a:r>
            <a:endParaRPr lang="en-IN" sz="224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74059" y="1323129"/>
            <a:ext cx="9910482" cy="4394625"/>
          </a:xfrm>
        </p:spPr>
        <p:txBody>
          <a:bodyPr/>
          <a:lstStyle/>
          <a:p>
            <a:pPr algn="just"/>
            <a:r>
              <a:rPr lang="en-GB" sz="2240" dirty="0">
                <a:cs typeface="Times New Roman" pitchFamily="18" charset="0"/>
              </a:rPr>
              <a:t>Computers</a:t>
            </a:r>
          </a:p>
          <a:p>
            <a:pPr algn="just"/>
            <a:r>
              <a:rPr lang="en-GB" sz="2240" dirty="0">
                <a:cs typeface="Times New Roman" pitchFamily="18" charset="0"/>
              </a:rPr>
              <a:t>Computer Applications</a:t>
            </a:r>
          </a:p>
          <a:p>
            <a:pPr algn="just"/>
            <a:r>
              <a:rPr lang="en-GB" sz="2240" dirty="0">
                <a:cs typeface="Times New Roman" pitchFamily="18" charset="0"/>
              </a:rPr>
              <a:t>Computation</a:t>
            </a:r>
          </a:p>
          <a:p>
            <a:pPr algn="just"/>
            <a:endParaRPr lang="en-US" sz="224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99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3"/>
            <a:ext cx="10241280" cy="4508713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An electronic device capable of performing computations and making logical decisions at high speed</a:t>
            </a: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cs typeface="Times New Roman" panose="02020603050405020304" pitchFamily="18" charset="0"/>
              </a:rPr>
              <a:t>Accepts </a:t>
            </a:r>
            <a:r>
              <a:rPr lang="en-GB" sz="2400" dirty="0">
                <a:cs typeface="Times New Roman" panose="02020603050405020304" pitchFamily="18" charset="0"/>
              </a:rPr>
              <a:t>data and instructions, stores in its memory, processes and gives the results to the user</a:t>
            </a:r>
          </a:p>
          <a:p>
            <a:pPr algn="just"/>
            <a:endParaRPr lang="en-GB" sz="2400" dirty="0" smtClean="0"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cs typeface="Times New Roman" panose="02020603050405020304" pitchFamily="18" charset="0"/>
              </a:rPr>
              <a:t>The </a:t>
            </a:r>
            <a:r>
              <a:rPr lang="en-GB" sz="2400" dirty="0">
                <a:cs typeface="Times New Roman" panose="02020603050405020304" pitchFamily="18" charset="0"/>
              </a:rPr>
              <a:t>term computer is derived from the Latin word </a:t>
            </a:r>
            <a:r>
              <a:rPr lang="en-GB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compute</a:t>
            </a:r>
            <a:r>
              <a:rPr lang="en-GB" sz="2400" i="1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cs typeface="Times New Roman" panose="02020603050405020304" pitchFamily="18" charset="0"/>
              </a:rPr>
              <a:t>which means to calculate or to manipulate</a:t>
            </a:r>
            <a:endParaRPr lang="en-GB" sz="2400" i="1" dirty="0"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41" y="284481"/>
            <a:ext cx="10502153" cy="1038650"/>
          </a:xfrm>
        </p:spPr>
        <p:txBody>
          <a:bodyPr/>
          <a:lstStyle/>
          <a:p>
            <a:r>
              <a:rPr lang="en-GB" sz="4000" dirty="0"/>
              <a:t>Computers are </a:t>
            </a:r>
            <a:r>
              <a:rPr lang="en-GB" sz="4000" dirty="0" smtClean="0"/>
              <a:t>Everywhere and in </a:t>
            </a:r>
            <a:r>
              <a:rPr lang="en-GB" sz="4000" dirty="0"/>
              <a:t>Various Types</a:t>
            </a:r>
            <a:endParaRPr lang="en-US" sz="4000" dirty="0"/>
          </a:p>
        </p:txBody>
      </p:sp>
      <p:pic>
        <p:nvPicPr>
          <p:cNvPr id="4" name="Picture 3" descr="320px-Computer-aj_aj_ashton_0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6" y="1200136"/>
            <a:ext cx="2844852" cy="2844852"/>
          </a:xfrm>
          <a:prstGeom prst="rect">
            <a:avLst/>
          </a:prstGeom>
        </p:spPr>
      </p:pic>
      <p:pic>
        <p:nvPicPr>
          <p:cNvPr id="5" name="Picture 4" descr="Sony_VAIO_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2926" y="1600190"/>
            <a:ext cx="2466993" cy="1850244"/>
          </a:xfrm>
          <a:prstGeom prst="rect">
            <a:avLst/>
          </a:prstGeom>
        </p:spPr>
      </p:pic>
      <p:pic>
        <p:nvPicPr>
          <p:cNvPr id="6" name="Picture 5" descr="300px-HP_2133_Mini-Note_PC_(front_view_compare_with_pencil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190" y="3897159"/>
            <a:ext cx="2266966" cy="2017600"/>
          </a:xfrm>
          <a:prstGeom prst="rect">
            <a:avLst/>
          </a:prstGeom>
        </p:spPr>
      </p:pic>
      <p:pic>
        <p:nvPicPr>
          <p:cNvPr id="9" name="Picture 8" descr="IBM_Blue_Gene_P_supercompu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7939" y="3533779"/>
            <a:ext cx="3935147" cy="26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5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306" y="284480"/>
            <a:ext cx="10233212" cy="1038649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Computers are Everywhere and in Various Types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95834" y="4750250"/>
            <a:ext cx="4960626" cy="1450546"/>
          </a:xfrm>
        </p:spPr>
        <p:txBody>
          <a:bodyPr/>
          <a:lstStyle/>
          <a:p>
            <a:pPr algn="just">
              <a:buNone/>
            </a:pPr>
            <a:r>
              <a:rPr lang="en-GB" sz="2240" dirty="0">
                <a:cs typeface="Times New Roman" pitchFamily="18" charset="0"/>
              </a:rPr>
              <a:t>Not just traditional computing machines: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Email servers, File servers, Database servers, ...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Network switches, routers, ...</a:t>
            </a:r>
          </a:p>
          <a:p>
            <a:pPr lvl="1" algn="just"/>
            <a:endParaRPr lang="en-GB" sz="1867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640px-Rack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15" y="1866891"/>
            <a:ext cx="2901517" cy="3867177"/>
          </a:xfrm>
          <a:prstGeom prst="rect">
            <a:avLst/>
          </a:prstGeom>
        </p:spPr>
      </p:pic>
      <p:pic>
        <p:nvPicPr>
          <p:cNvPr id="10" name="Picture 9" descr="core_rout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547" y="2266943"/>
            <a:ext cx="3588913" cy="2133615"/>
          </a:xfrm>
          <a:prstGeom prst="rect">
            <a:avLst/>
          </a:prstGeom>
        </p:spPr>
      </p:pic>
      <p:pic>
        <p:nvPicPr>
          <p:cNvPr id="11" name="Picture 10" descr="wireless_rou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93" y="2475872"/>
            <a:ext cx="2311400" cy="17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GB" sz="4000" dirty="0"/>
              <a:t>Is this a Computer?</a:t>
            </a:r>
            <a:endParaRPr lang="en-US" sz="4000" dirty="0"/>
          </a:p>
        </p:txBody>
      </p:sp>
      <p:pic>
        <p:nvPicPr>
          <p:cNvPr id="4" name="Picture 3" descr="IPhone_keyboard_unblur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61" y="1333490"/>
            <a:ext cx="4067204" cy="42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US" sz="4000" dirty="0"/>
              <a:t>Newer and More Ubiquitous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9082" y="4533911"/>
            <a:ext cx="3893818" cy="1183844"/>
          </a:xfrm>
        </p:spPr>
        <p:txBody>
          <a:bodyPr/>
          <a:lstStyle/>
          <a:p>
            <a:pPr lvl="1" algn="just"/>
            <a:r>
              <a:rPr lang="en-GB" sz="1867" dirty="0">
                <a:cs typeface="Times New Roman" pitchFamily="18" charset="0"/>
              </a:rPr>
              <a:t>Mobiles, Tablets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Wearable devices</a:t>
            </a:r>
            <a:endParaRPr lang="en-US" sz="1867" dirty="0">
              <a:cs typeface="Times New Roman" pitchFamily="18" charset="0"/>
            </a:endParaRPr>
          </a:p>
          <a:p>
            <a:pPr lvl="1" algn="just"/>
            <a:endParaRPr lang="en-GB" sz="1867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Phone_keyboard_unblur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6" y="1133460"/>
            <a:ext cx="2241268" cy="2333642"/>
          </a:xfrm>
          <a:prstGeom prst="rect">
            <a:avLst/>
          </a:prstGeom>
        </p:spPr>
      </p:pic>
      <p:pic>
        <p:nvPicPr>
          <p:cNvPr id="5" name="Picture 4" descr="220px-IPad1stG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1" y="1083102"/>
            <a:ext cx="2600343" cy="2584027"/>
          </a:xfrm>
          <a:prstGeom prst="rect">
            <a:avLst/>
          </a:prstGeom>
        </p:spPr>
      </p:pic>
      <p:pic>
        <p:nvPicPr>
          <p:cNvPr id="6" name="Picture 5" descr="220px-WimmOneInBa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746" y="1188302"/>
            <a:ext cx="2607733" cy="2678853"/>
          </a:xfrm>
          <a:prstGeom prst="rect">
            <a:avLst/>
          </a:prstGeom>
        </p:spPr>
      </p:pic>
      <p:pic>
        <p:nvPicPr>
          <p:cNvPr id="7" name="Picture 6" descr="220px-Google_Glass_deta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067183"/>
            <a:ext cx="2607733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US" sz="4000" dirty="0"/>
              <a:t>Computers Need Not be Single Units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5695" y="4333884"/>
            <a:ext cx="3827144" cy="1583897"/>
          </a:xfrm>
        </p:spPr>
        <p:txBody>
          <a:bodyPr/>
          <a:lstStyle/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Distributed computers</a:t>
            </a:r>
          </a:p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Data farms</a:t>
            </a:r>
          </a:p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Computing grids and clouds</a:t>
            </a:r>
          </a:p>
          <a:p>
            <a:pPr algn="just"/>
            <a:endParaRPr lang="en-GB" sz="224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Computer_cluster_MEGWARE.CL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32" y="1133461"/>
            <a:ext cx="3929309" cy="2667019"/>
          </a:xfrm>
          <a:prstGeom prst="rect">
            <a:avLst/>
          </a:prstGeom>
        </p:spPr>
      </p:pic>
      <p:pic>
        <p:nvPicPr>
          <p:cNvPr id="6" name="Picture 5" descr="CERN_Server_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6250" y="2733675"/>
            <a:ext cx="4600607" cy="3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180</TotalTime>
  <Words>737</Words>
  <Application>Microsoft Office PowerPoint</Application>
  <PresentationFormat>Custom</PresentationFormat>
  <Paragraphs>117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Computer</vt:lpstr>
      <vt:lpstr>Computers are Everywhere and in Various Types</vt:lpstr>
      <vt:lpstr>Computers are Everywhere and in Various Types</vt:lpstr>
      <vt:lpstr>Is this a Computer?</vt:lpstr>
      <vt:lpstr>Newer and More Ubiquitous Types</vt:lpstr>
      <vt:lpstr>Computers Need Not be Single Units </vt:lpstr>
      <vt:lpstr>Can You See Computer(s) in These?</vt:lpstr>
      <vt:lpstr>Computer Applications</vt:lpstr>
      <vt:lpstr>Nature of Computation</vt:lpstr>
      <vt:lpstr>Types of Computation</vt:lpstr>
      <vt:lpstr>History of Computing</vt:lpstr>
      <vt:lpstr>History of Computing contd.</vt:lpstr>
      <vt:lpstr>Computer</vt:lpstr>
      <vt:lpstr>Basic Functional Units of a Computer</vt:lpstr>
      <vt:lpstr>Basic Functional Units of a Computer contd.</vt:lpstr>
      <vt:lpstr>Basic Functional Units of a Computer contd.</vt:lpstr>
      <vt:lpstr>Basic Functional Units of a Computer contd.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78</cp:revision>
  <dcterms:created xsi:type="dcterms:W3CDTF">2015-10-21T06:04:19Z</dcterms:created>
  <dcterms:modified xsi:type="dcterms:W3CDTF">2018-08-27T05:43:01Z</dcterms:modified>
</cp:coreProperties>
</file>