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42" r:id="rId2"/>
    <p:sldId id="310" r:id="rId3"/>
    <p:sldId id="311" r:id="rId4"/>
    <p:sldId id="312" r:id="rId5"/>
    <p:sldId id="313" r:id="rId6"/>
    <p:sldId id="315" r:id="rId7"/>
    <p:sldId id="316" r:id="rId8"/>
    <p:sldId id="317" r:id="rId9"/>
    <p:sldId id="318" r:id="rId10"/>
    <p:sldId id="320" r:id="rId11"/>
    <p:sldId id="321" r:id="rId12"/>
    <p:sldId id="338" r:id="rId13"/>
    <p:sldId id="324" r:id="rId14"/>
    <p:sldId id="325" r:id="rId15"/>
    <p:sldId id="341" r:id="rId16"/>
    <p:sldId id="331" r:id="rId17"/>
    <p:sldId id="332" r:id="rId18"/>
    <p:sldId id="333" r:id="rId19"/>
    <p:sldId id="334" r:id="rId20"/>
    <p:sldId id="335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67" d="100"/>
          <a:sy n="67" d="100"/>
        </p:scale>
        <p:origin x="124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19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926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788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3137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6203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6203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682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564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074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118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8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4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113" y="2066926"/>
            <a:ext cx="581977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Fundamentals of Algorithms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0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</a:t>
            </a:r>
            <a:r>
              <a:rPr lang="en-US" sz="2000" dirty="0" smtClean="0">
                <a:cs typeface="Times New Roman" pitchFamily="18" charset="0"/>
              </a:rPr>
              <a:t>Rai E.</a:t>
            </a:r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1955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Example: Executable Code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lum bright="-22000" contras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9626"/>
            <a:ext cx="5638800" cy="5307107"/>
          </a:xfrm>
        </p:spPr>
      </p:pic>
    </p:spTree>
    <p:extLst>
      <p:ext uri="{BB962C8B-B14F-4D97-AF65-F5344CB8AC3E}">
        <p14:creationId xmlns:p14="http://schemas.microsoft.com/office/powerpoint/2010/main" val="313286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 smtClean="0"/>
              <a:t>Algorithms and Programs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 smtClean="0">
                <a:solidFill>
                  <a:srgbClr val="0000CC"/>
                </a:solidFill>
              </a:rPr>
              <a:t>An Algorithm</a:t>
            </a:r>
          </a:p>
          <a:p>
            <a:pPr marL="0" indent="0" algn="just">
              <a:tabLst>
                <a:tab pos="400050" algn="l"/>
              </a:tabLst>
            </a:pPr>
            <a:r>
              <a:rPr lang="en-IN" sz="2400" dirty="0" smtClean="0"/>
              <a:t>   Sequence of steps or procedure to solve a problem</a:t>
            </a:r>
          </a:p>
          <a:p>
            <a:r>
              <a:rPr lang="en-US" sz="2400" dirty="0" smtClean="0"/>
              <a:t>A procedure for solving a problem consists of</a:t>
            </a:r>
          </a:p>
          <a:p>
            <a:pPr lvl="1"/>
            <a:r>
              <a:rPr lang="en-US" sz="2000" dirty="0" smtClean="0"/>
              <a:t>actions to be executed, and</a:t>
            </a:r>
          </a:p>
          <a:p>
            <a:pPr lvl="1"/>
            <a:r>
              <a:rPr lang="en-US" sz="2000" dirty="0" smtClean="0"/>
              <a:t>order in which these actions are to be executed</a:t>
            </a:r>
            <a:endParaRPr lang="en-IN" sz="2000" dirty="0" smtClean="0"/>
          </a:p>
          <a:p>
            <a:pPr marL="0" indent="0" algn="just">
              <a:buNone/>
            </a:pPr>
            <a:endParaRPr lang="en-IN" sz="2400" dirty="0" smtClean="0">
              <a:solidFill>
                <a:srgbClr val="0000CC"/>
              </a:solidFill>
            </a:endParaRPr>
          </a:p>
          <a:p>
            <a:pPr marL="0" indent="0" algn="just">
              <a:buNone/>
            </a:pPr>
            <a:r>
              <a:rPr lang="en-IN" sz="2400" dirty="0" smtClean="0">
                <a:solidFill>
                  <a:srgbClr val="0000CC"/>
                </a:solidFill>
              </a:rPr>
              <a:t>A Computer Program</a:t>
            </a:r>
          </a:p>
          <a:p>
            <a:pPr algn="just"/>
            <a:r>
              <a:rPr lang="en-IN" sz="2400" dirty="0" smtClean="0"/>
              <a:t>It is the algorithm to solve a problem, expressed in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213520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Characteristics of an Algorithm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5029200"/>
          </a:xfrm>
        </p:spPr>
        <p:txBody>
          <a:bodyPr/>
          <a:lstStyle/>
          <a:p>
            <a:pPr algn="just"/>
            <a:r>
              <a:rPr lang="en-IN" sz="2400" dirty="0" smtClean="0"/>
              <a:t>Input </a:t>
            </a:r>
          </a:p>
          <a:p>
            <a:pPr lvl="1" algn="just"/>
            <a:r>
              <a:rPr lang="en-IN" sz="2200" dirty="0" smtClean="0"/>
              <a:t>May accept zero or more inputs</a:t>
            </a:r>
          </a:p>
          <a:p>
            <a:pPr algn="just"/>
            <a:r>
              <a:rPr lang="en-IN" sz="2400" dirty="0" smtClean="0"/>
              <a:t>Output</a:t>
            </a:r>
          </a:p>
          <a:p>
            <a:pPr lvl="1" algn="just"/>
            <a:r>
              <a:rPr lang="en-IN" sz="2200" dirty="0"/>
              <a:t>Should produce at least one output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 smtClean="0"/>
              <a:t>Definiteness</a:t>
            </a:r>
            <a:endParaRPr lang="en-IN" sz="2000" dirty="0" smtClean="0"/>
          </a:p>
          <a:p>
            <a:pPr lvl="1" algn="just"/>
            <a:r>
              <a:rPr lang="en-US" sz="2200" dirty="0"/>
              <a:t>Each step of an algorithm must be precisely defined</a:t>
            </a:r>
          </a:p>
          <a:p>
            <a:pPr algn="just"/>
            <a:r>
              <a:rPr lang="en-IN" sz="2400" dirty="0" smtClean="0"/>
              <a:t>Finiteness</a:t>
            </a:r>
          </a:p>
          <a:p>
            <a:pPr lvl="1" algn="just"/>
            <a:r>
              <a:rPr lang="en-IN" sz="2200" dirty="0"/>
              <a:t>An algorithm must always terminate after a finite number of steps</a:t>
            </a:r>
          </a:p>
          <a:p>
            <a:pPr algn="just"/>
            <a:r>
              <a:rPr lang="en-IN" sz="2400" dirty="0" smtClean="0"/>
              <a:t>Effectiveness</a:t>
            </a:r>
          </a:p>
          <a:p>
            <a:pPr lvl="1" algn="just"/>
            <a:r>
              <a:rPr lang="en-IN" sz="2200" dirty="0"/>
              <a:t>Steps must be simple and can </a:t>
            </a:r>
            <a:r>
              <a:rPr lang="en-US" sz="2200" dirty="0"/>
              <a:t>be done exactly and in a finite length of time, by person using pencil and paper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33438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Memory, Storage and Variable</a:t>
            </a:r>
            <a:endParaRPr 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66800" y="12954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 descr="D:\SARMA\DOCS\Current\NEO_ESC108A\computing_elemen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2899" y="1536383"/>
            <a:ext cx="4355901" cy="4114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6149" y="1470025"/>
            <a:ext cx="4191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Computers store values in its memory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value is associated with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Name  (Variable)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Address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Hence in Computer algorithms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Variables are used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1" i="1" dirty="0" smtClean="0"/>
              <a:t>Variables are associated with type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Variable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983161"/>
          </a:xfrm>
        </p:spPr>
        <p:txBody>
          <a:bodyPr/>
          <a:lstStyle/>
          <a:p>
            <a:r>
              <a:rPr lang="en-IN" sz="2400" dirty="0" smtClean="0"/>
              <a:t>Consider the assignment statement</a:t>
            </a:r>
            <a:endParaRPr lang="en-IN" sz="2800" dirty="0" smtClean="0"/>
          </a:p>
          <a:p>
            <a:pPr marL="914400" lvl="2" indent="0">
              <a:buNone/>
            </a:pPr>
            <a:r>
              <a:rPr lang="en-IN" sz="2200" dirty="0" err="1" smtClean="0"/>
              <a:t>num</a:t>
            </a:r>
            <a:r>
              <a:rPr lang="en-IN" sz="2200" dirty="0" smtClean="0"/>
              <a:t> </a:t>
            </a:r>
            <a:r>
              <a:rPr lang="en-IN" sz="2200" b="1" dirty="0" smtClean="0"/>
              <a:t>=</a:t>
            </a:r>
            <a:r>
              <a:rPr lang="en-IN" sz="2200" dirty="0" smtClean="0"/>
              <a:t> 5;</a:t>
            </a:r>
          </a:p>
          <a:p>
            <a:pPr marL="914400" lvl="2" indent="0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{the variable </a:t>
            </a:r>
            <a:r>
              <a:rPr lang="en-IN" sz="2200" i="1" dirty="0" smtClean="0">
                <a:solidFill>
                  <a:srgbClr val="0070C0"/>
                </a:solidFill>
              </a:rPr>
              <a:t>num</a:t>
            </a:r>
            <a:r>
              <a:rPr lang="en-IN" sz="2200" dirty="0" smtClean="0">
                <a:solidFill>
                  <a:srgbClr val="0070C0"/>
                </a:solidFill>
              </a:rPr>
              <a:t> refers to integer object instance containing the value 5 }</a:t>
            </a:r>
            <a:endParaRPr lang="en-IN" sz="22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3962400"/>
            <a:ext cx="14478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5" idx="1"/>
            <a:endCxn id="5" idx="3"/>
          </p:cNvCxnSpPr>
          <p:nvPr/>
        </p:nvCxnSpPr>
        <p:spPr>
          <a:xfrm>
            <a:off x="5105400" y="45339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57600" y="4343400"/>
            <a:ext cx="1295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45836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0887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Example: Swap 2 Variables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5287962"/>
          </a:xfrm>
        </p:spPr>
        <p:txBody>
          <a:bodyPr/>
          <a:lstStyle/>
          <a:p>
            <a:r>
              <a:rPr lang="en-IN" sz="2400" dirty="0" smtClean="0">
                <a:solidFill>
                  <a:srgbClr val="FF0000"/>
                </a:solidFill>
              </a:rPr>
              <a:t>Swap values in two integer variables</a:t>
            </a:r>
          </a:p>
          <a:p>
            <a:pPr lvl="1"/>
            <a:r>
              <a:rPr lang="en-IN" sz="2200" dirty="0" smtClean="0"/>
              <a:t>Problem definition:</a:t>
            </a:r>
          </a:p>
          <a:p>
            <a:pPr lvl="2"/>
            <a:r>
              <a:rPr lang="en-IN" sz="2200" dirty="0" smtClean="0"/>
              <a:t>x has an integer value ‘k’</a:t>
            </a:r>
          </a:p>
          <a:p>
            <a:pPr lvl="2"/>
            <a:r>
              <a:rPr lang="en-IN" sz="2200" dirty="0" smtClean="0"/>
              <a:t>y has an integer value ‘l’</a:t>
            </a:r>
          </a:p>
          <a:p>
            <a:pPr lvl="2"/>
            <a:r>
              <a:rPr lang="en-IN" sz="2200" dirty="0" smtClean="0"/>
              <a:t>At end of execution</a:t>
            </a:r>
          </a:p>
          <a:p>
            <a:pPr lvl="3"/>
            <a:r>
              <a:rPr lang="en-IN" sz="2200" dirty="0" smtClean="0"/>
              <a:t>x must have integer value ‘l’</a:t>
            </a:r>
          </a:p>
          <a:p>
            <a:pPr lvl="3"/>
            <a:r>
              <a:rPr lang="en-IN" sz="2200" dirty="0" smtClean="0"/>
              <a:t>y must have integer value ‘k’</a:t>
            </a:r>
          </a:p>
          <a:p>
            <a:pPr marL="1371600" lvl="3" indent="0">
              <a:buNone/>
            </a:pPr>
            <a:endParaRPr lang="en-IN" dirty="0" smtClean="0"/>
          </a:p>
          <a:p>
            <a:r>
              <a:rPr lang="en-IN" sz="2400" dirty="0"/>
              <a:t>APPROACH</a:t>
            </a:r>
          </a:p>
          <a:p>
            <a:pPr lvl="1"/>
            <a:r>
              <a:rPr lang="en-IN" sz="2200" dirty="0"/>
              <a:t>No initial checks are required</a:t>
            </a:r>
            <a:endParaRPr lang="en-IN" sz="2200" dirty="0">
              <a:solidFill>
                <a:srgbClr val="0070C0"/>
              </a:solidFill>
            </a:endParaRPr>
          </a:p>
          <a:p>
            <a:pPr lvl="1"/>
            <a:r>
              <a:rPr lang="en-IN" sz="2200" dirty="0"/>
              <a:t>To Swap values of variables, we need a third variable</a:t>
            </a:r>
          </a:p>
          <a:p>
            <a:pPr lvl="2"/>
            <a:r>
              <a:rPr lang="en-IN" sz="2200" dirty="0">
                <a:solidFill>
                  <a:srgbClr val="FF0000"/>
                </a:solidFill>
              </a:rPr>
              <a:t>Take an example: a := 10 and b :=20</a:t>
            </a:r>
            <a:endParaRPr lang="en-IN" sz="2200" dirty="0">
              <a:solidFill>
                <a:srgbClr val="0070C0"/>
              </a:solidFill>
            </a:endParaRPr>
          </a:p>
          <a:p>
            <a:pPr lvl="3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92535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Example: Swap 2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94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43000" y="3276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95600" y="3276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2209800" y="3695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876800" y="3429000"/>
            <a:ext cx="1066800" cy="99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4876800" y="3429000"/>
            <a:ext cx="1066800" cy="99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90600" y="49530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743200" y="49530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</a:p>
        </p:txBody>
      </p:sp>
      <p:cxnSp>
        <p:nvCxnSpPr>
          <p:cNvPr id="39" name="Straight Arrow Connector 38"/>
          <p:cNvCxnSpPr>
            <a:stCxn id="38" idx="1"/>
            <a:endCxn id="37" idx="3"/>
          </p:cNvCxnSpPr>
          <p:nvPr/>
        </p:nvCxnSpPr>
        <p:spPr>
          <a:xfrm rot="10800000">
            <a:off x="20574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95400" y="594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0" y="594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724400" y="5105400"/>
            <a:ext cx="1066800" cy="99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 flipV="1">
            <a:off x="4724400" y="5105400"/>
            <a:ext cx="1066800" cy="99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3200" y="3657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:= a;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525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:= 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0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/>
      <p:bldP spid="37" grpId="0" animBg="1"/>
      <p:bldP spid="38" grpId="0" animBg="1"/>
      <p:bldP spid="40" grpId="0"/>
      <p:bldP spid="41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Example: Swap 2 Variables contd.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94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672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198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5334000" y="1790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2438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267200" y="47244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19800" y="47244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334000" y="5143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571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67200" y="30480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19800" y="30480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>
            <a:off x="5334000" y="3467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9600" y="4114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72200" y="411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066800" y="32004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91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1828800" y="5334000"/>
            <a:ext cx="533400" cy="381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86000" y="4648200"/>
            <a:ext cx="1600200" cy="1143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152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  := a;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15200" y="3276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:= b;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15200" y="495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:=  temp;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0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/>
      <p:bldP spid="17" grpId="0" animBg="1"/>
      <p:bldP spid="18" grpId="0" animBg="1"/>
      <p:bldP spid="20" grpId="0"/>
      <p:bldP spid="21" grpId="0"/>
      <p:bldP spid="24" grpId="0" animBg="1"/>
      <p:bldP spid="25" grpId="0" animBg="1"/>
      <p:bldP spid="27" grpId="0"/>
      <p:bldP spid="29" grpId="0"/>
      <p:bldP spid="31" grpId="0"/>
      <p:bldP spid="28" grpId="0"/>
      <p:bldP spid="32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Example: Swap 2 Variables contd.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562600"/>
          </a:xfrm>
        </p:spPr>
        <p:txBody>
          <a:bodyPr/>
          <a:lstStyle/>
          <a:p>
            <a:endParaRPr lang="en-IN" dirty="0" smtClean="0"/>
          </a:p>
          <a:p>
            <a:r>
              <a:rPr lang="en-IN" sz="2400" dirty="0" smtClean="0">
                <a:solidFill>
                  <a:srgbClr val="0000CC"/>
                </a:solidFill>
              </a:rPr>
              <a:t>Final Algorithm: Swapping two variables</a:t>
            </a:r>
          </a:p>
          <a:p>
            <a:pPr marL="0" indent="0">
              <a:buNone/>
            </a:pPr>
            <a:r>
              <a:rPr lang="en-IN" sz="1400" b="1" dirty="0" smtClean="0"/>
              <a:t>	</a:t>
            </a:r>
          </a:p>
          <a:p>
            <a:pPr marL="0" indent="0">
              <a:buNone/>
            </a:pPr>
            <a:r>
              <a:rPr lang="en-IN" sz="1400" b="1" dirty="0" smtClean="0"/>
              <a:t>	</a:t>
            </a:r>
            <a:r>
              <a:rPr lang="en-IN" sz="2400" b="1" dirty="0" smtClean="0"/>
              <a:t>Algorithm</a:t>
            </a:r>
            <a:r>
              <a:rPr lang="en-IN" sz="2400" dirty="0" smtClean="0"/>
              <a:t> swap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b="1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a,b,temp</a:t>
            </a:r>
            <a:r>
              <a:rPr lang="en-IN" sz="2400" dirty="0" smtClean="0"/>
              <a:t> :</a:t>
            </a:r>
            <a:r>
              <a:rPr lang="en-IN" sz="2400" b="1" dirty="0" smtClean="0"/>
              <a:t>integer</a:t>
            </a:r>
            <a:r>
              <a:rPr lang="en-IN" sz="2400" dirty="0" smtClean="0"/>
              <a:t>; </a:t>
            </a:r>
            <a:r>
              <a:rPr lang="en-IN" sz="2400" dirty="0" smtClean="0">
                <a:solidFill>
                  <a:srgbClr val="7030A0"/>
                </a:solidFill>
              </a:rPr>
              <a:t>{The temporary variable} </a:t>
            </a:r>
          </a:p>
          <a:p>
            <a:pPr marL="914400" lvl="2" indent="0">
              <a:buNone/>
            </a:pPr>
            <a:r>
              <a:rPr lang="en-IN" b="1" dirty="0" smtClean="0"/>
              <a:t>begin</a:t>
            </a:r>
          </a:p>
          <a:p>
            <a:pPr marL="914400" lvl="2" indent="0">
              <a:buNone/>
            </a:pPr>
            <a:r>
              <a:rPr lang="en-IN" dirty="0" smtClean="0"/>
              <a:t>	temp </a:t>
            </a:r>
            <a:r>
              <a:rPr lang="en-IN" b="1" dirty="0" smtClean="0"/>
              <a:t>:=</a:t>
            </a:r>
            <a:r>
              <a:rPr lang="en-IN" dirty="0" smtClean="0"/>
              <a:t> a ;</a:t>
            </a:r>
          </a:p>
          <a:p>
            <a:pPr marL="914400" lvl="2" indent="0">
              <a:buNone/>
            </a:pPr>
            <a:r>
              <a:rPr lang="en-IN" dirty="0" smtClean="0"/>
              <a:t>	 a </a:t>
            </a:r>
            <a:r>
              <a:rPr lang="en-IN" b="1" dirty="0" smtClean="0"/>
              <a:t>:=</a:t>
            </a:r>
            <a:r>
              <a:rPr lang="en-IN" dirty="0" smtClean="0"/>
              <a:t> b ;</a:t>
            </a:r>
          </a:p>
          <a:p>
            <a:pPr marL="914400" lvl="2" indent="0">
              <a:buNone/>
            </a:pPr>
            <a:r>
              <a:rPr lang="en-IN" dirty="0" smtClean="0"/>
              <a:t>	 b </a:t>
            </a:r>
            <a:r>
              <a:rPr lang="en-IN" b="1" dirty="0" smtClean="0"/>
              <a:t>:=</a:t>
            </a:r>
            <a:r>
              <a:rPr lang="en-IN" dirty="0" smtClean="0"/>
              <a:t> temp ;</a:t>
            </a:r>
          </a:p>
          <a:p>
            <a:pPr marL="914400" lvl="2" indent="0">
              <a:buNone/>
            </a:pPr>
            <a:r>
              <a:rPr lang="en-IN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12007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Practice Problems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5333999"/>
          </a:xfrm>
        </p:spPr>
        <p:txBody>
          <a:bodyPr/>
          <a:lstStyle/>
          <a:p>
            <a:pPr marL="357188" indent="-357188" algn="just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Write an algorithm to </a:t>
            </a:r>
          </a:p>
          <a:p>
            <a:pPr marL="757238" lvl="1" indent="-357188" algn="just"/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Calculate the sum of two numbers</a:t>
            </a:r>
          </a:p>
          <a:p>
            <a:pPr marL="757238" lvl="1" indent="-357188" algn="just"/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Calculate the area of a circle</a:t>
            </a:r>
          </a:p>
          <a:p>
            <a:pPr marL="757238" lvl="1" indent="-357188" algn="just"/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Find the largest of three numbers</a:t>
            </a:r>
          </a:p>
          <a:p>
            <a:pPr marL="757238" lvl="1" indent="-357188" algn="just"/>
            <a:r>
              <a:rPr lang="en-IN" sz="2200" dirty="0" smtClean="0">
                <a:latin typeface="Calibri" pitchFamily="34" charset="0"/>
                <a:cs typeface="Times New Roman" pitchFamily="18" charset="0"/>
              </a:rPr>
              <a:t>Compute the sum of first N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22409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latin typeface="+mn-lt"/>
                <a:cs typeface="Times New Roman" pitchFamily="18" charset="0"/>
              </a:rPr>
              <a:t>Objectives</a:t>
            </a:r>
            <a:endParaRPr lang="en-GB" sz="2400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cs typeface="Times New Roman" pitchFamily="18" charset="0"/>
              </a:rPr>
              <a:t>Explain the process of arriving at a computer solution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cs typeface="Times New Roman" pitchFamily="18" charset="0"/>
              </a:rPr>
              <a:t>Describe the basic features of a computer algorithm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cs typeface="Times New Roman" pitchFamily="18" charset="0"/>
              </a:rPr>
              <a:t>Explain the role of memory in a computer program and hence the use of variable in algorithms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Summary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830765"/>
          </a:xfrm>
        </p:spPr>
        <p:txBody>
          <a:bodyPr/>
          <a:lstStyle/>
          <a:p>
            <a:pPr algn="just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An </a:t>
            </a:r>
            <a:r>
              <a:rPr lang="en-IN" sz="2400" dirty="0">
                <a:latin typeface="Calibri" pitchFamily="34" charset="0"/>
                <a:cs typeface="Times New Roman" pitchFamily="18" charset="0"/>
              </a:rPr>
              <a:t>algorithm is 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a </a:t>
            </a:r>
            <a:r>
              <a:rPr lang="en-IN" sz="2400" dirty="0">
                <a:latin typeface="Calibri" pitchFamily="34" charset="0"/>
                <a:cs typeface="Times New Roman" pitchFamily="18" charset="0"/>
              </a:rPr>
              <a:t>set of explicit and unambiguous finite steps which when carried out for a given set of initial conditions, produce the corresponding output and terminate in a finite </a:t>
            </a:r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time</a:t>
            </a:r>
          </a:p>
          <a:p>
            <a:pPr algn="just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Computers programs work with memory and hence computer algorithms are written to work with variables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Computer solutions are called programs</a:t>
            </a:r>
          </a:p>
          <a:p>
            <a:pPr algn="just"/>
            <a:r>
              <a:rPr lang="en-IN" sz="2400" dirty="0" smtClean="0">
                <a:latin typeface="Calibri" pitchFamily="34" charset="0"/>
                <a:cs typeface="Times New Roman" pitchFamily="18" charset="0"/>
              </a:rPr>
              <a:t>A Program is a set of explicit and unambiguous instructions expressed in a programming language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GB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400" dirty="0" smtClean="0">
                <a:cs typeface="Times New Roman" pitchFamily="18" charset="0"/>
              </a:rPr>
              <a:t>Algorithms</a:t>
            </a:r>
            <a:endParaRPr lang="en-US" sz="2400" dirty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Role of Memory and its impact on computer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A Problem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0"/>
            <a:ext cx="2019300" cy="1981200"/>
          </a:xfrm>
        </p:spPr>
        <p:txBody>
          <a:bodyPr/>
          <a:lstStyle/>
          <a:p>
            <a:pPr algn="just">
              <a:buNone/>
            </a:pPr>
            <a:r>
              <a:rPr lang="en-US" sz="2400" b="1" u="sng" dirty="0" smtClean="0">
                <a:latin typeface="Calibri" pitchFamily="34" charset="0"/>
                <a:cs typeface="Times New Roman" pitchFamily="18" charset="0"/>
              </a:rPr>
              <a:t>Multiply</a:t>
            </a:r>
          </a:p>
          <a:p>
            <a:pPr algn="just">
              <a:buNone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129837382</a:t>
            </a:r>
          </a:p>
          <a:p>
            <a:pPr algn="just">
              <a:buNone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with</a:t>
            </a:r>
          </a:p>
          <a:p>
            <a:pPr algn="just">
              <a:buNone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914147324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6600" y="1219200"/>
            <a:ext cx="2019300" cy="1981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Given: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129837382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X</a:t>
            </a: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914147324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dirty="0" smtClean="0">
                <a:latin typeface="Calibri" pitchFamily="34" charset="0"/>
                <a:cs typeface="Times New Roman" pitchFamily="18" charset="0"/>
              </a:rPr>
              <a:t>????????????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0" y="1295400"/>
            <a:ext cx="2971800" cy="55626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          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129837382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      </a:t>
            </a: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X</a:t>
            </a: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914147324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                 </a:t>
            </a:r>
            <a:r>
              <a:rPr lang="en-US" sz="2400" dirty="0" smtClean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519349528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            259674764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          389512146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        908861674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      519349528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    129837382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  519349528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129837382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u="sng" dirty="0" smtClean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1168536438		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u="sng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118690495310465768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What Did You Do?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numbers down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56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Multiply all digits of first number with single digit of second number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9530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result with offset if required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3152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Repeat previous 2 steps for each digit of second number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362200" y="2743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5720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6629400" y="2743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315200" y="41148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Sum up all the products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7" idx="2"/>
            <a:endCxn id="31" idx="0"/>
          </p:cNvCxnSpPr>
          <p:nvPr/>
        </p:nvCxnSpPr>
        <p:spPr>
          <a:xfrm rot="5400000">
            <a:off x="7810500" y="37719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Program Development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Step-by-step Solution</a:t>
            </a:r>
          </a:p>
          <a:p>
            <a:pPr algn="ctr"/>
            <a:r>
              <a:rPr lang="en-US" dirty="0" smtClean="0"/>
              <a:t>(Algorithm)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(High Level Language)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152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</a:t>
            </a:r>
          </a:p>
          <a:p>
            <a:pPr algn="ctr"/>
            <a:r>
              <a:rPr lang="en-US" dirty="0" smtClean="0"/>
              <a:t>(Machine Code)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362200" y="2743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45720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629400" y="2743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Example: Problem</a:t>
            </a:r>
            <a:endParaRPr lang="en-US" sz="4000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Q. Design and Develop a program to find factorial of a number</a:t>
            </a:r>
          </a:p>
          <a:p>
            <a:pPr algn="ctr">
              <a:buNone/>
            </a:pPr>
            <a:r>
              <a:rPr lang="en-US" sz="2400" dirty="0" smtClean="0"/>
              <a:t>n! = 1 x 2 x 3 x … x (n-1)  x 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Example: Algorithm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495300" y="1524001"/>
            <a:ext cx="4076700" cy="4602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lvl="1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Calibri" pitchFamily="34" charset="0"/>
                <a:cs typeface="Times New Roman" pitchFamily="18" charset="0"/>
              </a:rPr>
              <a:t>factorial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n: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) </a:t>
            </a:r>
          </a:p>
          <a:p>
            <a:pPr marL="4763" lvl="1" indent="0" algn="just">
              <a:buNone/>
            </a:pPr>
            <a:r>
              <a:rPr lang="en-US" sz="2000" b="1" dirty="0" err="1" smtClean="0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fact, </a:t>
            </a:r>
            <a:r>
              <a:rPr lang="en-US" sz="20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: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Integer; Begin</a:t>
            </a:r>
          </a:p>
          <a:p>
            <a:pPr marL="4763" lvl="1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	{assert: n&gt;=0}</a:t>
            </a:r>
          </a:p>
          <a:p>
            <a:pPr marL="4763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fact := 1;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	</a:t>
            </a:r>
          </a:p>
          <a:p>
            <a:pPr marL="4763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for </a:t>
            </a:r>
            <a:r>
              <a:rPr lang="en-US" sz="20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in  range(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1,n+1)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do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	</a:t>
            </a:r>
          </a:p>
          <a:p>
            <a:pPr marL="4763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	begin</a:t>
            </a:r>
          </a:p>
          <a:p>
            <a:pPr marL="4763" lvl="2" indent="0" algn="just"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		fact:= fact * </a:t>
            </a:r>
            <a:r>
              <a:rPr lang="en-US" sz="20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;  </a:t>
            </a:r>
            <a:endParaRPr lang="en-US" sz="2000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marL="4763" lvl="2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	end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4763" lvl="1" indent="0" algn="just"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" name="Content Placeholder 7"/>
          <p:cNvSpPr txBox="1">
            <a:spLocks noChangeArrowheads="1"/>
          </p:cNvSpPr>
          <p:nvPr/>
        </p:nvSpPr>
        <p:spPr>
          <a:xfrm>
            <a:off x="5486400" y="1524000"/>
            <a:ext cx="4191000" cy="45259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lvl="1" indent="0" algn="just">
              <a:buFont typeface="Arial" pitchFamily="34" charset="0"/>
              <a:buNone/>
            </a:pPr>
            <a:r>
              <a:rPr lang="en-US" sz="2000" b="1" dirty="0" smtClean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: factorial(n)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tep1: START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tep2: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assign fact=1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Step3: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get value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n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step4: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for </a:t>
            </a:r>
            <a:r>
              <a:rPr lang="en-US" sz="2000" dirty="0" err="1" smtClean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000" dirty="0" err="1">
                <a:latin typeface="Calibri" pitchFamily="34" charset="0"/>
                <a:cs typeface="Times New Roman" pitchFamily="18" charset="0"/>
              </a:rPr>
              <a:t>L</a:t>
            </a:r>
            <a:r>
              <a:rPr lang="en-US" sz="2000" dirty="0" err="1" smtClean="0">
                <a:latin typeface="Calibri" pitchFamily="34" charset="0"/>
                <a:cs typeface="Times New Roman" pitchFamily="18" charset="0"/>
              </a:rPr>
              <a:t>oop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in range(1,n+1):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step5: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fact = fact * </a:t>
            </a:r>
            <a:r>
              <a:rPr lang="en-US" sz="2000" dirty="0" err="1" smtClean="0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step6: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STOP</a:t>
            </a:r>
          </a:p>
          <a:p>
            <a:pPr marL="400050" lvl="1" indent="0" algn="just">
              <a:buFont typeface="Arial" pitchFamily="34" charset="0"/>
              <a:buNone/>
            </a:pPr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0" name="Content Placeholder 7"/>
          <p:cNvSpPr txBox="1">
            <a:spLocks noChangeArrowheads="1"/>
          </p:cNvSpPr>
          <p:nvPr/>
        </p:nvSpPr>
        <p:spPr>
          <a:xfrm>
            <a:off x="4800600" y="2667000"/>
            <a:ext cx="685800" cy="129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lvl="1" indent="0" algn="just">
              <a:buFont typeface="Arial" pitchFamily="34" charset="0"/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OR</a:t>
            </a:r>
          </a:p>
          <a:p>
            <a:pPr marL="400050" lvl="1" indent="0" algn="just">
              <a:buFont typeface="Arial" pitchFamily="34" charset="0"/>
              <a:buNone/>
            </a:pPr>
            <a:endParaRPr lang="en-US" sz="2000" b="1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62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 smtClean="0"/>
              <a:t>Example: Python Program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9105900" cy="5181600"/>
          </a:xfrm>
        </p:spPr>
      </p:pic>
    </p:spTree>
    <p:extLst>
      <p:ext uri="{BB962C8B-B14F-4D97-AF65-F5344CB8AC3E}">
        <p14:creationId xmlns:p14="http://schemas.microsoft.com/office/powerpoint/2010/main" val="116735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1994</TotalTime>
  <Words>719</Words>
  <Application>Microsoft Office PowerPoint</Application>
  <PresentationFormat>A4 Paper (210x297 mm)</PresentationFormat>
  <Paragraphs>187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1111</vt:lpstr>
      <vt:lpstr>PowerPoint Presentation</vt:lpstr>
      <vt:lpstr>Objectives</vt:lpstr>
      <vt:lpstr>Contents</vt:lpstr>
      <vt:lpstr>A Problem</vt:lpstr>
      <vt:lpstr>What Did You Do?</vt:lpstr>
      <vt:lpstr>Program Development</vt:lpstr>
      <vt:lpstr>Example: Problem</vt:lpstr>
      <vt:lpstr>Example: Algorithm</vt:lpstr>
      <vt:lpstr>Example: Python Program</vt:lpstr>
      <vt:lpstr>Example: Executable Code</vt:lpstr>
      <vt:lpstr>Algorithms and Programs</vt:lpstr>
      <vt:lpstr>Characteristics of an Algorithm</vt:lpstr>
      <vt:lpstr>Memory, Storage and Variable</vt:lpstr>
      <vt:lpstr>Variable</vt:lpstr>
      <vt:lpstr>Example: Swap 2 Variables</vt:lpstr>
      <vt:lpstr>Example: Swap 2 Variables</vt:lpstr>
      <vt:lpstr>Example: Swap 2 Variables contd.</vt:lpstr>
      <vt:lpstr>Example: Swap 2 Variables contd.</vt:lpstr>
      <vt:lpstr>Practice Problems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Ami Rai E</cp:lastModifiedBy>
  <cp:revision>471</cp:revision>
  <dcterms:created xsi:type="dcterms:W3CDTF">2006-08-16T00:00:00Z</dcterms:created>
  <dcterms:modified xsi:type="dcterms:W3CDTF">2018-08-27T06:01:24Z</dcterms:modified>
</cp:coreProperties>
</file>