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48" r:id="rId3"/>
    <p:sldId id="343" r:id="rId4"/>
    <p:sldId id="346" r:id="rId5"/>
    <p:sldId id="345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40" r:id="rId14"/>
    <p:sldId id="347" r:id="rId15"/>
    <p:sldId id="3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>
        <p:scale>
          <a:sx n="70" d="100"/>
          <a:sy n="70" d="100"/>
        </p:scale>
        <p:origin x="46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9707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5446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6295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761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761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811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8782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131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4653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587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4456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334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CC"/>
                </a:solidFill>
                <a:cs typeface="Times New Roman" pitchFamily="18" charset="0"/>
              </a:rPr>
              <a:t>Flowcharts</a:t>
            </a:r>
          </a:p>
          <a:p>
            <a:pPr algn="ctr"/>
            <a:r>
              <a:rPr lang="en-US" sz="1600" dirty="0" smtClean="0">
                <a:solidFill>
                  <a:srgbClr val="0000CC"/>
                </a:solidFill>
                <a:cs typeface="Times New Roman" pitchFamily="18" charset="0"/>
              </a:rPr>
              <a:t>18ESC108A </a:t>
            </a:r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3421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1112838"/>
          </a:xfrm>
        </p:spPr>
        <p:txBody>
          <a:bodyPr/>
          <a:lstStyle/>
          <a:p>
            <a:r>
              <a:rPr lang="en-IN" dirty="0"/>
              <a:t>Flow Charts – Symbols contd.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8637" y="1417638"/>
            <a:ext cx="11044237" cy="4830762"/>
          </a:xfrm>
          <a:ln>
            <a:noFill/>
          </a:ln>
        </p:spPr>
        <p:txBody>
          <a:bodyPr/>
          <a:lstStyle/>
          <a:p>
            <a:pPr algn="just"/>
            <a:r>
              <a:rPr lang="en-US" dirty="0">
                <a:solidFill>
                  <a:srgbClr val="0000CC"/>
                </a:solidFill>
              </a:rPr>
              <a:t>Diamond symbol </a:t>
            </a:r>
            <a:r>
              <a:rPr lang="en-US" dirty="0">
                <a:solidFill>
                  <a:srgbClr val="002060"/>
                </a:solidFill>
              </a:rPr>
              <a:t>or</a:t>
            </a:r>
            <a:r>
              <a:rPr lang="en-US" dirty="0">
                <a:solidFill>
                  <a:srgbClr val="0000CC"/>
                </a:solidFill>
              </a:rPr>
              <a:t> decision symbol – </a:t>
            </a:r>
            <a:r>
              <a:rPr lang="en-US" dirty="0"/>
              <a:t>indicates that a decision is to be made</a:t>
            </a:r>
          </a:p>
          <a:p>
            <a:pPr algn="just"/>
            <a:r>
              <a:rPr lang="en-US" dirty="0"/>
              <a:t>Contains  an expression, such as a condition, that can be either true or false</a:t>
            </a:r>
          </a:p>
          <a:p>
            <a:pPr lvl="1"/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</a:t>
            </a:r>
            <a:endParaRPr lang="en-US" dirty="0"/>
          </a:p>
          <a:p>
            <a:endParaRPr lang="en-US" sz="2800" dirty="0"/>
          </a:p>
        </p:txBody>
      </p:sp>
      <p:sp>
        <p:nvSpPr>
          <p:cNvPr id="6" name="Diamond 5"/>
          <p:cNvSpPr/>
          <p:nvPr/>
        </p:nvSpPr>
        <p:spPr>
          <a:xfrm>
            <a:off x="2514600" y="2530476"/>
            <a:ext cx="1371600" cy="1143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/>
          <p:cNvSpPr/>
          <p:nvPr/>
        </p:nvSpPr>
        <p:spPr>
          <a:xfrm>
            <a:off x="2514600" y="4953000"/>
            <a:ext cx="1600200" cy="1295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95600" y="5334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a&gt;b?</a:t>
            </a:r>
          </a:p>
        </p:txBody>
      </p:sp>
    </p:spTree>
    <p:extLst>
      <p:ext uri="{BB962C8B-B14F-4D97-AF65-F5344CB8AC3E}">
        <p14:creationId xmlns:p14="http://schemas.microsoft.com/office/powerpoint/2010/main" val="2133632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1112838"/>
          </a:xfrm>
        </p:spPr>
        <p:txBody>
          <a:bodyPr/>
          <a:lstStyle/>
          <a:p>
            <a:r>
              <a:rPr lang="en-IN" dirty="0"/>
              <a:t>Flow Charts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2950" y="1143000"/>
            <a:ext cx="977265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adding 2 numbers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819400" y="19050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819400" y="59436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2209800" y="2743200"/>
            <a:ext cx="3886200" cy="533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integers a, b</a:t>
            </a:r>
          </a:p>
        </p:txBody>
      </p:sp>
      <p:sp>
        <p:nvSpPr>
          <p:cNvPr id="13" name="Parallelogram 12"/>
          <p:cNvSpPr/>
          <p:nvPr/>
        </p:nvSpPr>
        <p:spPr>
          <a:xfrm>
            <a:off x="1828800" y="4953000"/>
            <a:ext cx="4648200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“Sum of ”, a, “and”, b, “is”, temp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71800" y="38100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 = a + b</a:t>
            </a:r>
          </a:p>
        </p:txBody>
      </p:sp>
      <p:cxnSp>
        <p:nvCxnSpPr>
          <p:cNvPr id="20" name="Straight Arrow Connector 19"/>
          <p:cNvCxnSpPr>
            <a:stCxn id="6" idx="2"/>
            <a:endCxn id="12" idx="0"/>
          </p:cNvCxnSpPr>
          <p:nvPr/>
        </p:nvCxnSpPr>
        <p:spPr>
          <a:xfrm rot="5400000">
            <a:off x="4038600" y="26289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  <a:endCxn id="16" idx="0"/>
          </p:cNvCxnSpPr>
          <p:nvPr/>
        </p:nvCxnSpPr>
        <p:spPr>
          <a:xfrm rot="5400000">
            <a:off x="3886200" y="3543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13" idx="0"/>
          </p:cNvCxnSpPr>
          <p:nvPr/>
        </p:nvCxnSpPr>
        <p:spPr>
          <a:xfrm rot="5400000">
            <a:off x="3924300" y="4724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4"/>
            <a:endCxn id="9" idx="0"/>
          </p:cNvCxnSpPr>
          <p:nvPr/>
        </p:nvCxnSpPr>
        <p:spPr>
          <a:xfrm rot="5400000">
            <a:off x="3962400" y="5753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94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1112838"/>
          </a:xfrm>
        </p:spPr>
        <p:txBody>
          <a:bodyPr/>
          <a:lstStyle/>
          <a:p>
            <a:r>
              <a:rPr lang="en-IN" dirty="0"/>
              <a:t>Flow Charts </a:t>
            </a:r>
            <a:r>
              <a:rPr lang="en-IN" dirty="0" smtClean="0"/>
              <a:t>– Example 2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4388" y="1143000"/>
            <a:ext cx="9701212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</a:rPr>
              <a:t>Swapping 2 numbers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438400" y="19812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20000" y="58674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0" name="Oval 9"/>
          <p:cNvSpPr/>
          <p:nvPr/>
        </p:nvSpPr>
        <p:spPr>
          <a:xfrm>
            <a:off x="3276600" y="57150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8458200" y="9906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1828800" y="2819400"/>
            <a:ext cx="3886200" cy="533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integers a, b</a:t>
            </a:r>
          </a:p>
        </p:txBody>
      </p:sp>
      <p:sp>
        <p:nvSpPr>
          <p:cNvPr id="13" name="Parallelogram 12"/>
          <p:cNvSpPr/>
          <p:nvPr/>
        </p:nvSpPr>
        <p:spPr>
          <a:xfrm>
            <a:off x="7010400" y="4953000"/>
            <a:ext cx="3886200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“a is”, a, “b is”, b</a:t>
            </a:r>
          </a:p>
        </p:txBody>
      </p:sp>
      <p:sp>
        <p:nvSpPr>
          <p:cNvPr id="14" name="Parallelogram 13"/>
          <p:cNvSpPr/>
          <p:nvPr/>
        </p:nvSpPr>
        <p:spPr>
          <a:xfrm>
            <a:off x="1752600" y="3581400"/>
            <a:ext cx="3886200" cy="533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“a is”, a, “b is”, 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14600" y="45720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 =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72400" y="22098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72400" y="35814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temp</a:t>
            </a:r>
          </a:p>
        </p:txBody>
      </p:sp>
      <p:cxnSp>
        <p:nvCxnSpPr>
          <p:cNvPr id="20" name="Straight Arrow Connector 19"/>
          <p:cNvCxnSpPr>
            <a:stCxn id="6" idx="2"/>
            <a:endCxn id="12" idx="0"/>
          </p:cNvCxnSpPr>
          <p:nvPr/>
        </p:nvCxnSpPr>
        <p:spPr>
          <a:xfrm rot="5400000">
            <a:off x="3657600" y="2705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  <a:endCxn id="14" idx="1"/>
          </p:cNvCxnSpPr>
          <p:nvPr/>
        </p:nvCxnSpPr>
        <p:spPr>
          <a:xfrm rot="5400000">
            <a:off x="3652838" y="3462339"/>
            <a:ext cx="2286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4"/>
            <a:endCxn id="16" idx="0"/>
          </p:cNvCxnSpPr>
          <p:nvPr/>
        </p:nvCxnSpPr>
        <p:spPr>
          <a:xfrm rot="5400000">
            <a:off x="3467100" y="4343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10" idx="0"/>
          </p:cNvCxnSpPr>
          <p:nvPr/>
        </p:nvCxnSpPr>
        <p:spPr>
          <a:xfrm rot="16200000" flipH="1">
            <a:off x="3486150" y="54673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7" idx="0"/>
          </p:cNvCxnSpPr>
          <p:nvPr/>
        </p:nvCxnSpPr>
        <p:spPr>
          <a:xfrm rot="16200000" flipH="1">
            <a:off x="8743950" y="200025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 rot="5400000">
            <a:off x="8610600" y="32385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2"/>
            <a:endCxn id="13" idx="0"/>
          </p:cNvCxnSpPr>
          <p:nvPr/>
        </p:nvCxnSpPr>
        <p:spPr>
          <a:xfrm rot="5400000">
            <a:off x="8610600" y="4610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4"/>
            <a:endCxn id="9" idx="0"/>
          </p:cNvCxnSpPr>
          <p:nvPr/>
        </p:nvCxnSpPr>
        <p:spPr>
          <a:xfrm rot="5400000">
            <a:off x="8801100" y="5715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97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1112838"/>
          </a:xfrm>
        </p:spPr>
        <p:txBody>
          <a:bodyPr/>
          <a:lstStyle/>
          <a:p>
            <a:r>
              <a:rPr lang="en-IN" dirty="0"/>
              <a:t>Flow Charts – Example </a:t>
            </a:r>
            <a:r>
              <a:rPr lang="en-IN" dirty="0" smtClean="0"/>
              <a:t>3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1525" y="1143000"/>
            <a:ext cx="9744075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Absolute difference between 2 numbers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19812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20000" y="58674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0" name="Oval 9"/>
          <p:cNvSpPr/>
          <p:nvPr/>
        </p:nvSpPr>
        <p:spPr>
          <a:xfrm>
            <a:off x="3276600" y="57150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8839200" y="9144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1828800" y="2819400"/>
            <a:ext cx="3886200" cy="5334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integers a, b</a:t>
            </a:r>
          </a:p>
        </p:txBody>
      </p:sp>
      <p:sp>
        <p:nvSpPr>
          <p:cNvPr id="13" name="Parallelogram 12"/>
          <p:cNvSpPr/>
          <p:nvPr/>
        </p:nvSpPr>
        <p:spPr>
          <a:xfrm>
            <a:off x="7010400" y="4953000"/>
            <a:ext cx="3886200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“absolute difference is”, temp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41148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 = a - b</a:t>
            </a:r>
          </a:p>
        </p:txBody>
      </p:sp>
      <p:cxnSp>
        <p:nvCxnSpPr>
          <p:cNvPr id="20" name="Straight Arrow Connector 19"/>
          <p:cNvCxnSpPr>
            <a:stCxn id="6" idx="2"/>
            <a:endCxn id="12" idx="0"/>
          </p:cNvCxnSpPr>
          <p:nvPr/>
        </p:nvCxnSpPr>
        <p:spPr>
          <a:xfrm rot="5400000">
            <a:off x="3657600" y="2705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25" idx="0"/>
          </p:cNvCxnSpPr>
          <p:nvPr/>
        </p:nvCxnSpPr>
        <p:spPr>
          <a:xfrm rot="5400000">
            <a:off x="3509963" y="3538539"/>
            <a:ext cx="3810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2"/>
            <a:endCxn id="42" idx="0"/>
          </p:cNvCxnSpPr>
          <p:nvPr/>
        </p:nvCxnSpPr>
        <p:spPr>
          <a:xfrm rot="5400000">
            <a:off x="6115050" y="516255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47" idx="0"/>
          </p:cNvCxnSpPr>
          <p:nvPr/>
        </p:nvCxnSpPr>
        <p:spPr>
          <a:xfrm rot="5400000">
            <a:off x="9010650" y="200025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7" idx="2"/>
            <a:endCxn id="13" idx="0"/>
          </p:cNvCxnSpPr>
          <p:nvPr/>
        </p:nvCxnSpPr>
        <p:spPr>
          <a:xfrm rot="5400000">
            <a:off x="8115300" y="3810000"/>
            <a:ext cx="1981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4"/>
            <a:endCxn id="9" idx="0"/>
          </p:cNvCxnSpPr>
          <p:nvPr/>
        </p:nvCxnSpPr>
        <p:spPr>
          <a:xfrm rot="5400000">
            <a:off x="8801100" y="5715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0" y="518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Diamond 24"/>
          <p:cNvSpPr/>
          <p:nvPr/>
        </p:nvSpPr>
        <p:spPr>
          <a:xfrm>
            <a:off x="2819400" y="3733800"/>
            <a:ext cx="1752600" cy="12192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a &gt; b ?</a:t>
            </a:r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4572000" y="4343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2"/>
            <a:endCxn id="10" idx="0"/>
          </p:cNvCxnSpPr>
          <p:nvPr/>
        </p:nvCxnSpPr>
        <p:spPr>
          <a:xfrm rot="16200000" flipH="1">
            <a:off x="3333750" y="531495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00600" y="3810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2" name="Oval 41"/>
          <p:cNvSpPr/>
          <p:nvPr/>
        </p:nvSpPr>
        <p:spPr>
          <a:xfrm>
            <a:off x="6019800" y="55626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77200" y="2286000"/>
            <a:ext cx="23622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 = b - a</a:t>
            </a:r>
          </a:p>
        </p:txBody>
      </p:sp>
      <p:sp>
        <p:nvSpPr>
          <p:cNvPr id="54" name="Oval 53"/>
          <p:cNvSpPr/>
          <p:nvPr/>
        </p:nvSpPr>
        <p:spPr>
          <a:xfrm>
            <a:off x="7086600" y="30480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5" name="Straight Arrow Connector 54"/>
          <p:cNvCxnSpPr>
            <a:stCxn id="54" idx="6"/>
          </p:cNvCxnSpPr>
          <p:nvPr/>
        </p:nvCxnSpPr>
        <p:spPr>
          <a:xfrm>
            <a:off x="8001000" y="346710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117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1417638"/>
            <a:ext cx="10639425" cy="4854575"/>
          </a:xfrm>
        </p:spPr>
        <p:txBody>
          <a:bodyPr/>
          <a:lstStyle/>
          <a:p>
            <a:pPr algn="just"/>
            <a:r>
              <a:rPr lang="en-US" dirty="0">
                <a:latin typeface="Calibri" pitchFamily="34" charset="0"/>
                <a:cs typeface="Times New Roman" pitchFamily="18" charset="0"/>
              </a:rPr>
              <a:t>The order in which the statements are executed is known as control flow</a:t>
            </a:r>
          </a:p>
          <a:p>
            <a:pPr algn="just"/>
            <a:r>
              <a:rPr lang="en-US" dirty="0">
                <a:latin typeface="Calibri" pitchFamily="34" charset="0"/>
                <a:cs typeface="Times New Roman" pitchFamily="18" charset="0"/>
              </a:rPr>
              <a:t>Sequential flow is the major component in all computer programs</a:t>
            </a:r>
          </a:p>
          <a:p>
            <a:pPr algn="just"/>
            <a:r>
              <a:rPr lang="en-US" dirty="0">
                <a:latin typeface="Calibri" pitchFamily="34" charset="0"/>
                <a:cs typeface="Times New Roman" pitchFamily="18" charset="0"/>
              </a:rPr>
              <a:t>Flow Charts are graphical representation of Algorithms and clearly show the control flow</a:t>
            </a:r>
          </a:p>
          <a:p>
            <a:pPr algn="just"/>
            <a:r>
              <a:rPr lang="en-US" dirty="0">
                <a:latin typeface="Calibri" pitchFamily="34" charset="0"/>
                <a:cs typeface="Times New Roman" pitchFamily="18" charset="0"/>
              </a:rPr>
              <a:t>Generally, sequential flow is found in input/output and processing statements</a:t>
            </a:r>
          </a:p>
          <a:p>
            <a:pPr algn="just"/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algn="just"/>
            <a:endParaRPr lang="en-US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638300" y="381002"/>
            <a:ext cx="8903362" cy="7540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+mn-lt"/>
              </a:rPr>
              <a:t>Objectives</a:t>
            </a:r>
            <a:endParaRPr lang="en-GB" sz="2800" dirty="0">
              <a:latin typeface="+mn-lt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11158538" cy="4667250"/>
          </a:xfrm>
          <a:prstGeom prst="rect">
            <a:avLst/>
          </a:prstGeo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cs typeface="Times New Roman" pitchFamily="18" charset="0"/>
              </a:rPr>
              <a:t>At the end of this lecture, student will be able to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Identify 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flow chart elements and connectors that are associated with sequential 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and conditional program flow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Apply flowchart elements for solving problems 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marL="457200" lvl="1" indent="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571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638300" y="381002"/>
            <a:ext cx="8903362" cy="7540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latin typeface="+mn-lt"/>
              </a:rPr>
              <a:t>Contents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11158538" cy="4667250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dirty="0">
                <a:latin typeface="Calibri" pitchFamily="34" charset="0"/>
                <a:cs typeface="Times New Roman" pitchFamily="18" charset="0"/>
              </a:rPr>
              <a:t>Flow Charts</a:t>
            </a:r>
          </a:p>
          <a:p>
            <a:pPr marL="800100" lvl="1" indent="-342900">
              <a:buFont typeface="Calibri" panose="020F0502020204030204" pitchFamily="34" charset="0"/>
              <a:buChar char="—"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Processing Statements</a:t>
            </a:r>
          </a:p>
          <a:p>
            <a:pPr marL="800100" lvl="1" indent="-342900">
              <a:buFont typeface="Calibri" panose="020F0502020204030204" pitchFamily="34" charset="0"/>
              <a:buChar char="—"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Input / Output Statements</a:t>
            </a:r>
          </a:p>
          <a:p>
            <a:pPr marL="800100" lvl="1" indent="-342900">
              <a:buFont typeface="Calibri" panose="020F0502020204030204" pitchFamily="34" charset="0"/>
              <a:buChar char="—"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Predefined process</a:t>
            </a:r>
          </a:p>
          <a:p>
            <a:pPr marL="800100" lvl="1" indent="-342900">
              <a:buFont typeface="Calibri" panose="020F0502020204030204" pitchFamily="34" charset="0"/>
              <a:buChar char="—"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Connectors</a:t>
            </a:r>
          </a:p>
          <a:p>
            <a:pPr marL="457200" lvl="1" indent="0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63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1112838"/>
          </a:xfrm>
        </p:spPr>
        <p:txBody>
          <a:bodyPr/>
          <a:lstStyle/>
          <a:p>
            <a:r>
              <a:rPr lang="en-IN" dirty="0" smtClean="0"/>
              <a:t>Flow Charts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4363" y="1143000"/>
            <a:ext cx="11001375" cy="51863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CC"/>
                </a:solidFill>
              </a:rPr>
              <a:t>A flowchart</a:t>
            </a:r>
          </a:p>
          <a:p>
            <a:pPr lvl="1" algn="just"/>
            <a:r>
              <a:rPr lang="en-US" dirty="0"/>
              <a:t>A graphical representation of an algorithm or of a portion of an algorithm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Flowcharts are drawn using certain special-purpose </a:t>
            </a:r>
            <a:r>
              <a:rPr lang="en-US" dirty="0">
                <a:solidFill>
                  <a:srgbClr val="0000CC"/>
                </a:solidFill>
              </a:rPr>
              <a:t>symbols</a:t>
            </a:r>
            <a:r>
              <a:rPr lang="en-US" dirty="0"/>
              <a:t> such as rectangles, diamonds, ovals, and small circles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Symbols are connected by arrows called </a:t>
            </a:r>
            <a:r>
              <a:rPr lang="en-US" dirty="0" err="1">
                <a:solidFill>
                  <a:srgbClr val="0000CC"/>
                </a:solidFill>
              </a:rPr>
              <a:t>flowlines</a:t>
            </a:r>
            <a:endParaRPr lang="en-US" sz="2000" dirty="0" smtClean="0">
              <a:solidFill>
                <a:srgbClr val="0000CC"/>
              </a:solidFill>
            </a:endParaRP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3701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1112838"/>
          </a:xfrm>
        </p:spPr>
        <p:txBody>
          <a:bodyPr/>
          <a:lstStyle/>
          <a:p>
            <a:r>
              <a:rPr lang="en-IN" dirty="0"/>
              <a:t>Flow Charts - Symbols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2950" y="1417638"/>
            <a:ext cx="10815638" cy="521176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00CC"/>
                </a:solidFill>
              </a:rPr>
              <a:t>Oval symbol</a:t>
            </a:r>
          </a:p>
          <a:p>
            <a:pPr algn="just"/>
            <a:r>
              <a:rPr lang="en-US" dirty="0"/>
              <a:t>Terminator symbol</a:t>
            </a:r>
          </a:p>
          <a:p>
            <a:pPr lvl="1" algn="just"/>
            <a:r>
              <a:rPr lang="en-US" sz="2000" dirty="0" smtClean="0"/>
              <a:t>Flowcharts </a:t>
            </a:r>
            <a:r>
              <a:rPr lang="en-US" sz="2000" dirty="0"/>
              <a:t>express the start of a program and termination of the program using a terminator symbol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09787" y="3413919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38375" y="54102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64981" y="5410200"/>
            <a:ext cx="2667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067951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1112838"/>
          </a:xfrm>
        </p:spPr>
        <p:txBody>
          <a:bodyPr/>
          <a:lstStyle/>
          <a:p>
            <a:r>
              <a:rPr lang="en-IN" dirty="0"/>
              <a:t>Flow Charts – Symbols contd.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2949" y="1417638"/>
            <a:ext cx="10772775" cy="48402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Rectangle symbol </a:t>
            </a:r>
            <a:r>
              <a:rPr lang="en-US" dirty="0"/>
              <a:t>or </a:t>
            </a:r>
            <a:r>
              <a:rPr lang="en-US" dirty="0">
                <a:solidFill>
                  <a:srgbClr val="0000CC"/>
                </a:solidFill>
              </a:rPr>
              <a:t>action symbol</a:t>
            </a:r>
          </a:p>
          <a:p>
            <a:r>
              <a:rPr lang="en-US" dirty="0"/>
              <a:t>Processing Statement</a:t>
            </a:r>
          </a:p>
          <a:p>
            <a:pPr lvl="1"/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28837" y="2423319"/>
            <a:ext cx="2895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0" y="4602957"/>
            <a:ext cx="28956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a + b</a:t>
            </a:r>
          </a:p>
        </p:txBody>
      </p:sp>
    </p:spTree>
    <p:extLst>
      <p:ext uri="{BB962C8B-B14F-4D97-AF65-F5344CB8AC3E}">
        <p14:creationId xmlns:p14="http://schemas.microsoft.com/office/powerpoint/2010/main" val="927483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1112838"/>
          </a:xfrm>
        </p:spPr>
        <p:txBody>
          <a:bodyPr/>
          <a:lstStyle/>
          <a:p>
            <a:r>
              <a:rPr lang="en-IN" dirty="0"/>
              <a:t>Flow Charts – Symbols contd.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757238" y="1417638"/>
            <a:ext cx="10515600" cy="46831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00CC"/>
                </a:solidFill>
              </a:rPr>
              <a:t>Predefined Process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Example</a:t>
            </a:r>
            <a:endParaRPr lang="en-US" sz="2400" dirty="0"/>
          </a:p>
        </p:txBody>
      </p:sp>
      <p:grpSp>
        <p:nvGrpSpPr>
          <p:cNvPr id="2" name="Group 14"/>
          <p:cNvGrpSpPr/>
          <p:nvPr/>
        </p:nvGrpSpPr>
        <p:grpSpPr>
          <a:xfrm>
            <a:off x="2209800" y="1996679"/>
            <a:ext cx="2895600" cy="1067594"/>
            <a:chOff x="990600" y="3733800"/>
            <a:chExt cx="2895600" cy="1067594"/>
          </a:xfrm>
        </p:grpSpPr>
        <p:sp>
          <p:nvSpPr>
            <p:cNvPr id="16" name="Rectangle 15"/>
            <p:cNvSpPr/>
            <p:nvPr/>
          </p:nvSpPr>
          <p:spPr>
            <a:xfrm>
              <a:off x="990600" y="3733800"/>
              <a:ext cx="28956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914400" y="4267200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972594" y="4266406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18"/>
          <p:cNvGrpSpPr/>
          <p:nvPr/>
        </p:nvGrpSpPr>
        <p:grpSpPr>
          <a:xfrm>
            <a:off x="2209800" y="4714875"/>
            <a:ext cx="2895600" cy="1067594"/>
            <a:chOff x="990600" y="3733800"/>
            <a:chExt cx="2895600" cy="1067594"/>
          </a:xfrm>
        </p:grpSpPr>
        <p:sp>
          <p:nvSpPr>
            <p:cNvPr id="20" name="Rectangle 19"/>
            <p:cNvSpPr/>
            <p:nvPr/>
          </p:nvSpPr>
          <p:spPr>
            <a:xfrm>
              <a:off x="990600" y="3733800"/>
              <a:ext cx="2895600" cy="106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power(10,num)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914400" y="4267200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972594" y="4266406"/>
              <a:ext cx="1066800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4825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1112838"/>
          </a:xfrm>
        </p:spPr>
        <p:txBody>
          <a:bodyPr/>
          <a:lstStyle/>
          <a:p>
            <a:r>
              <a:rPr lang="en-IN" dirty="0"/>
              <a:t>Flow Charts – Symbols contd.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49" y="1257300"/>
            <a:ext cx="10829925" cy="50292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I/O statement</a:t>
            </a:r>
          </a:p>
          <a:p>
            <a:pPr lvl="1"/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5" name="Parallelogram 14"/>
          <p:cNvSpPr/>
          <p:nvPr/>
        </p:nvSpPr>
        <p:spPr>
          <a:xfrm>
            <a:off x="2209800" y="1905000"/>
            <a:ext cx="3200400" cy="6858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1905000" y="4267200"/>
            <a:ext cx="3886200" cy="990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“Sum is”, 10</a:t>
            </a:r>
          </a:p>
        </p:txBody>
      </p:sp>
      <p:sp>
        <p:nvSpPr>
          <p:cNvPr id="24" name="Parallelogram 23"/>
          <p:cNvSpPr/>
          <p:nvPr/>
        </p:nvSpPr>
        <p:spPr>
          <a:xfrm>
            <a:off x="6477000" y="4191000"/>
            <a:ext cx="3886200" cy="990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integer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87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915400" cy="1112838"/>
          </a:xfrm>
        </p:spPr>
        <p:txBody>
          <a:bodyPr/>
          <a:lstStyle/>
          <a:p>
            <a:r>
              <a:rPr lang="en-IN" dirty="0"/>
              <a:t>Flow Charts – Symbols contd.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2988" y="1417638"/>
            <a:ext cx="10344150" cy="476885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Connectors</a:t>
            </a:r>
          </a:p>
          <a:p>
            <a:pPr lvl="1"/>
            <a:endParaRPr lang="en-US" sz="24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62200" y="198120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14562" y="4400550"/>
            <a:ext cx="914400" cy="83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7020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427</Words>
  <Application>Microsoft Office PowerPoint</Application>
  <PresentationFormat>Widescreen</PresentationFormat>
  <Paragraphs>124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Objectives</vt:lpstr>
      <vt:lpstr>Contents</vt:lpstr>
      <vt:lpstr>Flow Charts</vt:lpstr>
      <vt:lpstr>Flow Charts - Symbols</vt:lpstr>
      <vt:lpstr>Flow Charts – Symbols contd.</vt:lpstr>
      <vt:lpstr>Flow Charts – Symbols contd.</vt:lpstr>
      <vt:lpstr>Flow Charts – Symbols contd.</vt:lpstr>
      <vt:lpstr>Flow Charts – Symbols contd.</vt:lpstr>
      <vt:lpstr>Flow Charts – Symbols contd.</vt:lpstr>
      <vt:lpstr>Flow Charts - Example</vt:lpstr>
      <vt:lpstr>Flow Charts – Example 2</vt:lpstr>
      <vt:lpstr>Flow Charts – Example 3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131</cp:revision>
  <dcterms:created xsi:type="dcterms:W3CDTF">2015-10-21T06:04:19Z</dcterms:created>
  <dcterms:modified xsi:type="dcterms:W3CDTF">2018-08-02T06:16:32Z</dcterms:modified>
</cp:coreProperties>
</file>