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306" r:id="rId2"/>
    <p:sldId id="310" r:id="rId3"/>
    <p:sldId id="311" r:id="rId4"/>
    <p:sldId id="352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1" r:id="rId14"/>
    <p:sldId id="322" r:id="rId15"/>
    <p:sldId id="354" r:id="rId16"/>
    <p:sldId id="324" r:id="rId17"/>
    <p:sldId id="325" r:id="rId18"/>
    <p:sldId id="327" r:id="rId19"/>
    <p:sldId id="328" r:id="rId20"/>
    <p:sldId id="329" r:id="rId21"/>
    <p:sldId id="331" r:id="rId22"/>
    <p:sldId id="332" r:id="rId23"/>
    <p:sldId id="345" r:id="rId24"/>
    <p:sldId id="355" r:id="rId2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2" autoAdjust="0"/>
    <p:restoredTop sz="94633" autoAdjust="0"/>
  </p:normalViewPr>
  <p:slideViewPr>
    <p:cSldViewPr>
      <p:cViewPr varScale="1">
        <p:scale>
          <a:sx n="67" d="100"/>
          <a:sy n="67" d="100"/>
        </p:scale>
        <p:origin x="124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026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9042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9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7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24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5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4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2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4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80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1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3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89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1" y="2094884"/>
            <a:ext cx="6491288" cy="322210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Elements of Computer Programming</a:t>
            </a:r>
            <a:endParaRPr lang="en-US" sz="32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18ESC108A Elements of Computer Science and Engineering</a:t>
            </a: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B. Tech. 2018</a:t>
            </a:r>
            <a:endParaRPr lang="en-US" sz="40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2000" dirty="0">
                <a:cs typeface="Times New Roman" pitchFamily="18" charset="0"/>
              </a:rPr>
              <a:t>Ami </a:t>
            </a:r>
            <a:r>
              <a:rPr lang="en-US" sz="2000" dirty="0" smtClean="0">
                <a:cs typeface="Times New Roman" pitchFamily="18" charset="0"/>
              </a:rPr>
              <a:t>Rai E.</a:t>
            </a:r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2000" dirty="0">
                <a:cs typeface="Times New Roman" pitchFamily="18" charset="0"/>
              </a:rPr>
              <a:t>Roopa G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Chaitra S</a:t>
            </a: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1400" dirty="0"/>
              <a:t>Department of Computer Science and Engineering</a:t>
            </a:r>
          </a:p>
          <a:p>
            <a:pPr algn="ctr"/>
            <a:r>
              <a:rPr lang="en-US" sz="1400" dirty="0"/>
              <a:t>Faculty of Engineering and Technology</a:t>
            </a:r>
            <a:endParaRPr lang="en-US" sz="1138" dirty="0"/>
          </a:p>
          <a:p>
            <a:pPr algn="ctr"/>
            <a:r>
              <a:rPr lang="en-US" sz="1138" dirty="0"/>
              <a:t>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466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38400"/>
            <a:ext cx="8915400" cy="1112838"/>
          </a:xfrm>
        </p:spPr>
        <p:txBody>
          <a:bodyPr/>
          <a:lstStyle/>
          <a:p>
            <a:r>
              <a:rPr lang="en-US" sz="4000" dirty="0" smtClean="0"/>
              <a:t>Tools Used to Develop a Computer Program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 smtClean="0"/>
              <a:t>Compiler/Interpreter</a:t>
            </a:r>
            <a:endParaRPr lang="en-US" sz="4000" dirty="0"/>
          </a:p>
        </p:txBody>
      </p:sp>
      <p:pic>
        <p:nvPicPr>
          <p:cNvPr id="7" name="Content Placeholder 5" descr="Executable.png"/>
          <p:cNvPicPr>
            <a:picLocks noChangeAspect="1"/>
          </p:cNvPicPr>
          <p:nvPr/>
        </p:nvPicPr>
        <p:blipFill>
          <a:blip r:embed="rId3">
            <a:lum bright="-55000" contrast="82000"/>
          </a:blip>
          <a:stretch>
            <a:fillRect/>
          </a:stretch>
        </p:blipFill>
        <p:spPr>
          <a:xfrm>
            <a:off x="5495925" y="3124200"/>
            <a:ext cx="3756323" cy="35353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28800" y="5105400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 / Interpreter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 rot="16200000" flipH="1">
            <a:off x="2478320" y="4764320"/>
            <a:ext cx="457200" cy="2249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7" idx="1"/>
          </p:cNvCxnSpPr>
          <p:nvPr/>
        </p:nvCxnSpPr>
        <p:spPr>
          <a:xfrm flipV="1">
            <a:off x="3810000" y="4891882"/>
            <a:ext cx="1685925" cy="8231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5181600" cy="32004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 smtClean="0"/>
              <a:t>Compiler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5300" y="1371601"/>
            <a:ext cx="8915400" cy="4754564"/>
          </a:xfrm>
        </p:spPr>
        <p:txBody>
          <a:bodyPr/>
          <a:lstStyle/>
          <a:p>
            <a:pPr algn="just"/>
            <a:r>
              <a:rPr lang="en-US" sz="2400" dirty="0" smtClean="0"/>
              <a:t>Translates High Level Language programs to Operational Codes at one go</a:t>
            </a:r>
          </a:p>
          <a:p>
            <a:pPr algn="just"/>
            <a:r>
              <a:rPr lang="en-US" sz="2400" dirty="0" smtClean="0"/>
              <a:t>Compiled programs run faster as there is no translation during runtime</a:t>
            </a:r>
          </a:p>
          <a:p>
            <a:pPr algn="just"/>
            <a:r>
              <a:rPr lang="en-US" sz="2400" dirty="0" smtClean="0"/>
              <a:t>Example: </a:t>
            </a:r>
            <a:r>
              <a:rPr lang="en-US" sz="2400" dirty="0" err="1" smtClean="0"/>
              <a:t>gcc</a:t>
            </a:r>
            <a:r>
              <a:rPr lang="en-US" sz="2400" dirty="0" smtClean="0"/>
              <a:t> (GNU C Compiler)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 smtClean="0"/>
              <a:t>Interpreter</a:t>
            </a:r>
            <a:endParaRPr lang="en-US" sz="4000" dirty="0"/>
          </a:p>
        </p:txBody>
      </p:sp>
      <p:pic>
        <p:nvPicPr>
          <p:cNvPr id="6" name="Content Placeholder 5" descr="INTERPRETER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1178" y="1600200"/>
            <a:ext cx="6783644" cy="4525963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 smtClean="0"/>
              <a:t>Interpreter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5300" y="1371601"/>
            <a:ext cx="8915400" cy="4754564"/>
          </a:xfrm>
        </p:spPr>
        <p:txBody>
          <a:bodyPr/>
          <a:lstStyle/>
          <a:p>
            <a:pPr algn="just"/>
            <a:r>
              <a:rPr lang="en-US" sz="2400" dirty="0" smtClean="0"/>
              <a:t>Reads High Level Language programs line by line and executes their equivalent operational codes</a:t>
            </a:r>
          </a:p>
          <a:p>
            <a:pPr algn="just"/>
            <a:r>
              <a:rPr lang="en-US" sz="2400" dirty="0" smtClean="0"/>
              <a:t>The process of interpretation makes the program execution slower</a:t>
            </a:r>
          </a:p>
          <a:p>
            <a:pPr algn="just"/>
            <a:r>
              <a:rPr lang="en-US" sz="2400" dirty="0" smtClean="0"/>
              <a:t>Example: </a:t>
            </a:r>
          </a:p>
          <a:p>
            <a:pPr lvl="1" algn="just"/>
            <a:r>
              <a:rPr lang="en-US" sz="2200" dirty="0" smtClean="0"/>
              <a:t>Java Virtual Machine: Works on object code generated by Java compiler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 smtClean="0"/>
              <a:t>Assembler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5300" y="1371601"/>
            <a:ext cx="8915400" cy="4754564"/>
          </a:xfrm>
        </p:spPr>
        <p:txBody>
          <a:bodyPr/>
          <a:lstStyle/>
          <a:p>
            <a:pPr algn="just"/>
            <a:r>
              <a:rPr lang="en-US" sz="2400" dirty="0" smtClean="0"/>
              <a:t>Reads assembly language programs and translates into machine language</a:t>
            </a:r>
          </a:p>
          <a:p>
            <a:pPr algn="just"/>
            <a:r>
              <a:rPr lang="en-US" sz="2400" dirty="0" smtClean="0"/>
              <a:t>Example: </a:t>
            </a:r>
          </a:p>
          <a:p>
            <a:pPr lvl="1" algn="just"/>
            <a:r>
              <a:rPr lang="en-US" sz="2200" dirty="0" smtClean="0"/>
              <a:t>TASM (Turbo </a:t>
            </a:r>
            <a:r>
              <a:rPr lang="en-US" sz="2200" dirty="0" err="1" smtClean="0"/>
              <a:t>ASseMbler</a:t>
            </a:r>
            <a:r>
              <a:rPr lang="en-US" sz="2200" dirty="0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 smtClean="0"/>
              <a:t>Debugger</a:t>
            </a:r>
            <a:endParaRPr lang="en-US" sz="4000" dirty="0"/>
          </a:p>
        </p:txBody>
      </p:sp>
      <p:pic>
        <p:nvPicPr>
          <p:cNvPr id="6" name="Content Placeholder 5" descr="Executable.png"/>
          <p:cNvPicPr>
            <a:picLocks noChangeAspect="1"/>
          </p:cNvPicPr>
          <p:nvPr/>
        </p:nvPicPr>
        <p:blipFill>
          <a:blip r:embed="rId3">
            <a:lum bright="-55000" contrast="82000"/>
          </a:blip>
          <a:stretch>
            <a:fillRect/>
          </a:stretch>
        </p:blipFill>
        <p:spPr>
          <a:xfrm>
            <a:off x="381000" y="1219200"/>
            <a:ext cx="3657600" cy="344244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95600" y="5181600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Debugger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  <a:endCxn id="7" idx="1"/>
          </p:cNvCxnSpPr>
          <p:nvPr/>
        </p:nvCxnSpPr>
        <p:spPr>
          <a:xfrm rot="16200000" flipH="1">
            <a:off x="1987924" y="4883523"/>
            <a:ext cx="1129553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</p:cNvCxnSpPr>
          <p:nvPr/>
        </p:nvCxnSpPr>
        <p:spPr>
          <a:xfrm flipV="1">
            <a:off x="4876800" y="4661646"/>
            <a:ext cx="457200" cy="11295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19200"/>
            <a:ext cx="4724399" cy="3359846"/>
          </a:xfrm>
          <a:prstGeom prst="rect">
            <a:avLst/>
          </a:prstGeom>
        </p:spPr>
      </p:pic>
      <p:pic>
        <p:nvPicPr>
          <p:cNvPr id="15" name="Picture 14" descr="glas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4000" y="3733800"/>
            <a:ext cx="1005105" cy="1096251"/>
          </a:xfrm>
          <a:prstGeom prst="rect">
            <a:avLst/>
          </a:prstGeom>
          <a:scene3d>
            <a:camera prst="orthographicFront">
              <a:rot lat="0" lon="0" rev="2994000"/>
            </a:camera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 smtClean="0"/>
              <a:t>Debugger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5300" y="1371601"/>
            <a:ext cx="8915400" cy="4754564"/>
          </a:xfrm>
        </p:spPr>
        <p:txBody>
          <a:bodyPr/>
          <a:lstStyle/>
          <a:p>
            <a:pPr algn="just"/>
            <a:r>
              <a:rPr lang="en-US" sz="2400" dirty="0" smtClean="0"/>
              <a:t>Used for checking the run time condition of code</a:t>
            </a:r>
          </a:p>
          <a:p>
            <a:pPr algn="just"/>
            <a:r>
              <a:rPr lang="en-US" sz="2400" dirty="0" smtClean="0"/>
              <a:t>Variable values during execution can be evaluated</a:t>
            </a:r>
          </a:p>
          <a:p>
            <a:pPr algn="just"/>
            <a:r>
              <a:rPr lang="en-US" sz="2400" dirty="0" smtClean="0"/>
              <a:t>Useful in finding and removing ‘bugs’(errors in logic that cause unwanted results)</a:t>
            </a:r>
          </a:p>
          <a:p>
            <a:pPr algn="just"/>
            <a:r>
              <a:rPr lang="en-US" sz="2400" dirty="0" smtClean="0"/>
              <a:t>Example: </a:t>
            </a:r>
            <a:r>
              <a:rPr lang="en-US" sz="2400" dirty="0" err="1"/>
              <a:t>p</a:t>
            </a:r>
            <a:r>
              <a:rPr lang="en-US" sz="2400" dirty="0" err="1" smtClean="0"/>
              <a:t>db</a:t>
            </a:r>
            <a:r>
              <a:rPr lang="en-US" sz="2400" dirty="0" smtClean="0"/>
              <a:t> (Python Debugger)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 smtClean="0"/>
              <a:t>Runtime Environment</a:t>
            </a:r>
            <a:endParaRPr lang="en-US" sz="4000" dirty="0"/>
          </a:p>
        </p:txBody>
      </p:sp>
      <p:pic>
        <p:nvPicPr>
          <p:cNvPr id="6" name="Picture 5" descr="runTim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066800"/>
            <a:ext cx="3711297" cy="5562600"/>
          </a:xfrm>
          <a:prstGeom prst="rect">
            <a:avLst/>
          </a:prstGeom>
        </p:spPr>
      </p:pic>
      <p:pic>
        <p:nvPicPr>
          <p:cNvPr id="7" name="Content Placeholder 5" descr="Executable.png"/>
          <p:cNvPicPr>
            <a:picLocks noChangeAspect="1"/>
          </p:cNvPicPr>
          <p:nvPr/>
        </p:nvPicPr>
        <p:blipFill>
          <a:blip r:embed="rId4">
            <a:lum bright="-55000" contrast="82000"/>
          </a:blip>
          <a:stretch>
            <a:fillRect/>
          </a:stretch>
        </p:blipFill>
        <p:spPr>
          <a:xfrm>
            <a:off x="304800" y="2362200"/>
            <a:ext cx="1981200" cy="15541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95600" y="2514600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Runtime Environment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 flipV="1">
            <a:off x="2286000" y="3124200"/>
            <a:ext cx="609600" cy="150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2"/>
          </p:cNvCxnSpPr>
          <p:nvPr/>
        </p:nvCxnSpPr>
        <p:spPr>
          <a:xfrm rot="5400000">
            <a:off x="3505200" y="4114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0"/>
          </p:cNvCxnSpPr>
          <p:nvPr/>
        </p:nvCxnSpPr>
        <p:spPr>
          <a:xfrm rot="5400000">
            <a:off x="3467100" y="20955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29000" y="1295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29000" y="449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 smtClean="0"/>
              <a:t>Runtime Environment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The environment where the interpreted code executes</a:t>
            </a:r>
          </a:p>
          <a:p>
            <a:pPr algn="just"/>
            <a:r>
              <a:rPr lang="en-US" sz="2400" dirty="0" smtClean="0"/>
              <a:t>Consists of </a:t>
            </a:r>
          </a:p>
          <a:p>
            <a:pPr lvl="1" algn="just"/>
            <a:r>
              <a:rPr lang="en-US" sz="2400" dirty="0" smtClean="0"/>
              <a:t>a set of support libraries</a:t>
            </a:r>
          </a:p>
          <a:p>
            <a:pPr lvl="1" algn="just"/>
            <a:r>
              <a:rPr lang="en-US" sz="2400" dirty="0" smtClean="0"/>
              <a:t>operating system loader and scheduler</a:t>
            </a:r>
          </a:p>
          <a:p>
            <a:pPr lvl="2" algn="just">
              <a:buNone/>
            </a:pPr>
            <a:r>
              <a:rPr lang="en-US" dirty="0" smtClean="0"/>
              <a:t>or </a:t>
            </a:r>
          </a:p>
          <a:p>
            <a:pPr lvl="1" algn="just"/>
            <a:r>
              <a:rPr lang="en-US" sz="2400" dirty="0" smtClean="0"/>
              <a:t>a program that starts the execution of the developed program 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381001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dirty="0" smtClean="0">
                <a:latin typeface="Calibri" pitchFamily="34" charset="0"/>
                <a:cs typeface="Times New Roman" pitchFamily="18" charset="0"/>
              </a:rPr>
              <a:t>Objectives</a:t>
            </a:r>
            <a:endParaRPr lang="en-GB" sz="24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8903362" cy="4667250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At the end of this lecture, students will be able to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Identify categories of programming languages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Identify the tools used for software development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 smtClean="0"/>
              <a:t>Runtime Environment contd.</a:t>
            </a:r>
            <a:endParaRPr lang="en-US" sz="4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0"/>
            <a:ext cx="7811005" cy="3487157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 smtClean="0"/>
              <a:t>Integrated Development Environment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One tool that integrates compiler/interpreter, debugger and runtime environment in a user friendly interface</a:t>
            </a:r>
          </a:p>
          <a:p>
            <a:pPr algn="just"/>
            <a:r>
              <a:rPr lang="en-US" sz="2400" dirty="0" smtClean="0"/>
              <a:t>Example: </a:t>
            </a:r>
            <a:r>
              <a:rPr lang="en-US" sz="2400" dirty="0" err="1" smtClean="0"/>
              <a:t>spyder</a:t>
            </a:r>
            <a:endParaRPr lang="en-US" sz="2400" dirty="0"/>
          </a:p>
        </p:txBody>
      </p:sp>
      <p:pic>
        <p:nvPicPr>
          <p:cNvPr id="5" name="Picture 4" descr="i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971800"/>
            <a:ext cx="4495800" cy="3657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990600"/>
          </a:xfrm>
        </p:spPr>
        <p:txBody>
          <a:bodyPr/>
          <a:lstStyle/>
          <a:p>
            <a:r>
              <a:rPr lang="en-US" sz="4000" dirty="0"/>
              <a:t>Execution of a Python Program Using IDE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143001"/>
            <a:ext cx="9334500" cy="51054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Software Used </a:t>
            </a:r>
            <a:r>
              <a:rPr lang="en-US" sz="4000" dirty="0"/>
              <a:t>in the </a:t>
            </a:r>
            <a:r>
              <a:rPr lang="en-US" sz="4000" dirty="0" smtClean="0"/>
              <a:t>Coding Process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479927"/>
          </a:xfrm>
        </p:spPr>
        <p:txBody>
          <a:bodyPr/>
          <a:lstStyle/>
          <a:p>
            <a:r>
              <a:rPr lang="en-GB" sz="2400" dirty="0" smtClean="0">
                <a:latin typeface="Calibri" pitchFamily="34" charset="0"/>
                <a:cs typeface="Times New Roman" pitchFamily="18" charset="0"/>
              </a:rPr>
              <a:t>The figure </a:t>
            </a:r>
            <a:r>
              <a:rPr lang="en-US" sz="2400" dirty="0" smtClean="0"/>
              <a:t>shows </a:t>
            </a:r>
            <a:r>
              <a:rPr lang="en-US" sz="2400" dirty="0"/>
              <a:t>the steps and software used in the </a:t>
            </a:r>
            <a:r>
              <a:rPr lang="en-US" sz="2400" dirty="0" smtClean="0"/>
              <a:t>coding process</a:t>
            </a:r>
            <a:endParaRPr lang="en-GB" sz="2400" dirty="0" smtClean="0"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1200"/>
            <a:ext cx="6718339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Summary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479927"/>
          </a:xfrm>
        </p:spPr>
        <p:txBody>
          <a:bodyPr/>
          <a:lstStyle/>
          <a:p>
            <a:pPr algn="just"/>
            <a:r>
              <a:rPr lang="en-GB" sz="2400" dirty="0" smtClean="0">
                <a:latin typeface="Calibri" pitchFamily="34" charset="0"/>
                <a:cs typeface="Times New Roman" pitchFamily="18" charset="0"/>
              </a:rPr>
              <a:t>Computer understands only numbers</a:t>
            </a:r>
          </a:p>
          <a:p>
            <a:pPr algn="just"/>
            <a:r>
              <a:rPr lang="en-GB" sz="2400" dirty="0" smtClean="0">
                <a:latin typeface="Calibri" pitchFamily="34" charset="0"/>
                <a:cs typeface="Times New Roman" pitchFamily="18" charset="0"/>
              </a:rPr>
              <a:t>A Compiler translates a high level language program in to an executable, while an interpreter translates it to machine code line by line</a:t>
            </a:r>
          </a:p>
          <a:p>
            <a:pPr algn="just"/>
            <a:r>
              <a:rPr lang="en-GB" sz="2400" dirty="0" smtClean="0">
                <a:latin typeface="Calibri" pitchFamily="34" charset="0"/>
                <a:cs typeface="Times New Roman" pitchFamily="18" charset="0"/>
              </a:rPr>
              <a:t>De-bugger helps in troubleshooting the program by running the executable and allowing the user to control the execution and watch the values in the variables</a:t>
            </a:r>
          </a:p>
          <a:p>
            <a:pPr algn="just"/>
            <a:r>
              <a:rPr lang="en-GB" sz="2400" dirty="0" smtClean="0">
                <a:latin typeface="Calibri" pitchFamily="34" charset="0"/>
                <a:cs typeface="Times New Roman" pitchFamily="18" charset="0"/>
              </a:rPr>
              <a:t>An IDE integrates all development tools and provides a </a:t>
            </a:r>
            <a:r>
              <a:rPr lang="en-GB" sz="2400" smtClean="0">
                <a:latin typeface="Calibri" pitchFamily="34" charset="0"/>
                <a:cs typeface="Times New Roman" pitchFamily="18" charset="0"/>
              </a:rPr>
              <a:t>simple interface</a:t>
            </a:r>
            <a:endParaRPr lang="en-GB" sz="2400" dirty="0" smtClean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0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/>
              <a:t>Contents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Categories of Programming Languages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Tools Used to Develop a Computer Program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Execution of a Python Program Using an IDE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Programming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1"/>
            <a:ext cx="8915400" cy="4830764"/>
          </a:xfrm>
        </p:spPr>
        <p:txBody>
          <a:bodyPr/>
          <a:lstStyle/>
          <a:p>
            <a:pPr algn="just"/>
            <a:r>
              <a:rPr lang="en-GB" sz="2400" dirty="0" smtClean="0"/>
              <a:t>Program </a:t>
            </a:r>
          </a:p>
          <a:p>
            <a:pPr lvl="1" algn="just"/>
            <a:r>
              <a:rPr lang="en-GB" sz="2200" dirty="0" smtClean="0"/>
              <a:t>A well-defined set of instructions</a:t>
            </a:r>
          </a:p>
          <a:p>
            <a:pPr lvl="1" algn="just"/>
            <a:endParaRPr lang="en-GB" sz="2200" dirty="0" smtClean="0"/>
          </a:p>
          <a:p>
            <a:pPr algn="just"/>
            <a:r>
              <a:rPr lang="en-GB" sz="2400" dirty="0" smtClean="0"/>
              <a:t>Programming</a:t>
            </a:r>
          </a:p>
          <a:p>
            <a:pPr lvl="1" algn="just"/>
            <a:r>
              <a:rPr lang="en-GB" sz="2200" dirty="0"/>
              <a:t>Process of writing instructions in a language for a computer to solve a specific task</a:t>
            </a:r>
          </a:p>
          <a:p>
            <a:pPr lvl="1" algn="just"/>
            <a:endParaRPr lang="en-GB" sz="2000" dirty="0" smtClean="0"/>
          </a:p>
          <a:p>
            <a:pPr algn="just"/>
            <a:r>
              <a:rPr lang="en-GB" sz="2400" dirty="0" smtClean="0"/>
              <a:t>Programming languages</a:t>
            </a:r>
          </a:p>
          <a:p>
            <a:pPr lvl="1" algn="just"/>
            <a:r>
              <a:rPr lang="en-GB" sz="2200" dirty="0"/>
              <a:t>Medium of communication between the man and the machine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000" dirty="0" smtClean="0"/>
              <a:t>Question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990599"/>
          </a:xfrm>
        </p:spPr>
        <p:txBody>
          <a:bodyPr/>
          <a:lstStyle/>
          <a:p>
            <a:pPr>
              <a:buNone/>
            </a:pPr>
            <a:r>
              <a:rPr lang="en-US" altLang="en-US" dirty="0" smtClean="0"/>
              <a:t>What language does the computer understand?</a:t>
            </a:r>
          </a:p>
          <a:p>
            <a:pPr>
              <a:buNone/>
            </a:pPr>
            <a:endParaRPr lang="en-US" alt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000" dirty="0" smtClean="0"/>
              <a:t>Categories of Programming Languages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400" dirty="0" smtClean="0"/>
              <a:t>Machine language </a:t>
            </a:r>
          </a:p>
          <a:p>
            <a:pPr lvl="1" algn="just"/>
            <a:r>
              <a:rPr lang="en-US" altLang="en-US" sz="2200" dirty="0" smtClean="0"/>
              <a:t>Easily understood by the machine</a:t>
            </a:r>
          </a:p>
          <a:p>
            <a:pPr lvl="1" algn="just"/>
            <a:r>
              <a:rPr lang="en-US" altLang="en-US" sz="2200" dirty="0" smtClean="0"/>
              <a:t>0 and 1</a:t>
            </a:r>
          </a:p>
          <a:p>
            <a:pPr lvl="1" algn="just"/>
            <a:r>
              <a:rPr lang="en-US" altLang="en-US" sz="2200" dirty="0" smtClean="0"/>
              <a:t>Tedious for programmers</a:t>
            </a:r>
          </a:p>
          <a:p>
            <a:pPr algn="just"/>
            <a:endParaRPr lang="en-US" altLang="en-US" sz="2400" dirty="0" smtClean="0"/>
          </a:p>
          <a:p>
            <a:pPr algn="just"/>
            <a:r>
              <a:rPr lang="en-US" altLang="en-US" sz="2400" dirty="0" smtClean="0"/>
              <a:t>Assembly Language</a:t>
            </a:r>
          </a:p>
          <a:p>
            <a:pPr lvl="1" algn="just"/>
            <a:r>
              <a:rPr lang="en-US" altLang="en-US" sz="2200" dirty="0" smtClean="0"/>
              <a:t>Mnemonics  (“add”, “sub”, etc.)</a:t>
            </a:r>
          </a:p>
          <a:p>
            <a:pPr algn="just"/>
            <a:endParaRPr lang="en-US" altLang="en-US" sz="2400" dirty="0" smtClean="0"/>
          </a:p>
          <a:p>
            <a:pPr algn="just"/>
            <a:r>
              <a:rPr lang="en-US" altLang="en-US" sz="2400" dirty="0" smtClean="0"/>
              <a:t>High Level Languages</a:t>
            </a:r>
          </a:p>
          <a:p>
            <a:pPr lvl="1" algn="just"/>
            <a:r>
              <a:rPr lang="en-US" altLang="en-US" sz="2200" dirty="0" smtClean="0"/>
              <a:t>High Level Language Instructions (closer to English)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 smtClean="0"/>
              <a:t>High Level Language - Python</a:t>
            </a:r>
            <a:endParaRPr lang="en-US" sz="4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95400"/>
            <a:ext cx="6857999" cy="4392073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 smtClean="0"/>
              <a:t>Assembly Language</a:t>
            </a:r>
            <a:endParaRPr lang="en-US" sz="4000" dirty="0"/>
          </a:p>
        </p:txBody>
      </p:sp>
      <p:pic>
        <p:nvPicPr>
          <p:cNvPr id="5" name="Content Placeholder 4" descr="Assembly.png"/>
          <p:cNvPicPr>
            <a:picLocks noGrp="1" noChangeAspect="1"/>
          </p:cNvPicPr>
          <p:nvPr>
            <p:ph idx="1"/>
          </p:nvPr>
        </p:nvPicPr>
        <p:blipFill>
          <a:blip r:embed="rId3">
            <a:lum bright="-46000" contrast="61000"/>
          </a:blip>
          <a:stretch>
            <a:fillRect/>
          </a:stretch>
        </p:blipFill>
        <p:spPr>
          <a:xfrm>
            <a:off x="3200400" y="1219200"/>
            <a:ext cx="3428999" cy="4906963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 smtClean="0"/>
              <a:t>Machine Language</a:t>
            </a:r>
            <a:endParaRPr lang="en-US" sz="4000" dirty="0"/>
          </a:p>
        </p:txBody>
      </p:sp>
      <p:pic>
        <p:nvPicPr>
          <p:cNvPr id="6" name="Content Placeholder 5" descr="Executable.png"/>
          <p:cNvPicPr>
            <a:picLocks noGrp="1" noChangeAspect="1"/>
          </p:cNvPicPr>
          <p:nvPr>
            <p:ph idx="1"/>
          </p:nvPr>
        </p:nvPicPr>
        <p:blipFill>
          <a:blip r:embed="rId3">
            <a:lum bright="-55000" contrast="82000"/>
          </a:blip>
          <a:stretch>
            <a:fillRect/>
          </a:stretch>
        </p:blipFill>
        <p:spPr>
          <a:xfrm>
            <a:off x="1981200" y="1600200"/>
            <a:ext cx="5376217" cy="48006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" id="{A1BAF793-D9A4-45C3-87F9-DB68FA1B5BFC}" vid="{E422D33F-7E8A-4037-9A3A-188E26740B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1533</TotalTime>
  <Words>469</Words>
  <Application>Microsoft Office PowerPoint</Application>
  <PresentationFormat>A4 Paper (210x297 mm)</PresentationFormat>
  <Paragraphs>91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1111</vt:lpstr>
      <vt:lpstr>PowerPoint Presentation</vt:lpstr>
      <vt:lpstr>Objectives</vt:lpstr>
      <vt:lpstr>Contents</vt:lpstr>
      <vt:lpstr>Programming </vt:lpstr>
      <vt:lpstr>Question</vt:lpstr>
      <vt:lpstr>Categories of Programming Languages</vt:lpstr>
      <vt:lpstr>High Level Language - Python</vt:lpstr>
      <vt:lpstr>Assembly Language</vt:lpstr>
      <vt:lpstr>Machine Language</vt:lpstr>
      <vt:lpstr>Tools Used to Develop a Computer Program</vt:lpstr>
      <vt:lpstr>Compiler/Interpreter</vt:lpstr>
      <vt:lpstr>Compiler</vt:lpstr>
      <vt:lpstr>Interpreter</vt:lpstr>
      <vt:lpstr>Interpreter</vt:lpstr>
      <vt:lpstr>Assembler</vt:lpstr>
      <vt:lpstr>Debugger</vt:lpstr>
      <vt:lpstr>Debugger</vt:lpstr>
      <vt:lpstr>Runtime Environment</vt:lpstr>
      <vt:lpstr>Runtime Environment</vt:lpstr>
      <vt:lpstr>Runtime Environment contd.</vt:lpstr>
      <vt:lpstr>Integrated Development Environment</vt:lpstr>
      <vt:lpstr>Execution of a Python Program Using IDE</vt:lpstr>
      <vt:lpstr>Software Used in the Coding Process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Ami Rai E</cp:lastModifiedBy>
  <cp:revision>431</cp:revision>
  <dcterms:created xsi:type="dcterms:W3CDTF">2006-08-16T00:00:00Z</dcterms:created>
  <dcterms:modified xsi:type="dcterms:W3CDTF">2018-08-10T06:14:24Z</dcterms:modified>
</cp:coreProperties>
</file>