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66" r:id="rId3"/>
    <p:sldId id="281" r:id="rId4"/>
    <p:sldId id="282" r:id="rId5"/>
    <p:sldId id="330" r:id="rId6"/>
    <p:sldId id="335" r:id="rId7"/>
    <p:sldId id="336" r:id="rId8"/>
    <p:sldId id="337" r:id="rId9"/>
    <p:sldId id="340" r:id="rId10"/>
    <p:sldId id="351" r:id="rId11"/>
    <p:sldId id="341" r:id="rId12"/>
    <p:sldId id="367" r:id="rId13"/>
    <p:sldId id="350" r:id="rId14"/>
    <p:sldId id="362" r:id="rId15"/>
    <p:sldId id="361" r:id="rId16"/>
    <p:sldId id="349" r:id="rId17"/>
    <p:sldId id="372" r:id="rId18"/>
    <p:sldId id="373" r:id="rId19"/>
    <p:sldId id="354" r:id="rId20"/>
    <p:sldId id="338" r:id="rId21"/>
    <p:sldId id="352" r:id="rId22"/>
    <p:sldId id="343" r:id="rId23"/>
    <p:sldId id="333" r:id="rId24"/>
    <p:sldId id="346" r:id="rId25"/>
    <p:sldId id="365" r:id="rId26"/>
    <p:sldId id="368" r:id="rId27"/>
    <p:sldId id="369" r:id="rId28"/>
    <p:sldId id="370" r:id="rId29"/>
    <p:sldId id="3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456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Operators </a:t>
            </a:r>
            <a:r>
              <a:rPr lang="en-US" sz="3200" smtClean="0">
                <a:solidFill>
                  <a:srgbClr val="0000CC"/>
                </a:solidFill>
                <a:cs typeface="Times New Roman" pitchFamily="18" charset="0"/>
              </a:rPr>
              <a:t>and Expressions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0839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of Comparison Operators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>
            <a:noAutofit/>
          </a:bodyPr>
          <a:lstStyle/>
          <a:p>
            <a:r>
              <a:rPr lang="en-US" dirty="0"/>
              <a:t>Python allows a </a:t>
            </a:r>
            <a:r>
              <a:rPr lang="en-US" dirty="0">
                <a:solidFill>
                  <a:srgbClr val="0070C0"/>
                </a:solidFill>
              </a:rPr>
              <a:t>chained assignment</a:t>
            </a:r>
            <a:r>
              <a:rPr lang="en-US" dirty="0"/>
              <a:t>, such as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= y = 0</a:t>
            </a:r>
            <a:r>
              <a:rPr lang="en-US" dirty="0"/>
              <a:t>, to assign </a:t>
            </a:r>
            <a:r>
              <a:rPr lang="en-US" dirty="0" smtClean="0"/>
              <a:t>multiple identifiers </a:t>
            </a:r>
            <a:r>
              <a:rPr lang="en-US" dirty="0"/>
              <a:t>to the rightmost 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Comparisons </a:t>
            </a:r>
            <a:r>
              <a:rPr lang="en-US" dirty="0"/>
              <a:t>can be chained </a:t>
            </a:r>
            <a:r>
              <a:rPr lang="en-US" dirty="0" smtClean="0"/>
              <a:t>together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w </a:t>
            </a:r>
            <a:r>
              <a:rPr lang="en-US" dirty="0">
                <a:solidFill>
                  <a:srgbClr val="C00000"/>
                </a:solidFill>
              </a:rPr>
              <a:t>&lt; x &lt; y &lt; </a:t>
            </a:r>
            <a:r>
              <a:rPr lang="en-US" dirty="0" smtClean="0">
                <a:solidFill>
                  <a:srgbClr val="C00000"/>
                </a:solidFill>
              </a:rPr>
              <a:t>z</a:t>
            </a:r>
          </a:p>
          <a:p>
            <a:r>
              <a:rPr lang="en-US" dirty="0" smtClean="0"/>
              <a:t>The above expression is evaluated </a:t>
            </a:r>
            <a:r>
              <a:rPr lang="en-US" dirty="0"/>
              <a:t>as </a:t>
            </a:r>
            <a:r>
              <a:rPr lang="en-US" dirty="0">
                <a:solidFill>
                  <a:srgbClr val="0070C0"/>
                </a:solidFill>
              </a:rPr>
              <a:t>w &lt; x and x &lt; y and y &lt; </a:t>
            </a:r>
            <a:r>
              <a:rPr lang="en-US" dirty="0" smtClean="0">
                <a:solidFill>
                  <a:srgbClr val="0070C0"/>
                </a:solidFill>
              </a:rPr>
              <a:t>z</a:t>
            </a:r>
          </a:p>
          <a:p>
            <a:endParaRPr lang="en-US" dirty="0"/>
          </a:p>
          <a:p>
            <a:r>
              <a:rPr lang="en-US" dirty="0" smtClean="0"/>
              <a:t>Expressions </a:t>
            </a:r>
            <a:r>
              <a:rPr lang="en-US" dirty="0"/>
              <a:t>such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x &lt; y &gt; z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are legal, but confusing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4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Assignment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5788" y="1417638"/>
            <a:ext cx="9929812" cy="4554537"/>
          </a:xfrm>
        </p:spPr>
        <p:txBody>
          <a:bodyPr/>
          <a:lstStyle/>
          <a:p>
            <a:r>
              <a:rPr lang="en-US" dirty="0"/>
              <a:t>Variables receive their initial values and can be reset to new values with an </a:t>
            </a:r>
            <a:r>
              <a:rPr lang="en-US" dirty="0" smtClean="0">
                <a:solidFill>
                  <a:srgbClr val="0070C0"/>
                </a:solidFill>
              </a:rPr>
              <a:t>assignment statement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Assignment </a:t>
            </a:r>
            <a:r>
              <a:rPr lang="en-US" dirty="0"/>
              <a:t>Operator 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endParaRPr lang="en-US" dirty="0"/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a = 1;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r>
              <a:rPr lang="en-US" dirty="0"/>
              <a:t>Do not confuse with equality Operator  </a:t>
            </a:r>
            <a:r>
              <a:rPr lang="en-US" dirty="0">
                <a:solidFill>
                  <a:srgbClr val="0000CC"/>
                </a:solidFill>
              </a:rPr>
              <a:t>==</a:t>
            </a:r>
            <a:endParaRPr lang="en-US" dirty="0"/>
          </a:p>
          <a:p>
            <a:pPr lvl="2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940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49"/>
            <a:ext cx="10972800" cy="4583115"/>
          </a:xfrm>
        </p:spPr>
        <p:txBody>
          <a:bodyPr>
            <a:no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3354389"/>
            <a:ext cx="8920545" cy="28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Logical Operators </a:t>
            </a:r>
            <a:r>
              <a:rPr lang="en-US" sz="4000" dirty="0" smtClean="0"/>
              <a:t>-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50731"/>
            <a:ext cx="5384800" cy="530723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2400" dirty="0">
                <a:solidFill>
                  <a:srgbClr val="00B050"/>
                </a:solidFill>
              </a:rPr>
              <a:t>and</a:t>
            </a:r>
            <a:r>
              <a:rPr lang="en-IN" sz="2400" dirty="0"/>
              <a:t> operator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True </a:t>
            </a:r>
            <a:r>
              <a:rPr lang="en-US" sz="2200" dirty="0">
                <a:solidFill>
                  <a:srgbClr val="C00000"/>
                </a:solidFill>
              </a:rPr>
              <a:t>and False	</a:t>
            </a:r>
            <a:r>
              <a:rPr lang="en-IN" sz="2200" dirty="0">
                <a:solidFill>
                  <a:srgbClr val="0070C0"/>
                </a:solidFill>
              </a:rPr>
              <a:t>False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False </a:t>
            </a:r>
            <a:r>
              <a:rPr lang="en-US" sz="2200" dirty="0">
                <a:solidFill>
                  <a:srgbClr val="C00000"/>
                </a:solidFill>
              </a:rPr>
              <a:t>and True 	</a:t>
            </a:r>
            <a:r>
              <a:rPr lang="en-IN" sz="2200" dirty="0" smtClean="0">
                <a:solidFill>
                  <a:srgbClr val="0070C0"/>
                </a:solidFill>
              </a:rPr>
              <a:t>False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False and False 	</a:t>
            </a:r>
            <a:r>
              <a:rPr lang="en-IN" sz="2200" dirty="0">
                <a:solidFill>
                  <a:srgbClr val="0070C0"/>
                </a:solidFill>
              </a:rPr>
              <a:t>False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True </a:t>
            </a:r>
            <a:r>
              <a:rPr lang="en-US" sz="2200" dirty="0">
                <a:solidFill>
                  <a:srgbClr val="C00000"/>
                </a:solidFill>
              </a:rPr>
              <a:t>and True 	</a:t>
            </a:r>
            <a:r>
              <a:rPr lang="en-IN" sz="2200" dirty="0" smtClean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rgbClr val="C00000"/>
                </a:solidFill>
              </a:rPr>
              <a:t>2 and 5		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5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&gt;&gt;&gt;5 and 2		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2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&gt;&gt;&gt;0 and 5		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0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50731"/>
            <a:ext cx="5384800" cy="530723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2400" dirty="0" smtClean="0">
                <a:solidFill>
                  <a:srgbClr val="00B050"/>
                </a:solidFill>
              </a:rPr>
              <a:t>or</a:t>
            </a:r>
            <a:r>
              <a:rPr lang="en-IN" sz="2400" dirty="0" smtClean="0"/>
              <a:t> </a:t>
            </a:r>
            <a:r>
              <a:rPr lang="en-IN" sz="2400" dirty="0"/>
              <a:t>operator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True </a:t>
            </a:r>
            <a:r>
              <a:rPr lang="en-US" sz="2200" dirty="0" smtClean="0">
                <a:solidFill>
                  <a:srgbClr val="C00000"/>
                </a:solidFill>
              </a:rPr>
              <a:t>or False	</a:t>
            </a:r>
            <a:r>
              <a:rPr lang="en-IN" sz="2200" dirty="0" smtClean="0">
                <a:solidFill>
                  <a:srgbClr val="0070C0"/>
                </a:solidFill>
              </a:rPr>
              <a:t>True</a:t>
            </a:r>
            <a:endParaRPr lang="en-IN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False or True 	</a:t>
            </a:r>
            <a:r>
              <a:rPr lang="en-IN" sz="2200" dirty="0" smtClean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True </a:t>
            </a:r>
            <a:r>
              <a:rPr lang="en-US" sz="2200" dirty="0">
                <a:solidFill>
                  <a:srgbClr val="C00000"/>
                </a:solidFill>
              </a:rPr>
              <a:t>or True 	</a:t>
            </a:r>
            <a:r>
              <a:rPr lang="en-IN" sz="2200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False </a:t>
            </a:r>
            <a:r>
              <a:rPr lang="en-US" sz="2200" dirty="0">
                <a:solidFill>
                  <a:srgbClr val="C00000"/>
                </a:solidFill>
              </a:rPr>
              <a:t>or </a:t>
            </a:r>
            <a:r>
              <a:rPr lang="en-US" sz="2200" dirty="0" smtClean="0">
                <a:solidFill>
                  <a:srgbClr val="C00000"/>
                </a:solidFill>
              </a:rPr>
              <a:t>False	</a:t>
            </a:r>
            <a:r>
              <a:rPr lang="en-IN" sz="2200" dirty="0" smtClean="0">
                <a:solidFill>
                  <a:srgbClr val="0070C0"/>
                </a:solidFill>
              </a:rPr>
              <a:t>False</a:t>
            </a:r>
            <a:endParaRPr lang="en-IN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rgbClr val="C00000"/>
                </a:solidFill>
              </a:rPr>
              <a:t>2 </a:t>
            </a:r>
            <a:r>
              <a:rPr lang="en-US" sz="2200" dirty="0" smtClean="0">
                <a:solidFill>
                  <a:srgbClr val="C00000"/>
                </a:solidFill>
              </a:rPr>
              <a:t>or 5		</a:t>
            </a:r>
          </a:p>
          <a:p>
            <a:pPr marL="400050" lvl="1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2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&gt;&gt;&gt;5 </a:t>
            </a:r>
            <a:r>
              <a:rPr lang="en-US" sz="2200" dirty="0" smtClean="0">
                <a:solidFill>
                  <a:srgbClr val="C00000"/>
                </a:solidFill>
              </a:rPr>
              <a:t>or 2		</a:t>
            </a:r>
          </a:p>
          <a:p>
            <a:pPr marL="400050" lvl="1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5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&gt;&gt;&gt;0 </a:t>
            </a:r>
            <a:r>
              <a:rPr lang="en-US" sz="2200" dirty="0" smtClean="0">
                <a:solidFill>
                  <a:srgbClr val="C00000"/>
                </a:solidFill>
              </a:rPr>
              <a:t>or 5		</a:t>
            </a:r>
          </a:p>
          <a:p>
            <a:pPr marL="400050" lvl="1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5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Operators contd.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not </a:t>
            </a:r>
            <a:r>
              <a:rPr lang="en-IN" dirty="0"/>
              <a:t>operator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not False	</a:t>
            </a:r>
            <a:r>
              <a:rPr lang="en-IN" dirty="0" smtClean="0">
                <a:solidFill>
                  <a:srgbClr val="0070C0"/>
                </a:solidFill>
              </a:rPr>
              <a:t>True 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not True	</a:t>
            </a:r>
            <a:r>
              <a:rPr lang="en-IN" dirty="0" smtClean="0">
                <a:solidFill>
                  <a:srgbClr val="0070C0"/>
                </a:solidFill>
              </a:rPr>
              <a:t>False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smtClean="0">
                <a:solidFill>
                  <a:srgbClr val="C00000"/>
                </a:solidFill>
              </a:rPr>
              <a:t>2		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False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smtClean="0">
                <a:solidFill>
                  <a:srgbClr val="C00000"/>
                </a:solidFill>
              </a:rPr>
              <a:t>0		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True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Expressions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and, or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keywords can form </a:t>
            </a:r>
            <a:r>
              <a:rPr lang="en-US" dirty="0">
                <a:solidFill>
                  <a:srgbClr val="C00000"/>
                </a:solidFill>
              </a:rPr>
              <a:t>Boolean </a:t>
            </a:r>
            <a:r>
              <a:rPr lang="en-US" dirty="0" smtClean="0">
                <a:solidFill>
                  <a:srgbClr val="C00000"/>
                </a:solidFill>
              </a:rPr>
              <a:t>expressions</a:t>
            </a:r>
          </a:p>
          <a:p>
            <a:endParaRPr lang="en-US" dirty="0" smtClean="0"/>
          </a:p>
          <a:p>
            <a:r>
              <a:rPr lang="en-US" dirty="0" smtClean="0"/>
              <a:t>When an </a:t>
            </a:r>
            <a:r>
              <a:rPr lang="en-US" dirty="0"/>
              <a:t>expression </a:t>
            </a:r>
            <a:r>
              <a:rPr lang="en-US" dirty="0" smtClean="0"/>
              <a:t>is used to </a:t>
            </a:r>
            <a:r>
              <a:rPr lang="en-US" dirty="0"/>
              <a:t>determine a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r>
              <a:rPr lang="en-US" dirty="0"/>
              <a:t> </a:t>
            </a:r>
            <a:r>
              <a:rPr lang="en-US" dirty="0" smtClean="0"/>
              <a:t>value </a:t>
            </a:r>
          </a:p>
          <a:p>
            <a:pPr lvl="1"/>
            <a:r>
              <a:rPr lang="en-US" dirty="0" smtClean="0"/>
              <a:t>True</a:t>
            </a:r>
            <a:r>
              <a:rPr lang="en-US" dirty="0"/>
              <a:t>, any </a:t>
            </a:r>
            <a:r>
              <a:rPr lang="en-US" dirty="0" smtClean="0"/>
              <a:t>nonzero number</a:t>
            </a:r>
            <a:r>
              <a:rPr lang="en-US" dirty="0"/>
              <a:t>, nonempty string, list, tuple, or dictionary is taken to be </a:t>
            </a:r>
            <a:r>
              <a:rPr lang="en-US" dirty="0" smtClean="0">
                <a:solidFill>
                  <a:srgbClr val="C00000"/>
                </a:solidFill>
              </a:rPr>
              <a:t>true</a:t>
            </a:r>
          </a:p>
          <a:p>
            <a:pPr lvl="1"/>
            <a:r>
              <a:rPr lang="en-US" dirty="0" smtClean="0"/>
              <a:t>False</a:t>
            </a:r>
            <a:r>
              <a:rPr lang="en-US" dirty="0"/>
              <a:t>, zero, None</a:t>
            </a:r>
            <a:r>
              <a:rPr lang="en-US" dirty="0" smtClean="0"/>
              <a:t>, and </a:t>
            </a:r>
            <a:r>
              <a:rPr lang="en-US" dirty="0"/>
              <a:t>empty lists, tuples, and dictionaries evaluate as </a:t>
            </a:r>
            <a:r>
              <a:rPr lang="en-US" dirty="0" smtClean="0">
                <a:solidFill>
                  <a:srgbClr val="C00000"/>
                </a:solidFill>
              </a:rPr>
              <a:t>false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346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</a:t>
            </a:r>
            <a:r>
              <a:rPr lang="en-US" dirty="0" smtClean="0"/>
              <a:t>Evaluation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Python virtual machine sometimes knows the value of a Boolean expression before </a:t>
            </a:r>
            <a:r>
              <a:rPr lang="en-US" dirty="0" smtClean="0"/>
              <a:t>it has </a:t>
            </a:r>
            <a:r>
              <a:rPr lang="en-US" dirty="0"/>
              <a:t>evaluated all of its </a:t>
            </a:r>
            <a:r>
              <a:rPr lang="en-US" dirty="0" smtClean="0"/>
              <a:t>operands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expression A and B, if A is false, </a:t>
            </a:r>
            <a:r>
              <a:rPr lang="en-US" dirty="0" smtClean="0"/>
              <a:t>then so </a:t>
            </a:r>
            <a:r>
              <a:rPr lang="en-US" dirty="0"/>
              <a:t>is the expression, and there is no need to evaluate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expression A or B, if A is true, then so is the expression, and again there </a:t>
            </a:r>
            <a:r>
              <a:rPr lang="en-US" dirty="0" smtClean="0"/>
              <a:t>is no </a:t>
            </a:r>
            <a:r>
              <a:rPr lang="en-US" dirty="0"/>
              <a:t>need to evaluate </a:t>
            </a:r>
            <a:r>
              <a:rPr lang="en-US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approach, in which evaluation stops as soon as possible, is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rgbClr val="0070C0"/>
                </a:solidFill>
              </a:rPr>
              <a:t>short-circuit evaluation</a:t>
            </a:r>
            <a:endParaRPr lang="en-US" dirty="0">
              <a:solidFill>
                <a:srgbClr val="0070C0"/>
              </a:solidFill>
            </a:endParaRPr>
          </a:p>
          <a:p>
            <a:pPr marL="742950" lvl="2" indent="-342900"/>
            <a:endParaRPr lang="en-IN" sz="2200" dirty="0">
              <a:solidFill>
                <a:srgbClr val="C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8" y="4765763"/>
            <a:ext cx="7758111" cy="176521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124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</a:t>
            </a:r>
            <a:r>
              <a:rPr lang="en-US" dirty="0" smtClean="0"/>
              <a:t>Evaluation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There are times when short-circuit evaluation is </a:t>
            </a:r>
            <a:r>
              <a:rPr lang="en-US" dirty="0" smtClean="0"/>
              <a:t>advantageous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the following 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count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(input("Enter the count: "))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theSum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(input("Enter the sum: "))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if count &gt; 0 and </a:t>
            </a:r>
            <a:r>
              <a:rPr lang="en-US" dirty="0" err="1">
                <a:solidFill>
                  <a:srgbClr val="C00000"/>
                </a:solidFill>
              </a:rPr>
              <a:t>theSum</a:t>
            </a:r>
            <a:r>
              <a:rPr lang="en-US" dirty="0">
                <a:solidFill>
                  <a:srgbClr val="C00000"/>
                </a:solidFill>
              </a:rPr>
              <a:t> // count &gt; 10: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</a:t>
            </a:r>
            <a:r>
              <a:rPr lang="en-US" dirty="0">
                <a:solidFill>
                  <a:srgbClr val="C00000"/>
                </a:solidFill>
              </a:rPr>
              <a:t>("average &gt; 10")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C00000"/>
                </a:solidFill>
              </a:rPr>
              <a:t>	print</a:t>
            </a:r>
            <a:r>
              <a:rPr lang="en-US" dirty="0">
                <a:solidFill>
                  <a:srgbClr val="C00000"/>
                </a:solidFill>
              </a:rPr>
              <a:t>("count = 0 or average &lt;= 10")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user enters 0 for the count, the condition contains a potential division by zero</a:t>
            </a:r>
            <a:r>
              <a:rPr lang="en-US" dirty="0" smtClean="0"/>
              <a:t>; however, because </a:t>
            </a:r>
            <a:r>
              <a:rPr lang="en-US" dirty="0"/>
              <a:t>of short-circuit evaluation the division by zero is avoided</a:t>
            </a:r>
            <a:endParaRPr lang="en-US" sz="2200" dirty="0">
              <a:solidFill>
                <a:srgbClr val="C00000"/>
              </a:solidFill>
            </a:endParaRPr>
          </a:p>
          <a:p>
            <a:pPr marL="742950" lvl="2" indent="-342900"/>
            <a:endParaRPr lang="en-IN" sz="2200" dirty="0">
              <a:solidFill>
                <a:srgbClr val="C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8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10972800" cy="45974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&gt; 0 and x &lt; 10 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is true only </a:t>
            </a:r>
            <a:r>
              <a:rPr lang="en-US" dirty="0"/>
              <a:t>if x is greater than 0 and less than </a:t>
            </a:r>
            <a:r>
              <a:rPr lang="en-US" dirty="0" smtClean="0"/>
              <a:t>10</a:t>
            </a:r>
            <a:endParaRPr lang="en-US" dirty="0"/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n%2 </a:t>
            </a:r>
            <a:r>
              <a:rPr lang="en-US" sz="2400" dirty="0">
                <a:solidFill>
                  <a:srgbClr val="C00000"/>
                </a:solidFill>
              </a:rPr>
              <a:t>== 0 or n%3 == 0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dirty="0" smtClean="0"/>
              <a:t>is </a:t>
            </a:r>
            <a:r>
              <a:rPr lang="en-US" dirty="0"/>
              <a:t>true if either of the conditions is true, that is, if the number </a:t>
            </a:r>
            <a:r>
              <a:rPr lang="en-US" dirty="0" smtClean="0"/>
              <a:t>is divisible </a:t>
            </a:r>
            <a:r>
              <a:rPr lang="en-US" dirty="0"/>
              <a:t>by 2 or </a:t>
            </a:r>
            <a:r>
              <a:rPr lang="en-US" dirty="0" smtClean="0"/>
              <a:t>3</a:t>
            </a:r>
            <a:endParaRPr lang="en-US" dirty="0"/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not </a:t>
            </a:r>
            <a:r>
              <a:rPr lang="en-US" sz="2400" dirty="0">
                <a:solidFill>
                  <a:srgbClr val="C00000"/>
                </a:solidFill>
              </a:rPr>
              <a:t>(x &gt; y)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dirty="0" smtClean="0"/>
              <a:t>is </a:t>
            </a:r>
            <a:r>
              <a:rPr lang="en-US" dirty="0"/>
              <a:t>true if x &gt; y </a:t>
            </a:r>
            <a:r>
              <a:rPr lang="en-US" dirty="0" smtClean="0"/>
              <a:t>is false</a:t>
            </a:r>
            <a:r>
              <a:rPr lang="en-US" dirty="0"/>
              <a:t>, that is, if x is less than or equal to </a:t>
            </a:r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provides the following bitwise operators for </a:t>
            </a:r>
            <a:r>
              <a:rPr lang="en-US" dirty="0" smtClean="0"/>
              <a:t>integers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bitwise operators assume that integers are represented in a 2’s complement </a:t>
            </a:r>
            <a:r>
              <a:rPr lang="en-US" dirty="0" smtClean="0"/>
              <a:t>binary representation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326926"/>
            <a:ext cx="6276975" cy="22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59740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the different types of operators used in Python</a:t>
            </a:r>
          </a:p>
          <a:p>
            <a:pPr lvl="1"/>
            <a:r>
              <a:rPr lang="en-US" dirty="0" smtClean="0"/>
              <a:t>Use operators in simple Python programs</a:t>
            </a:r>
          </a:p>
          <a:p>
            <a:pPr lvl="1"/>
            <a:r>
              <a:rPr lang="en-US" dirty="0"/>
              <a:t>Use integers and floating-point numbers in </a:t>
            </a:r>
            <a:r>
              <a:rPr lang="en-US" dirty="0" smtClean="0"/>
              <a:t>arithmetic operations</a:t>
            </a:r>
          </a:p>
          <a:p>
            <a:pPr lvl="1"/>
            <a:r>
              <a:rPr lang="en-US" dirty="0"/>
              <a:t>Use logical operators to construct compound </a:t>
            </a:r>
            <a:r>
              <a:rPr lang="en-US" dirty="0" smtClean="0"/>
              <a:t>Boolean expressions</a:t>
            </a:r>
            <a:endParaRPr lang="en-US" dirty="0"/>
          </a:p>
          <a:p>
            <a:pPr lvl="1"/>
            <a:r>
              <a:rPr lang="en-US" dirty="0" smtClean="0"/>
              <a:t>Construct </a:t>
            </a:r>
            <a:r>
              <a:rPr lang="en-US" dirty="0"/>
              <a:t>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68930"/>
              </p:ext>
            </p:extLst>
          </p:nvPr>
        </p:nvGraphicFramePr>
        <p:xfrm>
          <a:off x="3433942" y="1643066"/>
          <a:ext cx="4085996" cy="3356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24"/>
                <a:gridCol w="2205872"/>
              </a:tblGrid>
              <a:tr h="32787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Expression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Result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</a:t>
                      </a:r>
                      <a:r>
                        <a:rPr lang="en-IN" sz="2400" baseline="0" dirty="0" smtClean="0">
                          <a:latin typeface="+mn-lt"/>
                        </a:rPr>
                        <a:t> &amp;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|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^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~2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-3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&lt;&lt;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16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935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&gt;&gt;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3"/>
            <a:ext cx="10972800" cy="4854577"/>
          </a:xfrm>
        </p:spPr>
        <p:txBody>
          <a:bodyPr>
            <a:noAutofit/>
          </a:bodyPr>
          <a:lstStyle/>
          <a:p>
            <a:r>
              <a:rPr lang="en-US" dirty="0"/>
              <a:t>The assignment symbol can be combined with </a:t>
            </a:r>
            <a:r>
              <a:rPr lang="en-US" dirty="0" smtClean="0"/>
              <a:t>the arithmetic </a:t>
            </a:r>
            <a:r>
              <a:rPr lang="en-US" dirty="0"/>
              <a:t>and concatenation operators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928814"/>
            <a:ext cx="5174674" cy="46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Precedence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Consider the </a:t>
            </a:r>
            <a:r>
              <a:rPr lang="en-US" dirty="0" smtClean="0">
                <a:solidFill>
                  <a:srgbClr val="002060"/>
                </a:solidFill>
              </a:rPr>
              <a:t>compound expression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+ </a:t>
            </a:r>
            <a:r>
              <a:rPr lang="en-US" dirty="0" smtClean="0">
                <a:solidFill>
                  <a:srgbClr val="C00000"/>
                </a:solidFill>
              </a:rPr>
              <a:t>b*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which </a:t>
            </a:r>
            <a:r>
              <a:rPr lang="en-US" dirty="0"/>
              <a:t>rely on the evaluation of two or more </a:t>
            </a:r>
            <a:r>
              <a:rPr lang="en-US" dirty="0" smtClean="0"/>
              <a:t>operations</a:t>
            </a:r>
          </a:p>
          <a:p>
            <a:endParaRPr lang="en-US" dirty="0" smtClean="0"/>
          </a:p>
          <a:p>
            <a:r>
              <a:rPr lang="en-US" dirty="0" smtClean="0"/>
              <a:t>The order in </a:t>
            </a:r>
            <a:r>
              <a:rPr lang="en-US" dirty="0"/>
              <a:t>which the operations of a compound expression are evaluated can affect </a:t>
            </a:r>
            <a:r>
              <a:rPr lang="en-US" dirty="0" smtClean="0"/>
              <a:t>the overall </a:t>
            </a:r>
            <a:r>
              <a:rPr lang="en-US" dirty="0"/>
              <a:t>value of the </a:t>
            </a:r>
            <a:r>
              <a:rPr lang="en-US" dirty="0" smtClean="0"/>
              <a:t>expression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reason, Python defines a specific </a:t>
            </a:r>
            <a:r>
              <a:rPr lang="en-US" dirty="0">
                <a:solidFill>
                  <a:srgbClr val="0070C0"/>
                </a:solidFill>
              </a:rPr>
              <a:t>order </a:t>
            </a:r>
            <a:r>
              <a:rPr lang="en-US" dirty="0" smtClean="0">
                <a:solidFill>
                  <a:srgbClr val="0070C0"/>
                </a:solidFill>
              </a:rPr>
              <a:t>of precedence </a:t>
            </a:r>
            <a:r>
              <a:rPr lang="en-US" dirty="0"/>
              <a:t>for evaluating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Python </a:t>
            </a:r>
            <a:r>
              <a:rPr lang="en-US" dirty="0"/>
              <a:t>allows a programmer to override </a:t>
            </a:r>
            <a:r>
              <a:rPr lang="en-US" dirty="0" smtClean="0"/>
              <a:t>this order </a:t>
            </a:r>
            <a:r>
              <a:rPr lang="en-US" dirty="0"/>
              <a:t>by using </a:t>
            </a:r>
            <a:r>
              <a:rPr lang="en-US" dirty="0">
                <a:solidFill>
                  <a:srgbClr val="0070C0"/>
                </a:solidFill>
              </a:rPr>
              <a:t>explicit parentheses</a:t>
            </a:r>
            <a:r>
              <a:rPr lang="en-US" dirty="0"/>
              <a:t> to group </a:t>
            </a:r>
            <a:r>
              <a:rPr lang="en-US" dirty="0" smtClean="0"/>
              <a:t>subexpressions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of Operations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mathematical operators, Python follows </a:t>
            </a:r>
            <a:r>
              <a:rPr lang="en-US" dirty="0" smtClean="0"/>
              <a:t>mathematical convention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arentheses </a:t>
            </a:r>
            <a:r>
              <a:rPr lang="en-US" sz="2400" dirty="0"/>
              <a:t>have the highest precedence and can be used to force an expression </a:t>
            </a:r>
            <a:r>
              <a:rPr lang="en-US" sz="2400" dirty="0" smtClean="0"/>
              <a:t>to evaluate </a:t>
            </a:r>
            <a:r>
              <a:rPr lang="en-US" sz="2400" dirty="0"/>
              <a:t>in the order you </a:t>
            </a:r>
            <a:r>
              <a:rPr lang="en-US" sz="2400" dirty="0" smtClean="0"/>
              <a:t>want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2 * (3-1) </a:t>
            </a:r>
            <a:r>
              <a:rPr lang="en-US" sz="2400" dirty="0"/>
              <a:t>is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(1+1)**(5-2) </a:t>
            </a:r>
            <a:r>
              <a:rPr lang="en-US" sz="2400" dirty="0"/>
              <a:t>is 8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xponentiation </a:t>
            </a:r>
            <a:r>
              <a:rPr lang="en-US" sz="2400" dirty="0"/>
              <a:t>has the next highest precedence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**1+1 </a:t>
            </a:r>
            <a:r>
              <a:rPr lang="en-US" sz="2400" dirty="0"/>
              <a:t>is 3, not </a:t>
            </a:r>
            <a:r>
              <a:rPr lang="en-US" sz="2400" dirty="0" smtClean="0"/>
              <a:t>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3*1</a:t>
            </a:r>
            <a:r>
              <a:rPr lang="en-US" sz="2400" dirty="0">
                <a:solidFill>
                  <a:srgbClr val="0070C0"/>
                </a:solidFill>
              </a:rPr>
              <a:t>**3 </a:t>
            </a:r>
            <a:r>
              <a:rPr lang="en-US" sz="2400" dirty="0" smtClean="0"/>
              <a:t>is 3</a:t>
            </a:r>
            <a:r>
              <a:rPr lang="en-US" sz="2400" dirty="0"/>
              <a:t>, not </a:t>
            </a:r>
            <a:r>
              <a:rPr lang="en-US" sz="2400" dirty="0" smtClean="0"/>
              <a:t>27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0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of </a:t>
            </a:r>
            <a:r>
              <a:rPr lang="en-IN" dirty="0"/>
              <a:t>Operations contd.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ultiplication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ivision have the same precedence, which is higher than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ddition and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ubtraction, which also have the same </a:t>
            </a:r>
            <a:r>
              <a:rPr lang="en-US" sz="2400" dirty="0" smtClean="0"/>
              <a:t>precedence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2*3-1</a:t>
            </a:r>
            <a:r>
              <a:rPr lang="en-US" sz="2400" dirty="0"/>
              <a:t> is 5, not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6+4/2</a:t>
            </a:r>
            <a:r>
              <a:rPr lang="en-US" sz="2400" dirty="0"/>
              <a:t> is 8, not 5</a:t>
            </a:r>
          </a:p>
          <a:p>
            <a:endParaRPr lang="en-US" sz="2400" dirty="0" smtClean="0"/>
          </a:p>
          <a:p>
            <a:r>
              <a:rPr lang="en-US" sz="2400" dirty="0" smtClean="0"/>
              <a:t>Operators </a:t>
            </a:r>
            <a:r>
              <a:rPr lang="en-US" sz="2400" dirty="0"/>
              <a:t>with the same precedence are evaluated from left to right (except </a:t>
            </a:r>
            <a:r>
              <a:rPr lang="en-US" sz="2400" dirty="0" smtClean="0"/>
              <a:t>exponentiation </a:t>
            </a:r>
            <a:r>
              <a:rPr lang="en-US" dirty="0" smtClean="0"/>
              <a:t>and </a:t>
            </a:r>
            <a:r>
              <a:rPr lang="en-US" dirty="0"/>
              <a:t>assignment operations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In the </a:t>
            </a:r>
            <a:r>
              <a:rPr lang="en-US" dirty="0"/>
              <a:t>expression </a:t>
            </a:r>
            <a:r>
              <a:rPr lang="en-US" dirty="0">
                <a:solidFill>
                  <a:srgbClr val="0070C0"/>
                </a:solidFill>
              </a:rPr>
              <a:t>degrees/2*pi, </a:t>
            </a:r>
            <a:r>
              <a:rPr lang="en-US" dirty="0"/>
              <a:t>the division happens first and the result is multiplied by </a:t>
            </a:r>
            <a:r>
              <a:rPr lang="en-US" dirty="0" smtClean="0"/>
              <a:t>pi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divide by 2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smtClean="0"/>
              <a:t>use </a:t>
            </a:r>
            <a:r>
              <a:rPr lang="en-US" dirty="0"/>
              <a:t>parentheses or write </a:t>
            </a:r>
            <a:r>
              <a:rPr lang="en-US" dirty="0">
                <a:solidFill>
                  <a:srgbClr val="0070C0"/>
                </a:solidFill>
              </a:rPr>
              <a:t>degrees/2/pi</a:t>
            </a:r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6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Arithmetic Expressions and Their Value</a:t>
            </a:r>
            <a:endParaRPr lang="en-US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146206"/>
            <a:ext cx="8529638" cy="52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Mixed-Mode Arithmetic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Performing calculations </a:t>
            </a:r>
            <a:r>
              <a:rPr lang="en-US" dirty="0"/>
              <a:t>involving both integers and floating-point numbers is called </a:t>
            </a:r>
            <a:r>
              <a:rPr lang="en-US" dirty="0" smtClean="0">
                <a:solidFill>
                  <a:srgbClr val="0070C0"/>
                </a:solidFill>
              </a:rPr>
              <a:t>mixed-mode arithmetic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if a circle has radius 3, </a:t>
            </a:r>
            <a:r>
              <a:rPr lang="en-US" dirty="0" smtClean="0"/>
              <a:t>compute </a:t>
            </a:r>
            <a:r>
              <a:rPr lang="en-US" dirty="0"/>
              <a:t>the area as follows: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3.14 * 3 **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28.26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Python perform this type of calculation?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binary operation on operands </a:t>
            </a:r>
            <a:r>
              <a:rPr lang="en-US" dirty="0" smtClean="0"/>
              <a:t>of different </a:t>
            </a:r>
            <a:r>
              <a:rPr lang="en-US" dirty="0"/>
              <a:t>numeric types, the less general type (</a:t>
            </a:r>
            <a:r>
              <a:rPr lang="en-US" dirty="0" err="1"/>
              <a:t>int</a:t>
            </a:r>
            <a:r>
              <a:rPr lang="en-US" dirty="0"/>
              <a:t>) is temporarily and automatically </a:t>
            </a:r>
            <a:r>
              <a:rPr lang="en-US" dirty="0" smtClean="0"/>
              <a:t>converted to </a:t>
            </a:r>
            <a:r>
              <a:rPr lang="en-US" dirty="0"/>
              <a:t>the more general type (float) before the operation is </a:t>
            </a:r>
            <a:r>
              <a:rPr lang="en-US" dirty="0" smtClean="0"/>
              <a:t>performed</a:t>
            </a:r>
            <a:endParaRPr lang="en-US" dirty="0"/>
          </a:p>
          <a:p>
            <a:r>
              <a:rPr lang="en-US" dirty="0" smtClean="0"/>
              <a:t>In the example </a:t>
            </a:r>
            <a:r>
              <a:rPr lang="en-US" dirty="0"/>
              <a:t>expression, the value 9 is converted to 9.0 before the </a:t>
            </a:r>
            <a:r>
              <a:rPr lang="en-US" dirty="0" smtClean="0"/>
              <a:t>multiplication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0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oercion Operation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Operations involving numbers are valid only if the operands are of the same </a:t>
            </a:r>
            <a:r>
              <a:rPr lang="en-US" dirty="0" smtClean="0"/>
              <a:t>type</a:t>
            </a:r>
          </a:p>
          <a:p>
            <a:r>
              <a:rPr lang="en-US" dirty="0"/>
              <a:t>Coercion happens in the case of binary operations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/>
              <a:t>types differ, a </a:t>
            </a:r>
            <a:r>
              <a:rPr lang="en-US" dirty="0">
                <a:solidFill>
                  <a:srgbClr val="0070C0"/>
                </a:solidFill>
              </a:rPr>
              <a:t>coercion operation </a:t>
            </a:r>
            <a:r>
              <a:rPr lang="en-US" dirty="0"/>
              <a:t>is performed to convert one of the types to </a:t>
            </a:r>
            <a:r>
              <a:rPr lang="en-US" dirty="0" smtClean="0"/>
              <a:t>the other</a:t>
            </a:r>
            <a:r>
              <a:rPr lang="en-US" dirty="0"/>
              <a:t>, as follows: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either operand is a complex number, the other operand is converted to a </a:t>
            </a:r>
            <a:r>
              <a:rPr lang="en-US" dirty="0" smtClean="0"/>
              <a:t>complex number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either operand is a floating-point number, the other is converted to a </a:t>
            </a:r>
            <a:r>
              <a:rPr lang="en-US" dirty="0" smtClean="0"/>
              <a:t>float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either operand is a long integer, the other is converted to a long </a:t>
            </a:r>
            <a:r>
              <a:rPr lang="en-US" dirty="0" smtClean="0"/>
              <a:t>integer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both numbers must be integers and no conversion is </a:t>
            </a:r>
            <a:r>
              <a:rPr lang="en-US" dirty="0" smtClean="0"/>
              <a:t>performed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5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Expressions consist </a:t>
            </a:r>
            <a:r>
              <a:rPr lang="en-US"/>
              <a:t>of </a:t>
            </a:r>
            <a:r>
              <a:rPr lang="en-US" smtClean="0"/>
              <a:t> operators (the </a:t>
            </a:r>
            <a:r>
              <a:rPr lang="en-US" dirty="0"/>
              <a:t>symbols that represent </a:t>
            </a:r>
            <a:r>
              <a:rPr lang="en-US"/>
              <a:t>an </a:t>
            </a:r>
            <a:r>
              <a:rPr lang="en-US" smtClean="0"/>
              <a:t>operation) and operands (the </a:t>
            </a:r>
            <a:r>
              <a:rPr lang="en-US" dirty="0"/>
              <a:t>data items on which the operation </a:t>
            </a:r>
            <a:r>
              <a:rPr lang="en-US"/>
              <a:t>is </a:t>
            </a:r>
            <a:r>
              <a:rPr lang="en-US" smtClean="0"/>
              <a:t>applied)</a:t>
            </a:r>
            <a:endParaRPr lang="en-US" dirty="0" smtClean="0"/>
          </a:p>
          <a:p>
            <a:r>
              <a:rPr lang="en-US" dirty="0" smtClean="0"/>
              <a:t>Arithmetic operators are used to perform arithmetic operations such addition, subtraction and multiplication</a:t>
            </a:r>
          </a:p>
          <a:p>
            <a:r>
              <a:rPr lang="en-US" dirty="0" smtClean="0"/>
              <a:t>Comparison </a:t>
            </a:r>
            <a:r>
              <a:rPr lang="en-US" dirty="0"/>
              <a:t>or relational </a:t>
            </a:r>
            <a:r>
              <a:rPr lang="en-US" dirty="0" smtClean="0"/>
              <a:t>operators return </a:t>
            </a:r>
            <a:r>
              <a:rPr lang="en-US" dirty="0"/>
              <a:t>a Boolean value </a:t>
            </a:r>
            <a:r>
              <a:rPr lang="en-US" dirty="0" smtClean="0"/>
              <a:t>after comparing values</a:t>
            </a:r>
          </a:p>
          <a:p>
            <a:r>
              <a:rPr lang="en-US" dirty="0" smtClean="0"/>
              <a:t>Logical operators such as </a:t>
            </a:r>
            <a:r>
              <a:rPr lang="en-US" i="1" dirty="0" smtClean="0"/>
              <a:t>and, or </a:t>
            </a:r>
            <a:r>
              <a:rPr lang="en-US" dirty="0" smtClean="0"/>
              <a:t>and </a:t>
            </a:r>
            <a:r>
              <a:rPr lang="en-US" i="1" dirty="0" smtClean="0"/>
              <a:t>not</a:t>
            </a:r>
            <a:r>
              <a:rPr lang="en-US" dirty="0" smtClean="0"/>
              <a:t> are used to take logical decisions</a:t>
            </a:r>
          </a:p>
          <a:p>
            <a:r>
              <a:rPr lang="en-US" dirty="0" smtClean="0"/>
              <a:t>Bitwise </a:t>
            </a:r>
            <a:r>
              <a:rPr lang="en-US" dirty="0"/>
              <a:t>operators for </a:t>
            </a:r>
            <a:r>
              <a:rPr lang="en-US" dirty="0" smtClean="0"/>
              <a:t>integers works on bits</a:t>
            </a:r>
          </a:p>
          <a:p>
            <a:r>
              <a:rPr lang="en-US" dirty="0" smtClean="0"/>
              <a:t>If </a:t>
            </a:r>
            <a:r>
              <a:rPr lang="en-US" dirty="0"/>
              <a:t>the types </a:t>
            </a:r>
            <a:r>
              <a:rPr lang="en-US" dirty="0" smtClean="0"/>
              <a:t>of operands in a binary operation differ</a:t>
            </a:r>
            <a:r>
              <a:rPr lang="en-US" dirty="0"/>
              <a:t>, a coercion operation is performed to convert one of the types to the other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provides </a:t>
            </a:r>
            <a:r>
              <a:rPr lang="en-US" dirty="0" smtClean="0"/>
              <a:t>a set </a:t>
            </a:r>
            <a:r>
              <a:rPr lang="en-US" dirty="0"/>
              <a:t>of augmented assignment operators </a:t>
            </a:r>
            <a:r>
              <a:rPr lang="en-US" dirty="0" smtClean="0"/>
              <a:t>to update </a:t>
            </a:r>
            <a:r>
              <a:rPr lang="en-US" dirty="0"/>
              <a:t>the value of a variable</a:t>
            </a:r>
          </a:p>
          <a:p>
            <a:r>
              <a:rPr lang="en-US" dirty="0" smtClean="0"/>
              <a:t>Python </a:t>
            </a:r>
            <a:r>
              <a:rPr lang="en-US" dirty="0"/>
              <a:t>defines a specific order of precedence for evaluating operators</a:t>
            </a: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Times New Roman" pitchFamily="18" charset="0"/>
              </a:rPr>
              <a:t>Expressions</a:t>
            </a:r>
          </a:p>
          <a:p>
            <a:r>
              <a:rPr lang="en-US" dirty="0" smtClean="0">
                <a:latin typeface="Calibri" pitchFamily="34" charset="0"/>
                <a:cs typeface="Times New Roman" pitchFamily="18" charset="0"/>
              </a:rPr>
              <a:t>Operators and Operands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Types of operators</a:t>
            </a: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Operator precedence and associativity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expression</a:t>
            </a:r>
            <a:r>
              <a:rPr lang="en-US" b="1" dirty="0"/>
              <a:t> </a:t>
            </a:r>
            <a:r>
              <a:rPr lang="en-US" dirty="0"/>
              <a:t>is a combination of values, variables, and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A </a:t>
            </a:r>
            <a:r>
              <a:rPr lang="en-US" dirty="0"/>
              <a:t>value </a:t>
            </a:r>
            <a:r>
              <a:rPr lang="en-US" dirty="0" smtClean="0"/>
              <a:t>by itself is </a:t>
            </a:r>
            <a:r>
              <a:rPr lang="en-US" dirty="0"/>
              <a:t>considered an expression, and so is a </a:t>
            </a:r>
            <a:r>
              <a:rPr lang="en-US" dirty="0" smtClean="0"/>
              <a:t>variable</a:t>
            </a:r>
          </a:p>
          <a:p>
            <a:endParaRPr lang="en-IN" dirty="0" smtClean="0"/>
          </a:p>
          <a:p>
            <a:r>
              <a:rPr lang="en-IN" dirty="0" smtClean="0"/>
              <a:t>Examples </a:t>
            </a:r>
            <a:r>
              <a:rPr lang="en-IN" dirty="0"/>
              <a:t>of an </a:t>
            </a:r>
            <a:r>
              <a:rPr lang="en-IN" dirty="0" smtClean="0"/>
              <a:t>expression </a:t>
            </a:r>
            <a:r>
              <a:rPr lang="en-IN" dirty="0"/>
              <a:t>in </a:t>
            </a:r>
            <a:r>
              <a:rPr lang="en-IN" dirty="0" smtClean="0"/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5 </a:t>
            </a:r>
            <a:r>
              <a:rPr lang="en-US" dirty="0">
                <a:solidFill>
                  <a:srgbClr val="C00000"/>
                </a:solidFill>
              </a:rPr>
              <a:t>	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5+6 </a:t>
            </a:r>
            <a:r>
              <a:rPr lang="en-US" dirty="0" smtClean="0"/>
              <a:t>  </a:t>
            </a:r>
            <a:r>
              <a:rPr lang="en-US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6.5 * </a:t>
            </a:r>
            <a:r>
              <a:rPr lang="en-US" dirty="0">
                <a:solidFill>
                  <a:srgbClr val="C00000"/>
                </a:solidFill>
              </a:rPr>
              <a:t>8.5	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X+7  </a:t>
            </a:r>
            <a:r>
              <a:rPr lang="en-US" dirty="0" smtClean="0"/>
              <a:t>(assuming </a:t>
            </a:r>
            <a:r>
              <a:rPr lang="en-US" dirty="0"/>
              <a:t>that the variable x has been assigned a value</a:t>
            </a:r>
            <a:r>
              <a:rPr lang="en-US" dirty="0" smtClean="0"/>
              <a:t>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expression has a value; a </a:t>
            </a:r>
            <a:r>
              <a:rPr lang="en-US" dirty="0" smtClean="0"/>
              <a:t>statement does not</a:t>
            </a: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Operands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Consider the expression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0000CC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>
                <a:solidFill>
                  <a:srgbClr val="0000CC"/>
                </a:solidFill>
              </a:rPr>
              <a:t> 5</a:t>
            </a:r>
            <a:endParaRPr lang="en-US" sz="2400" dirty="0"/>
          </a:p>
          <a:p>
            <a:endParaRPr lang="en-US" sz="2800" dirty="0"/>
          </a:p>
          <a:p>
            <a:r>
              <a:rPr lang="en-US" dirty="0">
                <a:solidFill>
                  <a:srgbClr val="0070C0"/>
                </a:solidFill>
              </a:rPr>
              <a:t>Operator:</a:t>
            </a:r>
            <a:r>
              <a:rPr lang="en-US" dirty="0"/>
              <a:t> Symbol representing the operation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Operand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The data items (variables and constant) on which the operation is performed</a:t>
            </a:r>
          </a:p>
          <a:p>
            <a:pPr lvl="1">
              <a:buNone/>
            </a:pP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case of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operator, operands are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case of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operator, operands are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 and the value of expression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CC"/>
                </a:solidFill>
              </a:rPr>
              <a:t>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following operations can be applied to numeric types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complex numbers, the modulo (%) and truncating division operators (//) are invalid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44" y="1862139"/>
            <a:ext cx="7084256" cy="39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  <a:r>
              <a:rPr lang="en-US" dirty="0" smtClean="0"/>
              <a:t>Operators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14374" y="1417638"/>
            <a:ext cx="1086802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94959"/>
              </p:ext>
            </p:extLst>
          </p:nvPr>
        </p:nvGraphicFramePr>
        <p:xfrm>
          <a:off x="1268429" y="1441309"/>
          <a:ext cx="9101056" cy="462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352"/>
                <a:gridCol w="6155704"/>
              </a:tblGrid>
              <a:tr h="446268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Expression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Result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2 + 3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5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2 - 3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-1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2 *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15/6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 smtClean="0">
                          <a:latin typeface="+mn-lt"/>
                        </a:rPr>
                        <a:t>Exact Division yielding approximately 2.5</a:t>
                      </a:r>
                      <a:endParaRPr lang="en-IN" sz="2400" dirty="0">
                        <a:latin typeface="+mn-lt"/>
                      </a:endParaRPr>
                    </a:p>
                  </a:txBody>
                  <a:tcPr/>
                </a:tc>
              </a:tr>
              <a:tr h="504677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15//6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 smtClean="0">
                          <a:latin typeface="+mn-lt"/>
                        </a:rPr>
                        <a:t>Integer division yielding quotient equal to 2</a:t>
                      </a:r>
                    </a:p>
                  </a:txBody>
                  <a:tcPr/>
                </a:tc>
              </a:tr>
              <a:tr h="461734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2 **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8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10 %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8.2 // 3.14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+mn-lt"/>
                        </a:rPr>
                        <a:t>2.0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462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8.2 % 3.14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</a:rPr>
                        <a:t>1.91999999999, </a:t>
                      </a:r>
                      <a:r>
                        <a:rPr lang="en-US" sz="2400" dirty="0" smtClean="0">
                          <a:latin typeface="+mn-lt"/>
                        </a:rPr>
                        <a:t>as 2.0 ∗ 3.14+1.92 = 8.2</a:t>
                      </a:r>
                      <a:endParaRPr lang="en-IN" sz="24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6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Comparison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70C0"/>
                </a:solidFill>
              </a:rPr>
              <a:t> relational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a Boolean value of </a:t>
            </a:r>
            <a:r>
              <a:rPr lang="en-US" i="1" dirty="0"/>
              <a:t>True</a:t>
            </a:r>
            <a:r>
              <a:rPr lang="en-US" dirty="0"/>
              <a:t> for </a:t>
            </a:r>
            <a:r>
              <a:rPr lang="en-US" dirty="0" smtClean="0"/>
              <a:t>true values, </a:t>
            </a:r>
            <a:r>
              <a:rPr lang="en-US" i="1" dirty="0"/>
              <a:t>False</a:t>
            </a:r>
            <a:r>
              <a:rPr lang="en-US" dirty="0"/>
              <a:t> for </a:t>
            </a:r>
            <a:r>
              <a:rPr lang="en-US" dirty="0" smtClean="0"/>
              <a:t>false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comparison operators have the standard mathematical interpretation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u="sng" dirty="0" smtClean="0"/>
              <a:t>Description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x==y</a:t>
            </a:r>
            <a:r>
              <a:rPr lang="en-US" sz="2200" dirty="0" smtClean="0"/>
              <a:t>		 x is equal to 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x </a:t>
            </a:r>
            <a:r>
              <a:rPr lang="en-US" sz="2200" dirty="0">
                <a:solidFill>
                  <a:srgbClr val="FF0000"/>
                </a:solidFill>
              </a:rPr>
              <a:t>!= </a:t>
            </a:r>
            <a:r>
              <a:rPr lang="en-US" sz="2200" dirty="0" smtClean="0">
                <a:solidFill>
                  <a:srgbClr val="FF0000"/>
                </a:solidFill>
              </a:rPr>
              <a:t>y</a:t>
            </a:r>
            <a:r>
              <a:rPr lang="en-US" sz="2200" dirty="0" smtClean="0"/>
              <a:t>	 	 </a:t>
            </a:r>
            <a:r>
              <a:rPr lang="en-US" sz="2200" dirty="0"/>
              <a:t>x is not equal to 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x </a:t>
            </a:r>
            <a:r>
              <a:rPr lang="en-US" sz="2200" dirty="0">
                <a:solidFill>
                  <a:srgbClr val="FF0000"/>
                </a:solidFill>
              </a:rPr>
              <a:t>&gt; y </a:t>
            </a:r>
            <a:r>
              <a:rPr lang="en-US" sz="2200" dirty="0" smtClean="0"/>
              <a:t>		 </a:t>
            </a:r>
            <a:r>
              <a:rPr lang="en-US" sz="2200" dirty="0"/>
              <a:t>x is greater than 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x </a:t>
            </a:r>
            <a:r>
              <a:rPr lang="en-US" sz="2200" dirty="0">
                <a:solidFill>
                  <a:srgbClr val="FF0000"/>
                </a:solidFill>
              </a:rPr>
              <a:t>&lt; y </a:t>
            </a:r>
            <a:r>
              <a:rPr lang="en-US" sz="2200" dirty="0" smtClean="0"/>
              <a:t>		 </a:t>
            </a:r>
            <a:r>
              <a:rPr lang="en-US" sz="2200" dirty="0"/>
              <a:t>x is less than 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x </a:t>
            </a:r>
            <a:r>
              <a:rPr lang="en-US" sz="2200" dirty="0">
                <a:solidFill>
                  <a:srgbClr val="FF0000"/>
                </a:solidFill>
              </a:rPr>
              <a:t>&gt;= y </a:t>
            </a:r>
            <a:r>
              <a:rPr lang="en-US" sz="2200" dirty="0" smtClean="0"/>
              <a:t>		 </a:t>
            </a:r>
            <a:r>
              <a:rPr lang="en-US" sz="2200" dirty="0"/>
              <a:t>x is greater than or equal to 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x </a:t>
            </a:r>
            <a:r>
              <a:rPr lang="en-US" sz="2200" dirty="0">
                <a:solidFill>
                  <a:srgbClr val="FF0000"/>
                </a:solidFill>
              </a:rPr>
              <a:t>&lt;= y </a:t>
            </a:r>
            <a:r>
              <a:rPr lang="en-US" sz="2200" dirty="0" smtClean="0"/>
              <a:t>		 </a:t>
            </a:r>
            <a:r>
              <a:rPr lang="en-US" sz="2200" dirty="0"/>
              <a:t>x is less than or equal to y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5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r>
              <a:rPr lang="en-US" dirty="0" smtClean="0"/>
              <a:t>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14374" y="1417638"/>
            <a:ext cx="1086802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61732"/>
              </p:ext>
            </p:extLst>
          </p:nvPr>
        </p:nvGraphicFramePr>
        <p:xfrm>
          <a:off x="4276904" y="1528762"/>
          <a:ext cx="4085996" cy="338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24"/>
                <a:gridCol w="2205872"/>
              </a:tblGrid>
              <a:tr h="4610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Expression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Result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&lt;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True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&lt;=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True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&gt;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False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&gt;=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smtClean="0">
                          <a:latin typeface="+mn-lt"/>
                        </a:rPr>
                        <a:t>False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5440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==3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False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977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2 !=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True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8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1252</Words>
  <Application>Microsoft Office PowerPoint</Application>
  <PresentationFormat>Widescreen</PresentationFormat>
  <Paragraphs>301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Objectives</vt:lpstr>
      <vt:lpstr>Topics</vt:lpstr>
      <vt:lpstr>Expressions</vt:lpstr>
      <vt:lpstr>Operators and Operands</vt:lpstr>
      <vt:lpstr>Arithmetic Operators</vt:lpstr>
      <vt:lpstr>Arithmetic Operators - Examples</vt:lpstr>
      <vt:lpstr>Comparison Operators</vt:lpstr>
      <vt:lpstr>Comparison Operators - Examples</vt:lpstr>
      <vt:lpstr>Chaining of Comparison Operators </vt:lpstr>
      <vt:lpstr>Assignment Operator</vt:lpstr>
      <vt:lpstr>Logical Operators</vt:lpstr>
      <vt:lpstr>Logical Operators - Examples</vt:lpstr>
      <vt:lpstr>Logical Operators contd.</vt:lpstr>
      <vt:lpstr>Boolean Expressions</vt:lpstr>
      <vt:lpstr>Short-Circuit Evaluation</vt:lpstr>
      <vt:lpstr>Short-Circuit Evaluation - Example</vt:lpstr>
      <vt:lpstr>Operators - Examples</vt:lpstr>
      <vt:lpstr>Bitwise Operators</vt:lpstr>
      <vt:lpstr>Bitwise Operators - Examples</vt:lpstr>
      <vt:lpstr>Augmented Assignment</vt:lpstr>
      <vt:lpstr>Operator Precedence</vt:lpstr>
      <vt:lpstr>Order of Operations</vt:lpstr>
      <vt:lpstr>Order of Operations contd.</vt:lpstr>
      <vt:lpstr>Some Arithmetic Expressions and Their Value</vt:lpstr>
      <vt:lpstr>Mixed-Mode Arithmetic</vt:lpstr>
      <vt:lpstr>Coercion Operation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171</cp:revision>
  <dcterms:created xsi:type="dcterms:W3CDTF">2015-10-21T06:04:19Z</dcterms:created>
  <dcterms:modified xsi:type="dcterms:W3CDTF">2018-08-27T06:40:57Z</dcterms:modified>
</cp:coreProperties>
</file>