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49" r:id="rId3"/>
    <p:sldId id="281" r:id="rId4"/>
    <p:sldId id="282" r:id="rId5"/>
    <p:sldId id="332" r:id="rId6"/>
    <p:sldId id="330" r:id="rId7"/>
    <p:sldId id="333" r:id="rId8"/>
    <p:sldId id="334" r:id="rId9"/>
    <p:sldId id="350" r:id="rId10"/>
    <p:sldId id="336" r:id="rId11"/>
    <p:sldId id="341" r:id="rId12"/>
    <p:sldId id="351" r:id="rId13"/>
    <p:sldId id="342" r:id="rId14"/>
    <p:sldId id="343" r:id="rId15"/>
    <p:sldId id="338" r:id="rId16"/>
    <p:sldId id="339" r:id="rId17"/>
    <p:sldId id="344" r:id="rId18"/>
    <p:sldId id="345" r:id="rId19"/>
    <p:sldId id="347" r:id="rId20"/>
    <p:sldId id="348" r:id="rId21"/>
    <p:sldId id="327" r:id="rId22"/>
    <p:sldId id="35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IO Operations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2949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Multiple Items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To print multiple items, pass all the items in sequence separated by commas </a:t>
            </a:r>
          </a:p>
          <a:p>
            <a:r>
              <a:rPr lang="en-US" dirty="0" smtClean="0"/>
              <a:t>They are automatically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    </a:t>
            </a:r>
            <a:r>
              <a:rPr lang="en-US" sz="2200" dirty="0" smtClean="0">
                <a:solidFill>
                  <a:srgbClr val="C00000"/>
                </a:solidFill>
              </a:rPr>
              <a:t>print</a:t>
            </a:r>
            <a:r>
              <a:rPr lang="en-US" sz="2200" dirty="0" smtClean="0">
                <a:solidFill>
                  <a:srgbClr val="C00000"/>
                </a:solidFill>
              </a:rPr>
              <a:t>(“</a:t>
            </a:r>
            <a:r>
              <a:rPr lang="en-US" sz="2200" dirty="0" err="1" smtClean="0">
                <a:solidFill>
                  <a:srgbClr val="C00000"/>
                </a:solidFill>
              </a:rPr>
              <a:t>hello”,”world</a:t>
            </a:r>
            <a:r>
              <a:rPr lang="en-US" sz="2200" dirty="0" smtClean="0">
                <a:solidFill>
                  <a:srgbClr val="C00000"/>
                </a:solidFill>
              </a:rPr>
              <a:t>”)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</a:t>
            </a:r>
            <a:r>
              <a:rPr lang="en-US" sz="2200" dirty="0" smtClean="0">
                <a:solidFill>
                  <a:srgbClr val="0070C0"/>
                </a:solidFill>
              </a:rPr>
              <a:t>hello world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    </a:t>
            </a:r>
            <a:r>
              <a:rPr lang="en-US" sz="2200" dirty="0" smtClean="0">
                <a:solidFill>
                  <a:srgbClr val="C00000"/>
                </a:solidFill>
              </a:rPr>
              <a:t>print</a:t>
            </a:r>
            <a:r>
              <a:rPr lang="en-US" sz="2200" dirty="0" smtClean="0">
                <a:solidFill>
                  <a:srgbClr val="C00000"/>
                </a:solidFill>
              </a:rPr>
              <a:t>(“2+3=”,2+3)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</a:t>
            </a:r>
            <a:r>
              <a:rPr lang="en-US" sz="2200" dirty="0" smtClean="0">
                <a:solidFill>
                  <a:srgbClr val="0070C0"/>
                </a:solidFill>
              </a:rPr>
              <a:t>2+3= 5	</a:t>
            </a:r>
            <a:r>
              <a:rPr lang="en-US" sz="2200" dirty="0" smtClean="0">
                <a:solidFill>
                  <a:srgbClr val="002060"/>
                </a:solidFill>
              </a:rPr>
              <a:t># there is a space after the = operator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Multiple Items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a=20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b=10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c=25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</a:t>
            </a:r>
            <a:r>
              <a:rPr lang="en-US" dirty="0" err="1" smtClean="0">
                <a:solidFill>
                  <a:srgbClr val="C00000"/>
                </a:solidFill>
              </a:rPr>
              <a:t>c</a:t>
            </a:r>
            <a:r>
              <a:rPr lang="en-US" dirty="0" err="1">
                <a:solidFill>
                  <a:srgbClr val="C00000"/>
                </a:solidFill>
              </a:rPr>
              <a:t>,"is</a:t>
            </a:r>
            <a:r>
              <a:rPr lang="en-US" dirty="0">
                <a:solidFill>
                  <a:srgbClr val="C00000"/>
                </a:solidFill>
              </a:rPr>
              <a:t> greater </a:t>
            </a:r>
            <a:r>
              <a:rPr lang="en-US" dirty="0" err="1">
                <a:solidFill>
                  <a:srgbClr val="C00000"/>
                </a:solidFill>
              </a:rPr>
              <a:t>than",a,"and",b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25 </a:t>
            </a:r>
            <a:r>
              <a:rPr lang="en-US" sz="2200" dirty="0">
                <a:solidFill>
                  <a:srgbClr val="0070C0"/>
                </a:solidFill>
              </a:rPr>
              <a:t>is greater than 20 and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Items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26050"/>
          </a:xfrm>
        </p:spPr>
        <p:txBody>
          <a:bodyPr>
            <a:noAutofit/>
          </a:bodyPr>
          <a:lstStyle/>
          <a:p>
            <a:r>
              <a:rPr lang="en-US" dirty="0" smtClean="0"/>
              <a:t>To print multiple items but do not want space to be the separator, pass the separator string as an argument to print()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("hello","world",</a:t>
            </a:r>
            <a:r>
              <a:rPr lang="en-US" dirty="0" err="1">
                <a:solidFill>
                  <a:srgbClr val="C00000"/>
                </a:solidFill>
              </a:rPr>
              <a:t>sep</a:t>
            </a:r>
            <a:r>
              <a:rPr lang="en-US" dirty="0">
                <a:solidFill>
                  <a:srgbClr val="C00000"/>
                </a:solidFill>
              </a:rPr>
              <a:t>=',')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hello,world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("hello","world",</a:t>
            </a:r>
            <a:r>
              <a:rPr lang="en-US" dirty="0" err="1">
                <a:solidFill>
                  <a:srgbClr val="C00000"/>
                </a:solidFill>
              </a:rPr>
              <a:t>sep</a:t>
            </a:r>
            <a:r>
              <a:rPr lang="en-US" dirty="0">
                <a:solidFill>
                  <a:srgbClr val="C00000"/>
                </a:solidFill>
              </a:rPr>
              <a:t>='&lt;-&gt;')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hello&lt;-&gt;world 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("welcome","to","python",</a:t>
            </a:r>
            <a:r>
              <a:rPr lang="en-US" dirty="0" err="1">
                <a:solidFill>
                  <a:srgbClr val="C00000"/>
                </a:solidFill>
              </a:rPr>
              <a:t>sep</a:t>
            </a:r>
            <a:r>
              <a:rPr lang="en-US" dirty="0">
                <a:solidFill>
                  <a:srgbClr val="C00000"/>
                </a:solidFill>
              </a:rPr>
              <a:t>='-')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welcome-to-python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("2+3=",2+3,sep="")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2+3=5</a:t>
            </a:r>
            <a:r>
              <a:rPr lang="en-US" dirty="0" smtClean="0"/>
              <a:t>	</a:t>
            </a:r>
            <a:r>
              <a:rPr lang="en-US" dirty="0">
                <a:solidFill>
                  <a:srgbClr val="002060"/>
                </a:solidFill>
              </a:rPr>
              <a:t># there is </a:t>
            </a:r>
            <a:r>
              <a:rPr lang="en-US" dirty="0" smtClean="0">
                <a:solidFill>
                  <a:srgbClr val="002060"/>
                </a:solidFill>
              </a:rPr>
              <a:t>no </a:t>
            </a:r>
            <a:r>
              <a:rPr lang="en-US" dirty="0">
                <a:solidFill>
                  <a:srgbClr val="002060"/>
                </a:solidFill>
              </a:rPr>
              <a:t>space after the = operator</a:t>
            </a:r>
          </a:p>
          <a:p>
            <a:endParaRPr lang="en-US" dirty="0" smtClean="0"/>
          </a:p>
          <a:p>
            <a:endParaRPr lang="en-US" sz="2200" dirty="0">
              <a:solidFill>
                <a:srgbClr val="002060"/>
              </a:solidFill>
            </a:endParaRPr>
          </a:p>
          <a:p>
            <a:endParaRPr lang="en-US" sz="2200" dirty="0" smtClean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Items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26050"/>
          </a:xfrm>
        </p:spPr>
        <p:txBody>
          <a:bodyPr>
            <a:noAutofit/>
          </a:bodyPr>
          <a:lstStyle/>
          <a:p>
            <a:r>
              <a:rPr lang="en-US" dirty="0" smtClean="0"/>
              <a:t>By default, print() function prints a newline character ( </a:t>
            </a:r>
            <a:r>
              <a:rPr lang="en-US" dirty="0" smtClean="0">
                <a:solidFill>
                  <a:srgbClr val="0070C0"/>
                </a:solidFill>
              </a:rPr>
              <a:t>\n</a:t>
            </a:r>
            <a:r>
              <a:rPr lang="en-US" dirty="0" smtClean="0"/>
              <a:t> ) after printing all the items</a:t>
            </a:r>
          </a:p>
          <a:p>
            <a:r>
              <a:rPr lang="en-US" dirty="0" smtClean="0"/>
              <a:t>To control the termination of items, use the keyword </a:t>
            </a:r>
            <a:r>
              <a:rPr lang="en-US" dirty="0" smtClean="0">
                <a:solidFill>
                  <a:srgbClr val="0070C0"/>
                </a:solidFill>
              </a:rPr>
              <a:t>end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print("Is Python a dynamic </a:t>
            </a:r>
            <a:r>
              <a:rPr lang="en-US" dirty="0" err="1" smtClean="0">
                <a:solidFill>
                  <a:srgbClr val="C00000"/>
                </a:solidFill>
              </a:rPr>
              <a:t>language?",end</a:t>
            </a:r>
            <a:r>
              <a:rPr lang="en-US" dirty="0" smtClean="0">
                <a:solidFill>
                  <a:srgbClr val="C00000"/>
                </a:solidFill>
              </a:rPr>
              <a:t>="</a:t>
            </a:r>
            <a:r>
              <a:rPr lang="en-US" dirty="0" smtClean="0">
                <a:solidFill>
                  <a:srgbClr val="00B050"/>
                </a:solidFill>
              </a:rPr>
              <a:t>\</a:t>
            </a:r>
            <a:r>
              <a:rPr lang="en-US" dirty="0" err="1" smtClean="0">
                <a:solidFill>
                  <a:srgbClr val="00B050"/>
                </a:solidFill>
              </a:rPr>
              <a:t>n</a:t>
            </a:r>
            <a:r>
              <a:rPr lang="en-US" dirty="0" err="1" smtClean="0">
                <a:solidFill>
                  <a:srgbClr val="C00000"/>
                </a:solidFill>
              </a:rPr>
              <a:t>Python</a:t>
            </a:r>
            <a:r>
              <a:rPr lang="en-US" dirty="0">
                <a:solidFill>
                  <a:srgbClr val="C00000"/>
                </a:solidFill>
              </a:rPr>
              <a:t>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Is Python a dynamic language?                                       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Python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("Is Python a dynamic </a:t>
            </a:r>
            <a:r>
              <a:rPr lang="en-US" dirty="0" smtClean="0">
                <a:solidFill>
                  <a:srgbClr val="C00000"/>
                </a:solidFill>
              </a:rPr>
              <a:t>language?</a:t>
            </a:r>
            <a:r>
              <a:rPr lang="en-US" dirty="0" smtClean="0">
                <a:solidFill>
                  <a:srgbClr val="00B050"/>
                </a:solidFill>
              </a:rPr>
              <a:t>\</a:t>
            </a: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dirty="0" err="1">
                <a:solidFill>
                  <a:srgbClr val="C00000"/>
                </a:solidFill>
              </a:rPr>
              <a:t>",end</a:t>
            </a:r>
            <a:r>
              <a:rPr lang="en-US" dirty="0">
                <a:solidFill>
                  <a:srgbClr val="C00000"/>
                </a:solidFill>
              </a:rPr>
              <a:t>="Python")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Is Python a dynamic language?                                       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("Is Python a dynamic </a:t>
            </a:r>
            <a:r>
              <a:rPr lang="en-US" dirty="0" smtClean="0">
                <a:solidFill>
                  <a:srgbClr val="C00000"/>
                </a:solidFill>
              </a:rPr>
              <a:t>language?</a:t>
            </a:r>
            <a:r>
              <a:rPr lang="en-US" dirty="0" smtClean="0">
                <a:solidFill>
                  <a:srgbClr val="00B050"/>
                </a:solidFill>
              </a:rPr>
              <a:t>\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dirty="0" err="1">
                <a:solidFill>
                  <a:srgbClr val="C00000"/>
                </a:solidFill>
              </a:rPr>
              <a:t>",end</a:t>
            </a:r>
            <a:r>
              <a:rPr lang="en-US" dirty="0">
                <a:solidFill>
                  <a:srgbClr val="C00000"/>
                </a:solidFill>
              </a:rPr>
              <a:t>="Python")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Is Python a dynamic </a:t>
            </a:r>
            <a:r>
              <a:rPr lang="en-US" dirty="0" smtClean="0">
                <a:solidFill>
                  <a:srgbClr val="0070C0"/>
                </a:solidFill>
              </a:rPr>
              <a:t>language?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Python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sz="2200" dirty="0">
              <a:solidFill>
                <a:srgbClr val="002060"/>
              </a:solidFill>
            </a:endParaRPr>
          </a:p>
          <a:p>
            <a:endParaRPr lang="en-US" sz="2200" dirty="0" smtClean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Quotation Marks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28763"/>
            <a:ext cx="10972800" cy="4597402"/>
          </a:xfrm>
        </p:spPr>
        <p:txBody>
          <a:bodyPr>
            <a:noAutofit/>
          </a:bodyPr>
          <a:lstStyle/>
          <a:p>
            <a:r>
              <a:rPr lang="en-US" dirty="0" smtClean="0"/>
              <a:t>Strings in Python are enclosed in quotation marks</a:t>
            </a:r>
          </a:p>
          <a:p>
            <a:r>
              <a:rPr lang="en-IN" dirty="0" smtClean="0"/>
              <a:t>Python does not differentiate between single quotes and double quotes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Single quotes</a:t>
            </a:r>
          </a:p>
          <a:p>
            <a:r>
              <a:rPr lang="en-IN" dirty="0" smtClean="0"/>
              <a:t>Any single quote character inside the string needs to be escaped by prefixing it with backslash</a:t>
            </a:r>
          </a:p>
          <a:p>
            <a:r>
              <a:rPr lang="en-IN" dirty="0" smtClean="0"/>
              <a:t>Example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print('Hello, World!')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 smtClean="0">
                <a:solidFill>
                  <a:srgbClr val="C00000"/>
                </a:solidFill>
              </a:rPr>
              <a:t>(‘ ”Hi” </a:t>
            </a:r>
            <a:r>
              <a:rPr lang="en-US" dirty="0">
                <a:solidFill>
                  <a:srgbClr val="C00000"/>
                </a:solidFill>
              </a:rPr>
              <a:t>from </a:t>
            </a:r>
            <a:r>
              <a:rPr lang="en-US" dirty="0" smtClean="0">
                <a:solidFill>
                  <a:srgbClr val="C00000"/>
                </a:solidFill>
              </a:rPr>
              <a:t>\’India\’ ')</a:t>
            </a:r>
          </a:p>
          <a:p>
            <a:r>
              <a:rPr lang="en-IN" dirty="0"/>
              <a:t>The output is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Hello, World!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</a:t>
            </a:r>
            <a:r>
              <a:rPr lang="en-US" sz="2200" dirty="0" smtClean="0">
                <a:solidFill>
                  <a:srgbClr val="0070C0"/>
                </a:solidFill>
              </a:rPr>
              <a:t>“Hi” </a:t>
            </a:r>
            <a:r>
              <a:rPr lang="en-US" sz="2200" dirty="0">
                <a:solidFill>
                  <a:srgbClr val="0070C0"/>
                </a:solidFill>
              </a:rPr>
              <a:t>from </a:t>
            </a:r>
            <a:r>
              <a:rPr lang="en-US" sz="2200" dirty="0" smtClean="0">
                <a:solidFill>
                  <a:srgbClr val="0070C0"/>
                </a:solidFill>
              </a:rPr>
              <a:t>‘India’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Quotation Marks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43050"/>
            <a:ext cx="10972800" cy="4583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Double quotes</a:t>
            </a:r>
          </a:p>
          <a:p>
            <a:r>
              <a:rPr lang="en-IN" dirty="0" smtClean="0"/>
              <a:t>Any double quote character inside the string needs to be escaped by prefixing it with backslash</a:t>
            </a:r>
          </a:p>
          <a:p>
            <a:endParaRPr lang="en-IN" dirty="0" smtClean="0"/>
          </a:p>
          <a:p>
            <a:r>
              <a:rPr lang="en-IN" dirty="0" smtClean="0"/>
              <a:t>Example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print(“Hello</a:t>
            </a:r>
            <a:r>
              <a:rPr lang="en-US" dirty="0">
                <a:solidFill>
                  <a:srgbClr val="C00000"/>
                </a:solidFill>
              </a:rPr>
              <a:t>, World</a:t>
            </a:r>
            <a:r>
              <a:rPr lang="en-US" dirty="0" smtClean="0">
                <a:solidFill>
                  <a:srgbClr val="C00000"/>
                </a:solidFill>
              </a:rPr>
              <a:t>!”)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print(“ ‘Hi’ from \”India\” “)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is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Hello, World!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</a:t>
            </a:r>
            <a:r>
              <a:rPr lang="en-US" sz="2200" dirty="0" smtClean="0">
                <a:solidFill>
                  <a:srgbClr val="0070C0"/>
                </a:solidFill>
              </a:rPr>
              <a:t>‘Hi’ </a:t>
            </a:r>
            <a:r>
              <a:rPr lang="en-US" sz="2200" dirty="0">
                <a:solidFill>
                  <a:srgbClr val="0070C0"/>
                </a:solidFill>
              </a:rPr>
              <a:t>from </a:t>
            </a:r>
            <a:r>
              <a:rPr lang="en-US" sz="2200" dirty="0" smtClean="0">
                <a:solidFill>
                  <a:srgbClr val="0070C0"/>
                </a:solidFill>
              </a:rPr>
              <a:t>“India”</a:t>
            </a:r>
            <a:endParaRPr lang="en-US" sz="22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 Using </a:t>
            </a:r>
            <a:r>
              <a:rPr lang="en-US" i="1" dirty="0" smtClean="0"/>
              <a:t>format()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43050"/>
            <a:ext cx="10972800" cy="4583115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format()</a:t>
            </a:r>
            <a:r>
              <a:rPr lang="en-US" dirty="0" smtClean="0"/>
              <a:t> function searches the string for placeholders</a:t>
            </a:r>
          </a:p>
          <a:p>
            <a:r>
              <a:rPr lang="en-US" dirty="0" smtClean="0"/>
              <a:t>These placeholders are indicated by braces ( </a:t>
            </a:r>
            <a:r>
              <a:rPr lang="en-US" dirty="0" smtClean="0">
                <a:solidFill>
                  <a:srgbClr val="0070C0"/>
                </a:solidFill>
              </a:rPr>
              <a:t>{ } </a:t>
            </a:r>
            <a:r>
              <a:rPr lang="en-US" dirty="0" smtClean="0"/>
              <a:t>) and indicate that some value needs to be substituted there</a:t>
            </a:r>
            <a:endParaRPr lang="en-US" dirty="0"/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	</a:t>
            </a:r>
          </a:p>
          <a:p>
            <a:r>
              <a:rPr lang="en-US" dirty="0" smtClean="0"/>
              <a:t>The format</a:t>
            </a:r>
            <a:r>
              <a:rPr lang="en-US" dirty="0"/>
              <a:t>() </a:t>
            </a:r>
            <a:r>
              <a:rPr lang="en-US" dirty="0" smtClean="0"/>
              <a:t>takes </a:t>
            </a:r>
            <a:r>
              <a:rPr lang="en-US" dirty="0"/>
              <a:t>any number of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It </a:t>
            </a:r>
            <a:r>
              <a:rPr lang="en-US" dirty="0"/>
              <a:t>is divided into two types of parameters: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Positional parameters</a:t>
            </a:r>
            <a:r>
              <a:rPr lang="en-US" dirty="0"/>
              <a:t> - list of parameters that can be accessed with index of parameter inside curly braces {index}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Keyword parameters</a:t>
            </a:r>
            <a:r>
              <a:rPr lang="en-US" dirty="0"/>
              <a:t> - list of parameters of type key=value, that can be accessed with key of parameter inside curly braces {key}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  <a:endParaRPr lang="en-US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Argument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is a string "Adam" and Argument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is a floating number </a:t>
            </a:r>
            <a:r>
              <a:rPr lang="en-US" dirty="0" smtClean="0"/>
              <a:t>230.2346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79" y="1417638"/>
            <a:ext cx="8747652" cy="30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Instead of </a:t>
            </a:r>
            <a:r>
              <a:rPr lang="en-US" dirty="0"/>
              <a:t>just the parameters, </a:t>
            </a:r>
            <a:r>
              <a:rPr lang="en-US" dirty="0" smtClean="0"/>
              <a:t>a </a:t>
            </a:r>
            <a:r>
              <a:rPr lang="en-US" dirty="0"/>
              <a:t>key-value for the </a:t>
            </a:r>
            <a:r>
              <a:rPr lang="en-US" dirty="0" smtClean="0"/>
              <a:t>parameters is used;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name="Adam"</a:t>
            </a:r>
            <a:r>
              <a:rPr lang="en-US" dirty="0"/>
              <a:t> and </a:t>
            </a:r>
            <a:r>
              <a:rPr lang="en-US" dirty="0" err="1">
                <a:solidFill>
                  <a:srgbClr val="0070C0"/>
                </a:solidFill>
              </a:rPr>
              <a:t>blc</a:t>
            </a:r>
            <a:r>
              <a:rPr lang="en-US" dirty="0">
                <a:solidFill>
                  <a:srgbClr val="0070C0"/>
                </a:solidFill>
              </a:rPr>
              <a:t>=230.2346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72" y="1417638"/>
            <a:ext cx="9299878" cy="30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 - Examples</a:t>
            </a:r>
            <a:endParaRPr lang="en-US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002060"/>
                </a:solidFill>
              </a:rPr>
              <a:t># default arguments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print("Hello {}, your balance is {}.".format("Adam", 230.2346))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positional arguments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print("Hello {0}, your balance is {1}.".format("Adam", 230.2346))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>
                <a:solidFill>
                  <a:srgbClr val="002060"/>
                </a:solidFill>
              </a:rPr>
              <a:t>keyword arguments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print("Hello {name}, your balance is {</a:t>
            </a:r>
            <a:r>
              <a:rPr lang="en-US" dirty="0" err="1">
                <a:solidFill>
                  <a:srgbClr val="C00000"/>
                </a:solidFill>
              </a:rPr>
              <a:t>blc</a:t>
            </a:r>
            <a:r>
              <a:rPr lang="en-US" dirty="0">
                <a:solidFill>
                  <a:srgbClr val="C00000"/>
                </a:solidFill>
              </a:rPr>
              <a:t>}.".format(name="Adam", </a:t>
            </a:r>
            <a:r>
              <a:rPr lang="en-US" dirty="0" err="1">
                <a:solidFill>
                  <a:srgbClr val="C00000"/>
                </a:solidFill>
              </a:rPr>
              <a:t>blc</a:t>
            </a:r>
            <a:r>
              <a:rPr lang="en-US" dirty="0">
                <a:solidFill>
                  <a:srgbClr val="C00000"/>
                </a:solidFill>
              </a:rPr>
              <a:t>=230.2346))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mixed arguments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print("Hello {0}, your balance is {</a:t>
            </a:r>
            <a:r>
              <a:rPr lang="en-US" dirty="0" err="1">
                <a:solidFill>
                  <a:srgbClr val="C00000"/>
                </a:solidFill>
              </a:rPr>
              <a:t>blc</a:t>
            </a:r>
            <a:r>
              <a:rPr lang="en-US" dirty="0">
                <a:solidFill>
                  <a:srgbClr val="C00000"/>
                </a:solidFill>
              </a:rPr>
              <a:t>}.".format("Adam", </a:t>
            </a:r>
            <a:r>
              <a:rPr lang="en-US" dirty="0" err="1">
                <a:solidFill>
                  <a:srgbClr val="C00000"/>
                </a:solidFill>
              </a:rPr>
              <a:t>blc</a:t>
            </a:r>
            <a:r>
              <a:rPr lang="en-US" dirty="0">
                <a:solidFill>
                  <a:srgbClr val="C00000"/>
                </a:solidFill>
              </a:rPr>
              <a:t>=230.2346))</a:t>
            </a:r>
          </a:p>
          <a:p>
            <a:endParaRPr lang="en-US" dirty="0"/>
          </a:p>
          <a:p>
            <a:r>
              <a:rPr lang="en-US" dirty="0" smtClean="0"/>
              <a:t>All the above statements displays the same output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Hello Adam, your balance is 230.2346.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59740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library functions and format used to perform input/output 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/>
              <a:t>Use strings for the terminal input and output of text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Construct a simple Python program that performs </a:t>
            </a:r>
            <a:r>
              <a:rPr lang="en-US"/>
              <a:t>inputs</a:t>
            </a:r>
            <a:r>
              <a:rPr lang="en-US" smtClean="0"/>
              <a:t>, calculations</a:t>
            </a:r>
            <a:r>
              <a:rPr lang="en-US" dirty="0"/>
              <a:t>, and outputs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Operations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00050" lvl="1" indent="0" algn="l">
              <a:buNone/>
            </a:pPr>
            <a:r>
              <a:rPr lang="en-US" dirty="0" smtClean="0">
                <a:solidFill>
                  <a:srgbClr val="002060"/>
                </a:solidFill>
              </a:rPr>
              <a:t># inputs </a:t>
            </a:r>
            <a:r>
              <a:rPr lang="en-US" dirty="0">
                <a:solidFill>
                  <a:srgbClr val="002060"/>
                </a:solidFill>
              </a:rPr>
              <a:t>two integers and displays their sum</a:t>
            </a:r>
            <a:endParaRPr lang="en-US" dirty="0" smtClean="0">
              <a:solidFill>
                <a:srgbClr val="002060"/>
              </a:solidFill>
            </a:endParaRPr>
          </a:p>
          <a:p>
            <a:pPr marL="400050" lvl="1" indent="0" algn="l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00050" lvl="1" indent="0"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&gt;&gt;&gt; </a:t>
            </a:r>
            <a:r>
              <a:rPr lang="en-US" dirty="0">
                <a:solidFill>
                  <a:srgbClr val="000000"/>
                </a:solidFill>
              </a:rPr>
              <a:t>first = </a:t>
            </a:r>
            <a:r>
              <a:rPr lang="en-US" dirty="0" err="1" smtClean="0">
                <a:solidFill>
                  <a:srgbClr val="9A0D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9A0DFF"/>
                </a:solidFill>
              </a:rPr>
              <a:t>input</a:t>
            </a:r>
            <a:r>
              <a:rPr lang="en-US" dirty="0" smtClean="0">
                <a:solidFill>
                  <a:srgbClr val="000000"/>
                </a:solidFill>
              </a:rPr>
              <a:t>( </a:t>
            </a:r>
            <a:r>
              <a:rPr lang="en-US" dirty="0" smtClean="0">
                <a:solidFill>
                  <a:srgbClr val="C00000"/>
                </a:solidFill>
              </a:rPr>
              <a:t>"Enter the first number: “ 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 algn="l">
              <a:buNone/>
            </a:pPr>
            <a:r>
              <a:rPr lang="en-US" dirty="0">
                <a:solidFill>
                  <a:srgbClr val="1A40FF"/>
                </a:solidFill>
              </a:rPr>
              <a:t>Enter the first number: </a:t>
            </a:r>
            <a:r>
              <a:rPr lang="en-US" dirty="0" smtClean="0">
                <a:solidFill>
                  <a:srgbClr val="000000"/>
                </a:solidFill>
              </a:rPr>
              <a:t>23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 algn="l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00050" lvl="1" indent="0"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&gt;&gt;&gt; </a:t>
            </a:r>
            <a:r>
              <a:rPr lang="en-US" dirty="0">
                <a:solidFill>
                  <a:srgbClr val="000000"/>
                </a:solidFill>
              </a:rPr>
              <a:t>second = </a:t>
            </a:r>
            <a:r>
              <a:rPr lang="en-US" dirty="0" err="1">
                <a:solidFill>
                  <a:srgbClr val="9A0D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9A0DFF"/>
                </a:solidFill>
              </a:rPr>
              <a:t>input</a:t>
            </a:r>
            <a:r>
              <a:rPr lang="en-US" dirty="0" smtClean="0">
                <a:solidFill>
                  <a:srgbClr val="000000"/>
                </a:solidFill>
              </a:rPr>
              <a:t>( 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Enter the second number: </a:t>
            </a:r>
            <a:r>
              <a:rPr lang="en-US" dirty="0" smtClean="0">
                <a:solidFill>
                  <a:srgbClr val="C00000"/>
                </a:solidFill>
              </a:rPr>
              <a:t>“ 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 algn="l">
              <a:buNone/>
            </a:pPr>
            <a:r>
              <a:rPr lang="en-US" dirty="0">
                <a:solidFill>
                  <a:srgbClr val="1A40FF"/>
                </a:solidFill>
              </a:rPr>
              <a:t>Enter the second number: </a:t>
            </a:r>
            <a:r>
              <a:rPr lang="en-US" dirty="0">
                <a:solidFill>
                  <a:srgbClr val="000000"/>
                </a:solidFill>
              </a:rPr>
              <a:t>44</a:t>
            </a:r>
          </a:p>
          <a:p>
            <a:pPr marL="400050" lvl="1" indent="0" algn="l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00050" lvl="1" indent="0" algn="l">
              <a:buNone/>
            </a:pPr>
            <a:r>
              <a:rPr lang="en-US" dirty="0" smtClean="0">
                <a:solidFill>
                  <a:srgbClr val="000000"/>
                </a:solidFill>
              </a:rPr>
              <a:t>&gt;&gt;&gt; </a:t>
            </a:r>
            <a:r>
              <a:rPr lang="en-US" dirty="0">
                <a:solidFill>
                  <a:srgbClr val="9A0DFF"/>
                </a:solidFill>
              </a:rPr>
              <a:t>print</a:t>
            </a:r>
            <a:r>
              <a:rPr lang="en-US" dirty="0" smtClean="0">
                <a:solidFill>
                  <a:srgbClr val="000000"/>
                </a:solidFill>
              </a:rPr>
              <a:t>( 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sum </a:t>
            </a:r>
            <a:r>
              <a:rPr lang="en-US" dirty="0" smtClean="0">
                <a:solidFill>
                  <a:srgbClr val="C00000"/>
                </a:solidFill>
              </a:rPr>
              <a:t>is“ 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first + second)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rgbClr val="1A40FF"/>
                </a:solidFill>
              </a:rPr>
              <a:t>The sum is 67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The print() function prints a list of items </a:t>
            </a:r>
          </a:p>
          <a:p>
            <a:r>
              <a:rPr lang="en-US" sz="2400" dirty="0" smtClean="0"/>
              <a:t>The input() function prints an optional prompt message and reads in a single line of input</a:t>
            </a:r>
          </a:p>
          <a:p>
            <a:r>
              <a:rPr lang="en-US" dirty="0" smtClean="0"/>
              <a:t>Output formatting can be done using format() method of String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57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 operations</a:t>
            </a:r>
          </a:p>
          <a:p>
            <a:r>
              <a:rPr lang="en-US" dirty="0" smtClean="0"/>
              <a:t>Output operations</a:t>
            </a:r>
          </a:p>
          <a:p>
            <a:r>
              <a:rPr lang="en-US" smtClean="0"/>
              <a:t>Output formatting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The Computer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Most of </a:t>
            </a:r>
            <a:r>
              <a:rPr lang="en-US" dirty="0" smtClean="0"/>
              <a:t>the </a:t>
            </a:r>
            <a:r>
              <a:rPr lang="en-US" dirty="0"/>
              <a:t>programs conform to the </a:t>
            </a:r>
            <a:r>
              <a:rPr lang="en-US" i="1" dirty="0">
                <a:solidFill>
                  <a:srgbClr val="002060"/>
                </a:solidFill>
              </a:rPr>
              <a:t>input-process-output</a:t>
            </a:r>
            <a:r>
              <a:rPr lang="en-US" i="1" dirty="0"/>
              <a:t> model</a:t>
            </a:r>
            <a:r>
              <a:rPr lang="en-US" dirty="0"/>
              <a:t>: data </a:t>
            </a:r>
            <a:r>
              <a:rPr lang="en-US" dirty="0" smtClean="0"/>
              <a:t>comes in</a:t>
            </a:r>
            <a:r>
              <a:rPr lang="en-US" dirty="0"/>
              <a:t>, gets manipulated, and then is stored, displayed, printed, or </a:t>
            </a:r>
            <a:r>
              <a:rPr lang="en-US" dirty="0" smtClean="0"/>
              <a:t>transferred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97286"/>
            <a:ext cx="6705600" cy="43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Input From The User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has the </a:t>
            </a:r>
            <a:r>
              <a:rPr lang="en-US" dirty="0">
                <a:solidFill>
                  <a:srgbClr val="0070C0"/>
                </a:solidFill>
              </a:rPr>
              <a:t>input() </a:t>
            </a:r>
            <a:r>
              <a:rPr lang="en-US" dirty="0" smtClean="0"/>
              <a:t>built in function to display a </a:t>
            </a:r>
            <a:r>
              <a:rPr lang="en-US" dirty="0"/>
              <a:t>prompt on screen, and then accept keyboard input, returning what </a:t>
            </a:r>
            <a:r>
              <a:rPr lang="en-US" dirty="0" smtClean="0"/>
              <a:t>was entered </a:t>
            </a:r>
            <a:r>
              <a:rPr lang="en-US" dirty="0"/>
              <a:t>as a string to </a:t>
            </a:r>
            <a:r>
              <a:rPr lang="en-US" dirty="0" smtClean="0"/>
              <a:t>the code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res = input('What is your favorite programming language: 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What is your favorite programming language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Python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res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Python</a:t>
            </a:r>
          </a:p>
          <a:p>
            <a:pPr marL="400050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res = input('What is your favorite programming language: </a:t>
            </a:r>
            <a:r>
              <a:rPr lang="en-US" dirty="0" smtClean="0">
                <a:solidFill>
                  <a:srgbClr val="C00000"/>
                </a:solidFill>
              </a:rPr>
              <a:t>')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print(res)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What is your favorite programming language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Python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Python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Reading a Numeric Value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When reading a numeric value from the </a:t>
            </a:r>
            <a:r>
              <a:rPr lang="en-US" dirty="0" smtClean="0"/>
              <a:t>user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programmer </a:t>
            </a:r>
            <a:r>
              <a:rPr lang="en-US" dirty="0"/>
              <a:t>must use the </a:t>
            </a:r>
            <a:r>
              <a:rPr lang="en-US" i="1" dirty="0" smtClean="0"/>
              <a:t>input() function</a:t>
            </a:r>
            <a:r>
              <a:rPr lang="en-US" dirty="0" smtClean="0"/>
              <a:t> </a:t>
            </a:r>
            <a:r>
              <a:rPr lang="en-US" dirty="0"/>
              <a:t>to get the string of </a:t>
            </a:r>
            <a:r>
              <a:rPr lang="en-US" dirty="0" smtClean="0"/>
              <a:t>characters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i="1" dirty="0" err="1"/>
              <a:t>int</a:t>
            </a:r>
            <a:r>
              <a:rPr lang="en-US" dirty="0"/>
              <a:t> or </a:t>
            </a:r>
            <a:r>
              <a:rPr lang="en-US" i="1" dirty="0"/>
              <a:t>float</a:t>
            </a:r>
            <a:r>
              <a:rPr lang="en-US" dirty="0"/>
              <a:t> syntax </a:t>
            </a:r>
            <a:r>
              <a:rPr lang="en-US" dirty="0" smtClean="0"/>
              <a:t>to construct </a:t>
            </a:r>
            <a:r>
              <a:rPr lang="en-US" dirty="0"/>
              <a:t>the numeric value that character string </a:t>
            </a:r>
            <a:r>
              <a:rPr lang="en-US" dirty="0" smtClean="0"/>
              <a:t>represents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&gt;&gt;&gt;year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(input</a:t>
            </a:r>
            <a:r>
              <a:rPr lang="en-US" dirty="0" smtClean="0">
                <a:solidFill>
                  <a:srgbClr val="C00000"/>
                </a:solidFill>
              </a:rPr>
              <a:t>(“What is your age?” </a:t>
            </a:r>
            <a:r>
              <a:rPr lang="en-US" dirty="0">
                <a:solidFill>
                  <a:srgbClr val="C00000"/>
                </a:solidFill>
              </a:rPr>
              <a:t>))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31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Splitting The Input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user enters multiple pieces of information on the same line, it </a:t>
            </a:r>
            <a:r>
              <a:rPr lang="en-US" dirty="0" smtClean="0"/>
              <a:t>is common </a:t>
            </a:r>
            <a:r>
              <a:rPr lang="en-US" dirty="0"/>
              <a:t>to call the </a:t>
            </a:r>
            <a:r>
              <a:rPr lang="en-US" dirty="0">
                <a:solidFill>
                  <a:srgbClr val="0070C0"/>
                </a:solidFill>
              </a:rPr>
              <a:t>split method </a:t>
            </a:r>
            <a:r>
              <a:rPr lang="en-US" dirty="0"/>
              <a:t>on the </a:t>
            </a:r>
            <a:r>
              <a:rPr lang="en-US" dirty="0" smtClean="0"/>
              <a:t>result</a:t>
            </a:r>
            <a:endParaRPr lang="en-US" dirty="0"/>
          </a:p>
          <a:p>
            <a:pPr marL="457200" lvl="1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reply = </a:t>
            </a:r>
            <a:r>
              <a:rPr lang="en-US" dirty="0" smtClean="0">
                <a:solidFill>
                  <a:srgbClr val="C00000"/>
                </a:solidFill>
              </a:rPr>
              <a:t>input(" </a:t>
            </a:r>
            <a:r>
              <a:rPr lang="en-US" dirty="0">
                <a:solidFill>
                  <a:srgbClr val="C00000"/>
                </a:solidFill>
              </a:rPr>
              <a:t>Enter x and y, separated by spaces:" 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pieces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reply.split</a:t>
            </a:r>
            <a:r>
              <a:rPr lang="en-US" dirty="0">
                <a:solidFill>
                  <a:srgbClr val="C00000"/>
                </a:solidFill>
              </a:rPr>
              <a:t>( ) 	</a:t>
            </a:r>
            <a:r>
              <a:rPr lang="en-US" dirty="0">
                <a:solidFill>
                  <a:srgbClr val="002060"/>
                </a:solidFill>
              </a:rPr>
              <a:t># returns a list of strings, as separated by </a:t>
            </a:r>
            <a:r>
              <a:rPr lang="en-US" dirty="0" smtClean="0">
                <a:solidFill>
                  <a:srgbClr val="002060"/>
                </a:solidFill>
              </a:rPr>
              <a:t>spaces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(pieces[0</a:t>
            </a:r>
            <a:r>
              <a:rPr lang="en-US" dirty="0" smtClean="0">
                <a:solidFill>
                  <a:srgbClr val="C00000"/>
                </a:solidFill>
              </a:rPr>
              <a:t>])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y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(pieces[1</a:t>
            </a:r>
            <a:r>
              <a:rPr lang="en-US" dirty="0" smtClean="0">
                <a:solidFill>
                  <a:srgbClr val="C00000"/>
                </a:solidFill>
              </a:rPr>
              <a:t>])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</a:t>
            </a:r>
            <a:r>
              <a:rPr lang="en-US" dirty="0" err="1" smtClean="0">
                <a:solidFill>
                  <a:srgbClr val="C00000"/>
                </a:solidFill>
              </a:rPr>
              <a:t>x,y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The output is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Enter x and y, separated by spaces:10 20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10 20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Splitting The Input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result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input(" </a:t>
            </a:r>
            <a:r>
              <a:rPr lang="en-US" dirty="0">
                <a:solidFill>
                  <a:srgbClr val="C00000"/>
                </a:solidFill>
              </a:rPr>
              <a:t>Enter </a:t>
            </a:r>
            <a:r>
              <a:rPr lang="en-US" dirty="0" smtClean="0">
                <a:solidFill>
                  <a:srgbClr val="C00000"/>
                </a:solidFill>
              </a:rPr>
              <a:t>two numbers, </a:t>
            </a:r>
            <a:r>
              <a:rPr lang="en-US" dirty="0">
                <a:solidFill>
                  <a:srgbClr val="C00000"/>
                </a:solidFill>
              </a:rPr>
              <a:t>separated by spaces:" 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x,y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 smtClean="0">
                <a:solidFill>
                  <a:srgbClr val="C00000"/>
                </a:solidFill>
              </a:rPr>
              <a:t>result.split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print(y)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Enter </a:t>
            </a:r>
            <a:r>
              <a:rPr lang="en-US" dirty="0">
                <a:solidFill>
                  <a:srgbClr val="0070C0"/>
                </a:solidFill>
              </a:rPr>
              <a:t>x and y, separated by spaces:10 20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20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a,b</a:t>
            </a:r>
            <a:r>
              <a:rPr lang="en-US" dirty="0">
                <a:solidFill>
                  <a:srgbClr val="C00000"/>
                </a:solidFill>
              </a:rPr>
              <a:t>='h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'.split(' 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'h'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'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on the Screen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built-in function,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, is used to generate standard output to the </a:t>
            </a:r>
            <a:r>
              <a:rPr lang="en-US" dirty="0" smtClean="0"/>
              <a:t>console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its simplest form, it prints an arbitrary sequence of arguments, separated </a:t>
            </a:r>
            <a:r>
              <a:rPr lang="en-US" dirty="0" smtClean="0"/>
              <a:t>by spaces</a:t>
            </a:r>
            <a:r>
              <a:rPr lang="en-US" dirty="0"/>
              <a:t>, and followed by a trailing newline </a:t>
            </a:r>
            <a:r>
              <a:rPr lang="en-US" dirty="0" smtClean="0"/>
              <a:t>character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print(“hello”) 	</a:t>
            </a:r>
            <a:r>
              <a:rPr lang="en-US" dirty="0" smtClean="0">
                <a:solidFill>
                  <a:srgbClr val="002060"/>
                </a:solidFill>
              </a:rPr>
              <a:t>#outputs </a:t>
            </a:r>
            <a:r>
              <a:rPr lang="en-US" dirty="0">
                <a:solidFill>
                  <a:srgbClr val="002060"/>
                </a:solidFill>
              </a:rPr>
              <a:t>the string </a:t>
            </a:r>
            <a:r>
              <a:rPr lang="en-US" dirty="0" smtClean="0">
                <a:solidFill>
                  <a:srgbClr val="002060"/>
                </a:solidFill>
              </a:rPr>
              <a:t>“hello”</a:t>
            </a:r>
          </a:p>
          <a:p>
            <a:endParaRPr lang="en-US" dirty="0" smtClean="0"/>
          </a:p>
          <a:p>
            <a:r>
              <a:rPr lang="en-US" dirty="0" smtClean="0"/>
              <a:t>Arguments need not </a:t>
            </a:r>
            <a:r>
              <a:rPr lang="en-US" dirty="0"/>
              <a:t>be string </a:t>
            </a:r>
            <a:r>
              <a:rPr lang="en-US" dirty="0" smtClean="0"/>
              <a:t>instances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sz="2200" dirty="0" smtClean="0">
                <a:solidFill>
                  <a:srgbClr val="C00000"/>
                </a:solidFill>
              </a:rPr>
              <a:t>print(1.5 </a:t>
            </a:r>
            <a:r>
              <a:rPr lang="en-US" sz="2200" dirty="0" smtClean="0">
                <a:solidFill>
                  <a:srgbClr val="C00000"/>
                </a:solidFill>
              </a:rPr>
              <a:t>* 3)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4.5</a:t>
            </a:r>
            <a:endParaRPr lang="en-US" sz="2200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Without any </a:t>
            </a:r>
            <a:r>
              <a:rPr lang="en-US" dirty="0"/>
              <a:t>arguments, the command print( ) outputs a single newline </a:t>
            </a:r>
            <a:r>
              <a:rPr lang="en-US" dirty="0" smtClean="0"/>
              <a:t>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863</Words>
  <Application>Microsoft Office PowerPoint</Application>
  <PresentationFormat>Widescreen</PresentationFormat>
  <Paragraphs>206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Data to The Computer</vt:lpstr>
      <vt:lpstr> Input From The User</vt:lpstr>
      <vt:lpstr> Reading a Numeric Value</vt:lpstr>
      <vt:lpstr> Splitting The Input</vt:lpstr>
      <vt:lpstr> Splitting The Input contd.</vt:lpstr>
      <vt:lpstr>Display on the Screen</vt:lpstr>
      <vt:lpstr>Printing Multiple Items</vt:lpstr>
      <vt:lpstr>Printing Multiple Items contd.</vt:lpstr>
      <vt:lpstr>Separating Items</vt:lpstr>
      <vt:lpstr>Terminating Items</vt:lpstr>
      <vt:lpstr>Quotation Marks</vt:lpstr>
      <vt:lpstr>Quotation Marks contd.</vt:lpstr>
      <vt:lpstr>Formatting Strings Using format()</vt:lpstr>
      <vt:lpstr>Positional Arguments</vt:lpstr>
      <vt:lpstr>Keyword Arguments</vt:lpstr>
      <vt:lpstr>Formatting Strings - Examples</vt:lpstr>
      <vt:lpstr>IO Operations - Example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154</cp:revision>
  <dcterms:created xsi:type="dcterms:W3CDTF">2015-10-21T06:04:19Z</dcterms:created>
  <dcterms:modified xsi:type="dcterms:W3CDTF">2018-08-11T04:25:48Z</dcterms:modified>
</cp:coreProperties>
</file>