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349" r:id="rId3"/>
    <p:sldId id="281" r:id="rId4"/>
    <p:sldId id="282" r:id="rId5"/>
    <p:sldId id="347" r:id="rId6"/>
    <p:sldId id="332" r:id="rId7"/>
    <p:sldId id="335" r:id="rId8"/>
    <p:sldId id="348" r:id="rId9"/>
    <p:sldId id="345" r:id="rId10"/>
    <p:sldId id="336" r:id="rId11"/>
    <p:sldId id="334" r:id="rId12"/>
    <p:sldId id="337" r:id="rId13"/>
    <p:sldId id="327" r:id="rId14"/>
    <p:sldId id="339" r:id="rId15"/>
    <p:sldId id="340" r:id="rId16"/>
    <p:sldId id="341" r:id="rId17"/>
    <p:sldId id="338" r:id="rId18"/>
    <p:sldId id="344" r:id="rId19"/>
    <p:sldId id="34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06" autoAdjust="0"/>
    <p:restoredTop sz="94660"/>
  </p:normalViewPr>
  <p:slideViewPr>
    <p:cSldViewPr snapToGrid="0">
      <p:cViewPr varScale="1">
        <p:scale>
          <a:sx n="67" d="100"/>
          <a:sy n="67" d="100"/>
        </p:scale>
        <p:origin x="5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B218B-9258-41C5-A04C-66862A35049B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F5EC2-54BA-4C09-B0E9-350C8DC8D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2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F5EC2-54BA-4C09-B0E9-350C8DC8D4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10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8879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77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8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65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831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Calibri" pitchFamily="34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>
            <a:lvl1pPr algn="just">
              <a:defRPr sz="2400"/>
            </a:lvl1pPr>
            <a:lvl2pPr algn="just">
              <a:defRPr sz="2200"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009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726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84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634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90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7589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576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92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04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881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958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03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4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4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2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0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1702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Faculty of Engineering &amp; Technology</a:t>
            </a:r>
          </a:p>
        </p:txBody>
      </p:sp>
      <p:pic>
        <p:nvPicPr>
          <p:cNvPr id="10" name="Picture 9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 userDrawn="1"/>
        </p:nvSpPr>
        <p:spPr>
          <a:xfrm>
            <a:off x="9250925" y="6646407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28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1752601"/>
            <a:ext cx="7162800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rgbClr val="0000CC"/>
                </a:solidFill>
                <a:cs typeface="Times New Roman" pitchFamily="18" charset="0"/>
              </a:rPr>
              <a:t>Conditional Statements</a:t>
            </a:r>
            <a:endParaRPr lang="en-US" sz="3200" dirty="0">
              <a:solidFill>
                <a:srgbClr val="0000CC"/>
              </a:solidFill>
              <a:cs typeface="Times New Roman" pitchFamily="18" charset="0"/>
            </a:endParaRPr>
          </a:p>
          <a:p>
            <a:pPr algn="ctr"/>
            <a:r>
              <a:rPr lang="en-US" sz="1600" dirty="0">
                <a:solidFill>
                  <a:srgbClr val="0000CC"/>
                </a:solidFill>
                <a:cs typeface="Times New Roman" pitchFamily="18" charset="0"/>
              </a:rPr>
              <a:t>18ESC108A Elements of Computer Science and Engineering</a:t>
            </a:r>
          </a:p>
          <a:p>
            <a:pPr algn="ctr"/>
            <a:r>
              <a:rPr lang="en-US" sz="1600" dirty="0">
                <a:solidFill>
                  <a:srgbClr val="0000CC"/>
                </a:solidFill>
                <a:cs typeface="Times New Roman" pitchFamily="18" charset="0"/>
              </a:rPr>
              <a:t>B. Tech. 2018</a:t>
            </a:r>
            <a:endParaRPr lang="en-US" sz="4400" dirty="0">
              <a:solidFill>
                <a:srgbClr val="0000CC"/>
              </a:solidFill>
              <a:cs typeface="Times New Roman" pitchFamily="18" charset="0"/>
            </a:endParaRPr>
          </a:p>
          <a:p>
            <a:pPr algn="ctr"/>
            <a:endParaRPr lang="en-US" sz="2000" dirty="0">
              <a:cs typeface="Times New Roman" pitchFamily="18" charset="0"/>
            </a:endParaRPr>
          </a:p>
          <a:p>
            <a:pPr algn="ctr"/>
            <a:r>
              <a:rPr lang="en-US" sz="2000" dirty="0">
                <a:cs typeface="Times New Roman" pitchFamily="18" charset="0"/>
              </a:rPr>
              <a:t>Ami Rai E.</a:t>
            </a:r>
          </a:p>
          <a:p>
            <a:pPr algn="ctr"/>
            <a:r>
              <a:rPr lang="en-US" sz="2000" dirty="0">
                <a:cs typeface="Times New Roman" pitchFamily="18" charset="0"/>
              </a:rPr>
              <a:t>Roopa G</a:t>
            </a:r>
          </a:p>
          <a:p>
            <a:pPr algn="ctr"/>
            <a:r>
              <a:rPr lang="en-US" sz="2000" dirty="0">
                <a:cs typeface="Times New Roman" pitchFamily="18" charset="0"/>
              </a:rPr>
              <a:t>Chaitra S</a:t>
            </a:r>
          </a:p>
          <a:p>
            <a:pPr algn="ctr"/>
            <a:endParaRPr lang="en-US" sz="2000" dirty="0">
              <a:cs typeface="Times New Roman" pitchFamily="18" charset="0"/>
            </a:endParaRPr>
          </a:p>
          <a:p>
            <a:pPr algn="ctr"/>
            <a:r>
              <a:rPr lang="en-US" sz="1400" dirty="0"/>
              <a:t>Department of Computer Science and Engineering</a:t>
            </a:r>
          </a:p>
          <a:p>
            <a:pPr algn="ctr"/>
            <a:r>
              <a:rPr lang="en-US" sz="1400" dirty="0"/>
              <a:t>Faculty of Engineering and Technology</a:t>
            </a:r>
          </a:p>
          <a:p>
            <a:pPr algn="ctr"/>
            <a:r>
              <a:rPr lang="en-US" sz="1400" dirty="0"/>
              <a:t>Ramaiah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172216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Execution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 smtClean="0"/>
              <a:t>In alternative </a:t>
            </a:r>
            <a:r>
              <a:rPr lang="en-US" dirty="0"/>
              <a:t>execution, </a:t>
            </a:r>
            <a:r>
              <a:rPr lang="en-US" dirty="0" smtClean="0"/>
              <a:t>there </a:t>
            </a:r>
            <a:r>
              <a:rPr lang="en-US" dirty="0"/>
              <a:t>are two </a:t>
            </a:r>
            <a:r>
              <a:rPr lang="en-US" dirty="0" smtClean="0"/>
              <a:t>possibilities and </a:t>
            </a:r>
            <a:r>
              <a:rPr lang="en-US" dirty="0"/>
              <a:t>the condition determines which one gets </a:t>
            </a:r>
            <a:r>
              <a:rPr lang="en-US" dirty="0" smtClean="0"/>
              <a:t>executed</a:t>
            </a:r>
          </a:p>
          <a:p>
            <a:r>
              <a:rPr lang="en-US" u="sng" dirty="0" smtClean="0"/>
              <a:t> </a:t>
            </a:r>
            <a:r>
              <a:rPr lang="en-US" dirty="0"/>
              <a:t>A general  </a:t>
            </a:r>
            <a:r>
              <a:rPr lang="en-US" i="1" dirty="0">
                <a:solidFill>
                  <a:srgbClr val="0070C0"/>
                </a:solidFill>
              </a:rPr>
              <a:t>if</a:t>
            </a:r>
            <a:r>
              <a:rPr lang="en-US" dirty="0">
                <a:solidFill>
                  <a:srgbClr val="0070C0"/>
                </a:solidFill>
              </a:rPr>
              <a:t>-then-</a:t>
            </a:r>
            <a:r>
              <a:rPr lang="en-US" i="1" dirty="0">
                <a:solidFill>
                  <a:srgbClr val="0070C0"/>
                </a:solidFill>
              </a:rPr>
              <a:t>else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 control structure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sz="2200" i="1" dirty="0">
                <a:solidFill>
                  <a:srgbClr val="0070C0"/>
                </a:solidFill>
              </a:rPr>
              <a:t>if  </a:t>
            </a:r>
            <a:r>
              <a:rPr lang="en-US" sz="2200" dirty="0" err="1">
                <a:solidFill>
                  <a:srgbClr val="0070C0"/>
                </a:solidFill>
              </a:rPr>
              <a:t>boolean_expression</a:t>
            </a:r>
            <a:r>
              <a:rPr lang="en-US" sz="2200" dirty="0">
                <a:solidFill>
                  <a:srgbClr val="0070C0"/>
                </a:solidFill>
              </a:rPr>
              <a:t>:</a:t>
            </a:r>
          </a:p>
          <a:p>
            <a:pPr>
              <a:buNone/>
            </a:pPr>
            <a:r>
              <a:rPr lang="en-US" sz="2200" dirty="0">
                <a:solidFill>
                  <a:srgbClr val="0070C0"/>
                </a:solidFill>
              </a:rPr>
              <a:t>     		  </a:t>
            </a:r>
            <a:r>
              <a:rPr lang="en-US" sz="2200" dirty="0" err="1">
                <a:solidFill>
                  <a:srgbClr val="0070C0"/>
                </a:solidFill>
              </a:rPr>
              <a:t>statement_to_be_executed_on_true_condition</a:t>
            </a:r>
            <a:endParaRPr lang="en-US" sz="22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200" dirty="0">
                <a:solidFill>
                  <a:srgbClr val="0070C0"/>
                </a:solidFill>
              </a:rPr>
              <a:t>   	</a:t>
            </a:r>
            <a:r>
              <a:rPr lang="en-US" sz="2200" i="1" dirty="0">
                <a:solidFill>
                  <a:srgbClr val="0070C0"/>
                </a:solidFill>
              </a:rPr>
              <a:t> else:</a:t>
            </a:r>
          </a:p>
          <a:p>
            <a:pPr>
              <a:buNone/>
            </a:pPr>
            <a:r>
              <a:rPr lang="en-US" sz="2200" dirty="0">
                <a:solidFill>
                  <a:srgbClr val="0070C0"/>
                </a:solidFill>
              </a:rPr>
              <a:t>        	</a:t>
            </a:r>
            <a:r>
              <a:rPr lang="en-US" sz="2200" dirty="0" err="1" smtClean="0">
                <a:solidFill>
                  <a:srgbClr val="0070C0"/>
                </a:solidFill>
              </a:rPr>
              <a:t>statement_to_be_executed_on_false_condition</a:t>
            </a:r>
            <a:endParaRPr lang="en-US" sz="2200" dirty="0" smtClean="0">
              <a:solidFill>
                <a:srgbClr val="0070C0"/>
              </a:solidFill>
            </a:endParaRPr>
          </a:p>
          <a:p>
            <a:r>
              <a:rPr lang="en-US" dirty="0"/>
              <a:t>Example</a:t>
            </a:r>
          </a:p>
          <a:p>
            <a:pPr>
              <a:buNone/>
            </a:pPr>
            <a:r>
              <a:rPr lang="en-US" sz="2000" i="1" dirty="0">
                <a:solidFill>
                  <a:srgbClr val="FF0000"/>
                </a:solidFill>
              </a:rPr>
              <a:t>           </a:t>
            </a:r>
            <a:r>
              <a:rPr lang="en-US" sz="2200" i="1" dirty="0">
                <a:solidFill>
                  <a:srgbClr val="C00000"/>
                </a:solidFill>
              </a:rPr>
              <a:t>if    </a:t>
            </a:r>
            <a:r>
              <a:rPr lang="en-US" sz="2200" dirty="0">
                <a:solidFill>
                  <a:srgbClr val="C00000"/>
                </a:solidFill>
              </a:rPr>
              <a:t>(</a:t>
            </a:r>
            <a:r>
              <a:rPr lang="en-US" sz="2200" dirty="0" err="1">
                <a:solidFill>
                  <a:srgbClr val="C00000"/>
                </a:solidFill>
              </a:rPr>
              <a:t>valid_ticket</a:t>
            </a:r>
            <a:r>
              <a:rPr lang="en-US" sz="2200" dirty="0">
                <a:solidFill>
                  <a:srgbClr val="C00000"/>
                </a:solidFill>
              </a:rPr>
              <a:t>) and (</a:t>
            </a:r>
            <a:r>
              <a:rPr lang="en-US" sz="2200" dirty="0" err="1">
                <a:solidFill>
                  <a:srgbClr val="C00000"/>
                </a:solidFill>
              </a:rPr>
              <a:t>baggage_within_limit</a:t>
            </a:r>
            <a:r>
              <a:rPr lang="en-US" sz="2200" dirty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US" sz="2200" dirty="0">
                <a:solidFill>
                  <a:srgbClr val="C00000"/>
                </a:solidFill>
              </a:rPr>
              <a:t>                  </a:t>
            </a:r>
            <a:r>
              <a:rPr lang="en-US" sz="2200" dirty="0" err="1">
                <a:solidFill>
                  <a:srgbClr val="C00000"/>
                </a:solidFill>
              </a:rPr>
              <a:t>issue_boarding_pass</a:t>
            </a:r>
            <a:r>
              <a:rPr lang="en-US" sz="2200" dirty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US" sz="2200" dirty="0">
                <a:solidFill>
                  <a:srgbClr val="C00000"/>
                </a:solidFill>
              </a:rPr>
              <a:t>        </a:t>
            </a:r>
            <a:r>
              <a:rPr lang="en-US" sz="2200" dirty="0" smtClean="0">
                <a:solidFill>
                  <a:srgbClr val="C00000"/>
                </a:solidFill>
              </a:rPr>
              <a:t>  </a:t>
            </a:r>
            <a:r>
              <a:rPr lang="en-US" sz="2200" i="1" dirty="0">
                <a:solidFill>
                  <a:srgbClr val="C00000"/>
                </a:solidFill>
              </a:rPr>
              <a:t>else:</a:t>
            </a:r>
          </a:p>
          <a:p>
            <a:pPr>
              <a:buNone/>
            </a:pPr>
            <a:r>
              <a:rPr lang="en-US" sz="2200" dirty="0">
                <a:solidFill>
                  <a:srgbClr val="C00000"/>
                </a:solidFill>
              </a:rPr>
              <a:t>                   </a:t>
            </a:r>
            <a:r>
              <a:rPr lang="en-US" sz="2200" dirty="0" err="1">
                <a:solidFill>
                  <a:srgbClr val="C00000"/>
                </a:solidFill>
              </a:rPr>
              <a:t>charge_fine</a:t>
            </a:r>
            <a:r>
              <a:rPr lang="en-US" sz="2200" dirty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US" sz="2200" dirty="0">
                <a:solidFill>
                  <a:srgbClr val="C00000"/>
                </a:solidFill>
              </a:rPr>
              <a:t>                   </a:t>
            </a:r>
            <a:r>
              <a:rPr lang="en-US" sz="2200" dirty="0" err="1" smtClean="0">
                <a:solidFill>
                  <a:srgbClr val="C00000"/>
                </a:solidFill>
              </a:rPr>
              <a:t>issue_boarding_pass</a:t>
            </a:r>
            <a:r>
              <a:rPr lang="en-US" sz="2200" dirty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endParaRPr lang="en-US" sz="2200" dirty="0">
              <a:solidFill>
                <a:srgbClr val="00B0F0"/>
              </a:solidFill>
            </a:endParaRPr>
          </a:p>
          <a:p>
            <a:endParaRPr lang="en-US" dirty="0" smtClean="0"/>
          </a:p>
        </p:txBody>
      </p:sp>
      <p:pic>
        <p:nvPicPr>
          <p:cNvPr id="4" name="Picture 4" descr="if_el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615" y="2560639"/>
            <a:ext cx="5057385" cy="328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03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Execution - Example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i="1" dirty="0">
                <a:solidFill>
                  <a:srgbClr val="C00000"/>
                </a:solidFill>
              </a:rPr>
              <a:t>if x%2 == 0: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rgbClr val="C00000"/>
                </a:solidFill>
              </a:rPr>
              <a:t>	print('x is even‘)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rgbClr val="C00000"/>
                </a:solidFill>
              </a:rPr>
              <a:t>else: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rgbClr val="C00000"/>
                </a:solidFill>
              </a:rPr>
              <a:t>	print('x is odd‘)</a:t>
            </a:r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remainder when x is divided by 2 is 0, then </a:t>
            </a:r>
            <a:r>
              <a:rPr lang="en-US" dirty="0" smtClean="0"/>
              <a:t>x </a:t>
            </a:r>
            <a:r>
              <a:rPr lang="en-US" dirty="0"/>
              <a:t>is even, and the </a:t>
            </a:r>
            <a:r>
              <a:rPr lang="en-US" dirty="0" smtClean="0"/>
              <a:t>program displays </a:t>
            </a:r>
            <a:r>
              <a:rPr lang="en-US" dirty="0"/>
              <a:t>a message to that </a:t>
            </a:r>
            <a:r>
              <a:rPr lang="en-US" dirty="0" smtClean="0"/>
              <a:t>effect</a:t>
            </a:r>
          </a:p>
          <a:p>
            <a:r>
              <a:rPr lang="en-US" dirty="0" smtClean="0"/>
              <a:t>If </a:t>
            </a:r>
            <a:r>
              <a:rPr lang="en-US" dirty="0"/>
              <a:t>the condition is false, the second set of statements </a:t>
            </a:r>
            <a:r>
              <a:rPr lang="en-US" dirty="0" smtClean="0"/>
              <a:t>is executed</a:t>
            </a:r>
          </a:p>
          <a:p>
            <a:r>
              <a:rPr lang="en-US" dirty="0" smtClean="0"/>
              <a:t>Since </a:t>
            </a:r>
            <a:r>
              <a:rPr lang="en-US" dirty="0"/>
              <a:t>the condition must be true or false, exactly one of the alternatives will </a:t>
            </a:r>
            <a:r>
              <a:rPr lang="en-US" dirty="0" smtClean="0"/>
              <a:t>be executed</a:t>
            </a:r>
          </a:p>
          <a:p>
            <a:r>
              <a:rPr lang="en-US" dirty="0" smtClean="0"/>
              <a:t>The </a:t>
            </a:r>
            <a:r>
              <a:rPr lang="en-US" dirty="0"/>
              <a:t>alternatives are called </a:t>
            </a:r>
            <a:r>
              <a:rPr lang="en-US" dirty="0">
                <a:solidFill>
                  <a:srgbClr val="0070C0"/>
                </a:solidFill>
              </a:rPr>
              <a:t>branches,</a:t>
            </a:r>
            <a:r>
              <a:rPr lang="en-US" dirty="0"/>
              <a:t> because they are branches in the flow </a:t>
            </a:r>
            <a:r>
              <a:rPr lang="en-US" dirty="0" smtClean="0"/>
              <a:t>of execution</a:t>
            </a:r>
          </a:p>
        </p:txBody>
      </p:sp>
    </p:spTree>
    <p:extLst>
      <p:ext uri="{BB962C8B-B14F-4D97-AF65-F5344CB8AC3E}">
        <p14:creationId xmlns:p14="http://schemas.microsoft.com/office/powerpoint/2010/main" val="204681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Chained C</a:t>
            </a:r>
            <a:r>
              <a:rPr lang="en-US" dirty="0" smtClean="0"/>
              <a:t>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dirty="0"/>
              <a:t>Sometimes there are more than two possibilities and </a:t>
            </a:r>
            <a:r>
              <a:rPr lang="en-US" dirty="0" smtClean="0"/>
              <a:t>need </a:t>
            </a:r>
            <a:r>
              <a:rPr lang="en-US" dirty="0"/>
              <a:t>more than two </a:t>
            </a:r>
            <a:r>
              <a:rPr lang="en-US" dirty="0" smtClean="0"/>
              <a:t>branches</a:t>
            </a:r>
            <a:endParaRPr lang="en-US" dirty="0"/>
          </a:p>
          <a:p>
            <a:pPr marL="457200" lvl="1" indent="0">
              <a:buNone/>
            </a:pPr>
            <a:r>
              <a:rPr lang="en-US" i="1" dirty="0" smtClean="0">
                <a:solidFill>
                  <a:srgbClr val="C00000"/>
                </a:solidFill>
              </a:rPr>
              <a:t>if </a:t>
            </a:r>
            <a:r>
              <a:rPr lang="en-US" dirty="0">
                <a:solidFill>
                  <a:srgbClr val="C00000"/>
                </a:solidFill>
              </a:rPr>
              <a:t>x &lt; y: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	print('x </a:t>
            </a:r>
            <a:r>
              <a:rPr lang="en-US" dirty="0">
                <a:solidFill>
                  <a:srgbClr val="C00000"/>
                </a:solidFill>
              </a:rPr>
              <a:t>is less than </a:t>
            </a:r>
            <a:r>
              <a:rPr lang="en-US" dirty="0" smtClean="0">
                <a:solidFill>
                  <a:srgbClr val="C00000"/>
                </a:solidFill>
              </a:rPr>
              <a:t>y‘)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i="1" dirty="0" err="1">
                <a:solidFill>
                  <a:srgbClr val="C00000"/>
                </a:solidFill>
              </a:rPr>
              <a:t>elif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x &gt; y: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	print('x </a:t>
            </a:r>
            <a:r>
              <a:rPr lang="en-US" dirty="0">
                <a:solidFill>
                  <a:srgbClr val="C00000"/>
                </a:solidFill>
              </a:rPr>
              <a:t>is greater than </a:t>
            </a:r>
            <a:r>
              <a:rPr lang="en-US" dirty="0" smtClean="0">
                <a:solidFill>
                  <a:srgbClr val="C00000"/>
                </a:solidFill>
              </a:rPr>
              <a:t>y‘)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i="1" dirty="0">
                <a:solidFill>
                  <a:srgbClr val="C00000"/>
                </a:solidFill>
              </a:rPr>
              <a:t>else: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	print('x </a:t>
            </a:r>
            <a:r>
              <a:rPr lang="en-US" dirty="0">
                <a:solidFill>
                  <a:srgbClr val="C00000"/>
                </a:solidFill>
              </a:rPr>
              <a:t>and y are </a:t>
            </a:r>
            <a:r>
              <a:rPr lang="en-US" dirty="0" smtClean="0">
                <a:solidFill>
                  <a:srgbClr val="C00000"/>
                </a:solidFill>
              </a:rPr>
              <a:t>equal‘)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 smtClean="0"/>
          </a:p>
          <a:p>
            <a:r>
              <a:rPr lang="en-US" i="1" dirty="0" err="1" smtClean="0">
                <a:solidFill>
                  <a:srgbClr val="0070C0"/>
                </a:solidFill>
              </a:rPr>
              <a:t>elif</a:t>
            </a:r>
            <a:r>
              <a:rPr lang="en-US" dirty="0" smtClean="0"/>
              <a:t> </a:t>
            </a:r>
            <a:r>
              <a:rPr lang="en-US" dirty="0"/>
              <a:t>is an abbreviation of </a:t>
            </a:r>
            <a:r>
              <a:rPr lang="en-US" dirty="0">
                <a:solidFill>
                  <a:srgbClr val="0070C0"/>
                </a:solidFill>
              </a:rPr>
              <a:t>“else </a:t>
            </a:r>
            <a:r>
              <a:rPr lang="en-US" dirty="0" smtClean="0">
                <a:solidFill>
                  <a:srgbClr val="0070C0"/>
                </a:solidFill>
              </a:rPr>
              <a:t>if” </a:t>
            </a:r>
          </a:p>
          <a:p>
            <a:r>
              <a:rPr lang="en-US" dirty="0" smtClean="0"/>
              <a:t>Exactly </a:t>
            </a:r>
            <a:r>
              <a:rPr lang="en-US" dirty="0"/>
              <a:t>one branch will be </a:t>
            </a:r>
            <a:r>
              <a:rPr lang="en-US" dirty="0" smtClean="0"/>
              <a:t>executed</a:t>
            </a:r>
          </a:p>
          <a:p>
            <a:r>
              <a:rPr lang="en-US" dirty="0"/>
              <a:t>There is no limit on the number of </a:t>
            </a:r>
            <a:r>
              <a:rPr lang="en-US" i="1" dirty="0" err="1"/>
              <a:t>elif</a:t>
            </a:r>
            <a:r>
              <a:rPr lang="en-US" dirty="0"/>
              <a:t> statements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2171701"/>
            <a:ext cx="50006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6170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Chained </a:t>
            </a:r>
            <a:r>
              <a:rPr lang="en-US" dirty="0" smtClean="0"/>
              <a:t>Conditionals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there is an </a:t>
            </a:r>
            <a:r>
              <a:rPr lang="en-US" i="1" dirty="0"/>
              <a:t>else</a:t>
            </a:r>
            <a:r>
              <a:rPr lang="en-US" dirty="0"/>
              <a:t> clause, it has to be at the end</a:t>
            </a:r>
            <a:r>
              <a:rPr lang="en-US" dirty="0" smtClean="0"/>
              <a:t>, but </a:t>
            </a:r>
            <a:r>
              <a:rPr lang="en-US" dirty="0"/>
              <a:t>there doesn’t have to be </a:t>
            </a:r>
            <a:r>
              <a:rPr lang="en-US" dirty="0" smtClean="0"/>
              <a:t>one</a:t>
            </a:r>
            <a:endParaRPr lang="en-US" dirty="0"/>
          </a:p>
          <a:p>
            <a:pPr marL="457200" lvl="1" indent="0">
              <a:buNone/>
            </a:pPr>
            <a:r>
              <a:rPr lang="en-US" i="1" dirty="0">
                <a:solidFill>
                  <a:srgbClr val="C00000"/>
                </a:solidFill>
              </a:rPr>
              <a:t>if</a:t>
            </a:r>
            <a:r>
              <a:rPr lang="en-US" dirty="0">
                <a:solidFill>
                  <a:srgbClr val="C00000"/>
                </a:solidFill>
              </a:rPr>
              <a:t> choice == 'a':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	</a:t>
            </a:r>
            <a:r>
              <a:rPr lang="en-US" dirty="0" err="1" smtClean="0">
                <a:solidFill>
                  <a:srgbClr val="C00000"/>
                </a:solidFill>
              </a:rPr>
              <a:t>draw_a</a:t>
            </a:r>
            <a:r>
              <a:rPr lang="en-US" dirty="0">
                <a:solidFill>
                  <a:srgbClr val="C00000"/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US" i="1" dirty="0" err="1">
                <a:solidFill>
                  <a:srgbClr val="C00000"/>
                </a:solidFill>
              </a:rPr>
              <a:t>elif</a:t>
            </a:r>
            <a:r>
              <a:rPr lang="en-US" dirty="0">
                <a:solidFill>
                  <a:srgbClr val="C00000"/>
                </a:solidFill>
              </a:rPr>
              <a:t> choice == 'b':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	</a:t>
            </a:r>
            <a:r>
              <a:rPr lang="en-US" dirty="0" err="1" smtClean="0">
                <a:solidFill>
                  <a:srgbClr val="C00000"/>
                </a:solidFill>
              </a:rPr>
              <a:t>draw_b</a:t>
            </a:r>
            <a:r>
              <a:rPr lang="en-US" dirty="0">
                <a:solidFill>
                  <a:srgbClr val="C00000"/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US" i="1" dirty="0" err="1">
                <a:solidFill>
                  <a:srgbClr val="C00000"/>
                </a:solidFill>
              </a:rPr>
              <a:t>elif</a:t>
            </a:r>
            <a:r>
              <a:rPr lang="en-US" dirty="0">
                <a:solidFill>
                  <a:srgbClr val="C00000"/>
                </a:solidFill>
              </a:rPr>
              <a:t> choice == 'c':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	</a:t>
            </a:r>
            <a:r>
              <a:rPr lang="en-US" dirty="0" err="1" smtClean="0">
                <a:solidFill>
                  <a:srgbClr val="C00000"/>
                </a:solidFill>
              </a:rPr>
              <a:t>draw_c</a:t>
            </a:r>
            <a:r>
              <a:rPr lang="en-US" dirty="0">
                <a:solidFill>
                  <a:srgbClr val="C00000"/>
                </a:solidFill>
              </a:rPr>
              <a:t>()</a:t>
            </a:r>
          </a:p>
          <a:p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condition is checked in </a:t>
            </a:r>
            <a:r>
              <a:rPr lang="en-US" dirty="0" smtClean="0"/>
              <a:t>order; if </a:t>
            </a:r>
            <a:r>
              <a:rPr lang="en-US" dirty="0"/>
              <a:t>the first is false, the next is checked, and so </a:t>
            </a:r>
            <a:r>
              <a:rPr lang="en-US" dirty="0" smtClean="0"/>
              <a:t>on</a:t>
            </a:r>
          </a:p>
          <a:p>
            <a:r>
              <a:rPr lang="en-US" dirty="0" smtClean="0"/>
              <a:t>If one of </a:t>
            </a:r>
            <a:r>
              <a:rPr lang="en-US" dirty="0"/>
              <a:t>them is true, the corresponding branch executes, and the statement </a:t>
            </a:r>
            <a:r>
              <a:rPr lang="en-US" dirty="0" smtClean="0"/>
              <a:t>ends</a:t>
            </a:r>
          </a:p>
          <a:p>
            <a:r>
              <a:rPr lang="en-US" dirty="0" smtClean="0"/>
              <a:t>Even </a:t>
            </a:r>
            <a:r>
              <a:rPr lang="en-US" dirty="0"/>
              <a:t>if </a:t>
            </a:r>
            <a:r>
              <a:rPr lang="en-US" dirty="0" smtClean="0"/>
              <a:t>more than </a:t>
            </a:r>
            <a:r>
              <a:rPr lang="en-US" dirty="0"/>
              <a:t>one condition is true, only the first true branch </a:t>
            </a:r>
            <a:r>
              <a:rPr lang="en-US" dirty="0" smtClean="0"/>
              <a:t>executes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421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</a:t>
            </a:r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dirty="0"/>
              <a:t>One </a:t>
            </a:r>
            <a:r>
              <a:rPr lang="en-US" dirty="0" smtClean="0"/>
              <a:t>condition </a:t>
            </a:r>
            <a:r>
              <a:rPr lang="en-US" dirty="0"/>
              <a:t>can </a:t>
            </a:r>
            <a:r>
              <a:rPr lang="en-US" dirty="0" smtClean="0"/>
              <a:t>be </a:t>
            </a:r>
            <a:r>
              <a:rPr lang="en-US" dirty="0"/>
              <a:t>nested within </a:t>
            </a:r>
            <a:r>
              <a:rPr lang="en-US" dirty="0" smtClean="0"/>
              <a:t>another </a:t>
            </a:r>
          </a:p>
          <a:p>
            <a:pPr marL="457200" lvl="1" indent="0">
              <a:buNone/>
            </a:pPr>
            <a:r>
              <a:rPr lang="en-US" i="1" dirty="0" smtClean="0">
                <a:solidFill>
                  <a:srgbClr val="C00000"/>
                </a:solidFill>
              </a:rPr>
              <a:t>if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x == y: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	print('x </a:t>
            </a:r>
            <a:r>
              <a:rPr lang="en-US" dirty="0">
                <a:solidFill>
                  <a:srgbClr val="C00000"/>
                </a:solidFill>
              </a:rPr>
              <a:t>and y are </a:t>
            </a:r>
            <a:r>
              <a:rPr lang="en-US" dirty="0" smtClean="0">
                <a:solidFill>
                  <a:srgbClr val="C00000"/>
                </a:solidFill>
              </a:rPr>
              <a:t>equal‘)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i="1" dirty="0">
                <a:solidFill>
                  <a:srgbClr val="C00000"/>
                </a:solidFill>
              </a:rPr>
              <a:t>else: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	</a:t>
            </a:r>
            <a:r>
              <a:rPr lang="en-US" i="1" dirty="0" smtClean="0">
                <a:solidFill>
                  <a:srgbClr val="C00000"/>
                </a:solidFill>
              </a:rPr>
              <a:t>if </a:t>
            </a:r>
            <a:r>
              <a:rPr lang="en-US" dirty="0">
                <a:solidFill>
                  <a:srgbClr val="C00000"/>
                </a:solidFill>
              </a:rPr>
              <a:t>x &lt; y</a:t>
            </a:r>
            <a:r>
              <a:rPr lang="en-US" dirty="0" smtClean="0">
                <a:solidFill>
                  <a:srgbClr val="C00000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		print('x </a:t>
            </a:r>
            <a:r>
              <a:rPr lang="en-US" dirty="0">
                <a:solidFill>
                  <a:srgbClr val="C00000"/>
                </a:solidFill>
              </a:rPr>
              <a:t>is less than </a:t>
            </a:r>
            <a:r>
              <a:rPr lang="en-US" dirty="0" smtClean="0">
                <a:solidFill>
                  <a:srgbClr val="C00000"/>
                </a:solidFill>
              </a:rPr>
              <a:t>y‘)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	</a:t>
            </a:r>
            <a:r>
              <a:rPr lang="en-US" i="1" dirty="0" smtClean="0">
                <a:solidFill>
                  <a:srgbClr val="C00000"/>
                </a:solidFill>
              </a:rPr>
              <a:t>else</a:t>
            </a:r>
            <a:r>
              <a:rPr lang="en-US" i="1" dirty="0">
                <a:solidFill>
                  <a:srgbClr val="C00000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		print('x </a:t>
            </a:r>
            <a:r>
              <a:rPr lang="en-US" dirty="0">
                <a:solidFill>
                  <a:srgbClr val="C00000"/>
                </a:solidFill>
              </a:rPr>
              <a:t>is greater than </a:t>
            </a:r>
            <a:r>
              <a:rPr lang="en-US" dirty="0" smtClean="0">
                <a:solidFill>
                  <a:srgbClr val="C00000"/>
                </a:solidFill>
              </a:rPr>
              <a:t>y‘)</a:t>
            </a:r>
            <a:endParaRPr lang="en-US" dirty="0">
              <a:solidFill>
                <a:srgbClr val="C00000"/>
              </a:solidFill>
            </a:endParaRPr>
          </a:p>
          <a:p>
            <a:endParaRPr lang="en-US" sz="2200" dirty="0" smtClean="0"/>
          </a:p>
          <a:p>
            <a:r>
              <a:rPr lang="en-US" dirty="0" smtClean="0"/>
              <a:t>The </a:t>
            </a:r>
            <a:r>
              <a:rPr lang="en-US" dirty="0"/>
              <a:t>outer </a:t>
            </a:r>
            <a:r>
              <a:rPr lang="en-US" dirty="0" smtClean="0"/>
              <a:t>condition contains </a:t>
            </a:r>
            <a:r>
              <a:rPr lang="en-US" dirty="0"/>
              <a:t>two </a:t>
            </a:r>
            <a:r>
              <a:rPr lang="en-US" dirty="0" smtClean="0"/>
              <a:t>branches; the </a:t>
            </a:r>
            <a:r>
              <a:rPr lang="en-US" dirty="0"/>
              <a:t>first branch contains a simple </a:t>
            </a:r>
            <a:r>
              <a:rPr lang="en-US" dirty="0" smtClean="0"/>
              <a:t>statement; the </a:t>
            </a:r>
            <a:r>
              <a:rPr lang="en-US" dirty="0"/>
              <a:t>second branch contains another </a:t>
            </a:r>
            <a:r>
              <a:rPr lang="en-US" i="1" dirty="0"/>
              <a:t>if</a:t>
            </a:r>
            <a:r>
              <a:rPr lang="en-US" dirty="0"/>
              <a:t> statement, which has two branches of its </a:t>
            </a:r>
            <a:r>
              <a:rPr lang="en-US" dirty="0" smtClean="0"/>
              <a:t>own; those </a:t>
            </a:r>
            <a:r>
              <a:rPr lang="en-US" dirty="0"/>
              <a:t>two branches are both simple </a:t>
            </a:r>
            <a:r>
              <a:rPr lang="en-US" dirty="0" smtClean="0"/>
              <a:t>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23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</a:t>
            </a:r>
            <a:r>
              <a:rPr lang="en-US" dirty="0" smtClean="0"/>
              <a:t>Conditionals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dirty="0" smtClean="0"/>
              <a:t>Although </a:t>
            </a:r>
            <a:r>
              <a:rPr lang="en-US" dirty="0"/>
              <a:t>the indentation of the statements makes the structure apparent, nested </a:t>
            </a:r>
            <a:r>
              <a:rPr lang="en-US" dirty="0" smtClean="0"/>
              <a:t>conditionals</a:t>
            </a:r>
            <a:r>
              <a:rPr lang="en-US" b="1" dirty="0" smtClean="0"/>
              <a:t> </a:t>
            </a:r>
            <a:r>
              <a:rPr lang="en-US" dirty="0" smtClean="0"/>
              <a:t>become </a:t>
            </a:r>
            <a:r>
              <a:rPr lang="en-US" dirty="0"/>
              <a:t>difficult to read very </a:t>
            </a:r>
            <a:r>
              <a:rPr lang="en-US" dirty="0" smtClean="0"/>
              <a:t>quickly</a:t>
            </a:r>
          </a:p>
          <a:p>
            <a:r>
              <a:rPr lang="en-US" dirty="0" smtClean="0"/>
              <a:t>In </a:t>
            </a:r>
            <a:r>
              <a:rPr lang="en-US" dirty="0"/>
              <a:t>general, it is a good idea to avoid </a:t>
            </a:r>
            <a:r>
              <a:rPr lang="en-US" dirty="0" smtClean="0"/>
              <a:t>them if possible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Logical </a:t>
            </a:r>
            <a:r>
              <a:rPr lang="en-US" dirty="0"/>
              <a:t>operators often provide a way to simplify nested conditional </a:t>
            </a:r>
            <a:r>
              <a:rPr lang="en-US" dirty="0" smtClean="0"/>
              <a:t>statements</a:t>
            </a:r>
          </a:p>
          <a:p>
            <a:pPr marL="400050" lvl="1" indent="0">
              <a:buNone/>
            </a:pPr>
            <a:r>
              <a:rPr lang="en-US" i="1" dirty="0" smtClean="0">
                <a:solidFill>
                  <a:srgbClr val="C00000"/>
                </a:solidFill>
              </a:rPr>
              <a:t>if</a:t>
            </a:r>
            <a:r>
              <a:rPr lang="en-US" dirty="0" smtClean="0">
                <a:solidFill>
                  <a:srgbClr val="C00000"/>
                </a:solidFill>
              </a:rPr>
              <a:t> x&gt;0:</a:t>
            </a:r>
            <a:endParaRPr lang="en-US" dirty="0">
              <a:solidFill>
                <a:srgbClr val="C00000"/>
              </a:solidFill>
            </a:endParaRPr>
          </a:p>
          <a:p>
            <a:pPr marL="857250" lvl="2" indent="0">
              <a:buNone/>
            </a:pPr>
            <a:r>
              <a:rPr lang="en-US" sz="2200" i="1" dirty="0">
                <a:solidFill>
                  <a:srgbClr val="C00000"/>
                </a:solidFill>
              </a:rPr>
              <a:t>if</a:t>
            </a:r>
            <a:r>
              <a:rPr lang="en-US" sz="2200" dirty="0">
                <a:solidFill>
                  <a:srgbClr val="C00000"/>
                </a:solidFill>
              </a:rPr>
              <a:t> x &lt; 10:</a:t>
            </a:r>
          </a:p>
          <a:p>
            <a:pPr marL="1371600" lvl="3" indent="0">
              <a:buNone/>
            </a:pPr>
            <a:r>
              <a:rPr lang="en-US" sz="2200" dirty="0" smtClean="0">
                <a:solidFill>
                  <a:srgbClr val="C00000"/>
                </a:solidFill>
              </a:rPr>
              <a:t>Print('x </a:t>
            </a:r>
            <a:r>
              <a:rPr lang="en-US" sz="2200" dirty="0">
                <a:solidFill>
                  <a:srgbClr val="C00000"/>
                </a:solidFill>
              </a:rPr>
              <a:t>is a positive single-digit number</a:t>
            </a:r>
            <a:r>
              <a:rPr lang="en-US" sz="2200" dirty="0" smtClean="0">
                <a:solidFill>
                  <a:srgbClr val="C00000"/>
                </a:solidFill>
              </a:rPr>
              <a:t>.‘)</a:t>
            </a:r>
            <a:endParaRPr lang="en-US" sz="2200" dirty="0">
              <a:solidFill>
                <a:srgbClr val="C0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The same effect with the </a:t>
            </a:r>
            <a:r>
              <a:rPr lang="en-US" i="1" dirty="0" smtClean="0"/>
              <a:t>and</a:t>
            </a:r>
            <a:r>
              <a:rPr lang="en-US" dirty="0" smtClean="0"/>
              <a:t> operator: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rgbClr val="C00000"/>
                </a:solidFill>
              </a:rPr>
              <a:t>if x&gt;0 and x &lt; 10: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rgbClr val="C00000"/>
                </a:solidFill>
              </a:rPr>
              <a:t>	print('x is a positive single-digit number’)</a:t>
            </a:r>
          </a:p>
        </p:txBody>
      </p:sp>
    </p:spTree>
    <p:extLst>
      <p:ext uri="{BB962C8B-B14F-4D97-AF65-F5344CB8AC3E}">
        <p14:creationId xmlns:p14="http://schemas.microsoft.com/office/powerpoint/2010/main" val="354261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dirty="0" smtClean="0"/>
              <a:t>Draw a </a:t>
            </a:r>
            <a:r>
              <a:rPr lang="en-US" dirty="0"/>
              <a:t>flowchart describing the logic of </a:t>
            </a:r>
            <a:r>
              <a:rPr lang="en-US" dirty="0" smtClean="0"/>
              <a:t>given nested </a:t>
            </a:r>
            <a:r>
              <a:rPr lang="en-US" dirty="0"/>
              <a:t>conditional </a:t>
            </a:r>
            <a:r>
              <a:rPr lang="en-US" dirty="0" smtClean="0"/>
              <a:t>statements</a:t>
            </a:r>
          </a:p>
          <a:p>
            <a:pPr marL="400050" lvl="1" indent="0">
              <a:buNone/>
            </a:pPr>
            <a:r>
              <a:rPr lang="en-US" sz="2400" i="1" dirty="0">
                <a:solidFill>
                  <a:srgbClr val="C00000"/>
                </a:solidFill>
              </a:rPr>
              <a:t>if</a:t>
            </a:r>
            <a:r>
              <a:rPr lang="en-US" sz="2400" dirty="0">
                <a:solidFill>
                  <a:srgbClr val="C00000"/>
                </a:solidFill>
              </a:rPr>
              <a:t> door is closed:</a:t>
            </a:r>
          </a:p>
          <a:p>
            <a:pPr marL="400050" lvl="1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	</a:t>
            </a:r>
            <a:r>
              <a:rPr lang="en-US" sz="2400" i="1" dirty="0" smtClean="0">
                <a:solidFill>
                  <a:srgbClr val="C00000"/>
                </a:solidFill>
              </a:rPr>
              <a:t>if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door is locked:</a:t>
            </a:r>
          </a:p>
          <a:p>
            <a:pPr marL="400050" lvl="1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		unlock </a:t>
            </a:r>
            <a:r>
              <a:rPr lang="en-US" sz="2400" dirty="0">
                <a:solidFill>
                  <a:srgbClr val="C00000"/>
                </a:solidFill>
              </a:rPr>
              <a:t>door( )</a:t>
            </a:r>
          </a:p>
          <a:p>
            <a:pPr marL="400050" lvl="1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	open </a:t>
            </a:r>
            <a:r>
              <a:rPr lang="en-US" sz="2400" dirty="0">
                <a:solidFill>
                  <a:srgbClr val="C00000"/>
                </a:solidFill>
              </a:rPr>
              <a:t>door( )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advance()</a:t>
            </a:r>
          </a:p>
        </p:txBody>
      </p:sp>
    </p:spTree>
    <p:extLst>
      <p:ext uri="{BB962C8B-B14F-4D97-AF65-F5344CB8AC3E}">
        <p14:creationId xmlns:p14="http://schemas.microsoft.com/office/powerpoint/2010/main" val="394907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- Solution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9337" y="1257300"/>
            <a:ext cx="6581775" cy="524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42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boolean expression in a conditional statement that determines </a:t>
            </a:r>
            <a:r>
              <a:rPr lang="en-US" dirty="0" smtClean="0"/>
              <a:t>which branch </a:t>
            </a:r>
            <a:r>
              <a:rPr lang="en-US" dirty="0"/>
              <a:t>is executed</a:t>
            </a:r>
          </a:p>
          <a:p>
            <a:r>
              <a:rPr lang="en-US" dirty="0" smtClean="0"/>
              <a:t>Conditional statements give </a:t>
            </a:r>
            <a:r>
              <a:rPr lang="en-US" dirty="0"/>
              <a:t>the ability to check conditions and change the behavior of the program </a:t>
            </a:r>
            <a:r>
              <a:rPr lang="en-US" dirty="0" smtClean="0"/>
              <a:t>accordingly</a:t>
            </a:r>
          </a:p>
          <a:p>
            <a:r>
              <a:rPr lang="en-US" i="1" dirty="0"/>
              <a:t>if</a:t>
            </a:r>
            <a:r>
              <a:rPr lang="en-US" dirty="0"/>
              <a:t> </a:t>
            </a:r>
            <a:r>
              <a:rPr lang="en-US" dirty="0" smtClean="0"/>
              <a:t>statement Conditionally </a:t>
            </a:r>
            <a:r>
              <a:rPr lang="en-US" dirty="0"/>
              <a:t>executes a statement or a block of statements</a:t>
            </a:r>
          </a:p>
          <a:p>
            <a:r>
              <a:rPr lang="en-US" dirty="0" smtClean="0"/>
              <a:t>In chained conditional, there are a </a:t>
            </a:r>
            <a:r>
              <a:rPr lang="en-US" dirty="0"/>
              <a:t>series of alternative branches</a:t>
            </a:r>
          </a:p>
          <a:p>
            <a:r>
              <a:rPr lang="en-US" dirty="0" smtClean="0"/>
              <a:t>In nested </a:t>
            </a:r>
            <a:r>
              <a:rPr lang="en-US" smtClean="0"/>
              <a:t>conditional, a </a:t>
            </a:r>
            <a:r>
              <a:rPr lang="en-US" dirty="0"/>
              <a:t>conditional </a:t>
            </a:r>
            <a:r>
              <a:rPr lang="en-US"/>
              <a:t>statement </a:t>
            </a:r>
            <a:r>
              <a:rPr lang="en-US" smtClean="0"/>
              <a:t>appears </a:t>
            </a:r>
            <a:r>
              <a:rPr lang="en-US" dirty="0"/>
              <a:t>in one of the branches </a:t>
            </a:r>
            <a:r>
              <a:rPr lang="en-US"/>
              <a:t>of </a:t>
            </a:r>
            <a:r>
              <a:rPr lang="en-US" smtClean="0"/>
              <a:t>another conditional </a:t>
            </a:r>
            <a:r>
              <a:rPr lang="en-US" dirty="0"/>
              <a:t>statement</a:t>
            </a:r>
          </a:p>
          <a:p>
            <a:r>
              <a:rPr lang="en-US" dirty="0" smtClean="0"/>
              <a:t>Python relies on indentation rules to figure out the body of any construct</a:t>
            </a:r>
          </a:p>
          <a:p>
            <a:r>
              <a:rPr lang="en-US" dirty="0" smtClean="0"/>
              <a:t>Python does not permit empty block – such blocks should have at least the pass statement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896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43050"/>
            <a:ext cx="10972800" cy="4583115"/>
          </a:xfrm>
        </p:spPr>
        <p:txBody>
          <a:bodyPr/>
          <a:lstStyle/>
          <a:p>
            <a:r>
              <a:rPr lang="en-US" sz="2400" dirty="0">
                <a:cs typeface="Times New Roman" pitchFamily="18" charset="0"/>
              </a:rPr>
              <a:t>At the end of this lecture, student will be able to 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>
                <a:latin typeface="Calibri" pitchFamily="34" charset="0"/>
                <a:cs typeface="Times New Roman" pitchFamily="18" charset="0"/>
              </a:rPr>
              <a:t>Explain different types of conditional statements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/>
              <a:t>Use selection statements to make choices in a program</a:t>
            </a:r>
            <a:endParaRPr lang="en-US" dirty="0">
              <a:latin typeface="Calibri" pitchFamily="34" charset="0"/>
              <a:cs typeface="Times New Roman" pitchFamily="18" charset="0"/>
            </a:endParaRP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>
                <a:latin typeface="Calibri" pitchFamily="34" charset="0"/>
                <a:cs typeface="Times New Roman" pitchFamily="18" charset="0"/>
              </a:rPr>
              <a:t>Identify </a:t>
            </a:r>
            <a:r>
              <a:rPr lang="en-US" dirty="0">
                <a:latin typeface="Calibri" pitchFamily="34" charset="0"/>
                <a:cs typeface="Times New Roman" pitchFamily="18" charset="0"/>
              </a:rPr>
              <a:t>flow chart elements and connectors that are associated with branched control </a:t>
            </a:r>
            <a:r>
              <a:rPr lang="en-US" dirty="0" smtClean="0">
                <a:latin typeface="Calibri" pitchFamily="34" charset="0"/>
                <a:cs typeface="Times New Roman" pitchFamily="18" charset="0"/>
              </a:rPr>
              <a:t>flow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101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Conditional Statements</a:t>
            </a:r>
          </a:p>
          <a:p>
            <a:r>
              <a:rPr lang="en-US" dirty="0"/>
              <a:t>Alternate </a:t>
            </a:r>
            <a:r>
              <a:rPr lang="en-US" dirty="0" smtClean="0"/>
              <a:t>Execution</a:t>
            </a:r>
          </a:p>
          <a:p>
            <a:r>
              <a:rPr lang="en-US" sz="2400" dirty="0" smtClean="0"/>
              <a:t>Chaine</a:t>
            </a:r>
            <a:r>
              <a:rPr lang="en-US" dirty="0" smtClean="0"/>
              <a:t>d Conditionals</a:t>
            </a:r>
          </a:p>
          <a:p>
            <a:r>
              <a:rPr lang="en-US" sz="2400" smtClean="0"/>
              <a:t>Nested conditionals</a:t>
            </a:r>
            <a:endParaRPr lang="en-US" sz="2400" dirty="0" smtClean="0"/>
          </a:p>
          <a:p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81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38300" y="304800"/>
            <a:ext cx="8915400" cy="1112838"/>
          </a:xfrm>
        </p:spPr>
        <p:txBody>
          <a:bodyPr/>
          <a:lstStyle/>
          <a:p>
            <a:r>
              <a:rPr lang="en-US" dirty="0"/>
              <a:t>Conditions?</a:t>
            </a:r>
          </a:p>
        </p:txBody>
      </p:sp>
      <p:pic>
        <p:nvPicPr>
          <p:cNvPr id="5" name="Content Placeholder 4" descr="Two-paths-choices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209800" y="2133600"/>
            <a:ext cx="2743200" cy="2743200"/>
          </a:xfrm>
        </p:spPr>
      </p:pic>
      <p:sp>
        <p:nvSpPr>
          <p:cNvPr id="6" name="TextBox 5"/>
          <p:cNvSpPr txBox="1"/>
          <p:nvPr/>
        </p:nvSpPr>
        <p:spPr>
          <a:xfrm>
            <a:off x="5562600" y="1676401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Why do we need them?</a:t>
            </a:r>
          </a:p>
        </p:txBody>
      </p:sp>
    </p:spTree>
    <p:extLst>
      <p:ext uri="{BB962C8B-B14F-4D97-AF65-F5344CB8AC3E}">
        <p14:creationId xmlns:p14="http://schemas.microsoft.com/office/powerpoint/2010/main" val="1416228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 smtClean="0"/>
              <a:t>Conditional statements </a:t>
            </a:r>
          </a:p>
          <a:p>
            <a:pPr lvl="1"/>
            <a:r>
              <a:rPr lang="en-US" dirty="0" smtClean="0"/>
              <a:t>Give the ability to </a:t>
            </a:r>
            <a:r>
              <a:rPr lang="en-US" dirty="0"/>
              <a:t>check </a:t>
            </a:r>
            <a:r>
              <a:rPr lang="en-US" dirty="0" smtClean="0"/>
              <a:t>conditions and </a:t>
            </a:r>
            <a:r>
              <a:rPr lang="en-US" dirty="0"/>
              <a:t>change the behavior of the program </a:t>
            </a:r>
            <a:r>
              <a:rPr lang="en-US" dirty="0" smtClean="0"/>
              <a:t>accordingly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Different types of conditional statements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1" dirty="0" smtClean="0"/>
              <a:t>if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1" dirty="0" smtClean="0"/>
              <a:t>If-else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1" dirty="0" smtClean="0"/>
              <a:t>If-</a:t>
            </a:r>
            <a:r>
              <a:rPr lang="en-US" i="1" dirty="0" err="1" smtClean="0"/>
              <a:t>elif</a:t>
            </a:r>
            <a:r>
              <a:rPr lang="en-US" i="1" dirty="0" smtClean="0"/>
              <a:t>-else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1" dirty="0" smtClean="0"/>
              <a:t>If-</a:t>
            </a:r>
            <a:r>
              <a:rPr lang="en-US" i="1" dirty="0" err="1" smtClean="0"/>
              <a:t>elif</a:t>
            </a:r>
            <a:endParaRPr lang="en-US" i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Nested </a:t>
            </a:r>
            <a:r>
              <a:rPr lang="en-US" i="1" dirty="0" smtClean="0"/>
              <a:t>if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9773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if </a:t>
            </a:r>
            <a:r>
              <a:rPr lang="en-US" dirty="0" smtClean="0"/>
              <a:t>Statement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11125200" cy="4708527"/>
          </a:xfrm>
        </p:spPr>
        <p:txBody>
          <a:bodyPr>
            <a:noAutofit/>
          </a:bodyPr>
          <a:lstStyle/>
          <a:p>
            <a:r>
              <a:rPr lang="en-US" dirty="0"/>
              <a:t>The simplest form </a:t>
            </a:r>
            <a:r>
              <a:rPr lang="en-US" dirty="0" smtClean="0"/>
              <a:t>of the conditional execution is </a:t>
            </a:r>
            <a:r>
              <a:rPr lang="en-US" dirty="0"/>
              <a:t>the </a:t>
            </a:r>
            <a:r>
              <a:rPr lang="en-US" i="1" dirty="0">
                <a:solidFill>
                  <a:srgbClr val="0070C0"/>
                </a:solidFill>
              </a:rPr>
              <a:t>if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statement</a:t>
            </a:r>
            <a:endParaRPr lang="en-US" dirty="0"/>
          </a:p>
          <a:p>
            <a:r>
              <a:rPr lang="en-US" dirty="0" smtClean="0"/>
              <a:t>Conditionally executes a statement or a block of statements</a:t>
            </a:r>
            <a:endParaRPr lang="en-US" dirty="0"/>
          </a:p>
          <a:p>
            <a:pPr marL="457200" lvl="1" indent="0">
              <a:buNone/>
            </a:pPr>
            <a:endParaRPr lang="en-US" sz="2400" i="1" dirty="0" smtClean="0">
              <a:solidFill>
                <a:srgbClr val="C0000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if_stat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014" y="2348709"/>
            <a:ext cx="4284311" cy="400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81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if </a:t>
            </a:r>
            <a:r>
              <a:rPr lang="en-US" dirty="0" smtClean="0"/>
              <a:t>Statement - Example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11125200" cy="4708527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400" i="1" dirty="0" smtClean="0">
                <a:solidFill>
                  <a:srgbClr val="C00000"/>
                </a:solidFill>
              </a:rPr>
              <a:t>if </a:t>
            </a:r>
            <a:r>
              <a:rPr lang="en-US" sz="2400" dirty="0">
                <a:solidFill>
                  <a:srgbClr val="C00000"/>
                </a:solidFill>
              </a:rPr>
              <a:t>x &gt; 0: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C00000"/>
                </a:solidFill>
              </a:rPr>
              <a:t>print </a:t>
            </a:r>
            <a:r>
              <a:rPr lang="en-US" dirty="0" smtClean="0">
                <a:solidFill>
                  <a:srgbClr val="C00000"/>
                </a:solidFill>
              </a:rPr>
              <a:t>('x </a:t>
            </a:r>
            <a:r>
              <a:rPr lang="en-US" dirty="0">
                <a:solidFill>
                  <a:srgbClr val="C00000"/>
                </a:solidFill>
              </a:rPr>
              <a:t>is </a:t>
            </a:r>
            <a:r>
              <a:rPr lang="en-US" dirty="0" smtClean="0">
                <a:solidFill>
                  <a:srgbClr val="C00000"/>
                </a:solidFill>
              </a:rPr>
              <a:t>positive‘)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boolean expression after </a:t>
            </a:r>
            <a:r>
              <a:rPr lang="en-US" i="1" dirty="0">
                <a:solidFill>
                  <a:srgbClr val="0070C0"/>
                </a:solidFill>
              </a:rPr>
              <a:t>if</a:t>
            </a:r>
            <a:r>
              <a:rPr lang="en-US" dirty="0"/>
              <a:t> is called the </a:t>
            </a:r>
            <a:r>
              <a:rPr lang="en-US" dirty="0" smtClean="0">
                <a:solidFill>
                  <a:srgbClr val="0070C0"/>
                </a:solidFill>
              </a:rPr>
              <a:t>condition</a:t>
            </a:r>
          </a:p>
          <a:p>
            <a:r>
              <a:rPr lang="en-US" dirty="0" smtClean="0"/>
              <a:t>If </a:t>
            </a:r>
            <a:r>
              <a:rPr lang="en-US" dirty="0"/>
              <a:t>it is true, then the </a:t>
            </a:r>
            <a:r>
              <a:rPr lang="en-US" dirty="0" smtClean="0"/>
              <a:t>indented statement </a:t>
            </a:r>
            <a:r>
              <a:rPr lang="en-US" dirty="0"/>
              <a:t>gets </a:t>
            </a:r>
            <a:r>
              <a:rPr lang="en-US" dirty="0" smtClean="0"/>
              <a:t>executed</a:t>
            </a:r>
          </a:p>
          <a:p>
            <a:r>
              <a:rPr lang="en-US" dirty="0" smtClean="0"/>
              <a:t>If </a:t>
            </a:r>
            <a:r>
              <a:rPr lang="en-US" dirty="0"/>
              <a:t>not, nothing </a:t>
            </a:r>
            <a:r>
              <a:rPr lang="en-US" dirty="0" smtClean="0"/>
              <a:t>happens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968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Formatting Blocks in Python</a:t>
            </a:r>
            <a:endParaRPr lang="en-US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 smtClean="0"/>
              <a:t>Python uses </a:t>
            </a:r>
            <a:r>
              <a:rPr lang="en-US" dirty="0" smtClean="0">
                <a:solidFill>
                  <a:srgbClr val="0070C0"/>
                </a:solidFill>
              </a:rPr>
              <a:t>indentation</a:t>
            </a:r>
            <a:r>
              <a:rPr lang="en-US" dirty="0" smtClean="0"/>
              <a:t> as a tool for formatting blocks</a:t>
            </a:r>
          </a:p>
          <a:p>
            <a:endParaRPr lang="en-US" dirty="0"/>
          </a:p>
          <a:p>
            <a:r>
              <a:rPr lang="en-US" dirty="0" smtClean="0"/>
              <a:t>After any line ending in a colon </a:t>
            </a:r>
            <a:r>
              <a:rPr lang="en-US" b="1" dirty="0" smtClean="0">
                <a:solidFill>
                  <a:srgbClr val="C00000"/>
                </a:solidFill>
              </a:rPr>
              <a:t>:</a:t>
            </a:r>
            <a:r>
              <a:rPr lang="en-US" dirty="0" smtClean="0"/>
              <a:t> a block is required, and it is differentiated from the surrounding code by being consistently indented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	</a:t>
            </a:r>
            <a:r>
              <a:rPr lang="en-US" sz="2200" i="1" dirty="0" smtClean="0">
                <a:solidFill>
                  <a:srgbClr val="C00000"/>
                </a:solidFill>
              </a:rPr>
              <a:t>if</a:t>
            </a:r>
            <a:r>
              <a:rPr lang="en-US" sz="2200" dirty="0" smtClean="0">
                <a:solidFill>
                  <a:srgbClr val="C00000"/>
                </a:solidFill>
              </a:rPr>
              <a:t> 43&gt;42: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	 </a:t>
            </a:r>
            <a:r>
              <a:rPr lang="en-US" sz="2200" dirty="0" smtClean="0">
                <a:solidFill>
                  <a:srgbClr val="C00000"/>
                </a:solidFill>
              </a:rPr>
              <a:t>    	print(“hi”)</a:t>
            </a:r>
            <a:r>
              <a:rPr lang="en-US" sz="2200" dirty="0">
                <a:solidFill>
                  <a:srgbClr val="C00000"/>
                </a:solidFill>
              </a:rPr>
              <a:t>	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20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Pass </a:t>
            </a:r>
            <a:r>
              <a:rPr lang="en-US" dirty="0" smtClean="0"/>
              <a:t>Keyword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There is no limit on the number of statements that can appear in the body, but there has to be at least </a:t>
            </a:r>
            <a:r>
              <a:rPr lang="en-US" dirty="0" smtClean="0"/>
              <a:t>one</a:t>
            </a:r>
          </a:p>
          <a:p>
            <a:pPr marL="457200" lvl="1" indent="0">
              <a:buNone/>
            </a:pPr>
            <a:endParaRPr lang="en-US" i="1" dirty="0" smtClean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i="1" dirty="0" smtClean="0">
                <a:solidFill>
                  <a:srgbClr val="C00000"/>
                </a:solidFill>
              </a:rPr>
              <a:t>if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x &lt; 0</a:t>
            </a:r>
            <a:r>
              <a:rPr lang="en-US" dirty="0" smtClean="0">
                <a:solidFill>
                  <a:srgbClr val="C00000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#</a:t>
            </a:r>
            <a:r>
              <a:rPr lang="en-US" dirty="0" err="1" smtClean="0">
                <a:solidFill>
                  <a:srgbClr val="0070C0"/>
                </a:solidFill>
              </a:rPr>
              <a:t>SyntaxError</a:t>
            </a:r>
            <a:r>
              <a:rPr lang="en-US" dirty="0">
                <a:solidFill>
                  <a:srgbClr val="0070C0"/>
                </a:solidFill>
              </a:rPr>
              <a:t>: unexpected EOF while parsing </a:t>
            </a:r>
          </a:p>
          <a:p>
            <a:endParaRPr lang="en-US" dirty="0" smtClean="0"/>
          </a:p>
          <a:p>
            <a:r>
              <a:rPr lang="en-US" dirty="0" smtClean="0"/>
              <a:t>Occasionally</a:t>
            </a:r>
            <a:r>
              <a:rPr lang="en-US" dirty="0"/>
              <a:t>, it is useful to have a body with no statements (usually as </a:t>
            </a:r>
            <a:r>
              <a:rPr lang="en-US" dirty="0" smtClean="0"/>
              <a:t>a place </a:t>
            </a:r>
            <a:r>
              <a:rPr lang="en-US" dirty="0"/>
              <a:t>keeper for </a:t>
            </a:r>
            <a:r>
              <a:rPr lang="en-US" dirty="0" smtClean="0"/>
              <a:t>the code that is not yet written)</a:t>
            </a:r>
          </a:p>
          <a:p>
            <a:r>
              <a:rPr lang="en-US" dirty="0" smtClean="0"/>
              <a:t>In </a:t>
            </a:r>
            <a:r>
              <a:rPr lang="en-US" dirty="0"/>
              <a:t>that case, </a:t>
            </a:r>
            <a:r>
              <a:rPr lang="en-US" dirty="0" smtClean="0"/>
              <a:t>use </a:t>
            </a:r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pass</a:t>
            </a:r>
            <a:r>
              <a:rPr lang="en-US" dirty="0"/>
              <a:t> statement</a:t>
            </a:r>
            <a:r>
              <a:rPr lang="en-US" dirty="0" smtClean="0"/>
              <a:t>, which </a:t>
            </a:r>
            <a:r>
              <a:rPr lang="en-US" dirty="0"/>
              <a:t>does </a:t>
            </a:r>
            <a:r>
              <a:rPr lang="en-US" dirty="0" smtClean="0"/>
              <a:t>nothing</a:t>
            </a:r>
            <a:endParaRPr lang="en-US" dirty="0"/>
          </a:p>
          <a:p>
            <a:pPr marL="457200" lvl="1" indent="0">
              <a:buNone/>
            </a:pPr>
            <a:endParaRPr lang="en-US" sz="2400" i="1" dirty="0" smtClean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i="1" dirty="0" smtClean="0">
                <a:solidFill>
                  <a:srgbClr val="C00000"/>
                </a:solidFill>
              </a:rPr>
              <a:t>if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x &lt; 0: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	pass 	</a:t>
            </a:r>
            <a:r>
              <a:rPr lang="en-US" dirty="0" smtClean="0">
                <a:solidFill>
                  <a:srgbClr val="002060"/>
                </a:solidFill>
              </a:rPr>
              <a:t># </a:t>
            </a:r>
            <a:r>
              <a:rPr lang="en-US" dirty="0">
                <a:solidFill>
                  <a:srgbClr val="002060"/>
                </a:solidFill>
              </a:rPr>
              <a:t>need to handle negative values!</a:t>
            </a:r>
          </a:p>
        </p:txBody>
      </p:sp>
    </p:spTree>
    <p:extLst>
      <p:ext uri="{BB962C8B-B14F-4D97-AF65-F5344CB8AC3E}">
        <p14:creationId xmlns:p14="http://schemas.microsoft.com/office/powerpoint/2010/main" val="33329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555</Words>
  <Application>Microsoft Office PowerPoint</Application>
  <PresentationFormat>Widescreen</PresentationFormat>
  <Paragraphs>155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Wingdings</vt:lpstr>
      <vt:lpstr>Office Theme</vt:lpstr>
      <vt:lpstr>1_Office Theme</vt:lpstr>
      <vt:lpstr>PowerPoint Presentation</vt:lpstr>
      <vt:lpstr>Objectives</vt:lpstr>
      <vt:lpstr>Topics</vt:lpstr>
      <vt:lpstr>Conditions?</vt:lpstr>
      <vt:lpstr>Conditional Statements</vt:lpstr>
      <vt:lpstr>if Statement</vt:lpstr>
      <vt:lpstr>if Statement - Example</vt:lpstr>
      <vt:lpstr>Formatting Blocks in Python</vt:lpstr>
      <vt:lpstr>Pass Keyword</vt:lpstr>
      <vt:lpstr>Alternate Execution</vt:lpstr>
      <vt:lpstr>Alternate Execution - Example</vt:lpstr>
      <vt:lpstr>Chained Conditionals</vt:lpstr>
      <vt:lpstr>Chained Conditionals contd.</vt:lpstr>
      <vt:lpstr>Nested Conditionals</vt:lpstr>
      <vt:lpstr>Nested Conditionals contd.</vt:lpstr>
      <vt:lpstr>Exercise</vt:lpstr>
      <vt:lpstr>Exercise - Solution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Roopa</dc:creator>
  <cp:lastModifiedBy>Ami Rai E</cp:lastModifiedBy>
  <cp:revision>146</cp:revision>
  <dcterms:created xsi:type="dcterms:W3CDTF">2015-10-21T06:04:19Z</dcterms:created>
  <dcterms:modified xsi:type="dcterms:W3CDTF">2018-08-11T04:28:50Z</dcterms:modified>
</cp:coreProperties>
</file>