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357" r:id="rId3"/>
    <p:sldId id="281" r:id="rId4"/>
    <p:sldId id="282" r:id="rId5"/>
    <p:sldId id="330" r:id="rId6"/>
    <p:sldId id="331" r:id="rId7"/>
    <p:sldId id="354" r:id="rId8"/>
    <p:sldId id="333" r:id="rId9"/>
    <p:sldId id="334" r:id="rId10"/>
    <p:sldId id="358" r:id="rId11"/>
    <p:sldId id="352" r:id="rId12"/>
    <p:sldId id="335" r:id="rId13"/>
    <p:sldId id="347" r:id="rId14"/>
    <p:sldId id="359" r:id="rId15"/>
    <p:sldId id="343" r:id="rId16"/>
    <p:sldId id="349" r:id="rId17"/>
    <p:sldId id="355" r:id="rId18"/>
    <p:sldId id="341" r:id="rId19"/>
    <p:sldId id="350" r:id="rId20"/>
    <p:sldId id="351" r:id="rId21"/>
    <p:sldId id="356" r:id="rId22"/>
    <p:sldId id="3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Loop Statements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34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range() </a:t>
            </a:r>
            <a:r>
              <a:rPr lang="en-US" dirty="0" smtClean="0"/>
              <a:t>Built 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696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70C0"/>
                </a:solidFill>
              </a:rPr>
              <a:t>range(</a:t>
            </a:r>
            <a:r>
              <a:rPr lang="en-US" i="1" dirty="0" err="1">
                <a:solidFill>
                  <a:srgbClr val="0070C0"/>
                </a:solidFill>
              </a:rPr>
              <a:t>i,j</a:t>
            </a:r>
            <a:r>
              <a:rPr lang="en-US" i="1" dirty="0">
                <a:solidFill>
                  <a:srgbClr val="0070C0"/>
                </a:solidFill>
              </a:rPr>
              <a:t>)</a:t>
            </a:r>
            <a:r>
              <a:rPr lang="en-US" dirty="0"/>
              <a:t> function constructs a list of integers with values from </a:t>
            </a:r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i="1" dirty="0" smtClean="0">
                <a:solidFill>
                  <a:srgbClr val="0070C0"/>
                </a:solidFill>
              </a:rPr>
              <a:t>j-1</a:t>
            </a:r>
          </a:p>
          <a:p>
            <a:r>
              <a:rPr lang="en-US" dirty="0" smtClean="0"/>
              <a:t>If the starting </a:t>
            </a:r>
            <a:r>
              <a:rPr lang="en-US" dirty="0"/>
              <a:t>value is omitted, </a:t>
            </a:r>
            <a:r>
              <a:rPr lang="en-US" dirty="0" smtClean="0"/>
              <a:t>it is </a:t>
            </a:r>
            <a:r>
              <a:rPr lang="en-US" dirty="0"/>
              <a:t>taken to be </a:t>
            </a:r>
            <a:r>
              <a:rPr lang="en-US" dirty="0" smtClean="0"/>
              <a:t>zero</a:t>
            </a:r>
          </a:p>
          <a:p>
            <a:r>
              <a:rPr lang="en-US" dirty="0" smtClean="0"/>
              <a:t>An </a:t>
            </a:r>
            <a:r>
              <a:rPr lang="en-US" dirty="0"/>
              <a:t>optional </a:t>
            </a:r>
            <a:r>
              <a:rPr lang="en-US" dirty="0" smtClean="0"/>
              <a:t>step can </a:t>
            </a:r>
            <a:r>
              <a:rPr lang="en-US" dirty="0"/>
              <a:t>also be given as </a:t>
            </a:r>
            <a:r>
              <a:rPr lang="en-US" dirty="0" smtClean="0"/>
              <a:t>a third argument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range(5) 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# [0, 1, 2, 3, 4]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range(1,8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# </a:t>
            </a:r>
            <a:r>
              <a:rPr lang="en-US" dirty="0">
                <a:solidFill>
                  <a:srgbClr val="0070C0"/>
                </a:solidFill>
              </a:rPr>
              <a:t>[1</a:t>
            </a:r>
            <a:r>
              <a:rPr lang="en-US" dirty="0" smtClean="0">
                <a:solidFill>
                  <a:srgbClr val="0070C0"/>
                </a:solidFill>
              </a:rPr>
              <a:t>, 2, 3, 4, 5, 6, 7]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 range(1</a:t>
            </a:r>
            <a:r>
              <a:rPr lang="en-US" sz="2200" dirty="0">
                <a:solidFill>
                  <a:srgbClr val="C00000"/>
                </a:solidFill>
              </a:rPr>
              <a:t>, 6, </a:t>
            </a:r>
            <a:r>
              <a:rPr lang="en-US" sz="2200" dirty="0" smtClean="0">
                <a:solidFill>
                  <a:srgbClr val="C00000"/>
                </a:solidFill>
              </a:rPr>
              <a:t>2)     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 [1, 3, 5]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range(0,14,3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# [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 smtClean="0">
                <a:solidFill>
                  <a:srgbClr val="0070C0"/>
                </a:solidFill>
              </a:rPr>
              <a:t>, 3, 6, 9, 12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range(8,1</a:t>
            </a:r>
            <a:r>
              <a:rPr lang="en-US" dirty="0">
                <a:solidFill>
                  <a:srgbClr val="C00000"/>
                </a:solidFill>
              </a:rPr>
              <a:t>,-1)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# [</a:t>
            </a:r>
            <a:r>
              <a:rPr lang="en-US" dirty="0">
                <a:solidFill>
                  <a:srgbClr val="0070C0"/>
                </a:solidFill>
              </a:rPr>
              <a:t>8</a:t>
            </a:r>
            <a:r>
              <a:rPr lang="en-US" dirty="0" smtClean="0">
                <a:solidFill>
                  <a:srgbClr val="0070C0"/>
                </a:solidFill>
              </a:rPr>
              <a:t>, 7, 6, 5, 4, 3, 2]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range(0</a:t>
            </a:r>
            <a:r>
              <a:rPr lang="en-IN" dirty="0">
                <a:solidFill>
                  <a:srgbClr val="C00000"/>
                </a:solidFill>
              </a:rPr>
              <a:t>,-10,-1)</a:t>
            </a:r>
            <a:r>
              <a:rPr lang="en-IN" dirty="0"/>
              <a:t>	</a:t>
            </a:r>
            <a:r>
              <a:rPr lang="en-IN" dirty="0" smtClean="0">
                <a:solidFill>
                  <a:srgbClr val="0070C0"/>
                </a:solidFill>
              </a:rPr>
              <a:t># [</a:t>
            </a:r>
            <a:r>
              <a:rPr lang="en-IN" dirty="0">
                <a:solidFill>
                  <a:srgbClr val="0070C0"/>
                </a:solidFill>
              </a:rPr>
              <a:t>0, -1, -2, -3, -4, -5, -6, -7, -8, -9</a:t>
            </a:r>
            <a:r>
              <a:rPr lang="en-IN" dirty="0" smtClean="0">
                <a:solidFill>
                  <a:srgbClr val="0070C0"/>
                </a:solidFill>
              </a:rPr>
              <a:t>]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range(0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dirty="0" smtClean="0"/>
              <a:t>	</a:t>
            </a:r>
            <a:r>
              <a:rPr lang="en-IN" dirty="0" smtClean="0">
                <a:solidFill>
                  <a:srgbClr val="0070C0"/>
                </a:solidFill>
              </a:rPr>
              <a:t># []</a:t>
            </a:r>
          </a:p>
          <a:p>
            <a:endParaRPr lang="en-IN" sz="2000" dirty="0"/>
          </a:p>
          <a:p>
            <a:endParaRPr lang="en-US" sz="2200" dirty="0">
              <a:solidFill>
                <a:srgbClr val="0070C0"/>
              </a:solidFill>
            </a:endParaRPr>
          </a:p>
          <a:p>
            <a:endParaRPr lang="en-IN" b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11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</a:t>
            </a:r>
            <a:r>
              <a:rPr lang="en-US" dirty="0" smtClean="0"/>
              <a:t>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 smtClean="0"/>
              <a:t>for loop</a:t>
            </a:r>
            <a:r>
              <a:rPr lang="en-US" dirty="0" smtClean="0"/>
              <a:t> iterates over a sequence of items </a:t>
            </a:r>
          </a:p>
          <a:p>
            <a:r>
              <a:rPr lang="en-US" dirty="0"/>
              <a:t>The number of iterations of the loop will be equal to the number of items in the sequence</a:t>
            </a:r>
          </a:p>
          <a:p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general syntax appears as </a:t>
            </a:r>
            <a:r>
              <a:rPr lang="en-US" dirty="0" smtClean="0"/>
              <a:t>follows</a:t>
            </a:r>
          </a:p>
          <a:p>
            <a:pPr marL="457200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for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var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in</a:t>
            </a:r>
            <a:r>
              <a:rPr lang="en-US" sz="2400" dirty="0">
                <a:solidFill>
                  <a:srgbClr val="00B050"/>
                </a:solidFill>
              </a:rPr>
              <a:t> sequence: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statements	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var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the loop control variable (also called loop index variable)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first line of code in a loop is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loop </a:t>
            </a:r>
            <a:r>
              <a:rPr lang="en-US" dirty="0" smtClean="0">
                <a:solidFill>
                  <a:srgbClr val="0070C0"/>
                </a:solidFill>
              </a:rPr>
              <a:t>header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colon (:) ends the loop </a:t>
            </a:r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loop body </a:t>
            </a:r>
            <a:r>
              <a:rPr lang="en-US" dirty="0" smtClean="0"/>
              <a:t>comprises the </a:t>
            </a:r>
            <a:r>
              <a:rPr lang="en-US" dirty="0"/>
              <a:t>statements in the remaining lines of code, below the </a:t>
            </a:r>
            <a:r>
              <a:rPr lang="en-US" dirty="0" smtClean="0"/>
              <a:t>header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</a:t>
            </a:r>
            <a:r>
              <a:rPr lang="en-US" dirty="0" smtClean="0"/>
              <a:t> Loops –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onsider </a:t>
            </a:r>
            <a:r>
              <a:rPr lang="en-US" dirty="0"/>
              <a:t>the task of </a:t>
            </a:r>
            <a:r>
              <a:rPr lang="en-US" dirty="0" smtClean="0">
                <a:solidFill>
                  <a:srgbClr val="0070C0"/>
                </a:solidFill>
              </a:rPr>
              <a:t>printing integer numbers from 1 to 5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altLang="en-US" sz="2400" i="1" dirty="0">
                <a:solidFill>
                  <a:srgbClr val="C00000"/>
                </a:solidFill>
              </a:rPr>
              <a:t>for</a:t>
            </a:r>
            <a:r>
              <a:rPr lang="en-US" altLang="en-US" sz="2400" dirty="0">
                <a:solidFill>
                  <a:srgbClr val="C00000"/>
                </a:solidFill>
              </a:rPr>
              <a:t> x in range(1, 6</a:t>
            </a:r>
            <a:r>
              <a:rPr lang="en-US" altLang="en-US" sz="2400" dirty="0" smtClean="0">
                <a:solidFill>
                  <a:srgbClr val="C00000"/>
                </a:solidFill>
              </a:rPr>
              <a:t>):	</a:t>
            </a:r>
            <a:r>
              <a:rPr lang="en-US" altLang="en-US" sz="2400" dirty="0" smtClean="0">
                <a:solidFill>
                  <a:srgbClr val="002060"/>
                </a:solidFill>
              </a:rPr>
              <a:t>#</a:t>
            </a:r>
            <a:r>
              <a:rPr lang="en-US" sz="2400" b="1" dirty="0" smtClean="0">
                <a:solidFill>
                  <a:srgbClr val="002060"/>
                </a:solidFill>
              </a:rPr>
              <a:t>count-controlled loops - </a:t>
            </a:r>
            <a:r>
              <a:rPr lang="en-US" sz="2400" dirty="0" smtClean="0">
                <a:solidFill>
                  <a:srgbClr val="002060"/>
                </a:solidFill>
              </a:rPr>
              <a:t>Loops </a:t>
            </a:r>
            <a:r>
              <a:rPr lang="en-US" sz="2400" dirty="0">
                <a:solidFill>
                  <a:srgbClr val="002060"/>
                </a:solidFill>
              </a:rPr>
              <a:t>that count through a </a:t>
            </a:r>
            <a:r>
              <a:rPr lang="en-US" sz="2400" dirty="0" smtClean="0">
                <a:solidFill>
                  <a:srgbClr val="002060"/>
                </a:solidFill>
              </a:rPr>
              <a:t>				range </a:t>
            </a:r>
            <a:r>
              <a:rPr lang="en-US" sz="2400" dirty="0">
                <a:solidFill>
                  <a:srgbClr val="002060"/>
                </a:solidFill>
              </a:rPr>
              <a:t>of numbers </a:t>
            </a:r>
            <a:r>
              <a:rPr lang="en-US" altLang="en-US" sz="2400" dirty="0">
                <a:solidFill>
                  <a:srgbClr val="002060"/>
                </a:solidFill>
              </a:rPr>
              <a:t>	    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</a:t>
            </a:r>
            <a:r>
              <a:rPr lang="en-US" altLang="en-US" sz="2400" dirty="0" smtClean="0">
                <a:solidFill>
                  <a:srgbClr val="C00000"/>
                </a:solidFill>
              </a:rPr>
              <a:t>print(x)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endParaRPr lang="en-US" altLang="en-US" sz="16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</a:rPr>
              <a:t>Output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1 	</a:t>
            </a:r>
            <a:endParaRPr lang="en-US" altLang="en-US" sz="20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</a:t>
            </a:r>
            <a:r>
              <a:rPr lang="en-US" altLang="en-US" sz="2000" dirty="0" smtClean="0">
                <a:solidFill>
                  <a:srgbClr val="002060"/>
                </a:solidFill>
              </a:rPr>
              <a:t>2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3 </a:t>
            </a:r>
            <a:endParaRPr lang="en-US" altLang="en-US" sz="20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4 </a:t>
            </a:r>
            <a:endParaRPr lang="en-US" altLang="en-US" sz="2000" dirty="0" smtClean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2060"/>
                </a:solidFill>
              </a:rPr>
              <a:t>	</a:t>
            </a:r>
            <a:r>
              <a:rPr lang="en-US" altLang="en-US" sz="2000" dirty="0" smtClean="0">
                <a:solidFill>
                  <a:srgbClr val="002060"/>
                </a:solidFill>
              </a:rPr>
              <a:t>5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</a:t>
            </a:r>
            <a:r>
              <a:rPr lang="en-US" dirty="0" smtClean="0"/>
              <a:t> Loops – Trace of a Program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362575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number = 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 smtClean="0">
                <a:solidFill>
                  <a:srgbClr val="C00000"/>
                </a:solidFill>
              </a:rPr>
              <a:t>exp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= 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product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for </a:t>
            </a:r>
            <a:r>
              <a:rPr lang="en-US" sz="2200" dirty="0" err="1">
                <a:solidFill>
                  <a:srgbClr val="C00000"/>
                </a:solidFill>
              </a:rPr>
              <a:t>eachPass</a:t>
            </a:r>
            <a:r>
              <a:rPr lang="en-US" sz="2200" dirty="0">
                <a:solidFill>
                  <a:srgbClr val="C00000"/>
                </a:solidFill>
              </a:rPr>
              <a:t> in </a:t>
            </a:r>
            <a:r>
              <a:rPr lang="en-US" sz="2200" dirty="0" smtClean="0">
                <a:solidFill>
                  <a:srgbClr val="C00000"/>
                </a:solidFill>
              </a:rPr>
              <a:t>range(</a:t>
            </a:r>
            <a:r>
              <a:rPr lang="en-US" sz="2200" dirty="0" err="1" smtClean="0">
                <a:solidFill>
                  <a:srgbClr val="C00000"/>
                </a:solidFill>
              </a:rPr>
              <a:t>exp</a:t>
            </a:r>
            <a:r>
              <a:rPr lang="en-US" sz="2200" dirty="0" smtClean="0">
                <a:solidFill>
                  <a:srgbClr val="C00000"/>
                </a:solidFill>
              </a:rPr>
              <a:t>):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…	product </a:t>
            </a:r>
            <a:r>
              <a:rPr lang="en-US" sz="2200" dirty="0">
                <a:solidFill>
                  <a:srgbClr val="C00000"/>
                </a:solidFill>
              </a:rPr>
              <a:t>= product * number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…	print(product</a:t>
            </a:r>
            <a:r>
              <a:rPr lang="en-US" sz="2200" dirty="0">
                <a:solidFill>
                  <a:srgbClr val="C00000"/>
                </a:solidFill>
              </a:rPr>
              <a:t>, end = " </a:t>
            </a:r>
            <a:r>
              <a:rPr lang="en-US" sz="2200" dirty="0" smtClean="0">
                <a:solidFill>
                  <a:srgbClr val="C0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…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2 4 8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product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8</a:t>
            </a:r>
            <a:endParaRPr lang="en-IN" sz="2200" dirty="0" smtClean="0">
              <a:solidFill>
                <a:srgbClr val="0070C0"/>
              </a:solidFill>
            </a:endParaRPr>
          </a:p>
          <a:p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64226"/>
              </p:ext>
            </p:extLst>
          </p:nvPr>
        </p:nvGraphicFramePr>
        <p:xfrm>
          <a:off x="5072062" y="1074737"/>
          <a:ext cx="6886576" cy="5212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863"/>
                <a:gridCol w="1023682"/>
                <a:gridCol w="831642"/>
                <a:gridCol w="1215588"/>
                <a:gridCol w="1257300"/>
                <a:gridCol w="814388"/>
                <a:gridCol w="900113"/>
              </a:tblGrid>
              <a:tr h="911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Product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(0&lt;=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&lt;3)?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Product= product*number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print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exp+1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True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Exp</a:t>
                      </a:r>
                      <a:r>
                        <a:rPr lang="en-US" sz="1800" u="none" strike="noStrike" dirty="0" smtClean="0">
                          <a:effectLst/>
                        </a:rPr>
                        <a:t>=0)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True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Exp</a:t>
                      </a:r>
                      <a:r>
                        <a:rPr lang="en-US" sz="1800" u="none" strike="noStrike" dirty="0" smtClean="0">
                          <a:effectLst/>
                        </a:rPr>
                        <a:t>=1)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True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Exp</a:t>
                      </a:r>
                      <a:r>
                        <a:rPr lang="en-US" sz="1800" u="none" strike="noStrike" dirty="0" smtClean="0">
                          <a:effectLst/>
                        </a:rPr>
                        <a:t>=2)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793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False (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Exp</a:t>
                      </a:r>
                      <a:r>
                        <a:rPr lang="en-US" sz="1800" u="none" strike="noStrike" dirty="0" smtClean="0">
                          <a:effectLst/>
                        </a:rPr>
                        <a:t>=3)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smtClean="0"/>
              <a:t>for</a:t>
            </a:r>
            <a:r>
              <a:rPr lang="en-US" sz="4000" dirty="0" smtClean="0"/>
              <a:t> and </a:t>
            </a:r>
            <a:r>
              <a:rPr lang="en-US" sz="4000" i="1" dirty="0" smtClean="0"/>
              <a:t>while</a:t>
            </a:r>
            <a:r>
              <a:rPr lang="en-US" sz="4000" dirty="0" smtClean="0"/>
              <a:t> Loops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1588"/>
            <a:ext cx="5384800" cy="530066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#print the numbers 0,1,2,3,4 using </a:t>
            </a:r>
            <a:r>
              <a:rPr lang="en-US" sz="2200" i="1" dirty="0" smtClean="0">
                <a:solidFill>
                  <a:srgbClr val="002060"/>
                </a:solidFill>
              </a:rPr>
              <a:t>for</a:t>
            </a:r>
            <a:r>
              <a:rPr lang="en-US" sz="2200" dirty="0" smtClean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for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x in range(5):   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print(x)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Summation with a </a:t>
            </a:r>
            <a:r>
              <a:rPr lang="en-US" sz="2200" i="1" dirty="0">
                <a:solidFill>
                  <a:srgbClr val="002060"/>
                </a:solidFill>
              </a:rPr>
              <a:t>for </a:t>
            </a:r>
            <a:r>
              <a:rPr lang="en-US" sz="2200" dirty="0">
                <a:solidFill>
                  <a:srgbClr val="00206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for count in range(1, 100001):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</a:rPr>
              <a:t>theSum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+= count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print(</a:t>
            </a:r>
            <a:r>
              <a:rPr lang="en-US" sz="2200" dirty="0" err="1" smtClean="0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271588"/>
            <a:ext cx="5618163" cy="530066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#</a:t>
            </a:r>
            <a:r>
              <a:rPr lang="en-US" sz="2200" dirty="0">
                <a:solidFill>
                  <a:srgbClr val="002060"/>
                </a:solidFill>
              </a:rPr>
              <a:t>print the numbers 0,1,2,3,4 using </a:t>
            </a:r>
            <a:r>
              <a:rPr lang="en-US" sz="2200" i="1" dirty="0" smtClean="0">
                <a:solidFill>
                  <a:srgbClr val="002060"/>
                </a:solidFill>
              </a:rPr>
              <a:t>while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loop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count </a:t>
            </a:r>
            <a:r>
              <a:rPr lang="en-US" sz="2200" dirty="0">
                <a:solidFill>
                  <a:srgbClr val="C00000"/>
                </a:solidFill>
              </a:rPr>
              <a:t>= </a:t>
            </a:r>
            <a:r>
              <a:rPr lang="en-US" sz="2200" dirty="0" smtClean="0">
                <a:solidFill>
                  <a:srgbClr val="C0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while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count &lt; 5:   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print(count</a:t>
            </a:r>
            <a:r>
              <a:rPr lang="en-US" sz="2200" dirty="0">
                <a:solidFill>
                  <a:srgbClr val="C00000"/>
                </a:solidFill>
              </a:rPr>
              <a:t>)   </a:t>
            </a:r>
            <a:endParaRPr lang="en-US" sz="22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count = count + 1</a:t>
            </a:r>
          </a:p>
          <a:p>
            <a:pPr marL="0" indent="0">
              <a:buNone/>
            </a:pP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Summation with a </a:t>
            </a:r>
            <a:r>
              <a:rPr lang="en-US" sz="2200" i="1" dirty="0">
                <a:solidFill>
                  <a:srgbClr val="002060"/>
                </a:solidFill>
              </a:rPr>
              <a:t>while</a:t>
            </a:r>
            <a:r>
              <a:rPr lang="en-US" sz="2200" dirty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count = 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while count &lt;= 100000: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</a:t>
            </a:r>
            <a:r>
              <a:rPr lang="en-US" sz="2200" dirty="0" err="1" smtClean="0">
                <a:solidFill>
                  <a:srgbClr val="C00000"/>
                </a:solidFill>
              </a:rPr>
              <a:t>theSum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+= count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count </a:t>
            </a:r>
            <a:r>
              <a:rPr lang="en-US" sz="2200" dirty="0">
                <a:solidFill>
                  <a:srgbClr val="C00000"/>
                </a:solidFill>
              </a:rPr>
              <a:t>+= 1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	print(</a:t>
            </a:r>
            <a:r>
              <a:rPr lang="en-US" sz="2200" dirty="0" err="1" smtClean="0">
                <a:solidFill>
                  <a:srgbClr val="C00000"/>
                </a:solidFill>
              </a:rPr>
              <a:t>theSum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4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loop within a loop is called </a:t>
            </a:r>
            <a:r>
              <a:rPr lang="en-US" dirty="0" smtClean="0">
                <a:solidFill>
                  <a:srgbClr val="0070C0"/>
                </a:solidFill>
              </a:rPr>
              <a:t>nested loop</a:t>
            </a:r>
          </a:p>
          <a:p>
            <a:r>
              <a:rPr lang="en-US" dirty="0" smtClean="0"/>
              <a:t>It is possible to nest both </a:t>
            </a:r>
            <a:r>
              <a:rPr lang="en-US" i="1" dirty="0" smtClean="0"/>
              <a:t>while</a:t>
            </a:r>
            <a:r>
              <a:rPr lang="en-US" dirty="0" smtClean="0"/>
              <a:t> and </a:t>
            </a:r>
            <a:r>
              <a:rPr lang="en-US" i="1" dirty="0" smtClean="0"/>
              <a:t>for</a:t>
            </a:r>
            <a:r>
              <a:rPr lang="en-US" dirty="0" smtClean="0"/>
              <a:t> loops</a:t>
            </a:r>
          </a:p>
          <a:p>
            <a:endParaRPr lang="en-US" dirty="0"/>
          </a:p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0070C0"/>
                </a:solidFill>
              </a:rPr>
              <a:t>nested-for </a:t>
            </a:r>
            <a:r>
              <a:rPr lang="en-US" dirty="0">
                <a:solidFill>
                  <a:srgbClr val="0070C0"/>
                </a:solidFill>
              </a:rPr>
              <a:t>loop to display multiplication tables </a:t>
            </a:r>
            <a:r>
              <a:rPr lang="en-US" dirty="0" smtClean="0">
                <a:solidFill>
                  <a:srgbClr val="0070C0"/>
                </a:solidFill>
              </a:rPr>
              <a:t>from 1-10</a:t>
            </a:r>
          </a:p>
          <a:p>
            <a:pPr marL="400050" lvl="1" indent="0" algn="l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range(1,11):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 smtClean="0">
                <a:solidFill>
                  <a:srgbClr val="C00000"/>
                </a:solidFill>
              </a:rPr>
              <a:t>for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j in range(1,11): 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k=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*j     </a:t>
            </a: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print(k</a:t>
            </a:r>
            <a:r>
              <a:rPr lang="en-US" dirty="0">
                <a:solidFill>
                  <a:srgbClr val="C00000"/>
                </a:solidFill>
              </a:rPr>
              <a:t>, end=' ')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 algn="l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print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644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break </a:t>
            </a:r>
            <a:r>
              <a:rPr lang="en-US" dirty="0" smtClean="0"/>
              <a:t>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supports a </a:t>
            </a:r>
            <a:r>
              <a:rPr lang="en-US" i="1" dirty="0">
                <a:solidFill>
                  <a:srgbClr val="0070C0"/>
                </a:solidFill>
              </a:rPr>
              <a:t>break</a:t>
            </a:r>
            <a:r>
              <a:rPr lang="en-US" dirty="0"/>
              <a:t> statement that immediately terminate a </a:t>
            </a:r>
            <a:r>
              <a:rPr lang="en-US" i="1" dirty="0"/>
              <a:t>while</a:t>
            </a:r>
            <a:r>
              <a:rPr lang="en-US" dirty="0"/>
              <a:t> or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en-US" dirty="0" smtClean="0"/>
              <a:t>loop when </a:t>
            </a:r>
            <a:r>
              <a:rPr lang="en-US" dirty="0"/>
              <a:t>executed within its </a:t>
            </a:r>
            <a:r>
              <a:rPr lang="en-US" dirty="0" smtClean="0"/>
              <a:t>body</a:t>
            </a:r>
          </a:p>
          <a:p>
            <a:r>
              <a:rPr lang="en-US" dirty="0" smtClean="0"/>
              <a:t>More </a:t>
            </a:r>
            <a:r>
              <a:rPr lang="en-US" dirty="0"/>
              <a:t>formally, if applied within nested </a:t>
            </a:r>
            <a:r>
              <a:rPr lang="en-US" dirty="0" smtClean="0"/>
              <a:t>control structures</a:t>
            </a:r>
            <a:r>
              <a:rPr lang="en-US" dirty="0"/>
              <a:t>, it causes the termination of the most immediately enclosing </a:t>
            </a:r>
            <a:r>
              <a:rPr lang="en-US" dirty="0" smtClean="0"/>
              <a:t>loop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>
                <a:solidFill>
                  <a:srgbClr val="002060"/>
                </a:solidFill>
              </a:rPr>
              <a:t>code that determines whether a target value occurs in </a:t>
            </a:r>
            <a:r>
              <a:rPr lang="en-US" dirty="0" smtClean="0">
                <a:solidFill>
                  <a:srgbClr val="002060"/>
                </a:solidFill>
              </a:rPr>
              <a:t>a data set</a:t>
            </a: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found = False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item in data:</a:t>
            </a:r>
          </a:p>
          <a:p>
            <a:pPr marL="8572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if</a:t>
            </a:r>
            <a:r>
              <a:rPr lang="en-US" sz="2200" dirty="0">
                <a:solidFill>
                  <a:srgbClr val="C00000"/>
                </a:solidFill>
              </a:rPr>
              <a:t> item == target: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found = True</a:t>
            </a:r>
          </a:p>
          <a:p>
            <a:pPr marL="1371600" lvl="3" indent="0">
              <a:buNone/>
            </a:pPr>
            <a:r>
              <a:rPr lang="en-US" sz="2200" i="1" dirty="0" smtClean="0">
                <a:solidFill>
                  <a:srgbClr val="C00000"/>
                </a:solidFill>
              </a:rPr>
              <a:t>break</a:t>
            </a:r>
            <a:endParaRPr lang="en-US" sz="2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continue</a:t>
            </a:r>
            <a:r>
              <a:rPr lang="en-US" dirty="0" smtClean="0"/>
              <a:t>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Python supports </a:t>
            </a:r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continue</a:t>
            </a:r>
            <a:r>
              <a:rPr lang="en-US" dirty="0"/>
              <a:t> statement that causes the current </a:t>
            </a:r>
            <a:r>
              <a:rPr lang="en-US" i="1" dirty="0"/>
              <a:t>iteration </a:t>
            </a:r>
            <a:r>
              <a:rPr lang="en-US" dirty="0"/>
              <a:t>of </a:t>
            </a:r>
            <a:r>
              <a:rPr lang="en-US" dirty="0" smtClean="0"/>
              <a:t>a loop </a:t>
            </a:r>
            <a:r>
              <a:rPr lang="en-US" dirty="0"/>
              <a:t>body to stop, but with subsequent passes of the loop proceeding as </a:t>
            </a:r>
            <a:r>
              <a:rPr lang="en-US" dirty="0" smtClean="0"/>
              <a:t>expected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A code to print </a:t>
            </a:r>
            <a:r>
              <a:rPr lang="en-US" dirty="0">
                <a:solidFill>
                  <a:srgbClr val="002060"/>
                </a:solidFill>
              </a:rPr>
              <a:t>all even numbers less than 10 and greater than or equal </a:t>
            </a:r>
            <a:r>
              <a:rPr lang="en-US" dirty="0" smtClean="0">
                <a:solidFill>
                  <a:srgbClr val="002060"/>
                </a:solidFill>
              </a:rPr>
              <a:t>to 0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x = 10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while</a:t>
            </a:r>
            <a:r>
              <a:rPr lang="en-US" sz="2400" dirty="0">
                <a:solidFill>
                  <a:srgbClr val="C00000"/>
                </a:solidFill>
              </a:rPr>
              <a:t> x: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x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 smtClean="0">
                <a:solidFill>
                  <a:srgbClr val="C00000"/>
                </a:solidFill>
              </a:rPr>
              <a:t>x - 1 	</a:t>
            </a:r>
            <a:r>
              <a:rPr lang="en-US" sz="2400" i="1" dirty="0" smtClean="0"/>
              <a:t># or</a:t>
            </a:r>
            <a:r>
              <a:rPr lang="en-US" sz="2400" i="1" dirty="0"/>
              <a:t>, x -= 1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</a:rPr>
              <a:t>if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x % 2 != 0: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continue 		</a:t>
            </a:r>
            <a:r>
              <a:rPr lang="en-US" sz="2400" i="1" dirty="0" smtClean="0"/>
              <a:t># </a:t>
            </a:r>
            <a:r>
              <a:rPr lang="en-US" sz="2400" i="1" dirty="0"/>
              <a:t>Odd? -- skip print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print(x</a:t>
            </a:r>
            <a:r>
              <a:rPr lang="en-US" sz="2400" dirty="0">
                <a:solidFill>
                  <a:srgbClr val="C00000"/>
                </a:solidFill>
              </a:rPr>
              <a:t>, end=' ')</a:t>
            </a:r>
          </a:p>
        </p:txBody>
      </p:sp>
    </p:spTree>
    <p:extLst>
      <p:ext uri="{BB962C8B-B14F-4D97-AF65-F5344CB8AC3E}">
        <p14:creationId xmlns:p14="http://schemas.microsoft.com/office/powerpoint/2010/main" val="7923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else</a:t>
            </a:r>
            <a:r>
              <a:rPr lang="en-US" dirty="0" smtClean="0"/>
              <a:t> Clause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else</a:t>
            </a:r>
            <a:r>
              <a:rPr lang="en-US" dirty="0"/>
              <a:t> </a:t>
            </a:r>
            <a:r>
              <a:rPr lang="en-US" dirty="0" smtClean="0"/>
              <a:t>clause can be used for loops</a:t>
            </a:r>
          </a:p>
          <a:p>
            <a:r>
              <a:rPr lang="en-US" dirty="0" smtClean="0"/>
              <a:t>When </a:t>
            </a:r>
            <a:r>
              <a:rPr lang="en-US" dirty="0"/>
              <a:t>the loop condition of </a:t>
            </a:r>
            <a:r>
              <a:rPr lang="en-US" i="1" dirty="0" smtClean="0"/>
              <a:t>for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 smtClean="0"/>
              <a:t>while</a:t>
            </a:r>
            <a:r>
              <a:rPr lang="en-US" dirty="0" smtClean="0"/>
              <a:t> </a:t>
            </a:r>
            <a:r>
              <a:rPr lang="en-US" dirty="0"/>
              <a:t>statement fails then code part in </a:t>
            </a:r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executed</a:t>
            </a:r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i="1" dirty="0"/>
              <a:t>break</a:t>
            </a:r>
            <a:r>
              <a:rPr lang="en-US" dirty="0"/>
              <a:t> statement is executed inside </a:t>
            </a:r>
            <a:r>
              <a:rPr lang="en-US" i="1" dirty="0"/>
              <a:t>for</a:t>
            </a:r>
            <a:r>
              <a:rPr lang="en-US" dirty="0"/>
              <a:t> loop then the </a:t>
            </a:r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part is </a:t>
            </a:r>
            <a:r>
              <a:rPr lang="en-US" dirty="0" smtClean="0"/>
              <a:t>skipped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else</a:t>
            </a:r>
            <a:r>
              <a:rPr lang="en-US" dirty="0" smtClean="0"/>
              <a:t> </a:t>
            </a:r>
            <a:r>
              <a:rPr lang="en-US" dirty="0"/>
              <a:t>part is executed even if there is a </a:t>
            </a:r>
            <a:r>
              <a:rPr lang="en-US" i="1" dirty="0"/>
              <a:t>continue</a:t>
            </a:r>
            <a:r>
              <a:rPr lang="en-US" dirty="0"/>
              <a:t> </a:t>
            </a:r>
            <a:r>
              <a:rPr lang="en-US" dirty="0" smtClean="0"/>
              <a:t>statement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else</a:t>
            </a:r>
            <a:r>
              <a:rPr lang="en-US" dirty="0" smtClean="0"/>
              <a:t> Clause for Loops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# Prints </a:t>
            </a:r>
            <a:r>
              <a:rPr lang="en-US" sz="2400" dirty="0" smtClean="0">
                <a:solidFill>
                  <a:srgbClr val="002060"/>
                </a:solidFill>
              </a:rPr>
              <a:t>the values </a:t>
            </a:r>
            <a:r>
              <a:rPr lang="en-US" sz="2400" dirty="0">
                <a:solidFill>
                  <a:srgbClr val="002060"/>
                </a:solidFill>
              </a:rPr>
              <a:t>0,1,2,3,4 and then it prints "count value </a:t>
            </a:r>
            <a:r>
              <a:rPr lang="en-US" sz="2400" dirty="0" smtClean="0">
                <a:solidFill>
                  <a:srgbClr val="002060"/>
                </a:solidFill>
              </a:rPr>
              <a:t>reached  5“</a:t>
            </a:r>
          </a:p>
          <a:p>
            <a:pPr marL="40005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count=0</a:t>
            </a:r>
          </a:p>
          <a:p>
            <a:pPr marL="400050" lvl="1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while</a:t>
            </a:r>
            <a:r>
              <a:rPr lang="en-US" sz="2400" dirty="0" smtClean="0">
                <a:solidFill>
                  <a:srgbClr val="C00000"/>
                </a:solidFill>
              </a:rPr>
              <a:t>(count&lt;5</a:t>
            </a:r>
            <a:r>
              <a:rPr lang="en-US" sz="2400" dirty="0">
                <a:solidFill>
                  <a:srgbClr val="C00000"/>
                </a:solidFill>
              </a:rPr>
              <a:t>):  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print(count</a:t>
            </a:r>
            <a:r>
              <a:rPr lang="en-US" sz="2400" dirty="0">
                <a:solidFill>
                  <a:srgbClr val="C00000"/>
                </a:solidFill>
              </a:rPr>
              <a:t>)   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count </a:t>
            </a:r>
            <a:r>
              <a:rPr lang="en-US" sz="2400" dirty="0">
                <a:solidFill>
                  <a:srgbClr val="C00000"/>
                </a:solidFill>
              </a:rPr>
              <a:t>+=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else</a:t>
            </a:r>
            <a:r>
              <a:rPr lang="en-US" sz="2400" i="1" dirty="0">
                <a:solidFill>
                  <a:srgbClr val="C00000"/>
                </a:solidFill>
              </a:rPr>
              <a:t>:    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print</a:t>
            </a:r>
            <a:r>
              <a:rPr lang="en-US" sz="2400" dirty="0">
                <a:solidFill>
                  <a:srgbClr val="C00000"/>
                </a:solidFill>
              </a:rPr>
              <a:t>("count value reached %d" %(count))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need of loop statements in solving problems</a:t>
            </a:r>
          </a:p>
          <a:p>
            <a:pPr lvl="1"/>
            <a:r>
              <a:rPr lang="en-US" dirty="0" smtClean="0"/>
              <a:t>Apply </a:t>
            </a:r>
            <a:r>
              <a:rPr lang="en-US" i="1" dirty="0" smtClean="0"/>
              <a:t>while</a:t>
            </a:r>
            <a:r>
              <a:rPr lang="en-US" dirty="0" smtClean="0"/>
              <a:t> and </a:t>
            </a:r>
            <a:r>
              <a:rPr lang="en-US" i="1" dirty="0" smtClean="0"/>
              <a:t>for</a:t>
            </a:r>
            <a:r>
              <a:rPr lang="en-US" dirty="0" smtClean="0"/>
              <a:t> statements in Python  </a:t>
            </a:r>
          </a:p>
          <a:p>
            <a:pPr lvl="1"/>
            <a:r>
              <a:rPr lang="en-US" dirty="0"/>
              <a:t>Use a selection statement and a break statement to exit </a:t>
            </a:r>
            <a:r>
              <a:rPr lang="en-US" dirty="0" smtClean="0"/>
              <a:t>a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8763"/>
            <a:ext cx="10972800" cy="459740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2400" i="1" dirty="0">
                <a:solidFill>
                  <a:srgbClr val="C00000"/>
                </a:solidFill>
              </a:rPr>
              <a:t>while</a:t>
            </a:r>
            <a:r>
              <a:rPr lang="en-IN" sz="2400" dirty="0">
                <a:solidFill>
                  <a:srgbClr val="C00000"/>
                </a:solidFill>
              </a:rPr>
              <a:t> n != 1</a:t>
            </a:r>
            <a:r>
              <a:rPr lang="en-IN" sz="2400" dirty="0" smtClean="0">
                <a:solidFill>
                  <a:srgbClr val="C00000"/>
                </a:solidFill>
              </a:rPr>
              <a:t>:</a:t>
            </a:r>
            <a:endParaRPr lang="en-IN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</a:t>
            </a:r>
            <a:r>
              <a:rPr lang="en-IN" sz="2400" i="1" dirty="0" smtClean="0">
                <a:solidFill>
                  <a:srgbClr val="C00000"/>
                </a:solidFill>
              </a:rPr>
              <a:t>if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n%2 == 0: </a:t>
            </a:r>
            <a:r>
              <a:rPr lang="en-IN" sz="2400" dirty="0" smtClean="0">
                <a:solidFill>
                  <a:srgbClr val="C00000"/>
                </a:solidFill>
              </a:rPr>
              <a:t>	</a:t>
            </a:r>
            <a:r>
              <a:rPr lang="en-IN" sz="2400" dirty="0" smtClean="0">
                <a:solidFill>
                  <a:srgbClr val="002060"/>
                </a:solidFill>
              </a:rPr>
              <a:t># </a:t>
            </a:r>
            <a:r>
              <a:rPr lang="en-IN" sz="2400" dirty="0">
                <a:solidFill>
                  <a:srgbClr val="002060"/>
                </a:solidFill>
              </a:rPr>
              <a:t>n is even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n </a:t>
            </a:r>
            <a:r>
              <a:rPr lang="en-IN" sz="2400" dirty="0">
                <a:solidFill>
                  <a:srgbClr val="C00000"/>
                </a:solidFill>
              </a:rPr>
              <a:t>= </a:t>
            </a:r>
            <a:r>
              <a:rPr lang="en-IN" sz="2400" dirty="0" smtClean="0">
                <a:solidFill>
                  <a:srgbClr val="C00000"/>
                </a:solidFill>
              </a:rPr>
              <a:t>n/2</a:t>
            </a:r>
          </a:p>
          <a:p>
            <a:pPr marL="457200" lvl="1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	</a:t>
            </a:r>
            <a:r>
              <a:rPr lang="en-IN" sz="2400" dirty="0" smtClean="0">
                <a:solidFill>
                  <a:srgbClr val="C00000"/>
                </a:solidFill>
              </a:rPr>
              <a:t>	print</a:t>
            </a:r>
            <a:r>
              <a:rPr lang="en-IN" sz="2400" dirty="0">
                <a:solidFill>
                  <a:srgbClr val="C00000"/>
                </a:solidFill>
              </a:rPr>
              <a:t>('hi')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</a:t>
            </a:r>
            <a:r>
              <a:rPr lang="en-IN" sz="2400" i="1" dirty="0" smtClean="0">
                <a:solidFill>
                  <a:srgbClr val="C00000"/>
                </a:solidFill>
              </a:rPr>
              <a:t>else</a:t>
            </a:r>
            <a:r>
              <a:rPr lang="en-IN" sz="2400" dirty="0">
                <a:solidFill>
                  <a:srgbClr val="C00000"/>
                </a:solidFill>
              </a:rPr>
              <a:t>: </a:t>
            </a:r>
            <a:r>
              <a:rPr lang="en-IN" sz="2400" dirty="0" smtClean="0">
                <a:solidFill>
                  <a:srgbClr val="C00000"/>
                </a:solidFill>
              </a:rPr>
              <a:t>		</a:t>
            </a:r>
            <a:r>
              <a:rPr lang="en-IN" sz="2400" dirty="0" smtClean="0">
                <a:solidFill>
                  <a:srgbClr val="002060"/>
                </a:solidFill>
              </a:rPr>
              <a:t># </a:t>
            </a:r>
            <a:r>
              <a:rPr lang="en-IN" sz="2400" dirty="0">
                <a:solidFill>
                  <a:srgbClr val="002060"/>
                </a:solidFill>
              </a:rPr>
              <a:t>n is odd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n </a:t>
            </a:r>
            <a:r>
              <a:rPr lang="en-IN" sz="2400" dirty="0">
                <a:solidFill>
                  <a:srgbClr val="C00000"/>
                </a:solidFill>
              </a:rPr>
              <a:t>= </a:t>
            </a:r>
            <a:r>
              <a:rPr lang="en-IN" sz="2400" dirty="0" smtClean="0">
                <a:solidFill>
                  <a:srgbClr val="C00000"/>
                </a:solidFill>
              </a:rPr>
              <a:t>n*3+1</a:t>
            </a:r>
          </a:p>
          <a:p>
            <a:pPr marL="457200" lvl="1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		print</a:t>
            </a:r>
            <a:r>
              <a:rPr lang="en-IN" sz="2400" dirty="0">
                <a:solidFill>
                  <a:srgbClr val="C00000"/>
                </a:solidFill>
              </a:rPr>
              <a:t>('hello')</a:t>
            </a:r>
            <a:endParaRPr lang="en-IN" sz="2400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Consider the value of n=5, identify how many times ‘hi’ and ‘hello’ will </a:t>
            </a:r>
            <a:r>
              <a:rPr lang="en-IN" smtClean="0">
                <a:solidFill>
                  <a:srgbClr val="00B050"/>
                </a:solidFill>
              </a:rPr>
              <a:t>be printed?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while</a:t>
            </a:r>
            <a:r>
              <a:rPr lang="en-US" dirty="0" smtClean="0"/>
              <a:t> construct permits the execution of a block of code as long as a given condition evaluated to True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for</a:t>
            </a:r>
            <a:r>
              <a:rPr lang="en-US" dirty="0" smtClean="0"/>
              <a:t> construct permits </a:t>
            </a:r>
            <a:r>
              <a:rPr lang="en-US" dirty="0"/>
              <a:t>the execution of a block of code </a:t>
            </a:r>
            <a:r>
              <a:rPr lang="en-US" dirty="0" smtClean="0"/>
              <a:t>for each element of a sequence</a:t>
            </a:r>
          </a:p>
          <a:p>
            <a:r>
              <a:rPr lang="en-US" dirty="0"/>
              <a:t>The </a:t>
            </a:r>
            <a:r>
              <a:rPr lang="en-US" i="1" dirty="0"/>
              <a:t>range</a:t>
            </a:r>
            <a:r>
              <a:rPr lang="en-US" b="1" dirty="0"/>
              <a:t> </a:t>
            </a:r>
            <a:r>
              <a:rPr lang="en-US" dirty="0"/>
              <a:t>type used with </a:t>
            </a:r>
            <a:r>
              <a:rPr lang="en-US" i="1" dirty="0"/>
              <a:t>for</a:t>
            </a:r>
            <a:r>
              <a:rPr lang="en-US" dirty="0"/>
              <a:t> construct to loop through a range of values</a:t>
            </a:r>
          </a:p>
          <a:p>
            <a:r>
              <a:rPr lang="en-US" dirty="0"/>
              <a:t>An early exit from a loop can be accomplished by using the break statement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smtClean="0"/>
              <a:t>continue statement skip </a:t>
            </a:r>
            <a:r>
              <a:rPr lang="en-US" dirty="0"/>
              <a:t>the following statements and continue with the next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400" dirty="0" smtClean="0"/>
              <a:t>Loop control </a:t>
            </a:r>
            <a:r>
              <a:rPr lang="en-US" sz="2400" dirty="0" smtClean="0"/>
              <a:t>statements</a:t>
            </a:r>
          </a:p>
          <a:p>
            <a:r>
              <a:rPr lang="en-US" i="1" dirty="0" smtClean="0"/>
              <a:t>while</a:t>
            </a:r>
            <a:r>
              <a:rPr lang="en-US" dirty="0" smtClean="0"/>
              <a:t> loop</a:t>
            </a:r>
          </a:p>
          <a:p>
            <a:r>
              <a:rPr lang="en-US" sz="2400" i="1" dirty="0" smtClean="0"/>
              <a:t>for</a:t>
            </a:r>
            <a:r>
              <a:rPr lang="en-US" sz="2400" dirty="0" smtClean="0"/>
              <a:t>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are always problems whose solution requires doing same steps for a given number of steps</a:t>
            </a:r>
          </a:p>
          <a:p>
            <a:r>
              <a:rPr lang="en-US" dirty="0" smtClean="0"/>
              <a:t>Loop statements are used to </a:t>
            </a:r>
            <a:r>
              <a:rPr lang="en-US" dirty="0"/>
              <a:t>execute a statement or group of statements multiple times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Looping </a:t>
            </a:r>
            <a:r>
              <a:rPr lang="en-US" dirty="0"/>
              <a:t>is also called a </a:t>
            </a:r>
            <a:r>
              <a:rPr lang="en-US" dirty="0">
                <a:solidFill>
                  <a:srgbClr val="0070C0"/>
                </a:solidFill>
              </a:rPr>
              <a:t>repetitive</a:t>
            </a:r>
            <a:r>
              <a:rPr lang="en-US" dirty="0"/>
              <a:t> or an </a:t>
            </a:r>
            <a:r>
              <a:rPr lang="en-US" dirty="0">
                <a:solidFill>
                  <a:srgbClr val="0070C0"/>
                </a:solidFill>
              </a:rPr>
              <a:t>iterative </a:t>
            </a:r>
            <a:r>
              <a:rPr lang="en-US" dirty="0"/>
              <a:t>control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mechanism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12" y="2592390"/>
            <a:ext cx="2776538" cy="39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finite loop</a:t>
            </a:r>
          </a:p>
          <a:p>
            <a:pPr lvl="1"/>
            <a:r>
              <a:rPr lang="en-US" dirty="0" smtClean="0"/>
              <a:t>A loop that runs a finite number of times and then passes control to the statement following it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infinite loop</a:t>
            </a:r>
          </a:p>
          <a:p>
            <a:pPr lvl="1"/>
            <a:r>
              <a:rPr lang="en-US" dirty="0" smtClean="0"/>
              <a:t>A loop that never terminates; </a:t>
            </a:r>
            <a:r>
              <a:rPr lang="en-IN" dirty="0" smtClean="0"/>
              <a:t>it will </a:t>
            </a:r>
            <a:r>
              <a:rPr lang="en-IN" dirty="0"/>
              <a:t>repeat forever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 definite loop</a:t>
            </a:r>
          </a:p>
          <a:p>
            <a:pPr lvl="1"/>
            <a:r>
              <a:rPr lang="en-US" dirty="0" smtClean="0"/>
              <a:t>A loop that runs a fixed number of times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An indefinite loop</a:t>
            </a:r>
          </a:p>
          <a:p>
            <a:pPr lvl="1"/>
            <a:r>
              <a:rPr lang="en-US" dirty="0" smtClean="0"/>
              <a:t>A loop that runs as long as a condition is satisfied and without knowing the actual data, is impossible to predict exactly how many times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49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</a:t>
            </a:r>
            <a:r>
              <a:rPr lang="en-US" dirty="0" smtClean="0"/>
              <a:t>Statements in Python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offers two distinct looping </a:t>
            </a:r>
            <a:r>
              <a:rPr lang="en-US" dirty="0" smtClean="0"/>
              <a:t>constructs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0070C0"/>
                </a:solidFill>
              </a:rPr>
              <a:t>while loop </a:t>
            </a:r>
            <a:r>
              <a:rPr lang="en-US" dirty="0"/>
              <a:t>allows general </a:t>
            </a:r>
            <a:r>
              <a:rPr lang="en-US" dirty="0" smtClean="0"/>
              <a:t>repetition based </a:t>
            </a:r>
            <a:r>
              <a:rPr lang="en-US" dirty="0"/>
              <a:t>upon the repeated testing of a Boolean </a:t>
            </a:r>
            <a:r>
              <a:rPr lang="en-US" dirty="0" smtClean="0"/>
              <a:t>condition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0070C0"/>
                </a:solidFill>
              </a:rPr>
              <a:t>for loop </a:t>
            </a:r>
            <a:r>
              <a:rPr lang="en-US" dirty="0" smtClean="0"/>
              <a:t>provides convenient </a:t>
            </a:r>
            <a:r>
              <a:rPr lang="en-US" dirty="0"/>
              <a:t>iteration of values from a defined series (such as characters of a string</a:t>
            </a:r>
            <a:r>
              <a:rPr lang="en-US" dirty="0" smtClean="0"/>
              <a:t>, elements </a:t>
            </a:r>
            <a:r>
              <a:rPr lang="en-US" dirty="0"/>
              <a:t>of a list, or numbers within a given range</a:t>
            </a:r>
            <a:r>
              <a:rPr lang="en-US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49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i="1" dirty="0" smtClean="0"/>
              <a:t> while</a:t>
            </a:r>
            <a:r>
              <a:rPr lang="en-US" dirty="0" smtClean="0"/>
              <a:t> Loop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condition of the </a:t>
            </a:r>
            <a:r>
              <a:rPr lang="en-US" i="1" dirty="0" smtClean="0"/>
              <a:t>while</a:t>
            </a:r>
            <a:r>
              <a:rPr lang="en-US" dirty="0" smtClean="0"/>
              <a:t> loop is tested till it evaluates to false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for a </a:t>
            </a:r>
            <a:r>
              <a:rPr lang="en-US" i="1" dirty="0"/>
              <a:t>while</a:t>
            </a:r>
            <a:r>
              <a:rPr lang="en-US" dirty="0"/>
              <a:t> loop in Python is as follows: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00B050"/>
                </a:solidFill>
              </a:rPr>
              <a:t>while</a:t>
            </a:r>
            <a:r>
              <a:rPr lang="en-US" sz="2400" dirty="0">
                <a:solidFill>
                  <a:srgbClr val="00B050"/>
                </a:solidFill>
              </a:rPr>
              <a:t> condition: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body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flow of execution for a </a:t>
            </a:r>
            <a:r>
              <a:rPr lang="en-IN" i="1" dirty="0"/>
              <a:t>while</a:t>
            </a:r>
            <a:r>
              <a:rPr lang="en-IN" dirty="0"/>
              <a:t> statement: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Evaluate </a:t>
            </a:r>
            <a:r>
              <a:rPr lang="en-IN" dirty="0"/>
              <a:t>the condition, yielding True or </a:t>
            </a:r>
            <a:r>
              <a:rPr lang="en-IN" dirty="0" smtClean="0"/>
              <a:t>False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If the condition is false, exit the </a:t>
            </a:r>
            <a:r>
              <a:rPr lang="en-IN" i="1" dirty="0"/>
              <a:t>while</a:t>
            </a:r>
            <a:r>
              <a:rPr lang="en-IN" dirty="0"/>
              <a:t> statement and continue execution at the </a:t>
            </a:r>
            <a:r>
              <a:rPr lang="en-IN" dirty="0" smtClean="0"/>
              <a:t>next statement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the condition is true, execute the body and then go back to step </a:t>
            </a:r>
            <a:r>
              <a:rPr lang="en-IN" dirty="0" smtClean="0"/>
              <a:t>1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09" y="1519237"/>
            <a:ext cx="2711641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while</a:t>
            </a:r>
            <a:r>
              <a:rPr lang="en-US" dirty="0"/>
              <a:t> </a:t>
            </a:r>
            <a:r>
              <a:rPr lang="en-US" dirty="0" smtClean="0"/>
              <a:t>Loops –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while</a:t>
            </a:r>
            <a:r>
              <a:rPr lang="en-IN" dirty="0">
                <a:solidFill>
                  <a:srgbClr val="C00000"/>
                </a:solidFill>
              </a:rPr>
              <a:t> n &gt; 0: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print(“Number is ”,n)</a:t>
            </a: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	n </a:t>
            </a:r>
            <a:r>
              <a:rPr lang="en-IN" dirty="0">
                <a:solidFill>
                  <a:srgbClr val="C00000"/>
                </a:solidFill>
              </a:rPr>
              <a:t>= n-1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print('</a:t>
            </a:r>
            <a:r>
              <a:rPr lang="en-IN" dirty="0" err="1" smtClean="0">
                <a:solidFill>
                  <a:srgbClr val="C00000"/>
                </a:solidFill>
              </a:rPr>
              <a:t>Blastoff</a:t>
            </a:r>
            <a:r>
              <a:rPr lang="en-IN" dirty="0" smtClean="0">
                <a:solidFill>
                  <a:srgbClr val="C00000"/>
                </a:solidFill>
              </a:rPr>
              <a:t>!’)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means, 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While </a:t>
            </a:r>
            <a:r>
              <a:rPr lang="en-IN" i="1" dirty="0"/>
              <a:t>n</a:t>
            </a:r>
            <a:r>
              <a:rPr lang="en-IN" dirty="0"/>
              <a:t> is </a:t>
            </a:r>
            <a:r>
              <a:rPr lang="en-IN" dirty="0" smtClean="0"/>
              <a:t>greater than </a:t>
            </a:r>
            <a:r>
              <a:rPr lang="en-IN" dirty="0"/>
              <a:t>0, display the value of </a:t>
            </a:r>
            <a:r>
              <a:rPr lang="en-IN" i="1" dirty="0"/>
              <a:t>n</a:t>
            </a:r>
            <a:r>
              <a:rPr lang="en-IN" dirty="0" smtClean="0"/>
              <a:t> </a:t>
            </a:r>
            <a:r>
              <a:rPr lang="en-IN" dirty="0"/>
              <a:t>and then reduce the value of </a:t>
            </a:r>
            <a:r>
              <a:rPr lang="en-IN" i="1" dirty="0"/>
              <a:t>n</a:t>
            </a:r>
            <a:r>
              <a:rPr lang="en-IN" dirty="0" smtClean="0"/>
              <a:t> </a:t>
            </a:r>
            <a:r>
              <a:rPr lang="en-IN" dirty="0"/>
              <a:t>by </a:t>
            </a:r>
            <a:r>
              <a:rPr lang="en-IN" dirty="0" smtClean="0"/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When </a:t>
            </a:r>
            <a:r>
              <a:rPr lang="en-IN" dirty="0"/>
              <a:t>you get to 0</a:t>
            </a:r>
            <a:r>
              <a:rPr lang="en-IN" dirty="0" smtClean="0"/>
              <a:t>, display </a:t>
            </a:r>
            <a:r>
              <a:rPr lang="en-IN" dirty="0"/>
              <a:t>the word </a:t>
            </a:r>
            <a:r>
              <a:rPr lang="en-IN" dirty="0" err="1"/>
              <a:t>Blastoff</a:t>
            </a:r>
            <a:r>
              <a:rPr lang="en-IN" dirty="0" smtClean="0"/>
              <a:t>!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while</a:t>
            </a:r>
            <a:r>
              <a:rPr lang="en-US" dirty="0"/>
              <a:t> </a:t>
            </a:r>
            <a:r>
              <a:rPr lang="en-US" dirty="0" smtClean="0"/>
              <a:t>Loops – Example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IN" dirty="0" smtClean="0"/>
              <a:t>Consider the value of </a:t>
            </a:r>
            <a:r>
              <a:rPr lang="en-IN" dirty="0" smtClean="0">
                <a:solidFill>
                  <a:srgbClr val="0070C0"/>
                </a:solidFill>
              </a:rPr>
              <a:t>n=4</a:t>
            </a:r>
            <a:r>
              <a:rPr lang="en-IN" dirty="0" smtClean="0"/>
              <a:t> in the program of the previous slide  </a:t>
            </a:r>
          </a:p>
          <a:p>
            <a:r>
              <a:rPr lang="en-IN" dirty="0" smtClean="0"/>
              <a:t>Then the trace of the program is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7788"/>
              </p:ext>
            </p:extLst>
          </p:nvPr>
        </p:nvGraphicFramePr>
        <p:xfrm>
          <a:off x="5514975" y="1990725"/>
          <a:ext cx="5872162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371"/>
                <a:gridCol w="1276333"/>
                <a:gridCol w="1296919"/>
                <a:gridCol w="844027"/>
                <a:gridCol w="1528512"/>
              </a:tblGrid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is(n&gt;0)?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print (n)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 </a:t>
                      </a:r>
                      <a:r>
                        <a:rPr lang="en-US" sz="1800" b="1" u="none" strike="noStrike" dirty="0" smtClean="0">
                          <a:effectLst/>
                        </a:rPr>
                        <a:t>= n-1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print('Blastoff')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(4&gt;0)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is 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True (3&gt;0)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is 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(2&gt;0)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Number is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True (1&gt;0)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Number is 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False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7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Blastoff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869</Words>
  <Application>Microsoft Office PowerPoint</Application>
  <PresentationFormat>Widescreen</PresentationFormat>
  <Paragraphs>339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Objectives</vt:lpstr>
      <vt:lpstr>Topics</vt:lpstr>
      <vt:lpstr>Loop Control Statements</vt:lpstr>
      <vt:lpstr>Different Types of Loops</vt:lpstr>
      <vt:lpstr>Loop Control Statements in Python</vt:lpstr>
      <vt:lpstr>The while Loop</vt:lpstr>
      <vt:lpstr>while Loops – Example</vt:lpstr>
      <vt:lpstr>while Loops – Example contd.</vt:lpstr>
      <vt:lpstr>range() Built in Function</vt:lpstr>
      <vt:lpstr>for Loops</vt:lpstr>
      <vt:lpstr>for Loops – Example</vt:lpstr>
      <vt:lpstr>for Loops – Trace of a Program</vt:lpstr>
      <vt:lpstr>for and while Loops</vt:lpstr>
      <vt:lpstr>Nested Loops</vt:lpstr>
      <vt:lpstr>break  Statements</vt:lpstr>
      <vt:lpstr>continue Statements</vt:lpstr>
      <vt:lpstr>else Clause for Loops</vt:lpstr>
      <vt:lpstr>else Clause for Loops - Example</vt:lpstr>
      <vt:lpstr>Exercise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176</cp:revision>
  <dcterms:created xsi:type="dcterms:W3CDTF">2015-10-21T06:04:19Z</dcterms:created>
  <dcterms:modified xsi:type="dcterms:W3CDTF">2018-08-11T04:30:00Z</dcterms:modified>
</cp:coreProperties>
</file>