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374" r:id="rId3"/>
    <p:sldId id="281" r:id="rId4"/>
    <p:sldId id="282" r:id="rId5"/>
    <p:sldId id="330" r:id="rId6"/>
    <p:sldId id="379" r:id="rId7"/>
    <p:sldId id="363" r:id="rId8"/>
    <p:sldId id="380" r:id="rId9"/>
    <p:sldId id="366" r:id="rId10"/>
    <p:sldId id="386" r:id="rId11"/>
    <p:sldId id="364" r:id="rId12"/>
    <p:sldId id="365" r:id="rId13"/>
    <p:sldId id="375" r:id="rId14"/>
    <p:sldId id="376" r:id="rId15"/>
    <p:sldId id="367" r:id="rId16"/>
    <p:sldId id="387" r:id="rId17"/>
    <p:sldId id="388" r:id="rId18"/>
    <p:sldId id="369" r:id="rId19"/>
    <p:sldId id="331" r:id="rId20"/>
    <p:sldId id="338" r:id="rId21"/>
    <p:sldId id="339" r:id="rId22"/>
    <p:sldId id="370" r:id="rId23"/>
    <p:sldId id="383" r:id="rId24"/>
    <p:sldId id="371" r:id="rId25"/>
    <p:sldId id="340" r:id="rId26"/>
    <p:sldId id="343" r:id="rId27"/>
    <p:sldId id="345" r:id="rId28"/>
    <p:sldId id="372" r:id="rId29"/>
    <p:sldId id="346" r:id="rId30"/>
    <p:sldId id="384" r:id="rId31"/>
    <p:sldId id="385" r:id="rId32"/>
    <p:sldId id="377" r:id="rId33"/>
    <p:sldId id="373" r:id="rId34"/>
    <p:sldId id="382" r:id="rId35"/>
    <p:sldId id="352" r:id="rId36"/>
    <p:sldId id="354" r:id="rId37"/>
    <p:sldId id="355" r:id="rId38"/>
    <p:sldId id="356" r:id="rId39"/>
    <p:sldId id="378" r:id="rId40"/>
    <p:sldId id="34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1752601"/>
            <a:ext cx="71628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Lists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44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2000" dirty="0">
                <a:cs typeface="Times New Roman" pitchFamily="18" charset="0"/>
              </a:rPr>
              <a:t>Ami Rai E.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Chaitra S</a:t>
            </a: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1400" dirty="0"/>
              <a:t>Department of Computer Science and Engineering</a:t>
            </a:r>
          </a:p>
          <a:p>
            <a:pPr algn="ctr"/>
            <a:r>
              <a:rPr lang="en-US" sz="1400" dirty="0"/>
              <a:t>Faculty of Engineering and Technology</a:t>
            </a:r>
          </a:p>
          <a:p>
            <a:pPr algn="ctr"/>
            <a:r>
              <a:rPr lang="en-US" sz="1400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0886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of </a:t>
            </a:r>
            <a:r>
              <a:rPr lang="en-US" dirty="0" smtClean="0"/>
              <a:t>Mixed Type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elements of a list don’t have to be the same 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sz="2200" dirty="0">
                <a:solidFill>
                  <a:srgbClr val="C00000"/>
                </a:solidFill>
              </a:rPr>
              <a:t>&gt;&gt;&gt;</a:t>
            </a:r>
            <a:r>
              <a:rPr lang="it-IT" sz="2200" dirty="0">
                <a:solidFill>
                  <a:srgbClr val="C00000"/>
                </a:solidFill>
              </a:rPr>
              <a:t>['spam', 2.0, 5, [10, 20]]</a:t>
            </a:r>
          </a:p>
          <a:p>
            <a:pPr marL="0" indent="0">
              <a:buNone/>
            </a:pPr>
            <a:r>
              <a:rPr lang="it-IT" sz="2200" dirty="0">
                <a:solidFill>
                  <a:srgbClr val="FF0000"/>
                </a:solidFill>
              </a:rPr>
              <a:t>	</a:t>
            </a:r>
            <a:r>
              <a:rPr lang="it-IT" sz="2200" dirty="0">
                <a:solidFill>
                  <a:srgbClr val="002060"/>
                </a:solidFill>
              </a:rPr>
              <a:t>#</a:t>
            </a:r>
            <a:r>
              <a:rPr lang="en-US" sz="2200" dirty="0">
                <a:solidFill>
                  <a:srgbClr val="002060"/>
                </a:solidFill>
              </a:rPr>
              <a:t>contains a string, a float, an integer, and another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A list within another list</a:t>
            </a:r>
          </a:p>
          <a:p>
            <a:r>
              <a:rPr lang="en-US" dirty="0"/>
              <a:t>Although a list can contain another list, the nested list still counts as a single element</a:t>
            </a:r>
          </a:p>
          <a:p>
            <a:pPr marL="800100" lvl="2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800100" lvl="2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&gt;&gt;&gt;[</a:t>
            </a:r>
            <a:r>
              <a:rPr lang="en-US" sz="2200" dirty="0">
                <a:solidFill>
                  <a:srgbClr val="C00000"/>
                </a:solidFill>
              </a:rPr>
              <a:t>'spam', 1, ['Brie', 'Roquefort', 'Pol le </a:t>
            </a:r>
            <a:r>
              <a:rPr lang="en-US" sz="2200" dirty="0" err="1">
                <a:solidFill>
                  <a:srgbClr val="C00000"/>
                </a:solidFill>
              </a:rPr>
              <a:t>Veq</a:t>
            </a:r>
            <a:r>
              <a:rPr lang="en-US" sz="2200" dirty="0">
                <a:solidFill>
                  <a:srgbClr val="C00000"/>
                </a:solidFill>
              </a:rPr>
              <a:t>'], [1, 2, 3]]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002060"/>
                </a:solidFill>
              </a:rPr>
              <a:t># the length of this list is four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 smtClean="0"/>
              <a:t>List - Matrices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Nested lists are often used to represent </a:t>
            </a:r>
            <a:r>
              <a:rPr lang="en-US" dirty="0" smtClean="0"/>
              <a:t>matrices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</a:t>
            </a:r>
            <a:r>
              <a:rPr lang="en-US" dirty="0" smtClean="0"/>
              <a:t>matrix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might </a:t>
            </a:r>
            <a:r>
              <a:rPr lang="en-US" dirty="0"/>
              <a:t>be represented as: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00000"/>
                </a:solidFill>
              </a:rPr>
              <a:t>	</a:t>
            </a:r>
            <a:r>
              <a:rPr lang="fr-FR" sz="2200" dirty="0" smtClean="0">
                <a:solidFill>
                  <a:srgbClr val="C00000"/>
                </a:solidFill>
              </a:rPr>
              <a:t>&gt;&gt;&gt; matrix1 </a:t>
            </a:r>
            <a:r>
              <a:rPr lang="fr-FR" sz="2200" dirty="0">
                <a:solidFill>
                  <a:srgbClr val="C00000"/>
                </a:solidFill>
              </a:rPr>
              <a:t>= [[1, 2, 3], [4, 5, 6], [7, 8, 9]]</a:t>
            </a:r>
          </a:p>
          <a:p>
            <a:endParaRPr lang="en-US" dirty="0" smtClean="0"/>
          </a:p>
          <a:p>
            <a:r>
              <a:rPr lang="en-US" dirty="0" smtClean="0"/>
              <a:t>matrix1 </a:t>
            </a:r>
            <a:r>
              <a:rPr lang="en-US" dirty="0"/>
              <a:t>is a list with three elements, where each element is a row of the </a:t>
            </a:r>
            <a:r>
              <a:rPr lang="en-US" dirty="0" smtClean="0"/>
              <a:t>matrix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738437"/>
            <a:ext cx="14859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 smtClean="0"/>
              <a:t>List </a:t>
            </a:r>
            <a:r>
              <a:rPr lang="en-US" dirty="0" smtClean="0"/>
              <a:t>– Matrices contd.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entire row from the matrix </a:t>
            </a:r>
            <a:r>
              <a:rPr lang="en-US" dirty="0" smtClean="0"/>
              <a:t>can be selected in </a:t>
            </a:r>
            <a:r>
              <a:rPr lang="en-US" dirty="0"/>
              <a:t>the usual way: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 matrix[1]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[</a:t>
            </a:r>
            <a:r>
              <a:rPr lang="en-US" dirty="0">
                <a:solidFill>
                  <a:srgbClr val="002060"/>
                </a:solidFill>
              </a:rPr>
              <a:t>4, 5, 6]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single element </a:t>
            </a:r>
            <a:r>
              <a:rPr lang="en-US" dirty="0" smtClean="0"/>
              <a:t>can be extracted from </a:t>
            </a:r>
            <a:r>
              <a:rPr lang="en-US" dirty="0"/>
              <a:t>the matrix using the double-index </a:t>
            </a:r>
            <a:r>
              <a:rPr lang="en-US" dirty="0" smtClean="0"/>
              <a:t>form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</a:t>
            </a:r>
            <a:r>
              <a:rPr lang="en-US" sz="2200" dirty="0" smtClean="0">
                <a:solidFill>
                  <a:srgbClr val="C00000"/>
                </a:solidFill>
              </a:rPr>
              <a:t>&gt;&gt;&gt; matrix[1][1]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5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The </a:t>
            </a:r>
            <a:r>
              <a:rPr lang="en-US" dirty="0" smtClean="0"/>
              <a:t>first </a:t>
            </a:r>
            <a:r>
              <a:rPr lang="en-US" dirty="0"/>
              <a:t>index selects the row, and the second index selects the </a:t>
            </a:r>
            <a:r>
              <a:rPr lang="en-US" dirty="0" smtClean="0"/>
              <a:t>column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small variation is to use a list of columns instead of a list of </a:t>
            </a:r>
            <a:r>
              <a:rPr lang="en-US" dirty="0" smtClean="0"/>
              <a:t>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</a:t>
            </a:r>
            <a:r>
              <a:rPr lang="en-US" dirty="0" smtClean="0"/>
              <a:t>List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most common way to traverse the elements of a list is with a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en-US" dirty="0" smtClean="0"/>
              <a:t>loop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2133600"/>
            <a:ext cx="9205406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List - Examples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Example1</a:t>
            </a:r>
          </a:p>
          <a:p>
            <a:pPr marL="857250" lvl="3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cheeses = ['Cheddar', 'Edam', 'Gouda']</a:t>
            </a:r>
          </a:p>
          <a:p>
            <a:pPr marL="857250" lvl="3" indent="0">
              <a:buNone/>
            </a:pPr>
            <a:r>
              <a:rPr lang="en-US" sz="2200" i="1" dirty="0">
                <a:solidFill>
                  <a:srgbClr val="C00000"/>
                </a:solidFill>
              </a:rPr>
              <a:t>for</a:t>
            </a:r>
            <a:r>
              <a:rPr lang="en-US" sz="2200" dirty="0">
                <a:solidFill>
                  <a:srgbClr val="C00000"/>
                </a:solidFill>
              </a:rPr>
              <a:t> cheese in cheeses:</a:t>
            </a:r>
          </a:p>
          <a:p>
            <a:pPr marL="857250" lvl="3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		print(cheese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</a:p>
          <a:p>
            <a:pPr marL="857250" lvl="3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Cheddar</a:t>
            </a:r>
          </a:p>
          <a:p>
            <a:pPr marL="857250" lvl="3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Edam</a:t>
            </a:r>
          </a:p>
          <a:p>
            <a:pPr marL="857250" lvl="3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Gouda</a:t>
            </a:r>
          </a:p>
          <a:p>
            <a:endParaRPr lang="en-US" dirty="0" smtClean="0"/>
          </a:p>
          <a:p>
            <a:r>
              <a:rPr lang="en-US" dirty="0" smtClean="0"/>
              <a:t>Example2</a:t>
            </a:r>
            <a:endParaRPr lang="en-US" sz="2200" dirty="0" smtClean="0">
              <a:solidFill>
                <a:srgbClr val="C00000"/>
              </a:solidFill>
            </a:endParaRPr>
          </a:p>
          <a:p>
            <a:pPr marL="857250" lvl="3" indent="0">
              <a:buNone/>
            </a:pPr>
            <a:r>
              <a:rPr lang="en-US" sz="2200" i="1" dirty="0" smtClean="0">
                <a:solidFill>
                  <a:srgbClr val="C00000"/>
                </a:solidFill>
              </a:rPr>
              <a:t>for </a:t>
            </a:r>
            <a:r>
              <a:rPr lang="en-US" sz="2200" dirty="0">
                <a:solidFill>
                  <a:srgbClr val="C00000"/>
                </a:solidFill>
              </a:rPr>
              <a:t>number in [1, 2, 3, 4]:</a:t>
            </a:r>
          </a:p>
          <a:p>
            <a:pPr marL="857250" lvl="3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		print(number</a:t>
            </a:r>
            <a:r>
              <a:rPr lang="en-US" sz="2200" dirty="0">
                <a:solidFill>
                  <a:srgbClr val="C00000"/>
                </a:solidFill>
              </a:rPr>
              <a:t>, end = " ")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1 </a:t>
            </a:r>
            <a:r>
              <a:rPr lang="en-US" dirty="0">
                <a:solidFill>
                  <a:srgbClr val="0070C0"/>
                </a:solidFill>
              </a:rPr>
              <a:t>2 3 4</a:t>
            </a:r>
          </a:p>
        </p:txBody>
      </p:sp>
    </p:spTree>
    <p:extLst>
      <p:ext uri="{BB962C8B-B14F-4D97-AF65-F5344CB8AC3E}">
        <p14:creationId xmlns:p14="http://schemas.microsoft.com/office/powerpoint/2010/main" val="30565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an Empty List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i="1" dirty="0"/>
              <a:t>for</a:t>
            </a:r>
            <a:r>
              <a:rPr lang="en-US" dirty="0"/>
              <a:t> loop over an empty list never executes the body</a:t>
            </a:r>
          </a:p>
          <a:p>
            <a:pPr marL="400050" lvl="2" indent="0"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 marL="400050" lvl="2" indent="0">
              <a:buNone/>
            </a:pPr>
            <a:r>
              <a:rPr lang="en-US" sz="2200" i="1" dirty="0">
                <a:solidFill>
                  <a:srgbClr val="C00000"/>
                </a:solidFill>
              </a:rPr>
              <a:t>for</a:t>
            </a:r>
            <a:r>
              <a:rPr lang="en-US" sz="2200" dirty="0">
                <a:solidFill>
                  <a:srgbClr val="C00000"/>
                </a:solidFill>
              </a:rPr>
              <a:t> x in []:</a:t>
            </a:r>
          </a:p>
          <a:p>
            <a:pPr marL="400050" lvl="2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print('This never happens.‘)</a:t>
            </a:r>
          </a:p>
        </p:txBody>
      </p:sp>
    </p:spTree>
    <p:extLst>
      <p:ext uri="{BB962C8B-B14F-4D97-AF65-F5344CB8AC3E}">
        <p14:creationId xmlns:p14="http://schemas.microsoft.com/office/powerpoint/2010/main" val="353414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General and Index-based </a:t>
            </a:r>
            <a:r>
              <a:rPr lang="en-US" sz="4000" i="1" dirty="0" smtClean="0"/>
              <a:t>for</a:t>
            </a:r>
            <a:r>
              <a:rPr lang="en-US" sz="4000" dirty="0" smtClean="0"/>
              <a:t> Loops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#to compute the sum of elements in a list using general </a:t>
            </a:r>
            <a:r>
              <a:rPr lang="en-US" sz="2200" i="1" dirty="0" smtClean="0">
                <a:solidFill>
                  <a:srgbClr val="002060"/>
                </a:solidFill>
              </a:rPr>
              <a:t>for</a:t>
            </a:r>
            <a:r>
              <a:rPr lang="en-US" sz="2200" dirty="0" smtClean="0">
                <a:solidFill>
                  <a:srgbClr val="002060"/>
                </a:solidFill>
              </a:rPr>
              <a:t> loop</a:t>
            </a: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list </a:t>
            </a:r>
            <a:r>
              <a:rPr lang="en-US" sz="2200" dirty="0">
                <a:solidFill>
                  <a:srgbClr val="C00000"/>
                </a:solidFill>
              </a:rPr>
              <a:t>= [1,2,3,4,5]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sum=0</a:t>
            </a: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i="1" dirty="0" smtClean="0">
                <a:solidFill>
                  <a:srgbClr val="C00000"/>
                </a:solidFill>
              </a:rPr>
              <a:t>for 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element  in list: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	sum=</a:t>
            </a:r>
            <a:r>
              <a:rPr lang="en-US" sz="2200" dirty="0" err="1" smtClean="0">
                <a:solidFill>
                  <a:srgbClr val="C00000"/>
                </a:solidFill>
              </a:rPr>
              <a:t>sum+element</a:t>
            </a:r>
            <a:endParaRPr lang="en-US" sz="22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print(sum)</a:t>
            </a:r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#to compute the sum of elements in a </a:t>
            </a:r>
            <a:r>
              <a:rPr lang="en-US" sz="2200" dirty="0" smtClean="0">
                <a:solidFill>
                  <a:srgbClr val="002060"/>
                </a:solidFill>
              </a:rPr>
              <a:t>list using </a:t>
            </a:r>
            <a:r>
              <a:rPr lang="en-US" sz="2200" i="1" dirty="0" smtClean="0">
                <a:solidFill>
                  <a:srgbClr val="002060"/>
                </a:solidFill>
              </a:rPr>
              <a:t>index based for </a:t>
            </a:r>
            <a:r>
              <a:rPr lang="en-US" sz="2200" dirty="0" smtClean="0">
                <a:solidFill>
                  <a:srgbClr val="002060"/>
                </a:solidFill>
              </a:rPr>
              <a:t>loop</a:t>
            </a: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list </a:t>
            </a:r>
            <a:r>
              <a:rPr lang="en-US" sz="2200" dirty="0">
                <a:solidFill>
                  <a:srgbClr val="C00000"/>
                </a:solidFill>
              </a:rPr>
              <a:t>= [1,2,3,4,5]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sum=0</a:t>
            </a: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i="1" dirty="0" smtClean="0">
                <a:solidFill>
                  <a:srgbClr val="C00000"/>
                </a:solidFill>
              </a:rPr>
              <a:t>for</a:t>
            </a:r>
            <a:r>
              <a:rPr lang="en-US" sz="2200" dirty="0" smtClean="0">
                <a:solidFill>
                  <a:srgbClr val="C00000"/>
                </a:solidFill>
              </a:rPr>
              <a:t>  </a:t>
            </a:r>
            <a:r>
              <a:rPr lang="en-US" sz="2200" dirty="0">
                <a:solidFill>
                  <a:srgbClr val="C00000"/>
                </a:solidFill>
              </a:rPr>
              <a:t>index  in range(0,len(list)): </a:t>
            </a:r>
            <a:r>
              <a:rPr lang="en-US" sz="2200" dirty="0" smtClean="0">
                <a:solidFill>
                  <a:srgbClr val="C0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</a:t>
            </a:r>
            <a:r>
              <a:rPr lang="en-US" sz="2200" dirty="0" smtClean="0">
                <a:solidFill>
                  <a:srgbClr val="C00000"/>
                </a:solidFill>
              </a:rPr>
              <a:t>sum=sum </a:t>
            </a:r>
            <a:r>
              <a:rPr lang="en-US" sz="2200" dirty="0">
                <a:solidFill>
                  <a:srgbClr val="C00000"/>
                </a:solidFill>
              </a:rPr>
              <a:t>+ list[index</a:t>
            </a:r>
            <a:r>
              <a:rPr lang="en-US" sz="2200" dirty="0" smtClean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print(sum)</a:t>
            </a: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98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Operations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en-US" dirty="0"/>
              <a:t> operator concatenates </a:t>
            </a:r>
            <a:r>
              <a:rPr lang="en-US" dirty="0" smtClean="0"/>
              <a:t>lists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= [1, 2, 3]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b </a:t>
            </a:r>
            <a:r>
              <a:rPr lang="en-US" dirty="0">
                <a:solidFill>
                  <a:srgbClr val="C00000"/>
                </a:solidFill>
              </a:rPr>
              <a:t>= [4, 5, 6]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c </a:t>
            </a:r>
            <a:r>
              <a:rPr lang="en-US" dirty="0">
                <a:solidFill>
                  <a:srgbClr val="C00000"/>
                </a:solidFill>
              </a:rPr>
              <a:t>= a + b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print(c)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[1, 2, 3, 4, 5, 6]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/>
              <a:t> operator repeats a list a given number of </a:t>
            </a:r>
            <a:r>
              <a:rPr lang="en-US" dirty="0" smtClean="0"/>
              <a:t>times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[0] * 4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[0, 0, 0, 0]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[1, 2, 3] * 3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[1, 2, 3, 1, 2, 3, 1, 2, 3</a:t>
            </a:r>
            <a:r>
              <a:rPr lang="en-US" dirty="0" smtClean="0">
                <a:solidFill>
                  <a:srgbClr val="0070C0"/>
                </a:solidFill>
              </a:rPr>
              <a:t>]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Slices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5875"/>
            <a:ext cx="10972800" cy="4840291"/>
          </a:xfrm>
        </p:spPr>
        <p:txBody>
          <a:bodyPr>
            <a:no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list slice </a:t>
            </a:r>
            <a:r>
              <a:rPr lang="en-US" dirty="0" smtClean="0"/>
              <a:t>is a sub list extracted from a list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L </a:t>
            </a:r>
            <a:r>
              <a:rPr lang="en-US" dirty="0">
                <a:solidFill>
                  <a:srgbClr val="C00000"/>
                </a:solidFill>
              </a:rPr>
              <a:t>= ['a', 'b', 'c', 'd', 'e', 'f']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L[1:3]	</a:t>
            </a:r>
            <a:r>
              <a:rPr lang="en-US" dirty="0" smtClean="0">
                <a:solidFill>
                  <a:srgbClr val="002060"/>
                </a:solidFill>
              </a:rPr>
              <a:t>#slice of L from 1 to 3 (exclusive)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['b', 'c']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L[: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 smtClean="0">
                <a:solidFill>
                  <a:srgbClr val="C00000"/>
                </a:solidFill>
              </a:rPr>
              <a:t>]	</a:t>
            </a:r>
            <a:r>
              <a:rPr lang="en-US" dirty="0">
                <a:solidFill>
                  <a:srgbClr val="002060"/>
                </a:solidFill>
              </a:rPr>
              <a:t>#slice of L from </a:t>
            </a:r>
            <a:r>
              <a:rPr lang="en-US" dirty="0" smtClean="0">
                <a:solidFill>
                  <a:srgbClr val="002060"/>
                </a:solidFill>
              </a:rPr>
              <a:t>the beginning till 4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>
                <a:solidFill>
                  <a:srgbClr val="0070C0"/>
                </a:solidFill>
              </a:rPr>
              <a:t>'a', 'b', 'c', 'd']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L[3:]	</a:t>
            </a:r>
            <a:r>
              <a:rPr lang="en-US" dirty="0">
                <a:solidFill>
                  <a:srgbClr val="002060"/>
                </a:solidFill>
              </a:rPr>
              <a:t> #slice of L from </a:t>
            </a:r>
            <a:r>
              <a:rPr lang="en-US" dirty="0" smtClean="0">
                <a:solidFill>
                  <a:srgbClr val="002060"/>
                </a:solidFill>
              </a:rPr>
              <a:t>3  till the end of the list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['d', 'e', 'f']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lvl="1" indent="0">
              <a:buNone/>
            </a:pPr>
            <a:r>
              <a:rPr lang="en-US" dirty="0" smtClean="0"/>
              <a:t>       </a:t>
            </a:r>
            <a:r>
              <a:rPr lang="en-US" sz="2400" dirty="0" smtClean="0">
                <a:solidFill>
                  <a:srgbClr val="C00000"/>
                </a:solidFill>
              </a:rPr>
              <a:t>&gt;&gt;&gt; </a:t>
            </a:r>
            <a:r>
              <a:rPr lang="en-US" sz="2400" dirty="0">
                <a:solidFill>
                  <a:srgbClr val="C00000"/>
                </a:solidFill>
              </a:rPr>
              <a:t>t</a:t>
            </a:r>
            <a:r>
              <a:rPr lang="en-US" sz="2400" dirty="0" smtClean="0">
                <a:solidFill>
                  <a:srgbClr val="C00000"/>
                </a:solidFill>
              </a:rPr>
              <a:t>[:]	</a:t>
            </a:r>
            <a:r>
              <a:rPr lang="en-US" dirty="0">
                <a:solidFill>
                  <a:srgbClr val="002060"/>
                </a:solidFill>
              </a:rPr>
              <a:t># slice is a copy of the whole list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['a', 'b', 'c', 'd', 'e', 'f']	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77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lecture, student will be able to </a:t>
            </a:r>
          </a:p>
          <a:p>
            <a:pPr lvl="1"/>
            <a:r>
              <a:rPr lang="en-US" dirty="0" smtClean="0"/>
              <a:t>Explain </a:t>
            </a:r>
            <a:r>
              <a:rPr lang="en-US" dirty="0"/>
              <a:t>list operations</a:t>
            </a:r>
          </a:p>
          <a:p>
            <a:pPr lvl="1"/>
            <a:r>
              <a:rPr lang="en-US" dirty="0"/>
              <a:t>Construct lists and access items in those lists</a:t>
            </a:r>
          </a:p>
          <a:p>
            <a:pPr lvl="1"/>
            <a:r>
              <a:rPr lang="en-US" dirty="0"/>
              <a:t>Use methods to manipulate lists</a:t>
            </a:r>
            <a:endParaRPr lang="en-US" sz="3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Slices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Since </a:t>
            </a:r>
            <a:r>
              <a:rPr lang="en-US" dirty="0"/>
              <a:t>lists are mutable, it is often useful to make a copy before performing operations </a:t>
            </a:r>
            <a:r>
              <a:rPr lang="en-US" dirty="0" smtClean="0"/>
              <a:t>that fold</a:t>
            </a:r>
            <a:r>
              <a:rPr lang="en-US" dirty="0"/>
              <a:t>, spindle or mutilate </a:t>
            </a:r>
            <a:r>
              <a:rPr lang="en-US" dirty="0" smtClean="0"/>
              <a:t>lists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slice operator on the left side of an assignment can update multiple </a:t>
            </a:r>
            <a:r>
              <a:rPr lang="en-US" dirty="0" smtClean="0"/>
              <a:t>elements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L </a:t>
            </a:r>
            <a:r>
              <a:rPr lang="en-US" dirty="0">
                <a:solidFill>
                  <a:srgbClr val="C00000"/>
                </a:solidFill>
              </a:rPr>
              <a:t>= ['a', 'b', 'c', 'd', 'e', 'f']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L[1:3</a:t>
            </a:r>
            <a:r>
              <a:rPr lang="en-US" dirty="0">
                <a:solidFill>
                  <a:srgbClr val="C00000"/>
                </a:solidFill>
              </a:rPr>
              <a:t>] = ['x', 'y']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print(L)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['a', 'x', 'y', 'd', 'e', 'f</a:t>
            </a:r>
            <a:r>
              <a:rPr lang="en-US" dirty="0" smtClean="0">
                <a:solidFill>
                  <a:srgbClr val="0070C0"/>
                </a:solidFill>
              </a:rPr>
              <a:t>']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L[1:3] = </a:t>
            </a:r>
            <a:r>
              <a:rPr lang="en-US" dirty="0" smtClean="0">
                <a:solidFill>
                  <a:srgbClr val="C00000"/>
                </a:solidFill>
              </a:rPr>
              <a:t>[‘w']	</a:t>
            </a:r>
            <a:r>
              <a:rPr lang="en-US" dirty="0" smtClean="0">
                <a:solidFill>
                  <a:srgbClr val="002060"/>
                </a:solidFill>
              </a:rPr>
              <a:t>#fewer number of elements than the number of elements deleted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print(L)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>
                <a:solidFill>
                  <a:srgbClr val="0070C0"/>
                </a:solidFill>
              </a:rPr>
              <a:t>'a', 'w', 'd', 'e', 'f']  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8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Elements Within a List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Checking for existence</a:t>
            </a:r>
          </a:p>
          <a:p>
            <a:r>
              <a:rPr lang="en-US" dirty="0" smtClean="0"/>
              <a:t>The</a:t>
            </a:r>
            <a:r>
              <a:rPr lang="en-US" dirty="0" smtClean="0">
                <a:solidFill>
                  <a:srgbClr val="0070C0"/>
                </a:solidFill>
              </a:rPr>
              <a:t> in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0070C0"/>
                </a:solidFill>
              </a:rPr>
              <a:t> not in </a:t>
            </a:r>
            <a:r>
              <a:rPr lang="en-US" dirty="0" smtClean="0"/>
              <a:t>operators are used to verify whether a particular element is present in list or not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&gt;&gt;&gt;L=[5,2,3]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&gt;&gt;&gt;3 </a:t>
            </a:r>
            <a:r>
              <a:rPr lang="en-US" dirty="0">
                <a:solidFill>
                  <a:srgbClr val="C00000"/>
                </a:solidFill>
              </a:rPr>
              <a:t>in 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True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4 </a:t>
            </a:r>
            <a:r>
              <a:rPr lang="en-US" dirty="0">
                <a:solidFill>
                  <a:srgbClr val="C00000"/>
                </a:solidFill>
              </a:rPr>
              <a:t>in 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False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4 </a:t>
            </a:r>
            <a:r>
              <a:rPr lang="en-US" dirty="0">
                <a:solidFill>
                  <a:srgbClr val="C00000"/>
                </a:solidFill>
              </a:rPr>
              <a:t>not in 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True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52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Operators </a:t>
            </a:r>
            <a:r>
              <a:rPr lang="en-US" dirty="0"/>
              <a:t>and </a:t>
            </a:r>
            <a:r>
              <a:rPr lang="en-US" dirty="0" smtClean="0"/>
              <a:t>Functions Used </a:t>
            </a:r>
            <a:r>
              <a:rPr lang="en-US" dirty="0"/>
              <a:t>with </a:t>
            </a:r>
            <a:r>
              <a:rPr lang="en-US" dirty="0" smtClean="0"/>
              <a:t>Lists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469" y="1089026"/>
            <a:ext cx="8133319" cy="544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Elements Within a List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Counting occurrences</a:t>
            </a:r>
          </a:p>
          <a:p>
            <a:r>
              <a:rPr lang="en-US" dirty="0" smtClean="0"/>
              <a:t>The</a:t>
            </a:r>
            <a:r>
              <a:rPr lang="en-US" dirty="0" smtClean="0">
                <a:solidFill>
                  <a:srgbClr val="0070C0"/>
                </a:solidFill>
              </a:rPr>
              <a:t> count() </a:t>
            </a:r>
            <a:r>
              <a:rPr lang="en-US" dirty="0" smtClean="0"/>
              <a:t>gives how many instances of the specified object is present in the list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&gt;&gt;&gt;L</a:t>
            </a:r>
            <a:r>
              <a:rPr lang="en-US" dirty="0">
                <a:solidFill>
                  <a:srgbClr val="C00000"/>
                </a:solidFill>
              </a:rPr>
              <a:t>=[5,2,3,2]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L.count</a:t>
            </a:r>
            <a:r>
              <a:rPr lang="en-US" dirty="0" smtClean="0">
                <a:solidFill>
                  <a:srgbClr val="C00000"/>
                </a:solidFill>
              </a:rPr>
              <a:t>(3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L.count</a:t>
            </a:r>
            <a:r>
              <a:rPr lang="en-US" dirty="0" smtClean="0">
                <a:solidFill>
                  <a:srgbClr val="C00000"/>
                </a:solidFill>
              </a:rPr>
              <a:t>(4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Locating elements</a:t>
            </a:r>
          </a:p>
          <a:p>
            <a:r>
              <a:rPr lang="en-US" dirty="0" smtClean="0"/>
              <a:t>The</a:t>
            </a:r>
            <a:r>
              <a:rPr lang="en-US" dirty="0" smtClean="0">
                <a:solidFill>
                  <a:srgbClr val="0070C0"/>
                </a:solidFill>
              </a:rPr>
              <a:t> index() </a:t>
            </a:r>
            <a:r>
              <a:rPr lang="en-US" dirty="0" smtClean="0"/>
              <a:t>searches for the first occurrence of an element within a list and returns the index where it was found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L</a:t>
            </a:r>
            <a:r>
              <a:rPr lang="en-US" dirty="0">
                <a:solidFill>
                  <a:srgbClr val="C00000"/>
                </a:solidFill>
              </a:rPr>
              <a:t>=[5,2,3,2]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L.index</a:t>
            </a:r>
            <a:r>
              <a:rPr lang="en-US" dirty="0" smtClean="0">
                <a:solidFill>
                  <a:srgbClr val="C00000"/>
                </a:solidFill>
              </a:rPr>
              <a:t>(2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Elements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8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append() -</a:t>
            </a:r>
            <a:r>
              <a:rPr lang="en-US" sz="2400" dirty="0" smtClean="0"/>
              <a:t>adds </a:t>
            </a:r>
            <a:r>
              <a:rPr lang="en-US" sz="2400" dirty="0"/>
              <a:t>a new </a:t>
            </a:r>
            <a:r>
              <a:rPr lang="en-US" sz="2400" dirty="0" smtClean="0"/>
              <a:t>element to </a:t>
            </a:r>
            <a:r>
              <a:rPr lang="en-US" sz="2400" dirty="0"/>
              <a:t>the end of a </a:t>
            </a:r>
            <a:r>
              <a:rPr lang="en-US" sz="2400" dirty="0" smtClean="0"/>
              <a:t>list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L </a:t>
            </a:r>
            <a:r>
              <a:rPr lang="en-US" dirty="0">
                <a:solidFill>
                  <a:srgbClr val="C00000"/>
                </a:solidFill>
              </a:rPr>
              <a:t>= ['a', 'b', 'c']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L.append</a:t>
            </a:r>
            <a:r>
              <a:rPr lang="en-US" dirty="0">
                <a:solidFill>
                  <a:srgbClr val="C00000"/>
                </a:solidFill>
              </a:rPr>
              <a:t>('d')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print(L)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['a', 'b', 'c', 'd']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extend() - </a:t>
            </a:r>
            <a:r>
              <a:rPr lang="en-US" sz="2400" dirty="0" smtClean="0"/>
              <a:t>takes </a:t>
            </a:r>
            <a:r>
              <a:rPr lang="en-US" sz="2400" dirty="0"/>
              <a:t>a list as an argument and appends all of the elements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t1 = ['a', 'b', 'c']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t2 = ['d', 'e']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t1.extend(t2)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print(t1)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['a', 'b', 'c', 'd', 'e']</a:t>
            </a:r>
          </a:p>
        </p:txBody>
      </p:sp>
    </p:spTree>
    <p:extLst>
      <p:ext uri="{BB962C8B-B14F-4D97-AF65-F5344CB8AC3E}">
        <p14:creationId xmlns:p14="http://schemas.microsoft.com/office/powerpoint/2010/main" val="38603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Elements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8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insert() - </a:t>
            </a:r>
            <a:r>
              <a:rPr lang="en-US" sz="2400" dirty="0" smtClean="0"/>
              <a:t>Add </a:t>
            </a:r>
            <a:r>
              <a:rPr lang="en-US" sz="2400" dirty="0"/>
              <a:t>a data item before a specific slot location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L </a:t>
            </a:r>
            <a:r>
              <a:rPr lang="en-US" dirty="0" smtClean="0">
                <a:solidFill>
                  <a:srgbClr val="C00000"/>
                </a:solidFill>
              </a:rPr>
              <a:t>= ['a', 'b', 'c']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L.insert</a:t>
            </a:r>
            <a:r>
              <a:rPr lang="en-US" dirty="0">
                <a:solidFill>
                  <a:srgbClr val="C00000"/>
                </a:solidFill>
              </a:rPr>
              <a:t>(2</a:t>
            </a:r>
            <a:r>
              <a:rPr lang="en-US" dirty="0" smtClean="0">
                <a:solidFill>
                  <a:srgbClr val="C00000"/>
                </a:solidFill>
              </a:rPr>
              <a:t>,‘x')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print(L)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[</a:t>
            </a:r>
            <a:r>
              <a:rPr lang="en-US" dirty="0">
                <a:solidFill>
                  <a:srgbClr val="002060"/>
                </a:solidFill>
              </a:rPr>
              <a:t>'a', 'b', 'x', 'c']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Elements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5876"/>
            <a:ext cx="10972800" cy="484029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pop()</a:t>
            </a:r>
          </a:p>
          <a:p>
            <a:pPr lvl="1"/>
            <a:r>
              <a:rPr lang="en-US" sz="2400" dirty="0"/>
              <a:t>modifies the list and returns the element that was removed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>
                <a:solidFill>
                  <a:srgbClr val="C00000"/>
                </a:solidFill>
              </a:rPr>
              <a:t>= ['a', 'b', 'c', 'd', 'e']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L.pop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'e‘</a:t>
            </a: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sz="2400" dirty="0"/>
              <a:t>to remove an element using </a:t>
            </a:r>
            <a:r>
              <a:rPr lang="en-US" sz="2400" dirty="0" smtClean="0"/>
              <a:t>index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 = ['a', 'b', 'c']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x = </a:t>
            </a:r>
            <a:r>
              <a:rPr lang="en-US" dirty="0" err="1">
                <a:solidFill>
                  <a:srgbClr val="C00000"/>
                </a:solidFill>
              </a:rPr>
              <a:t>L.pop</a:t>
            </a:r>
            <a:r>
              <a:rPr lang="en-US" dirty="0">
                <a:solidFill>
                  <a:srgbClr val="C00000"/>
                </a:solidFill>
              </a:rPr>
              <a:t>(1)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print(L)</a:t>
            </a:r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002060"/>
                </a:solidFill>
              </a:rPr>
              <a:t>'a', 'c']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print(x)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80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Elements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5876"/>
            <a:ext cx="10972800" cy="4840290"/>
          </a:xfrm>
        </p:spPr>
        <p:txBody>
          <a:bodyPr>
            <a:noAutofit/>
          </a:bodyPr>
          <a:lstStyle/>
          <a:p>
            <a:pPr lvl="1"/>
            <a:r>
              <a:rPr lang="en-US" sz="2400" dirty="0" smtClean="0"/>
              <a:t>To remove the value</a:t>
            </a:r>
            <a:r>
              <a:rPr lang="en-US" sz="2400" dirty="0"/>
              <a:t>, </a:t>
            </a:r>
            <a:r>
              <a:rPr lang="en-US" sz="2400" dirty="0" smtClean="0"/>
              <a:t>use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del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operator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L = ['a', 'b', 'c']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del L[1]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print(L)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['a', 'c']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/>
              <a:t>To remove more than one element, use del with a slice index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 = ['a', 'b', 'c', 'd', 'e', 'f']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del L[1:5]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print(L)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['a', 'f']</a:t>
            </a:r>
          </a:p>
        </p:txBody>
      </p:sp>
    </p:spTree>
    <p:extLst>
      <p:ext uri="{BB962C8B-B14F-4D97-AF65-F5344CB8AC3E}">
        <p14:creationId xmlns:p14="http://schemas.microsoft.com/office/powerpoint/2010/main" val="21783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Elements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5876"/>
            <a:ext cx="10972800" cy="484029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remove()</a:t>
            </a:r>
          </a:p>
          <a:p>
            <a:pPr lvl="1"/>
            <a:r>
              <a:rPr lang="en-US" sz="2400" dirty="0"/>
              <a:t>Remove a specific data from the list; not using the index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 = ['a', 'b', 'c']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L.remove</a:t>
            </a:r>
            <a:r>
              <a:rPr lang="en-US" dirty="0">
                <a:solidFill>
                  <a:srgbClr val="C00000"/>
                </a:solidFill>
              </a:rPr>
              <a:t>('b')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print(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[</a:t>
            </a:r>
            <a:r>
              <a:rPr lang="en-US" dirty="0">
                <a:solidFill>
                  <a:srgbClr val="002060"/>
                </a:solidFill>
              </a:rPr>
              <a:t>'a', 'c']</a:t>
            </a:r>
          </a:p>
        </p:txBody>
      </p:sp>
    </p:spTree>
    <p:extLst>
      <p:ext uri="{BB962C8B-B14F-4D97-AF65-F5344CB8AC3E}">
        <p14:creationId xmlns:p14="http://schemas.microsoft.com/office/powerpoint/2010/main" val="198478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Methods for Inserting and Removing </a:t>
            </a:r>
            <a:r>
              <a:rPr lang="en-US" dirty="0"/>
              <a:t>E</a:t>
            </a:r>
            <a:r>
              <a:rPr lang="en-US" dirty="0" smtClean="0"/>
              <a:t>lements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930" y="1615281"/>
            <a:ext cx="10188139" cy="322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sz="2400" dirty="0" smtClean="0"/>
              <a:t>Creating lists</a:t>
            </a:r>
          </a:p>
          <a:p>
            <a:r>
              <a:rPr lang="en-US" dirty="0" smtClean="0"/>
              <a:t>Traversing a list</a:t>
            </a:r>
          </a:p>
          <a:p>
            <a:r>
              <a:rPr lang="en-US" sz="2400" dirty="0" smtClean="0"/>
              <a:t>List methods</a:t>
            </a:r>
          </a:p>
          <a:p>
            <a:r>
              <a:rPr lang="en-US" dirty="0" smtClean="0"/>
              <a:t>List and strings</a:t>
            </a:r>
          </a:p>
          <a:p>
            <a:r>
              <a:rPr lang="en-US" dirty="0" smtClean="0"/>
              <a:t>List mutability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Elements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sort() </a:t>
            </a:r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sz="2400" dirty="0" smtClean="0"/>
              <a:t>arranges </a:t>
            </a:r>
            <a:r>
              <a:rPr lang="en-US" sz="2400" dirty="0"/>
              <a:t>the elements of the list from low to high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>
                <a:solidFill>
                  <a:srgbClr val="C00000"/>
                </a:solidFill>
              </a:rPr>
              <a:t>= ['d', 'c', 'e', 'b', 'a']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L.sort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print(L)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['a', 'b', 'c', 'd', 'e']</a:t>
            </a:r>
          </a:p>
        </p:txBody>
      </p:sp>
    </p:spTree>
    <p:extLst>
      <p:ext uri="{BB962C8B-B14F-4D97-AF65-F5344CB8AC3E}">
        <p14:creationId xmlns:p14="http://schemas.microsoft.com/office/powerpoint/2010/main" val="41174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Smallest and Largest Element in a List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5876"/>
            <a:ext cx="10972800" cy="484029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min()</a:t>
            </a:r>
          </a:p>
          <a:p>
            <a:pPr lvl="1"/>
            <a:r>
              <a:rPr lang="en-US" sz="2400" dirty="0" smtClean="0"/>
              <a:t>Return the smallest element in the list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L = [</a:t>
            </a:r>
            <a:r>
              <a:rPr lang="en-US" dirty="0">
                <a:solidFill>
                  <a:srgbClr val="C00000"/>
                </a:solidFill>
              </a:rPr>
              <a:t>1,2,-3,2.5</a:t>
            </a:r>
            <a:r>
              <a:rPr lang="en-US" dirty="0" smtClean="0">
                <a:solidFill>
                  <a:srgbClr val="C00000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print(min(L))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-3</a:t>
            </a: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max()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sz="2400" dirty="0"/>
              <a:t>Return the </a:t>
            </a:r>
            <a:r>
              <a:rPr lang="en-US" sz="2400" dirty="0" smtClean="0"/>
              <a:t>largest </a:t>
            </a:r>
            <a:r>
              <a:rPr lang="en-US" sz="2400" dirty="0"/>
              <a:t>element in the list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 = [1,2,-3,2.5]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print(max(L</a:t>
            </a:r>
            <a:r>
              <a:rPr lang="en-US" dirty="0">
                <a:solidFill>
                  <a:srgbClr val="C00000"/>
                </a:solidFill>
              </a:rPr>
              <a:t>))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2.5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the bracket operator appears on the left side of </a:t>
            </a:r>
            <a:r>
              <a:rPr lang="en-US" dirty="0" smtClean="0"/>
              <a:t>an assignment</a:t>
            </a:r>
            <a:r>
              <a:rPr lang="en-US" dirty="0"/>
              <a:t>, it identifies the element of the list that will be </a:t>
            </a:r>
            <a:r>
              <a:rPr lang="en-US" dirty="0" smtClean="0"/>
              <a:t>assigned</a:t>
            </a:r>
            <a:endParaRPr lang="en-US" dirty="0"/>
          </a:p>
          <a:p>
            <a:pPr marL="400050" lvl="1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numbers = [17, 123]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numbers[1] = 5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print(numbers)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[17, 5]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one-eth element of numbers, which used to be 123, is now 5.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912" y="2876551"/>
            <a:ext cx="4110038" cy="192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8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</a:t>
            </a:r>
            <a:r>
              <a:rPr lang="en-US" dirty="0" smtClean="0"/>
              <a:t>Elements </a:t>
            </a:r>
            <a:r>
              <a:rPr lang="en-US" dirty="0"/>
              <a:t>in a List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At any </a:t>
            </a:r>
            <a:r>
              <a:rPr lang="en-US" dirty="0" smtClean="0"/>
              <a:t>point in </a:t>
            </a:r>
            <a:r>
              <a:rPr lang="en-US" dirty="0"/>
              <a:t>a list’s lifetime, elements can be inserted, removed, or </a:t>
            </a:r>
            <a:r>
              <a:rPr lang="en-US" dirty="0" smtClean="0"/>
              <a:t>replaced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# Code to </a:t>
            </a:r>
            <a:r>
              <a:rPr lang="en-US" dirty="0">
                <a:solidFill>
                  <a:srgbClr val="002060"/>
                </a:solidFill>
              </a:rPr>
              <a:t>replace each number in a list with its </a:t>
            </a:r>
            <a:r>
              <a:rPr lang="en-US" dirty="0" smtClean="0">
                <a:solidFill>
                  <a:srgbClr val="002060"/>
                </a:solidFill>
              </a:rPr>
              <a:t>square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numbers = [2, 3, 4, 5]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numbers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[2, 3, 4, 5]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for index in range(</a:t>
            </a:r>
            <a:r>
              <a:rPr lang="en-US" dirty="0" err="1">
                <a:solidFill>
                  <a:srgbClr val="C00000"/>
                </a:solidFill>
              </a:rPr>
              <a:t>len</a:t>
            </a:r>
            <a:r>
              <a:rPr lang="en-US" dirty="0">
                <a:solidFill>
                  <a:srgbClr val="C00000"/>
                </a:solidFill>
              </a:rPr>
              <a:t>(numbers</a:t>
            </a:r>
            <a:r>
              <a:rPr lang="en-US" dirty="0" smtClean="0">
                <a:solidFill>
                  <a:srgbClr val="C00000"/>
                </a:solidFill>
              </a:rPr>
              <a:t>)):	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# </a:t>
            </a:r>
            <a:r>
              <a:rPr lang="en-US" dirty="0" err="1">
                <a:solidFill>
                  <a:srgbClr val="002060"/>
                </a:solidFill>
              </a:rPr>
              <a:t>len</a:t>
            </a:r>
            <a:r>
              <a:rPr lang="en-US" dirty="0">
                <a:solidFill>
                  <a:srgbClr val="002060"/>
                </a:solidFill>
              </a:rPr>
              <a:t>() is used to count the number of </a:t>
            </a:r>
            <a:r>
              <a:rPr lang="en-US" dirty="0" smtClean="0">
                <a:solidFill>
                  <a:srgbClr val="002060"/>
                </a:solidFill>
              </a:rPr>
              <a:t>							# elements </a:t>
            </a:r>
            <a:r>
              <a:rPr lang="en-US" dirty="0">
                <a:solidFill>
                  <a:srgbClr val="002060"/>
                </a:solidFill>
              </a:rPr>
              <a:t>in a list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		numbers[index</a:t>
            </a:r>
            <a:r>
              <a:rPr lang="en-US" dirty="0">
                <a:solidFill>
                  <a:srgbClr val="C00000"/>
                </a:solidFill>
              </a:rPr>
              <a:t>] = numbers[index] ** 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numbers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[4, 9, 16, 25]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</a:t>
            </a:r>
            <a:r>
              <a:rPr lang="en-US" dirty="0" smtClean="0"/>
              <a:t>Values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Consider the two assignment </a:t>
            </a:r>
            <a:r>
              <a:rPr lang="en-US" dirty="0"/>
              <a:t>statements: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a = 'banana'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b = 'banana'</a:t>
            </a:r>
          </a:p>
          <a:p>
            <a:r>
              <a:rPr lang="en-US" dirty="0" smtClean="0"/>
              <a:t>a </a:t>
            </a:r>
            <a:r>
              <a:rPr lang="en-US" dirty="0"/>
              <a:t>and b both refer to a string, but we don’t know whether they refer to </a:t>
            </a:r>
            <a:r>
              <a:rPr lang="en-US" dirty="0" smtClean="0"/>
              <a:t>the same string</a:t>
            </a:r>
          </a:p>
          <a:p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two possible </a:t>
            </a:r>
            <a:r>
              <a:rPr lang="en-US" dirty="0" smtClean="0"/>
              <a:t>states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one case, a and b refer to two different objects that have the same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second case</a:t>
            </a:r>
            <a:r>
              <a:rPr lang="en-US" dirty="0"/>
              <a:t>, they refer to the same </a:t>
            </a:r>
            <a:r>
              <a:rPr lang="en-US" dirty="0" smtClean="0"/>
              <a:t>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886200"/>
            <a:ext cx="5502349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</a:t>
            </a:r>
            <a:r>
              <a:rPr lang="en-US" dirty="0" smtClean="0"/>
              <a:t>Values contd.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check whether two variables refer to the same object, </a:t>
            </a: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is</a:t>
            </a:r>
            <a:r>
              <a:rPr lang="en-US" dirty="0"/>
              <a:t> </a:t>
            </a:r>
            <a:r>
              <a:rPr lang="en-US" dirty="0" smtClean="0"/>
              <a:t>operator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a = 'banana'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b = 'banana'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a is b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True</a:t>
            </a:r>
          </a:p>
          <a:p>
            <a:endParaRPr lang="en-US" dirty="0" smtClean="0"/>
          </a:p>
          <a:p>
            <a:r>
              <a:rPr lang="en-US" dirty="0" smtClean="0"/>
              <a:t>Python created </a:t>
            </a:r>
            <a:r>
              <a:rPr lang="en-US" dirty="0"/>
              <a:t>one string object, and both a and b refer to </a:t>
            </a:r>
            <a:r>
              <a:rPr lang="en-US" dirty="0" smtClean="0"/>
              <a:t>it</a:t>
            </a:r>
            <a:endParaRPr lang="en-US" dirty="0"/>
          </a:p>
          <a:p>
            <a:r>
              <a:rPr lang="en-US" dirty="0" smtClean="0"/>
              <a:t>Two objects are obtained while creating a list 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a = [1, 2, 3]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b = [1, 2, 3]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a is b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False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812" y="4762499"/>
            <a:ext cx="2568764" cy="136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refers to an object and </a:t>
            </a:r>
            <a:r>
              <a:rPr lang="en-US" dirty="0" smtClean="0"/>
              <a:t>perform the assign statement </a:t>
            </a:r>
            <a:r>
              <a:rPr lang="en-US" i="1" dirty="0"/>
              <a:t>b = a</a:t>
            </a:r>
            <a:r>
              <a:rPr lang="en-US" dirty="0"/>
              <a:t>, then both variables refer to the same object: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a = [1, 2, 3]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b = a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b is a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True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association of a variable with an object is called a </a:t>
            </a:r>
            <a:r>
              <a:rPr lang="en-US" dirty="0" smtClean="0">
                <a:solidFill>
                  <a:srgbClr val="0070C0"/>
                </a:solidFill>
              </a:rPr>
              <a:t>reference</a:t>
            </a:r>
          </a:p>
          <a:p>
            <a:r>
              <a:rPr lang="en-US" dirty="0" smtClean="0"/>
              <a:t>In </a:t>
            </a:r>
            <a:r>
              <a:rPr lang="en-US" dirty="0"/>
              <a:t>this example, there </a:t>
            </a:r>
            <a:r>
              <a:rPr lang="en-US" dirty="0" smtClean="0"/>
              <a:t>are two </a:t>
            </a:r>
            <a:r>
              <a:rPr lang="en-US" dirty="0"/>
              <a:t>references to the same </a:t>
            </a:r>
            <a:r>
              <a:rPr lang="en-US" dirty="0" smtClean="0"/>
              <a:t>object</a:t>
            </a:r>
            <a:endParaRPr lang="en-US" dirty="0"/>
          </a:p>
          <a:p>
            <a:r>
              <a:rPr lang="en-US" dirty="0"/>
              <a:t>An object with more than one reference has more than one name, so we say that the </a:t>
            </a:r>
            <a:r>
              <a:rPr lang="en-US" dirty="0" smtClean="0"/>
              <a:t>object is </a:t>
            </a:r>
            <a:r>
              <a:rPr lang="en-US" dirty="0" smtClean="0">
                <a:solidFill>
                  <a:srgbClr val="0070C0"/>
                </a:solidFill>
              </a:rPr>
              <a:t>aliased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0" y="1980083"/>
            <a:ext cx="2628901" cy="13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Aliasing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aliased object is mutable, changes made with one alias affect the other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b[0] = 17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print(a)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[</a:t>
            </a:r>
            <a:r>
              <a:rPr lang="en-US" dirty="0">
                <a:solidFill>
                  <a:srgbClr val="002060"/>
                </a:solidFill>
              </a:rPr>
              <a:t>17, 2, 3]</a:t>
            </a:r>
          </a:p>
          <a:p>
            <a:r>
              <a:rPr lang="en-US" dirty="0" smtClean="0"/>
              <a:t>Although </a:t>
            </a:r>
            <a:r>
              <a:rPr lang="en-US" dirty="0"/>
              <a:t>this behavior can be useful, it is </a:t>
            </a:r>
            <a:r>
              <a:rPr lang="en-US" dirty="0" smtClean="0"/>
              <a:t>error-prone</a:t>
            </a:r>
          </a:p>
          <a:p>
            <a:r>
              <a:rPr lang="en-US" dirty="0" smtClean="0"/>
              <a:t>In </a:t>
            </a:r>
            <a:r>
              <a:rPr lang="en-US" dirty="0"/>
              <a:t>general, it is safer to </a:t>
            </a:r>
            <a:r>
              <a:rPr lang="en-US" dirty="0" smtClean="0"/>
              <a:t>avoid aliasing </a:t>
            </a:r>
            <a:r>
              <a:rPr lang="en-US" dirty="0"/>
              <a:t>when </a:t>
            </a:r>
            <a:r>
              <a:rPr lang="en-US" dirty="0" smtClean="0"/>
              <a:t>working </a:t>
            </a:r>
            <a:r>
              <a:rPr lang="en-US" dirty="0"/>
              <a:t>with mutable </a:t>
            </a:r>
            <a:r>
              <a:rPr lang="en-US" dirty="0" smtClean="0"/>
              <a:t>objects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immutable objects like strings, aliasing is not as much of a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In </a:t>
            </a:r>
            <a:r>
              <a:rPr lang="en-US" dirty="0"/>
              <a:t>this example: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a = 'banana'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b = 'banana'</a:t>
            </a:r>
          </a:p>
          <a:p>
            <a:r>
              <a:rPr lang="en-US" dirty="0"/>
              <a:t>It almost never makes a difference whether a and b refer to the same string or </a:t>
            </a:r>
            <a:r>
              <a:rPr lang="en-US" dirty="0" smtClean="0"/>
              <a:t>not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Based 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11353800" cy="47085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200" dirty="0" smtClean="0">
                <a:solidFill>
                  <a:srgbClr val="002060"/>
                </a:solidFill>
              </a:rPr>
              <a:t># program to store country names and print the name of the countries whose 	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	</a:t>
            </a:r>
            <a:r>
              <a:rPr lang="en-US" sz="2200" dirty="0" smtClean="0">
                <a:solidFill>
                  <a:srgbClr val="002060"/>
                </a:solidFill>
              </a:rPr>
              <a:t># length is greater than 5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endParaRPr lang="en-US" dirty="0" smtClean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countries </a:t>
            </a:r>
            <a:r>
              <a:rPr lang="en-US" dirty="0">
                <a:solidFill>
                  <a:srgbClr val="C00000"/>
                </a:solidFill>
              </a:rPr>
              <a:t>= ["</a:t>
            </a:r>
            <a:r>
              <a:rPr lang="en-US" dirty="0" err="1">
                <a:solidFill>
                  <a:srgbClr val="C00000"/>
                </a:solidFill>
              </a:rPr>
              <a:t>India","Pakistan","China</a:t>
            </a:r>
            <a:r>
              <a:rPr lang="en-US" dirty="0">
                <a:solidFill>
                  <a:srgbClr val="C00000"/>
                </a:solidFill>
              </a:rPr>
              <a:t>"]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endParaRPr lang="en-US" dirty="0" smtClean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for </a:t>
            </a:r>
            <a:r>
              <a:rPr lang="en-US" dirty="0">
                <a:solidFill>
                  <a:srgbClr val="C00000"/>
                </a:solidFill>
              </a:rPr>
              <a:t>country in countries: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	if </a:t>
            </a:r>
            <a:r>
              <a:rPr lang="en-US" dirty="0" err="1">
                <a:solidFill>
                  <a:srgbClr val="C00000"/>
                </a:solidFill>
              </a:rPr>
              <a:t>len</a:t>
            </a:r>
            <a:r>
              <a:rPr lang="en-US" dirty="0">
                <a:solidFill>
                  <a:srgbClr val="C00000"/>
                </a:solidFill>
              </a:rPr>
              <a:t>(country)&gt;5:    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	print(country)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Pakistan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8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A list is an ordered sequence of values that can be dynamically </a:t>
            </a:r>
            <a:r>
              <a:rPr lang="en-US" dirty="0" smtClean="0"/>
              <a:t>altered</a:t>
            </a:r>
          </a:p>
          <a:p>
            <a:r>
              <a:rPr lang="en-US" dirty="0" smtClean="0"/>
              <a:t>A list contain any objects within it – including </a:t>
            </a:r>
            <a:r>
              <a:rPr lang="en-US" smtClean="0"/>
              <a:t>other lists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len</a:t>
            </a:r>
            <a:r>
              <a:rPr lang="en-US" dirty="0" smtClean="0"/>
              <a:t>() gives the number of elements in a list</a:t>
            </a:r>
          </a:p>
          <a:p>
            <a:r>
              <a:rPr lang="en-US" dirty="0" smtClean="0"/>
              <a:t>The for loop can be used to iterate through the elements of a list</a:t>
            </a:r>
          </a:p>
          <a:p>
            <a:r>
              <a:rPr lang="en-US" dirty="0" smtClean="0"/>
              <a:t>A list slice is an independent list made up of elements taken from a list using the [:] syntax</a:t>
            </a:r>
          </a:p>
          <a:p>
            <a:r>
              <a:rPr lang="en-US" dirty="0" smtClean="0"/>
              <a:t>Lists are mutable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954587"/>
          </a:xfrm>
        </p:spPr>
        <p:txBody>
          <a:bodyPr>
            <a:noAutofit/>
          </a:bodyPr>
          <a:lstStyle/>
          <a:p>
            <a:r>
              <a:rPr lang="en-US" dirty="0" smtClean="0"/>
              <a:t>A </a:t>
            </a:r>
            <a:r>
              <a:rPr lang="en-US" dirty="0">
                <a:solidFill>
                  <a:srgbClr val="0070C0"/>
                </a:solidFill>
              </a:rPr>
              <a:t>list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dirty="0" smtClean="0"/>
              <a:t>an ordered sequence </a:t>
            </a:r>
            <a:r>
              <a:rPr lang="en-US" dirty="0"/>
              <a:t>of </a:t>
            </a:r>
            <a:r>
              <a:rPr lang="en-US" dirty="0" smtClean="0"/>
              <a:t>values that can be dynamically altered</a:t>
            </a:r>
          </a:p>
          <a:p>
            <a:pPr lvl="1"/>
            <a:r>
              <a:rPr lang="en-US" i="1" dirty="0" smtClean="0"/>
              <a:t>Ordered</a:t>
            </a:r>
            <a:r>
              <a:rPr lang="en-US" dirty="0" smtClean="0"/>
              <a:t> means that each item in a list has an </a:t>
            </a:r>
            <a:r>
              <a:rPr lang="en-US" i="1" dirty="0" smtClean="0"/>
              <a:t>index</a:t>
            </a:r>
            <a:r>
              <a:rPr lang="en-US" dirty="0" smtClean="0"/>
              <a:t> based on its position in the list</a:t>
            </a:r>
          </a:p>
          <a:p>
            <a:pPr lvl="1"/>
            <a:r>
              <a:rPr lang="en-US" i="1" dirty="0" smtClean="0"/>
              <a:t>Sequence</a:t>
            </a:r>
            <a:r>
              <a:rPr lang="en-US" dirty="0" smtClean="0"/>
              <a:t> means that the elements are arranged in sequential order</a:t>
            </a:r>
          </a:p>
          <a:p>
            <a:pPr lvl="1"/>
            <a:r>
              <a:rPr lang="en-US" i="1" dirty="0" smtClean="0"/>
              <a:t>Dynamically altered </a:t>
            </a:r>
            <a:r>
              <a:rPr lang="en-US" dirty="0" smtClean="0"/>
              <a:t>means that each item in the list can be changed and the list itself can be changed</a:t>
            </a:r>
          </a:p>
          <a:p>
            <a:pPr lvl="1"/>
            <a:endParaRPr lang="en-US" dirty="0" smtClean="0"/>
          </a:p>
          <a:p>
            <a:r>
              <a:rPr lang="en-US" dirty="0"/>
              <a:t>some real-world examples of lists:</a:t>
            </a:r>
          </a:p>
          <a:p>
            <a:pPr lvl="1"/>
            <a:r>
              <a:rPr lang="en-US" dirty="0" smtClean="0"/>
              <a:t>Shopping </a:t>
            </a:r>
            <a:r>
              <a:rPr lang="en-US" dirty="0"/>
              <a:t>list for the grocery store</a:t>
            </a:r>
          </a:p>
          <a:p>
            <a:pPr lvl="1"/>
            <a:r>
              <a:rPr lang="en-US" dirty="0" smtClean="0"/>
              <a:t>To-do </a:t>
            </a:r>
            <a:r>
              <a:rPr lang="en-US" dirty="0"/>
              <a:t>list</a:t>
            </a:r>
          </a:p>
          <a:p>
            <a:pPr lvl="1"/>
            <a:r>
              <a:rPr lang="en-US" dirty="0" smtClean="0"/>
              <a:t>Guest </a:t>
            </a:r>
            <a:r>
              <a:rPr lang="en-US" dirty="0"/>
              <a:t>list for a wedding</a:t>
            </a:r>
          </a:p>
          <a:p>
            <a:pPr lvl="1"/>
            <a:r>
              <a:rPr lang="en-US" dirty="0" smtClean="0"/>
              <a:t>Recipe</a:t>
            </a:r>
            <a:r>
              <a:rPr lang="en-US" dirty="0"/>
              <a:t>, which is a list of instructions</a:t>
            </a:r>
          </a:p>
          <a:p>
            <a:pPr lvl="1"/>
            <a:r>
              <a:rPr lang="en-US" dirty="0" smtClean="0"/>
              <a:t>Text </a:t>
            </a:r>
            <a:r>
              <a:rPr lang="en-US" dirty="0"/>
              <a:t>document, which is a list of lines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names in a phone book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in Python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954587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values in a list are called </a:t>
            </a:r>
            <a:r>
              <a:rPr lang="en-US" dirty="0">
                <a:solidFill>
                  <a:srgbClr val="0070C0"/>
                </a:solidFill>
              </a:rPr>
              <a:t>elements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rgbClr val="0070C0"/>
                </a:solidFill>
              </a:rPr>
              <a:t>items</a:t>
            </a:r>
          </a:p>
          <a:p>
            <a:endParaRPr lang="en-US" dirty="0" smtClean="0"/>
          </a:p>
          <a:p>
            <a:r>
              <a:rPr lang="en-US" dirty="0" smtClean="0"/>
              <a:t>Enclose </a:t>
            </a:r>
            <a:r>
              <a:rPr lang="en-US" dirty="0"/>
              <a:t>the elements in square brackets </a:t>
            </a:r>
            <a:r>
              <a:rPr lang="en-US" dirty="0">
                <a:solidFill>
                  <a:srgbClr val="00B0F0"/>
                </a:solidFill>
              </a:rPr>
              <a:t>[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]</a:t>
            </a:r>
            <a:endParaRPr lang="en-US" dirty="0"/>
          </a:p>
          <a:p>
            <a:pPr marL="800100" lvl="2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&gt;&gt;&gt;[10, 20, 30, 40]</a:t>
            </a: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dirty="0">
                <a:solidFill>
                  <a:srgbClr val="002060"/>
                </a:solidFill>
              </a:rPr>
              <a:t># a list of four integers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&gt;&gt;&gt;['crunchy frog', 'ram bladder', 'lark vomit'] 	</a:t>
            </a:r>
            <a:r>
              <a:rPr lang="en-US" sz="2200" dirty="0">
                <a:solidFill>
                  <a:srgbClr val="002060"/>
                </a:solidFill>
              </a:rPr>
              <a:t># a list of three </a:t>
            </a:r>
            <a:r>
              <a:rPr lang="en-US" sz="2200" dirty="0" smtClean="0">
                <a:solidFill>
                  <a:srgbClr val="002060"/>
                </a:solidFill>
              </a:rPr>
              <a:t>strings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           &gt;&gt;&gt; empty = []		</a:t>
            </a:r>
            <a:r>
              <a:rPr lang="en-US" sz="2200" dirty="0" smtClean="0">
                <a:solidFill>
                  <a:srgbClr val="002060"/>
                </a:solidFill>
              </a:rPr>
              <a:t>#Empty list - A </a:t>
            </a:r>
            <a:r>
              <a:rPr lang="en-US" sz="2200" dirty="0">
                <a:solidFill>
                  <a:srgbClr val="002060"/>
                </a:solidFill>
              </a:rPr>
              <a:t>list that contains no elements</a:t>
            </a:r>
          </a:p>
          <a:p>
            <a:pPr marL="800100" lvl="2" indent="0">
              <a:buNone/>
            </a:pPr>
            <a:endParaRPr lang="en-US" sz="2200" dirty="0" smtClean="0">
              <a:solidFill>
                <a:srgbClr val="C00000"/>
              </a:solidFill>
            </a:endParaRPr>
          </a:p>
          <a:p>
            <a:pPr marL="800100" lvl="2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While list is a data type, the contents of a list are objects</a:t>
            </a:r>
          </a:p>
          <a:p>
            <a:r>
              <a:rPr lang="en-US" dirty="0" smtClean="0"/>
              <a:t>A list object can be created and assigned to a variable using the list() function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cheeses = ['Cheddar', 'Edam', 'Gouda</a:t>
            </a:r>
            <a:r>
              <a:rPr lang="en-US" dirty="0" smtClean="0">
                <a:solidFill>
                  <a:srgbClr val="C00000"/>
                </a:solidFill>
              </a:rPr>
              <a:t>']	</a:t>
            </a:r>
            <a:r>
              <a:rPr lang="en-US" dirty="0">
                <a:solidFill>
                  <a:srgbClr val="002060"/>
                </a:solidFill>
              </a:rPr>
              <a:t># a list of </a:t>
            </a:r>
            <a:r>
              <a:rPr lang="en-US" dirty="0" smtClean="0">
                <a:solidFill>
                  <a:srgbClr val="002060"/>
                </a:solidFill>
              </a:rPr>
              <a:t>strings</a:t>
            </a:r>
            <a:endParaRPr lang="en-US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print(cheeses)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['Cheddar', 'Edam', 'Gouda']</a:t>
            </a:r>
            <a:endParaRPr lang="en-US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numbers = [17, 123</a:t>
            </a:r>
            <a:r>
              <a:rPr lang="en-US" dirty="0" smtClean="0">
                <a:solidFill>
                  <a:srgbClr val="C00000"/>
                </a:solidFill>
              </a:rPr>
              <a:t>]	</a:t>
            </a:r>
            <a:r>
              <a:rPr lang="en-US" dirty="0">
                <a:solidFill>
                  <a:srgbClr val="002060"/>
                </a:solidFill>
              </a:rPr>
              <a:t># a list of </a:t>
            </a:r>
            <a:r>
              <a:rPr lang="en-US" dirty="0" smtClean="0">
                <a:solidFill>
                  <a:srgbClr val="002060"/>
                </a:solidFill>
              </a:rPr>
              <a:t>integers</a:t>
            </a:r>
            <a:endParaRPr lang="en-US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print(numbers)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>
                <a:solidFill>
                  <a:srgbClr val="0070C0"/>
                </a:solidFill>
              </a:rPr>
              <a:t>17, 123]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1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Lists using </a:t>
            </a:r>
            <a:r>
              <a:rPr lang="en-US" i="1" dirty="0" smtClean="0"/>
              <a:t>range</a:t>
            </a:r>
            <a:r>
              <a:rPr lang="en-US" dirty="0" smtClean="0"/>
              <a:t> and </a:t>
            </a:r>
            <a:r>
              <a:rPr lang="en-US" i="1" dirty="0" smtClean="0"/>
              <a:t>list()</a:t>
            </a:r>
            <a:endParaRPr lang="en-US" i="1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314450"/>
            <a:ext cx="10972800" cy="5257800"/>
          </a:xfrm>
        </p:spPr>
        <p:txBody>
          <a:bodyPr>
            <a:noAutofit/>
          </a:bodyPr>
          <a:lstStyle/>
          <a:p>
            <a:r>
              <a:rPr lang="en-US" dirty="0" smtClean="0"/>
              <a:t>Building lists </a:t>
            </a:r>
            <a:r>
              <a:rPr lang="en-US" dirty="0"/>
              <a:t>of integers using the </a:t>
            </a:r>
            <a:r>
              <a:rPr lang="en-US" i="1" dirty="0"/>
              <a:t>range</a:t>
            </a:r>
            <a:r>
              <a:rPr lang="en-US" dirty="0"/>
              <a:t> and </a:t>
            </a:r>
            <a:r>
              <a:rPr lang="en-US" i="1" dirty="0"/>
              <a:t>list</a:t>
            </a:r>
            <a:r>
              <a:rPr lang="en-US" dirty="0"/>
              <a:t> functions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first = [1, 2, 3, 4]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second = list(range(1, 5))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first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[1, 2, 3, 4]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second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[1, 2, 3, 4]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list function can build a list from any </a:t>
            </a:r>
            <a:r>
              <a:rPr lang="en-US" dirty="0" err="1"/>
              <a:t>iterable</a:t>
            </a:r>
            <a:r>
              <a:rPr lang="en-US" dirty="0"/>
              <a:t> sequence of elements, such as </a:t>
            </a:r>
            <a:r>
              <a:rPr lang="en-US" dirty="0" smtClean="0"/>
              <a:t>a string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third = list("Hi there!")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third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['H', '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', ' ' , 't', 'h', 'e', 'r', 'e', '!']</a:t>
            </a:r>
          </a:p>
        </p:txBody>
      </p:sp>
    </p:spTree>
    <p:extLst>
      <p:ext uri="{BB962C8B-B14F-4D97-AF65-F5344CB8AC3E}">
        <p14:creationId xmlns:p14="http://schemas.microsoft.com/office/powerpoint/2010/main" val="16511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Indices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elements </a:t>
            </a:r>
            <a:r>
              <a:rPr lang="en-US" dirty="0"/>
              <a:t>of a list is </a:t>
            </a:r>
            <a:r>
              <a:rPr lang="en-US" dirty="0" smtClean="0"/>
              <a:t>accessed using the </a:t>
            </a:r>
            <a:r>
              <a:rPr lang="en-US" dirty="0"/>
              <a:t>bracket </a:t>
            </a:r>
            <a:r>
              <a:rPr lang="en-US" dirty="0" smtClean="0"/>
              <a:t>operator</a:t>
            </a:r>
          </a:p>
          <a:p>
            <a:r>
              <a:rPr lang="en-US" dirty="0" smtClean="0"/>
              <a:t>The </a:t>
            </a:r>
            <a:r>
              <a:rPr lang="en-US" dirty="0"/>
              <a:t>expression inside the brackets specifies the </a:t>
            </a:r>
            <a:r>
              <a:rPr lang="en-US" dirty="0" smtClean="0"/>
              <a:t>index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indices start at </a:t>
            </a:r>
            <a:r>
              <a:rPr lang="en-US" dirty="0" smtClean="0"/>
              <a:t>0</a:t>
            </a:r>
            <a:endParaRPr lang="en-US" dirty="0"/>
          </a:p>
          <a:p>
            <a:pPr marL="400050" lvl="1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cheeses = ['Cheddar', 'Edam', 'Gouda']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print(cheeses[0])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Cheddar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337" y="3976688"/>
            <a:ext cx="4691406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Indices - Example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1417638"/>
            <a:ext cx="9558817" cy="496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7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1934</Words>
  <Application>Microsoft Office PowerPoint</Application>
  <PresentationFormat>Widescreen</PresentationFormat>
  <Paragraphs>372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Objectives</vt:lpstr>
      <vt:lpstr>Topics</vt:lpstr>
      <vt:lpstr>Lists</vt:lpstr>
      <vt:lpstr>Lists in Python</vt:lpstr>
      <vt:lpstr>Creating Lists</vt:lpstr>
      <vt:lpstr>Creating Lists using range and list()</vt:lpstr>
      <vt:lpstr>List Indices</vt:lpstr>
      <vt:lpstr>List Indices - Example</vt:lpstr>
      <vt:lpstr>Data of Mixed Type</vt:lpstr>
      <vt:lpstr>Nested List</vt:lpstr>
      <vt:lpstr>Nested List - Matrices</vt:lpstr>
      <vt:lpstr>Nested List – Matrices contd.</vt:lpstr>
      <vt:lpstr>Traversing a List</vt:lpstr>
      <vt:lpstr>Traversing a List - Examples</vt:lpstr>
      <vt:lpstr>Traversing an Empty List </vt:lpstr>
      <vt:lpstr>General and Index-based for Loops</vt:lpstr>
      <vt:lpstr>List Operations</vt:lpstr>
      <vt:lpstr>List Slices</vt:lpstr>
      <vt:lpstr>List Slices contd.</vt:lpstr>
      <vt:lpstr>Searching Elements Within a List</vt:lpstr>
      <vt:lpstr>Some Operators and Functions Used with Lists</vt:lpstr>
      <vt:lpstr>Searching Elements Within a List</vt:lpstr>
      <vt:lpstr>Appending Elements</vt:lpstr>
      <vt:lpstr>Inserting Elements</vt:lpstr>
      <vt:lpstr>Deleting Elements</vt:lpstr>
      <vt:lpstr>Deleting Elements contd.</vt:lpstr>
      <vt:lpstr>Deleting Elements contd.</vt:lpstr>
      <vt:lpstr>List Methods for Inserting and Removing Elements</vt:lpstr>
      <vt:lpstr>Sorting Elements</vt:lpstr>
      <vt:lpstr>Smallest and Largest Element in a List</vt:lpstr>
      <vt:lpstr>Lists are Mutable</vt:lpstr>
      <vt:lpstr>Replacing Elements in a List</vt:lpstr>
      <vt:lpstr>Objects and Values </vt:lpstr>
      <vt:lpstr>Objects and Values contd. </vt:lpstr>
      <vt:lpstr>Aliasing</vt:lpstr>
      <vt:lpstr>Aliasing contd.</vt:lpstr>
      <vt:lpstr>Program Based on List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173</cp:revision>
  <dcterms:created xsi:type="dcterms:W3CDTF">2015-10-21T06:04:19Z</dcterms:created>
  <dcterms:modified xsi:type="dcterms:W3CDTF">2018-08-11T04:31:23Z</dcterms:modified>
</cp:coreProperties>
</file>