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366" r:id="rId3"/>
    <p:sldId id="281" r:id="rId4"/>
    <p:sldId id="282" r:id="rId5"/>
    <p:sldId id="340" r:id="rId6"/>
    <p:sldId id="349" r:id="rId7"/>
    <p:sldId id="354" r:id="rId8"/>
    <p:sldId id="355" r:id="rId9"/>
    <p:sldId id="352" r:id="rId10"/>
    <p:sldId id="370" r:id="rId11"/>
    <p:sldId id="356" r:id="rId12"/>
    <p:sldId id="357" r:id="rId13"/>
    <p:sldId id="369" r:id="rId14"/>
    <p:sldId id="346" r:id="rId15"/>
    <p:sldId id="358" r:id="rId16"/>
    <p:sldId id="360" r:id="rId17"/>
    <p:sldId id="361" r:id="rId18"/>
    <p:sldId id="362" r:id="rId19"/>
    <p:sldId id="371" r:id="rId20"/>
    <p:sldId id="363" r:id="rId21"/>
    <p:sldId id="364" r:id="rId22"/>
    <p:sldId id="367" r:id="rId23"/>
    <p:sldId id="368" r:id="rId24"/>
    <p:sldId id="343" r:id="rId25"/>
    <p:sldId id="35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8/11/2018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Strings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7126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4"/>
            <a:ext cx="10972800" cy="4914900"/>
          </a:xfrm>
        </p:spPr>
        <p:txBody>
          <a:bodyPr>
            <a:normAutofit/>
          </a:bodyPr>
          <a:lstStyle/>
          <a:p>
            <a:r>
              <a:rPr lang="en-IN" dirty="0"/>
              <a:t>A segment of a string is called a </a:t>
            </a:r>
            <a:r>
              <a:rPr lang="en-IN" dirty="0" smtClean="0">
                <a:solidFill>
                  <a:srgbClr val="0070C0"/>
                </a:solidFill>
              </a:rPr>
              <a:t>slice</a:t>
            </a:r>
          </a:p>
          <a:p>
            <a:r>
              <a:rPr lang="en-IN" dirty="0" smtClean="0"/>
              <a:t>Selecting </a:t>
            </a:r>
            <a:r>
              <a:rPr lang="en-IN" dirty="0"/>
              <a:t>a slice is similar to selecting a </a:t>
            </a:r>
            <a:r>
              <a:rPr lang="en-IN" dirty="0" smtClean="0"/>
              <a:t>character</a:t>
            </a:r>
            <a:endParaRPr lang="en-IN" dirty="0"/>
          </a:p>
          <a:p>
            <a:pPr marL="457200" lvl="1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 </a:t>
            </a:r>
            <a:r>
              <a:rPr lang="en-IN" dirty="0">
                <a:solidFill>
                  <a:srgbClr val="C00000"/>
                </a:solidFill>
              </a:rPr>
              <a:t>s = 'Monty Python'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</a:t>
            </a:r>
            <a:r>
              <a:rPr lang="en-IN" dirty="0" smtClean="0">
                <a:solidFill>
                  <a:srgbClr val="C00000"/>
                </a:solidFill>
              </a:rPr>
              <a:t>s[0:5]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Monty</a:t>
            </a:r>
            <a:endParaRPr lang="en-I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</a:t>
            </a:r>
            <a:r>
              <a:rPr lang="en-IN" dirty="0" smtClean="0">
                <a:solidFill>
                  <a:srgbClr val="C00000"/>
                </a:solidFill>
              </a:rPr>
              <a:t>s[6:12]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Python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operator [</a:t>
            </a:r>
            <a:r>
              <a:rPr lang="en-IN" dirty="0" err="1"/>
              <a:t>n:m</a:t>
            </a:r>
            <a:r>
              <a:rPr lang="en-IN" dirty="0"/>
              <a:t>] returns the part of the string from the “n-eth” character to the “m-eth</a:t>
            </a:r>
            <a:r>
              <a:rPr lang="en-IN" dirty="0" smtClean="0"/>
              <a:t>” character</a:t>
            </a:r>
            <a:r>
              <a:rPr lang="en-IN" dirty="0"/>
              <a:t>, including the first but excluding the </a:t>
            </a:r>
            <a:r>
              <a:rPr lang="en-IN" dirty="0" smtClean="0"/>
              <a:t>last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026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Slices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1974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 </a:t>
            </a:r>
            <a:r>
              <a:rPr lang="en-IN" dirty="0">
                <a:solidFill>
                  <a:srgbClr val="C00000"/>
                </a:solidFill>
              </a:rPr>
              <a:t>fruit[:3</a:t>
            </a:r>
            <a:r>
              <a:rPr lang="en-IN" dirty="0" smtClean="0">
                <a:solidFill>
                  <a:srgbClr val="C00000"/>
                </a:solidFill>
              </a:rPr>
              <a:t>]		</a:t>
            </a:r>
            <a:r>
              <a:rPr lang="en-IN" dirty="0" smtClean="0">
                <a:solidFill>
                  <a:srgbClr val="002060"/>
                </a:solidFill>
              </a:rPr>
              <a:t># If </a:t>
            </a:r>
            <a:r>
              <a:rPr lang="en-IN" dirty="0">
                <a:solidFill>
                  <a:srgbClr val="002060"/>
                </a:solidFill>
              </a:rPr>
              <a:t>the first index (before the colon) is omitted, the slice </a:t>
            </a:r>
            <a:r>
              <a:rPr lang="en-IN" dirty="0" smtClean="0">
                <a:solidFill>
                  <a:srgbClr val="002060"/>
                </a:solidFill>
              </a:rPr>
              <a:t>starts </a:t>
            </a:r>
            <a:r>
              <a:rPr lang="en-IN" dirty="0">
                <a:solidFill>
                  <a:srgbClr val="002060"/>
                </a:solidFill>
              </a:rPr>
              <a:t>at </a:t>
            </a:r>
            <a:r>
              <a:rPr lang="en-IN" dirty="0" smtClean="0">
                <a:solidFill>
                  <a:srgbClr val="002060"/>
                </a:solidFill>
              </a:rPr>
              <a:t>			the </a:t>
            </a:r>
            <a:r>
              <a:rPr lang="en-IN" dirty="0">
                <a:solidFill>
                  <a:srgbClr val="002060"/>
                </a:solidFill>
              </a:rPr>
              <a:t>beginning of the string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'ban</a:t>
            </a:r>
            <a:r>
              <a:rPr lang="en-IN" dirty="0">
                <a:solidFill>
                  <a:srgbClr val="0070C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 </a:t>
            </a:r>
            <a:r>
              <a:rPr lang="en-IN" dirty="0">
                <a:solidFill>
                  <a:srgbClr val="C00000"/>
                </a:solidFill>
              </a:rPr>
              <a:t>fruit[3</a:t>
            </a:r>
            <a:r>
              <a:rPr lang="en-IN" dirty="0" smtClean="0">
                <a:solidFill>
                  <a:srgbClr val="C00000"/>
                </a:solidFill>
              </a:rPr>
              <a:t>:]		</a:t>
            </a:r>
            <a:r>
              <a:rPr lang="en-IN" dirty="0" smtClean="0">
                <a:solidFill>
                  <a:srgbClr val="002060"/>
                </a:solidFill>
              </a:rPr>
              <a:t># If </a:t>
            </a:r>
            <a:r>
              <a:rPr lang="en-IN" dirty="0">
                <a:solidFill>
                  <a:srgbClr val="002060"/>
                </a:solidFill>
              </a:rPr>
              <a:t>the second index is omitted, the slice goes to the end of the </a:t>
            </a:r>
            <a:r>
              <a:rPr lang="en-IN" dirty="0" smtClean="0">
                <a:solidFill>
                  <a:srgbClr val="002060"/>
                </a:solidFill>
              </a:rPr>
              <a:t>string</a:t>
            </a:r>
            <a:endParaRPr lang="en-IN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'</a:t>
            </a:r>
            <a:r>
              <a:rPr lang="en-IN" dirty="0" err="1" smtClean="0">
                <a:solidFill>
                  <a:srgbClr val="0070C0"/>
                </a:solidFill>
              </a:rPr>
              <a:t>ana</a:t>
            </a:r>
            <a:r>
              <a:rPr lang="en-IN" dirty="0">
                <a:solidFill>
                  <a:srgbClr val="0070C0"/>
                </a:solidFill>
              </a:rPr>
              <a:t>'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       </a:t>
            </a:r>
            <a:r>
              <a:rPr lang="en-IN" sz="2200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       &gt;&gt;&gt;fruit</a:t>
            </a:r>
            <a:r>
              <a:rPr lang="en-IN" sz="2200" dirty="0">
                <a:solidFill>
                  <a:srgbClr val="C00000"/>
                </a:solidFill>
              </a:rPr>
              <a:t>[-4:]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'nana’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first index is greater than or equal to the second the result is an </a:t>
            </a:r>
            <a:r>
              <a:rPr lang="en-IN" b="1" dirty="0"/>
              <a:t>empty string</a:t>
            </a:r>
            <a:r>
              <a:rPr lang="en-IN" dirty="0"/>
              <a:t>, </a:t>
            </a:r>
            <a:r>
              <a:rPr lang="en-IN" dirty="0" smtClean="0"/>
              <a:t>represented by </a:t>
            </a:r>
            <a:r>
              <a:rPr lang="en-IN" dirty="0"/>
              <a:t>two quotation </a:t>
            </a:r>
            <a:r>
              <a:rPr lang="en-IN" dirty="0" smtClean="0"/>
              <a:t>marks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 </a:t>
            </a:r>
            <a:r>
              <a:rPr lang="en-IN" dirty="0">
                <a:solidFill>
                  <a:srgbClr val="C00000"/>
                </a:solidFill>
              </a:rPr>
              <a:t>fruit[3:3</a:t>
            </a:r>
            <a:r>
              <a:rPr lang="en-IN" dirty="0" smtClean="0">
                <a:solidFill>
                  <a:srgbClr val="C00000"/>
                </a:solidFill>
              </a:rPr>
              <a:t>]	</a:t>
            </a:r>
            <a:r>
              <a:rPr lang="en-IN" dirty="0" smtClean="0">
                <a:solidFill>
                  <a:srgbClr val="002060"/>
                </a:solidFill>
              </a:rPr>
              <a:t>#An </a:t>
            </a:r>
            <a:r>
              <a:rPr lang="en-IN" dirty="0">
                <a:solidFill>
                  <a:srgbClr val="002060"/>
                </a:solidFill>
              </a:rPr>
              <a:t>empty string contains no characters and has length </a:t>
            </a:r>
            <a:r>
              <a:rPr lang="en-IN" dirty="0" smtClean="0">
                <a:solidFill>
                  <a:srgbClr val="002060"/>
                </a:solidFill>
              </a:rPr>
              <a:t>0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3050"/>
            <a:ext cx="10972800" cy="490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+ </a:t>
            </a:r>
            <a:r>
              <a:rPr lang="en-US" dirty="0" smtClean="0">
                <a:solidFill>
                  <a:srgbClr val="0070C0"/>
                </a:solidFill>
              </a:rPr>
              <a:t>operator</a:t>
            </a:r>
          </a:p>
          <a:p>
            <a:r>
              <a:rPr lang="en-US" dirty="0" smtClean="0"/>
              <a:t>It </a:t>
            </a:r>
            <a:r>
              <a:rPr lang="en-US" dirty="0"/>
              <a:t>performs </a:t>
            </a:r>
            <a:r>
              <a:rPr lang="en-US" b="1" dirty="0" smtClean="0"/>
              <a:t>concatenation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joining the strings by linking them </a:t>
            </a:r>
            <a:r>
              <a:rPr lang="en-US" dirty="0" smtClean="0"/>
              <a:t>end-to-end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first = 'throat'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second = 'warbler'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print(first </a:t>
            </a:r>
            <a:r>
              <a:rPr lang="en-US" dirty="0">
                <a:solidFill>
                  <a:srgbClr val="C00000"/>
                </a:solidFill>
              </a:rPr>
              <a:t>+ </a:t>
            </a:r>
            <a:r>
              <a:rPr lang="en-US" dirty="0" smtClean="0">
                <a:solidFill>
                  <a:srgbClr val="C00000"/>
                </a:solidFill>
              </a:rPr>
              <a:t>second)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of this program is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err="1" smtClean="0">
                <a:solidFill>
                  <a:srgbClr val="0070C0"/>
                </a:solidFill>
              </a:rPr>
              <a:t>throatwarbler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4"/>
            <a:ext cx="10972800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dirty="0" smtClean="0">
                <a:solidFill>
                  <a:srgbClr val="0070C0"/>
                </a:solidFill>
              </a:rPr>
              <a:t>* operator</a:t>
            </a:r>
          </a:p>
          <a:p>
            <a:r>
              <a:rPr lang="en-US" dirty="0" smtClean="0"/>
              <a:t>It </a:t>
            </a:r>
            <a:r>
              <a:rPr lang="en-US" dirty="0"/>
              <a:t>performs </a:t>
            </a:r>
            <a:r>
              <a:rPr lang="en-US" b="1" dirty="0" smtClean="0"/>
              <a:t>repetition - </a:t>
            </a:r>
            <a:r>
              <a:rPr lang="en-US" dirty="0" smtClean="0"/>
              <a:t>making </a:t>
            </a:r>
            <a:r>
              <a:rPr lang="en-US" dirty="0"/>
              <a:t>a new string by repeating another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      &gt;&gt;&gt;print('Spam</a:t>
            </a:r>
            <a:r>
              <a:rPr lang="en-US" sz="2200" dirty="0">
                <a:solidFill>
                  <a:srgbClr val="C00000"/>
                </a:solidFill>
              </a:rPr>
              <a:t>'*</a:t>
            </a:r>
            <a:r>
              <a:rPr lang="en-US" sz="2200" dirty="0" smtClean="0">
                <a:solidFill>
                  <a:srgbClr val="C00000"/>
                </a:solidFill>
              </a:rPr>
              <a:t>3)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output of this program is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 err="1">
                <a:solidFill>
                  <a:srgbClr val="0070C0"/>
                </a:solidFill>
              </a:rPr>
              <a:t>SpamSpamSpam</a:t>
            </a:r>
            <a:r>
              <a:rPr lang="en-US" dirty="0">
                <a:solidFill>
                  <a:srgbClr val="0070C0"/>
                </a:solidFill>
              </a:rPr>
              <a:t>‘</a:t>
            </a:r>
            <a:endParaRPr lang="en-US" sz="2600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one of the operands is a string, the other has to be an </a:t>
            </a:r>
            <a:r>
              <a:rPr lang="en-US" dirty="0" smtClean="0"/>
              <a:t>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upper() </a:t>
            </a:r>
            <a:r>
              <a:rPr lang="en-US" dirty="0" smtClean="0"/>
              <a:t>and </a:t>
            </a:r>
            <a:r>
              <a:rPr lang="en-US" i="1" dirty="0" smtClean="0"/>
              <a:t>lower()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upper()</a:t>
            </a:r>
          </a:p>
          <a:p>
            <a:r>
              <a:rPr lang="en-IN" dirty="0" smtClean="0"/>
              <a:t>takes </a:t>
            </a:r>
            <a:r>
              <a:rPr lang="en-IN" dirty="0"/>
              <a:t>a string and returns a new string with </a:t>
            </a:r>
            <a:r>
              <a:rPr lang="en-IN" dirty="0" smtClean="0"/>
              <a:t>all uppercase letters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lower()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/>
              <a:t>takes </a:t>
            </a:r>
            <a:r>
              <a:rPr lang="en-IN" dirty="0"/>
              <a:t>a string and returns a new string with all </a:t>
            </a:r>
            <a:r>
              <a:rPr lang="en-IN" dirty="0" smtClean="0"/>
              <a:t>lowercase </a:t>
            </a:r>
            <a:r>
              <a:rPr lang="en-IN" dirty="0"/>
              <a:t>letters</a:t>
            </a:r>
          </a:p>
          <a:p>
            <a:endParaRPr lang="en-IN" dirty="0"/>
          </a:p>
          <a:p>
            <a:pPr marL="40005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fruit </a:t>
            </a:r>
            <a:r>
              <a:rPr lang="en-IN" dirty="0">
                <a:solidFill>
                  <a:srgbClr val="C00000"/>
                </a:solidFill>
              </a:rPr>
              <a:t>= </a:t>
            </a:r>
            <a:r>
              <a:rPr lang="en-IN" dirty="0" smtClean="0">
                <a:solidFill>
                  <a:srgbClr val="C00000"/>
                </a:solidFill>
              </a:rPr>
              <a:t>‘Banana</a:t>
            </a:r>
            <a:r>
              <a:rPr lang="en-IN" dirty="0">
                <a:solidFill>
                  <a:srgbClr val="C00000"/>
                </a:solidFill>
              </a:rPr>
              <a:t>'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new_word1 </a:t>
            </a:r>
            <a:r>
              <a:rPr lang="en-IN" dirty="0">
                <a:solidFill>
                  <a:srgbClr val="C00000"/>
                </a:solidFill>
              </a:rPr>
              <a:t>= </a:t>
            </a:r>
            <a:r>
              <a:rPr lang="en-IN" dirty="0" err="1" smtClean="0">
                <a:solidFill>
                  <a:srgbClr val="C00000"/>
                </a:solidFill>
              </a:rPr>
              <a:t>fruit.upper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new_word2 </a:t>
            </a:r>
            <a:r>
              <a:rPr lang="en-IN" dirty="0">
                <a:solidFill>
                  <a:srgbClr val="C00000"/>
                </a:solidFill>
              </a:rPr>
              <a:t>= </a:t>
            </a:r>
            <a:r>
              <a:rPr lang="en-IN" dirty="0" err="1" smtClean="0">
                <a:solidFill>
                  <a:srgbClr val="C00000"/>
                </a:solidFill>
              </a:rPr>
              <a:t>fruit.lower</a:t>
            </a:r>
            <a:r>
              <a:rPr lang="en-IN" dirty="0" smtClean="0">
                <a:solidFill>
                  <a:srgbClr val="C00000"/>
                </a:solidFill>
              </a:rPr>
              <a:t>()</a:t>
            </a:r>
            <a:endParaRPr lang="en-IN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print(new_word1,new_word2)</a:t>
            </a:r>
            <a:endParaRPr lang="en-I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BANANA banana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empty parentheses indicate that this </a:t>
            </a:r>
            <a:r>
              <a:rPr lang="en-IN" dirty="0" smtClean="0"/>
              <a:t>method takes </a:t>
            </a:r>
            <a:r>
              <a:rPr lang="en-IN" dirty="0"/>
              <a:t>no </a:t>
            </a:r>
            <a:r>
              <a:rPr lang="en-IN" dirty="0" smtClean="0"/>
              <a:t>argument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1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find()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find</a:t>
            </a:r>
            <a:r>
              <a:rPr lang="en-IN" dirty="0" smtClean="0">
                <a:solidFill>
                  <a:srgbClr val="002060"/>
                </a:solidFill>
              </a:rPr>
              <a:t>() - </a:t>
            </a:r>
            <a:r>
              <a:rPr lang="en-IN" dirty="0" smtClean="0"/>
              <a:t>Searches for the first occurrence of a substring within a string </a:t>
            </a:r>
          </a:p>
          <a:p>
            <a:pPr lvl="1"/>
            <a:r>
              <a:rPr lang="en-IN" dirty="0" smtClean="0"/>
              <a:t>returns the index where it was found on success </a:t>
            </a:r>
          </a:p>
          <a:p>
            <a:pPr lvl="1"/>
            <a:r>
              <a:rPr lang="en-IN" dirty="0" smtClean="0"/>
              <a:t>returns  -1 if the string was not found</a:t>
            </a:r>
          </a:p>
          <a:p>
            <a:pPr marL="400050" lvl="1" indent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fruit </a:t>
            </a:r>
            <a:r>
              <a:rPr lang="en-IN" dirty="0">
                <a:solidFill>
                  <a:srgbClr val="C00000"/>
                </a:solidFill>
              </a:rPr>
              <a:t>= 'banana'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index1 </a:t>
            </a:r>
            <a:r>
              <a:rPr lang="en-IN" dirty="0">
                <a:solidFill>
                  <a:srgbClr val="C00000"/>
                </a:solidFill>
              </a:rPr>
              <a:t>= </a:t>
            </a:r>
            <a:r>
              <a:rPr lang="en-IN" dirty="0" err="1" smtClean="0">
                <a:solidFill>
                  <a:srgbClr val="C00000"/>
                </a:solidFill>
              </a:rPr>
              <a:t>fruit.find</a:t>
            </a:r>
            <a:r>
              <a:rPr lang="en-IN" dirty="0">
                <a:solidFill>
                  <a:srgbClr val="C00000"/>
                </a:solidFill>
              </a:rPr>
              <a:t>('a</a:t>
            </a:r>
            <a:r>
              <a:rPr lang="en-IN" dirty="0" smtClean="0">
                <a:solidFill>
                  <a:srgbClr val="C00000"/>
                </a:solidFill>
              </a:rPr>
              <a:t>')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index2 </a:t>
            </a:r>
            <a:r>
              <a:rPr lang="en-IN" dirty="0">
                <a:solidFill>
                  <a:srgbClr val="C00000"/>
                </a:solidFill>
              </a:rPr>
              <a:t>= </a:t>
            </a:r>
            <a:r>
              <a:rPr lang="en-IN" dirty="0" err="1">
                <a:solidFill>
                  <a:srgbClr val="C00000"/>
                </a:solidFill>
              </a:rPr>
              <a:t>fruit.find</a:t>
            </a:r>
            <a:r>
              <a:rPr lang="en-IN" dirty="0" smtClean="0">
                <a:solidFill>
                  <a:srgbClr val="C00000"/>
                </a:solidFill>
              </a:rPr>
              <a:t>(‘x')</a:t>
            </a:r>
            <a:endParaRPr lang="en-IN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print(index1,index2)</a:t>
            </a:r>
            <a:endParaRPr lang="en-IN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1 -1</a:t>
            </a:r>
            <a:endParaRPr lang="en-IN" sz="2200" dirty="0">
              <a:solidFill>
                <a:srgbClr val="0070C0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7822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find() </a:t>
            </a:r>
            <a:r>
              <a:rPr lang="en-US" dirty="0" smtClean="0"/>
              <a:t>Method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IN" dirty="0"/>
              <a:t>It can find substrings, not just characters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&gt;&gt;&gt;fruit = 'banana'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 </a:t>
            </a:r>
            <a:r>
              <a:rPr lang="en-IN" dirty="0" err="1">
                <a:solidFill>
                  <a:srgbClr val="C00000"/>
                </a:solidFill>
              </a:rPr>
              <a:t>fruit.find</a:t>
            </a:r>
            <a:r>
              <a:rPr lang="en-IN" dirty="0">
                <a:solidFill>
                  <a:srgbClr val="C00000"/>
                </a:solidFill>
              </a:rPr>
              <a:t>('</a:t>
            </a:r>
            <a:r>
              <a:rPr lang="en-IN" dirty="0" err="1">
                <a:solidFill>
                  <a:srgbClr val="C00000"/>
                </a:solidFill>
              </a:rPr>
              <a:t>na</a:t>
            </a:r>
            <a:r>
              <a:rPr lang="en-IN" dirty="0">
                <a:solidFill>
                  <a:srgbClr val="C00000"/>
                </a:solidFill>
              </a:rPr>
              <a:t>')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2</a:t>
            </a:r>
          </a:p>
          <a:p>
            <a:pPr marL="40005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 </a:t>
            </a:r>
            <a:r>
              <a:rPr lang="en-IN" dirty="0" err="1" smtClean="0">
                <a:solidFill>
                  <a:srgbClr val="C00000"/>
                </a:solidFill>
              </a:rPr>
              <a:t>fruit.find</a:t>
            </a:r>
            <a:r>
              <a:rPr lang="en-IN" dirty="0">
                <a:solidFill>
                  <a:srgbClr val="C00000"/>
                </a:solidFill>
              </a:rPr>
              <a:t>('</a:t>
            </a:r>
            <a:r>
              <a:rPr lang="en-IN" dirty="0" err="1">
                <a:solidFill>
                  <a:srgbClr val="C00000"/>
                </a:solidFill>
              </a:rPr>
              <a:t>na</a:t>
            </a:r>
            <a:r>
              <a:rPr lang="en-IN" dirty="0">
                <a:solidFill>
                  <a:srgbClr val="C00000"/>
                </a:solidFill>
              </a:rPr>
              <a:t>', 3</a:t>
            </a:r>
            <a:r>
              <a:rPr lang="en-IN" dirty="0" smtClean="0">
                <a:solidFill>
                  <a:srgbClr val="C00000"/>
                </a:solidFill>
              </a:rPr>
              <a:t>)	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002060"/>
                </a:solidFill>
              </a:rPr>
              <a:t>	# the index where it should start searching</a:t>
            </a:r>
            <a:endParaRPr lang="en-I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	4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It can take a </a:t>
            </a:r>
            <a:r>
              <a:rPr lang="en-IN" dirty="0"/>
              <a:t>third argument the index where it should </a:t>
            </a:r>
            <a:r>
              <a:rPr lang="en-IN" dirty="0" smtClean="0"/>
              <a:t>stop</a:t>
            </a:r>
            <a:endParaRPr lang="en-IN" dirty="0"/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name = 'bob'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</a:t>
            </a:r>
            <a:r>
              <a:rPr lang="en-IN" dirty="0" err="1">
                <a:solidFill>
                  <a:srgbClr val="C00000"/>
                </a:solidFill>
              </a:rPr>
              <a:t>name.find</a:t>
            </a:r>
            <a:r>
              <a:rPr lang="en-IN" dirty="0">
                <a:solidFill>
                  <a:srgbClr val="C00000"/>
                </a:solidFill>
              </a:rPr>
              <a:t>('b', 1, 2)</a:t>
            </a:r>
          </a:p>
          <a:p>
            <a:pPr marL="0" indent="0">
              <a:buNone/>
            </a:pPr>
            <a:r>
              <a:rPr lang="en-IN" sz="2200" dirty="0" smtClean="0"/>
              <a:t>	</a:t>
            </a:r>
            <a:r>
              <a:rPr lang="en-IN" sz="2200" dirty="0" smtClean="0">
                <a:solidFill>
                  <a:srgbClr val="0070C0"/>
                </a:solidFill>
              </a:rPr>
              <a:t>-1	</a:t>
            </a:r>
            <a:r>
              <a:rPr lang="en-IN" sz="2200" dirty="0" smtClean="0">
                <a:solidFill>
                  <a:srgbClr val="002060"/>
                </a:solidFill>
              </a:rPr>
              <a:t># </a:t>
            </a:r>
            <a:r>
              <a:rPr lang="en-IN" sz="2200" dirty="0">
                <a:solidFill>
                  <a:srgbClr val="002060"/>
                </a:solidFill>
              </a:rPr>
              <a:t>search fails because b does not appear in the index range from 1 to 2 (</a:t>
            </a:r>
            <a:r>
              <a:rPr lang="en-IN" sz="2200" dirty="0" smtClean="0">
                <a:solidFill>
                  <a:srgbClr val="002060"/>
                </a:solidFill>
              </a:rPr>
              <a:t>not		including </a:t>
            </a:r>
            <a:r>
              <a:rPr lang="en-IN" sz="2200" dirty="0">
                <a:solidFill>
                  <a:srgbClr val="002060"/>
                </a:solidFill>
              </a:rPr>
              <a:t>2</a:t>
            </a:r>
            <a:r>
              <a:rPr lang="en-IN" sz="2200" dirty="0" smtClean="0">
                <a:solidFill>
                  <a:srgbClr val="002060"/>
                </a:solidFill>
              </a:rPr>
              <a:t>)</a:t>
            </a:r>
            <a:endParaRPr lang="en-IN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9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in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IN" dirty="0"/>
              <a:t>The word </a:t>
            </a:r>
            <a:r>
              <a:rPr lang="en-IN" i="1" dirty="0">
                <a:solidFill>
                  <a:srgbClr val="0070C0"/>
                </a:solidFill>
              </a:rPr>
              <a:t>in</a:t>
            </a:r>
            <a:r>
              <a:rPr lang="en-IN" dirty="0"/>
              <a:t> is a </a:t>
            </a:r>
            <a:r>
              <a:rPr lang="en-IN" dirty="0" err="1"/>
              <a:t>boolean</a:t>
            </a:r>
            <a:r>
              <a:rPr lang="en-IN" dirty="0"/>
              <a:t> operator that takes two strings and returns </a:t>
            </a:r>
            <a:r>
              <a:rPr lang="en-IN" i="1" dirty="0"/>
              <a:t>True</a:t>
            </a:r>
            <a:r>
              <a:rPr lang="en-IN" dirty="0"/>
              <a:t> if the first </a:t>
            </a:r>
            <a:r>
              <a:rPr lang="en-IN" dirty="0" smtClean="0"/>
              <a:t>appears as </a:t>
            </a:r>
            <a:r>
              <a:rPr lang="en-IN" dirty="0"/>
              <a:t>a substring in the </a:t>
            </a:r>
            <a:r>
              <a:rPr lang="en-IN" dirty="0" smtClean="0"/>
              <a:t>second</a:t>
            </a:r>
            <a:endParaRPr lang="en-IN" dirty="0"/>
          </a:p>
          <a:p>
            <a:pPr marL="457200" lvl="1" indent="0">
              <a:buNone/>
            </a:pPr>
            <a:endParaRPr lang="en-IN" sz="2400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 </a:t>
            </a:r>
            <a:r>
              <a:rPr lang="en-IN" dirty="0">
                <a:solidFill>
                  <a:srgbClr val="C00000"/>
                </a:solidFill>
              </a:rPr>
              <a:t>'a' in 'banana'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True</a:t>
            </a:r>
          </a:p>
          <a:p>
            <a:pPr marL="457200" lvl="1" indent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 's’ </a:t>
            </a:r>
            <a:r>
              <a:rPr lang="en-IN" dirty="0">
                <a:solidFill>
                  <a:srgbClr val="C00000"/>
                </a:solidFill>
              </a:rPr>
              <a:t>in 'banana'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False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a Substring with the </a:t>
            </a:r>
            <a:r>
              <a:rPr lang="en-US" i="1" dirty="0"/>
              <a:t>in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There are problems which </a:t>
            </a:r>
            <a:r>
              <a:rPr lang="en-US" dirty="0"/>
              <a:t>involves picking out strings that contain known </a:t>
            </a:r>
            <a:r>
              <a:rPr lang="en-US" dirty="0" smtClean="0"/>
              <a:t>substrings</a:t>
            </a:r>
          </a:p>
          <a:p>
            <a:r>
              <a:rPr lang="en-US" dirty="0" smtClean="0"/>
              <a:t>Consider the problem to pick </a:t>
            </a:r>
            <a:r>
              <a:rPr lang="en-US" dirty="0"/>
              <a:t>out filenames with a </a:t>
            </a:r>
            <a:r>
              <a:rPr lang="en-US" b="1" dirty="0"/>
              <a:t>.txt </a:t>
            </a:r>
            <a:r>
              <a:rPr lang="en-US" dirty="0" smtClean="0"/>
              <a:t>extension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#code </a:t>
            </a:r>
            <a:r>
              <a:rPr lang="en-US" dirty="0">
                <a:solidFill>
                  <a:srgbClr val="002060"/>
                </a:solidFill>
              </a:rPr>
              <a:t>segment traverses a list of filenames and prints just the filenames that have </a:t>
            </a:r>
            <a:r>
              <a:rPr lang="en-US" dirty="0" smtClean="0">
                <a:solidFill>
                  <a:srgbClr val="002060"/>
                </a:solidFill>
              </a:rPr>
              <a:t>a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b="1" dirty="0" smtClean="0">
                <a:solidFill>
                  <a:srgbClr val="002060"/>
                </a:solidFill>
              </a:rPr>
              <a:t>.txt </a:t>
            </a:r>
            <a:r>
              <a:rPr lang="en-US" dirty="0" smtClean="0">
                <a:solidFill>
                  <a:srgbClr val="002060"/>
                </a:solidFill>
              </a:rPr>
              <a:t>extension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fileList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["myfile.txt", "myprogram.exe", "yourfile.txt"]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for </a:t>
            </a:r>
            <a:r>
              <a:rPr lang="en-US" dirty="0" err="1">
                <a:solidFill>
                  <a:srgbClr val="C00000"/>
                </a:solidFill>
              </a:rPr>
              <a:t>fileName</a:t>
            </a:r>
            <a:r>
              <a:rPr lang="en-US" dirty="0">
                <a:solidFill>
                  <a:srgbClr val="C00000"/>
                </a:solidFill>
              </a:rPr>
              <a:t> in </a:t>
            </a:r>
            <a:r>
              <a:rPr lang="en-US" dirty="0" err="1">
                <a:solidFill>
                  <a:srgbClr val="C00000"/>
                </a:solidFill>
              </a:rPr>
              <a:t>fileList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if </a:t>
            </a:r>
            <a:r>
              <a:rPr lang="en-US" dirty="0">
                <a:solidFill>
                  <a:srgbClr val="C00000"/>
                </a:solidFill>
              </a:rPr>
              <a:t>".txt" in </a:t>
            </a:r>
            <a:r>
              <a:rPr lang="en-US" dirty="0" err="1">
                <a:solidFill>
                  <a:srgbClr val="C00000"/>
                </a:solidFill>
              </a:rPr>
              <a:t>fileName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print(</a:t>
            </a:r>
            <a:r>
              <a:rPr lang="en-US" dirty="0" err="1" smtClean="0">
                <a:solidFill>
                  <a:srgbClr val="C00000"/>
                </a:solidFill>
              </a:rPr>
              <a:t>fileName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myfile.txt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yourfile.txt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IN" dirty="0"/>
              <a:t>The relational operators work on </a:t>
            </a:r>
            <a:r>
              <a:rPr lang="en-IN" dirty="0" smtClean="0"/>
              <a:t>strings</a:t>
            </a:r>
          </a:p>
          <a:p>
            <a:pPr marL="400050" lvl="1" indent="0">
              <a:buNone/>
            </a:pPr>
            <a:r>
              <a:rPr lang="en-IN" i="1" dirty="0">
                <a:solidFill>
                  <a:srgbClr val="C00000"/>
                </a:solidFill>
              </a:rPr>
              <a:t>if</a:t>
            </a:r>
            <a:r>
              <a:rPr lang="en-IN" dirty="0">
                <a:solidFill>
                  <a:srgbClr val="C00000"/>
                </a:solidFill>
              </a:rPr>
              <a:t> word == 'banana':</a:t>
            </a:r>
          </a:p>
          <a:p>
            <a:pPr marL="857250" lvl="2" indent="0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print('All </a:t>
            </a:r>
            <a:r>
              <a:rPr lang="en-IN" sz="2200" dirty="0">
                <a:solidFill>
                  <a:srgbClr val="C00000"/>
                </a:solidFill>
              </a:rPr>
              <a:t>right, bananas</a:t>
            </a:r>
            <a:r>
              <a:rPr lang="en-IN" sz="2200" dirty="0" smtClean="0">
                <a:solidFill>
                  <a:srgbClr val="C00000"/>
                </a:solidFill>
              </a:rPr>
              <a:t>.‘)</a:t>
            </a:r>
            <a:endParaRPr lang="en-IN" sz="2200" dirty="0">
              <a:solidFill>
                <a:srgbClr val="C00000"/>
              </a:solidFill>
            </a:endParaRPr>
          </a:p>
          <a:p>
            <a:endParaRPr lang="en-IN" dirty="0" smtClean="0"/>
          </a:p>
          <a:p>
            <a:r>
              <a:rPr lang="en-IN" dirty="0" smtClean="0"/>
              <a:t>Other </a:t>
            </a:r>
            <a:r>
              <a:rPr lang="en-IN" dirty="0"/>
              <a:t>relational operations are useful for putting words in alphabetical </a:t>
            </a:r>
            <a:r>
              <a:rPr lang="en-IN" dirty="0" smtClean="0"/>
              <a:t>order</a:t>
            </a:r>
          </a:p>
          <a:p>
            <a:pPr marL="400050" lvl="1" indent="0">
              <a:buNone/>
            </a:pPr>
            <a:r>
              <a:rPr lang="en-IN" i="1" dirty="0" smtClean="0">
                <a:solidFill>
                  <a:srgbClr val="C00000"/>
                </a:solidFill>
              </a:rPr>
              <a:t>if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word &lt; 'banana':</a:t>
            </a:r>
          </a:p>
          <a:p>
            <a:pPr marL="857250" lvl="2" indent="0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print('Your </a:t>
            </a:r>
            <a:r>
              <a:rPr lang="en-IN" sz="2200" dirty="0">
                <a:solidFill>
                  <a:srgbClr val="C00000"/>
                </a:solidFill>
              </a:rPr>
              <a:t>word,' + word + ', comes before banana</a:t>
            </a:r>
            <a:r>
              <a:rPr lang="en-IN" sz="2200" dirty="0" smtClean="0">
                <a:solidFill>
                  <a:srgbClr val="C00000"/>
                </a:solidFill>
              </a:rPr>
              <a:t>.‘)</a:t>
            </a:r>
            <a:endParaRPr lang="en-IN" sz="2200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IN" i="1" dirty="0" err="1">
                <a:solidFill>
                  <a:srgbClr val="C00000"/>
                </a:solidFill>
              </a:rPr>
              <a:t>elif</a:t>
            </a:r>
            <a:r>
              <a:rPr lang="en-IN" dirty="0">
                <a:solidFill>
                  <a:srgbClr val="C00000"/>
                </a:solidFill>
              </a:rPr>
              <a:t> word &gt; 'banana':</a:t>
            </a:r>
          </a:p>
          <a:p>
            <a:pPr marL="857250" lvl="2" indent="0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print('Your </a:t>
            </a:r>
            <a:r>
              <a:rPr lang="en-IN" sz="2200" dirty="0">
                <a:solidFill>
                  <a:srgbClr val="C00000"/>
                </a:solidFill>
              </a:rPr>
              <a:t>word,' + word + ', comes after banana</a:t>
            </a:r>
            <a:r>
              <a:rPr lang="en-IN" sz="2200" dirty="0" smtClean="0">
                <a:solidFill>
                  <a:srgbClr val="C00000"/>
                </a:solidFill>
              </a:rPr>
              <a:t>.‘)</a:t>
            </a:r>
            <a:endParaRPr lang="en-IN" sz="2200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IN" i="1" dirty="0">
                <a:solidFill>
                  <a:srgbClr val="C00000"/>
                </a:solidFill>
              </a:rPr>
              <a:t>else:</a:t>
            </a:r>
          </a:p>
          <a:p>
            <a:pPr marL="857250" lvl="2" indent="0">
              <a:buNone/>
            </a:pPr>
            <a:r>
              <a:rPr lang="en-IN" sz="2200" dirty="0" smtClean="0">
                <a:solidFill>
                  <a:srgbClr val="C00000"/>
                </a:solidFill>
              </a:rPr>
              <a:t>print('All </a:t>
            </a:r>
            <a:r>
              <a:rPr lang="en-IN" sz="2200" dirty="0">
                <a:solidFill>
                  <a:srgbClr val="C00000"/>
                </a:solidFill>
              </a:rPr>
              <a:t>right, bananas</a:t>
            </a:r>
            <a:r>
              <a:rPr lang="en-IN" sz="2200" dirty="0" smtClean="0">
                <a:solidFill>
                  <a:srgbClr val="C00000"/>
                </a:solidFill>
              </a:rPr>
              <a:t>.‘)</a:t>
            </a:r>
            <a:endParaRPr lang="en-I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/>
            <a:r>
              <a:rPr lang="en-US" dirty="0" smtClean="0"/>
              <a:t>Explain the operations on strings</a:t>
            </a:r>
          </a:p>
          <a:p>
            <a:pPr lvl="1"/>
            <a:r>
              <a:rPr lang="en-US" dirty="0"/>
              <a:t>Use string methods to manipulate strings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Strings </a:t>
            </a:r>
            <a:r>
              <a:rPr lang="en-US" dirty="0"/>
              <a:t>are </a:t>
            </a:r>
            <a:r>
              <a:rPr lang="en-US" i="1" dirty="0">
                <a:solidFill>
                  <a:srgbClr val="0070C0"/>
                </a:solidFill>
              </a:rPr>
              <a:t>immutable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dirty="0" smtClean="0"/>
              <a:t>Python</a:t>
            </a:r>
          </a:p>
          <a:p>
            <a:r>
              <a:rPr lang="en-US" dirty="0"/>
              <a:t>The values of immutable objects cannot be over written</a:t>
            </a:r>
          </a:p>
          <a:p>
            <a:r>
              <a:rPr lang="en-US" dirty="0" smtClean="0"/>
              <a:t>The </a:t>
            </a:r>
            <a:r>
              <a:rPr lang="en-US" dirty="0"/>
              <a:t>original string </a:t>
            </a:r>
            <a:r>
              <a:rPr lang="en-US" dirty="0" smtClean="0"/>
              <a:t>is not changed with any </a:t>
            </a:r>
            <a:r>
              <a:rPr lang="en-US" dirty="0"/>
              <a:t>of the operations </a:t>
            </a:r>
            <a:r>
              <a:rPr lang="en-US" dirty="0" smtClean="0"/>
              <a:t>running </a:t>
            </a:r>
            <a:r>
              <a:rPr lang="en-US" dirty="0"/>
              <a:t>on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Every </a:t>
            </a:r>
            <a:r>
              <a:rPr lang="en-US" dirty="0"/>
              <a:t>string operation is defined to produce a </a:t>
            </a:r>
            <a:r>
              <a:rPr lang="en-US" dirty="0" smtClean="0"/>
              <a:t>new string </a:t>
            </a:r>
            <a:r>
              <a:rPr lang="en-US" dirty="0"/>
              <a:t>as its </a:t>
            </a:r>
            <a:r>
              <a:rPr lang="en-US" dirty="0" smtClean="0"/>
              <a:t>result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S = 'Spam</a:t>
            </a:r>
            <a:r>
              <a:rPr lang="en-US" dirty="0">
                <a:solidFill>
                  <a:srgbClr val="C00000"/>
                </a:solidFill>
              </a:rPr>
              <a:t>'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S[0] = 'z' </a:t>
            </a:r>
            <a:r>
              <a:rPr lang="en-US" dirty="0" smtClean="0"/>
              <a:t>	</a:t>
            </a:r>
            <a:r>
              <a:rPr lang="en-US" i="1" dirty="0" smtClean="0"/>
              <a:t># </a:t>
            </a:r>
            <a:r>
              <a:rPr lang="en-US" i="1" dirty="0"/>
              <a:t>Immutable objects cannot be </a:t>
            </a:r>
            <a:r>
              <a:rPr lang="en-US" i="1" dirty="0" smtClean="0"/>
              <a:t>changed 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TypeError</a:t>
            </a:r>
            <a:r>
              <a:rPr lang="en-US" dirty="0">
                <a:solidFill>
                  <a:srgbClr val="0070C0"/>
                </a:solidFill>
              </a:rPr>
              <a:t>: '</a:t>
            </a:r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en-US" dirty="0">
                <a:solidFill>
                  <a:srgbClr val="0070C0"/>
                </a:solidFill>
              </a:rPr>
              <a:t>' object does not support item assignment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S = 'z' + S[1:] </a:t>
            </a:r>
            <a:r>
              <a:rPr lang="en-US" dirty="0" smtClean="0"/>
              <a:t>	</a:t>
            </a:r>
            <a:r>
              <a:rPr lang="en-US" i="1" dirty="0" smtClean="0">
                <a:solidFill>
                  <a:srgbClr val="002060"/>
                </a:solidFill>
              </a:rPr>
              <a:t># possible to </a:t>
            </a:r>
            <a:r>
              <a:rPr lang="en-US" i="1" dirty="0">
                <a:solidFill>
                  <a:srgbClr val="002060"/>
                </a:solidFill>
              </a:rPr>
              <a:t>run expressions to make new objects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 err="1">
                <a:solidFill>
                  <a:srgbClr val="0070C0"/>
                </a:solidFill>
              </a:rPr>
              <a:t>zpam</a:t>
            </a:r>
            <a:r>
              <a:rPr lang="en-US" dirty="0" smtClean="0">
                <a:solidFill>
                  <a:srgbClr val="0070C0"/>
                </a:solidFill>
              </a:rPr>
              <a:t>'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 string is a sequence of characters and a list is a sequence of values, but a list of </a:t>
            </a:r>
            <a:r>
              <a:rPr lang="en-US" dirty="0" smtClean="0"/>
              <a:t>characters is </a:t>
            </a:r>
            <a:r>
              <a:rPr lang="en-US" dirty="0"/>
              <a:t>not the same as a </a:t>
            </a:r>
            <a:r>
              <a:rPr lang="en-US" dirty="0" smtClean="0"/>
              <a:t>string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convert from a string to a list of characters, </a:t>
            </a:r>
            <a:r>
              <a:rPr lang="en-US" dirty="0" smtClean="0"/>
              <a:t>use </a:t>
            </a:r>
            <a:r>
              <a:rPr lang="en-US" dirty="0"/>
              <a:t>list: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 = 'spam'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 = list(s)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print(t)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rgbClr val="002060"/>
                </a:solidFill>
              </a:rPr>
              <a:t>'s', 'p', 'a', 'm']</a:t>
            </a:r>
          </a:p>
          <a:p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list is the name of a built-in function, </a:t>
            </a:r>
            <a:r>
              <a:rPr lang="en-US" dirty="0" smtClean="0"/>
              <a:t>avoid </a:t>
            </a:r>
            <a:r>
              <a:rPr lang="en-US" dirty="0"/>
              <a:t>using it as a </a:t>
            </a:r>
            <a:r>
              <a:rPr lang="en-US" dirty="0" smtClean="0"/>
              <a:t>variable name </a:t>
            </a:r>
          </a:p>
        </p:txBody>
      </p:sp>
    </p:spTree>
    <p:extLst>
      <p:ext uri="{BB962C8B-B14F-4D97-AF65-F5344CB8AC3E}">
        <p14:creationId xmlns:p14="http://schemas.microsoft.com/office/powerpoint/2010/main" val="183871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Strings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list function breaks a string into individual </a:t>
            </a:r>
            <a:r>
              <a:rPr lang="en-US" dirty="0" smtClean="0"/>
              <a:t>letters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break a string </a:t>
            </a:r>
            <a:r>
              <a:rPr lang="en-US" dirty="0" smtClean="0"/>
              <a:t>into words</a:t>
            </a:r>
            <a:r>
              <a:rPr lang="en-US" dirty="0"/>
              <a:t>, </a:t>
            </a: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split </a:t>
            </a:r>
            <a:r>
              <a:rPr lang="en-US" dirty="0" smtClean="0"/>
              <a:t>method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 = 'pining for the fjords'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 = </a:t>
            </a:r>
            <a:r>
              <a:rPr lang="en-US" dirty="0" err="1">
                <a:solidFill>
                  <a:srgbClr val="C00000"/>
                </a:solidFill>
              </a:rPr>
              <a:t>s.split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print(t)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[</a:t>
            </a:r>
            <a:r>
              <a:rPr lang="en-US" dirty="0">
                <a:solidFill>
                  <a:srgbClr val="002060"/>
                </a:solidFill>
              </a:rPr>
              <a:t>'pining', 'for', 'the', 'fjords']</a:t>
            </a:r>
          </a:p>
        </p:txBody>
      </p:sp>
    </p:spTree>
    <p:extLst>
      <p:ext uri="{BB962C8B-B14F-4D97-AF65-F5344CB8AC3E}">
        <p14:creationId xmlns:p14="http://schemas.microsoft.com/office/powerpoint/2010/main" val="42136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Standard Character Escape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backslash (\) character </a:t>
            </a:r>
            <a:r>
              <a:rPr lang="en-US" sz="2400" dirty="0"/>
              <a:t>is used to escape </a:t>
            </a:r>
            <a:r>
              <a:rPr lang="en-US" sz="2400" dirty="0" smtClean="0"/>
              <a:t>special </a:t>
            </a:r>
            <a:r>
              <a:rPr lang="en-US" sz="2400" dirty="0"/>
              <a:t>characters such as newlines, the backslash itself, quotes, and nonprinting </a:t>
            </a:r>
            <a:r>
              <a:rPr lang="en-US" sz="2400" dirty="0" smtClean="0"/>
              <a:t>characters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Table </a:t>
            </a:r>
            <a:r>
              <a:rPr lang="en-US" sz="2400" dirty="0"/>
              <a:t>shows the accepted escape codes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3700" y="1367381"/>
            <a:ext cx="4514850" cy="52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A string is an immutable sequence of characters</a:t>
            </a:r>
          </a:p>
          <a:p>
            <a:r>
              <a:rPr lang="en-IN" i="1" dirty="0" err="1"/>
              <a:t>len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is a built-in function that returns the number of characters in a string</a:t>
            </a:r>
            <a:endParaRPr lang="en-US" dirty="0" smtClean="0"/>
          </a:p>
          <a:p>
            <a:r>
              <a:rPr lang="en-US" sz="2400" dirty="0" smtClean="0"/>
              <a:t>A segment of string is known as slice</a:t>
            </a:r>
          </a:p>
          <a:p>
            <a:r>
              <a:rPr lang="en-US" dirty="0" smtClean="0"/>
              <a:t>Concatenation and repetition operation can be performed on the strings</a:t>
            </a:r>
          </a:p>
          <a:p>
            <a:r>
              <a:rPr lang="en-US" dirty="0" smtClean="0"/>
              <a:t>The </a:t>
            </a:r>
            <a:r>
              <a:rPr lang="en-US" dirty="0"/>
              <a:t>original string is not changed with any of the operations running on </a:t>
            </a:r>
            <a:r>
              <a:rPr lang="en-US" dirty="0" smtClean="0"/>
              <a:t>it</a:t>
            </a:r>
          </a:p>
          <a:p>
            <a:r>
              <a:rPr lang="en-US" dirty="0"/>
              <a:t>The backslash (\) character is used to escape special characters such as newlines, the backslash itself, quotes, and nonprinting characters</a:t>
            </a:r>
          </a:p>
          <a:p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70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sz="2400" dirty="0" smtClean="0"/>
              <a:t>Strings</a:t>
            </a:r>
          </a:p>
          <a:p>
            <a:r>
              <a:rPr lang="en-US" dirty="0" smtClean="0"/>
              <a:t>String slices</a:t>
            </a:r>
          </a:p>
          <a:p>
            <a:r>
              <a:rPr lang="en-US" sz="2400" dirty="0" smtClean="0"/>
              <a:t>String operations</a:t>
            </a:r>
          </a:p>
          <a:p>
            <a:r>
              <a:rPr lang="en-US" dirty="0" smtClean="0"/>
              <a:t>String methods</a:t>
            </a:r>
          </a:p>
          <a:p>
            <a:r>
              <a:rPr lang="en-US" sz="2400" dirty="0" smtClean="0"/>
              <a:t>Escape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string </a:t>
            </a:r>
            <a:r>
              <a:rPr lang="en-US" dirty="0" smtClean="0"/>
              <a:t>is a </a:t>
            </a:r>
            <a:r>
              <a:rPr lang="en-US" dirty="0"/>
              <a:t>sequence of characters, based upon the Unicode international character set</a:t>
            </a:r>
          </a:p>
          <a:p>
            <a:r>
              <a:rPr lang="en-US" dirty="0" smtClean="0"/>
              <a:t>In Python, strings are instances of the </a:t>
            </a:r>
            <a:r>
              <a:rPr lang="en-US" dirty="0" err="1" smtClean="0">
                <a:solidFill>
                  <a:srgbClr val="0070C0"/>
                </a:solidFill>
              </a:rPr>
              <a:t>str</a:t>
            </a:r>
            <a:r>
              <a:rPr lang="en-US" dirty="0"/>
              <a:t> class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Python string, which is an indexed sequence of characters is shown below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String literals can be enclosed in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single </a:t>
            </a:r>
            <a:r>
              <a:rPr lang="en-US" dirty="0"/>
              <a:t>quotes, as in </a:t>
            </a:r>
            <a:r>
              <a:rPr lang="en-US" dirty="0" smtClean="0">
                <a:solidFill>
                  <a:srgbClr val="002060"/>
                </a:solidFill>
              </a:rPr>
              <a:t>‘hello’ </a:t>
            </a:r>
            <a:r>
              <a:rPr lang="en-US" dirty="0" smtClean="0"/>
              <a:t>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double quotes</a:t>
            </a:r>
            <a:r>
              <a:rPr lang="en-US" dirty="0"/>
              <a:t>, as in </a:t>
            </a:r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dirty="0" smtClean="0">
                <a:solidFill>
                  <a:srgbClr val="002060"/>
                </a:solidFill>
              </a:rPr>
              <a:t>hello"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8" y="3771901"/>
            <a:ext cx="22288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Operations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026025"/>
          </a:xfrm>
        </p:spPr>
        <p:txBody>
          <a:bodyPr>
            <a:noAutofit/>
          </a:bodyPr>
          <a:lstStyle/>
          <a:p>
            <a:r>
              <a:rPr lang="en-US" dirty="0"/>
              <a:t>As sequences, strings support operations that assume a </a:t>
            </a:r>
            <a:r>
              <a:rPr lang="en-US" dirty="0">
                <a:solidFill>
                  <a:srgbClr val="0070C0"/>
                </a:solidFill>
              </a:rPr>
              <a:t>positional ordering </a:t>
            </a:r>
            <a:r>
              <a:rPr lang="en-US" dirty="0" smtClean="0"/>
              <a:t>among items</a:t>
            </a:r>
          </a:p>
          <a:p>
            <a:endParaRPr lang="en-US" dirty="0" smtClean="0"/>
          </a:p>
          <a:p>
            <a:r>
              <a:rPr lang="en-US" dirty="0"/>
              <a:t>The positions of a string’s characters are numbered from 0, on the left, to the length of </a:t>
            </a:r>
            <a:r>
              <a:rPr lang="en-US" dirty="0" smtClean="0"/>
              <a:t>the string </a:t>
            </a:r>
            <a:r>
              <a:rPr lang="en-US" dirty="0"/>
              <a:t>minus 1, on the </a:t>
            </a:r>
            <a:r>
              <a:rPr lang="en-US" dirty="0" smtClean="0"/>
              <a:t>right</a:t>
            </a:r>
          </a:p>
          <a:p>
            <a:endParaRPr lang="en-US" dirty="0"/>
          </a:p>
          <a:p>
            <a:r>
              <a:rPr lang="en-US" dirty="0" smtClean="0"/>
              <a:t>Figure </a:t>
            </a:r>
            <a:r>
              <a:rPr lang="en-US" dirty="0" smtClean="0"/>
              <a:t>illustrates </a:t>
            </a:r>
            <a:r>
              <a:rPr lang="en-US" dirty="0"/>
              <a:t>the sequence of characters and their </a:t>
            </a:r>
            <a:r>
              <a:rPr lang="en-US" dirty="0" smtClean="0"/>
              <a:t>positions in </a:t>
            </a:r>
            <a:r>
              <a:rPr lang="en-US" dirty="0"/>
              <a:t>the string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Hi there</a:t>
            </a:r>
            <a:r>
              <a:rPr lang="en-US" dirty="0" smtClean="0">
                <a:solidFill>
                  <a:srgbClr val="C00000"/>
                </a:solidFill>
              </a:rPr>
              <a:t>!" </a:t>
            </a:r>
          </a:p>
          <a:p>
            <a:r>
              <a:rPr lang="en-US" dirty="0" smtClean="0"/>
              <a:t>The 9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/>
              <a:t>and last character, </a:t>
            </a:r>
            <a:r>
              <a:rPr lang="en-US" dirty="0">
                <a:solidFill>
                  <a:srgbClr val="C00000"/>
                </a:solidFill>
              </a:rPr>
              <a:t>'!'</a:t>
            </a:r>
            <a:r>
              <a:rPr lang="en-US" dirty="0"/>
              <a:t>, is at position 8.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49" y="4848225"/>
            <a:ext cx="4667881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Operations in Strings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026025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S = </a:t>
            </a:r>
            <a:r>
              <a:rPr lang="en-US" dirty="0" smtClean="0">
                <a:solidFill>
                  <a:srgbClr val="C00000"/>
                </a:solidFill>
              </a:rPr>
              <a:t>‘banana‘      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Make a </a:t>
            </a:r>
            <a:r>
              <a:rPr lang="en-US" dirty="0" smtClean="0">
                <a:solidFill>
                  <a:srgbClr val="002060"/>
                </a:solidFill>
              </a:rPr>
              <a:t>6-character </a:t>
            </a:r>
            <a:r>
              <a:rPr lang="en-US" dirty="0">
                <a:solidFill>
                  <a:srgbClr val="002060"/>
                </a:solidFill>
              </a:rPr>
              <a:t>string, and assign it to a name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S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# S is unchanged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‘banana’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S[0] </a:t>
            </a:r>
            <a:r>
              <a:rPr lang="en-US" dirty="0" smtClean="0">
                <a:solidFill>
                  <a:srgbClr val="C00000"/>
                </a:solidFill>
              </a:rPr>
              <a:t>      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The first item in S, indexing by zero-based </a:t>
            </a:r>
            <a:r>
              <a:rPr lang="en-US" dirty="0" smtClean="0">
                <a:solidFill>
                  <a:srgbClr val="002060"/>
                </a:solidFill>
              </a:rPr>
              <a:t>position;</a:t>
            </a:r>
            <a:r>
              <a:rPr lang="en-US" sz="2200" dirty="0" smtClean="0">
                <a:solidFill>
                  <a:srgbClr val="002060"/>
                </a:solidFill>
              </a:rPr>
              <a:t> The subscript operator </a:t>
            </a:r>
            <a:r>
              <a:rPr lang="en-US" sz="2200" dirty="0">
                <a:solidFill>
                  <a:srgbClr val="C00000"/>
                </a:solidFill>
              </a:rPr>
              <a:t>[]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‘b'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S[1] </a:t>
            </a: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>
                <a:solidFill>
                  <a:srgbClr val="002060"/>
                </a:solidFill>
              </a:rPr>
              <a:t>The second item from the left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‘a‘</a:t>
            </a:r>
          </a:p>
          <a:p>
            <a:pPr lvl="1" indent="-342900"/>
            <a:endParaRPr lang="en-IN" sz="2400" dirty="0" smtClean="0"/>
          </a:p>
          <a:p>
            <a:pPr lvl="1" indent="-342900"/>
            <a:r>
              <a:rPr lang="en-IN" sz="2400" dirty="0" smtClean="0"/>
              <a:t>The </a:t>
            </a:r>
            <a:r>
              <a:rPr lang="en-IN" sz="2400" dirty="0"/>
              <a:t>expression in brackets is called an </a:t>
            </a:r>
            <a:r>
              <a:rPr lang="en-IN" sz="2400" dirty="0">
                <a:solidFill>
                  <a:srgbClr val="0070C0"/>
                </a:solidFill>
              </a:rPr>
              <a:t>index</a:t>
            </a:r>
          </a:p>
          <a:p>
            <a:pPr marL="400050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Operations in </a:t>
            </a:r>
            <a:r>
              <a:rPr lang="en-US" dirty="0"/>
              <a:t>Strings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026025"/>
          </a:xfrm>
        </p:spPr>
        <p:txBody>
          <a:bodyPr>
            <a:noAutofit/>
          </a:bodyPr>
          <a:lstStyle/>
          <a:p>
            <a:r>
              <a:rPr lang="en-IN" dirty="0" smtClean="0"/>
              <a:t>Any </a:t>
            </a:r>
            <a:r>
              <a:rPr lang="en-IN" dirty="0"/>
              <a:t>expression, including variables and operators, </a:t>
            </a:r>
            <a:r>
              <a:rPr lang="en-IN" dirty="0" smtClean="0"/>
              <a:t>can be used as </a:t>
            </a:r>
            <a:r>
              <a:rPr lang="en-IN" dirty="0"/>
              <a:t>an index, but the value of the index has to be an integer</a:t>
            </a:r>
          </a:p>
          <a:p>
            <a:pPr marL="457200" lvl="1" indent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&gt;&gt;&gt;fruit = ‘banana’ 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&gt;&gt;&gt;letter </a:t>
            </a:r>
            <a:r>
              <a:rPr lang="en-IN" dirty="0">
                <a:solidFill>
                  <a:srgbClr val="C00000"/>
                </a:solidFill>
              </a:rPr>
              <a:t>= fruit[1.5]</a:t>
            </a:r>
          </a:p>
          <a:p>
            <a:pPr marL="457200" lvl="1" indent="0">
              <a:buNone/>
            </a:pPr>
            <a:r>
              <a:rPr lang="en-IN" dirty="0" err="1" smtClean="0">
                <a:solidFill>
                  <a:srgbClr val="0070C0"/>
                </a:solidFill>
              </a:rPr>
              <a:t>TypeError</a:t>
            </a:r>
            <a:r>
              <a:rPr lang="en-IN" dirty="0">
                <a:solidFill>
                  <a:srgbClr val="0070C0"/>
                </a:solidFill>
              </a:rPr>
              <a:t>: string indices must be integers, not </a:t>
            </a:r>
            <a:r>
              <a:rPr lang="en-IN" dirty="0" smtClean="0">
                <a:solidFill>
                  <a:srgbClr val="0070C0"/>
                </a:solidFill>
              </a:rPr>
              <a:t>float</a:t>
            </a:r>
          </a:p>
          <a:p>
            <a:pPr marL="457200" lvl="1" indent="0">
              <a:buNone/>
            </a:pPr>
            <a:endParaRPr lang="en-IN" sz="2400" dirty="0">
              <a:solidFill>
                <a:srgbClr val="0070C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Negative indices </a:t>
            </a:r>
            <a:r>
              <a:rPr lang="en-IN" dirty="0" smtClean="0"/>
              <a:t>- </a:t>
            </a:r>
            <a:r>
              <a:rPr lang="en-IN" dirty="0"/>
              <a:t>count backward from the end of </a:t>
            </a:r>
            <a:r>
              <a:rPr lang="en-IN" dirty="0" smtClean="0"/>
              <a:t>the string</a:t>
            </a:r>
          </a:p>
          <a:p>
            <a:r>
              <a:rPr lang="en-IN" dirty="0" smtClean="0"/>
              <a:t>The </a:t>
            </a:r>
            <a:r>
              <a:rPr lang="en-IN" dirty="0"/>
              <a:t>expression 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fruit</a:t>
            </a:r>
            <a:r>
              <a:rPr lang="en-IN" dirty="0"/>
              <a:t>[-1] yields the last </a:t>
            </a:r>
            <a:r>
              <a:rPr lang="en-IN" dirty="0" smtClean="0"/>
              <a:t>letter </a:t>
            </a:r>
            <a:r>
              <a:rPr lang="en-IN" dirty="0" smtClean="0">
                <a:solidFill>
                  <a:srgbClr val="0070C0"/>
                </a:solidFill>
              </a:rPr>
              <a:t>‘a’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fruit</a:t>
            </a:r>
            <a:r>
              <a:rPr lang="en-IN" dirty="0"/>
              <a:t>[-2] yields the second to </a:t>
            </a:r>
            <a:r>
              <a:rPr lang="en-IN" dirty="0" smtClean="0"/>
              <a:t>last </a:t>
            </a:r>
            <a:r>
              <a:rPr lang="en-IN" dirty="0" smtClean="0">
                <a:solidFill>
                  <a:srgbClr val="0070C0"/>
                </a:solidFill>
              </a:rPr>
              <a:t>‘n’</a:t>
            </a:r>
            <a:r>
              <a:rPr lang="en-IN" dirty="0" smtClean="0"/>
              <a:t>, and </a:t>
            </a:r>
            <a:r>
              <a:rPr lang="en-IN" dirty="0"/>
              <a:t>so </a:t>
            </a:r>
            <a:r>
              <a:rPr lang="en-IN" dirty="0" smtClean="0"/>
              <a:t>on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len</a:t>
            </a:r>
            <a:r>
              <a:rPr lang="en-US" i="1" dirty="0" smtClean="0"/>
              <a:t>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4"/>
            <a:ext cx="10972800" cy="4914900"/>
          </a:xfrm>
        </p:spPr>
        <p:txBody>
          <a:bodyPr>
            <a:normAutofit/>
          </a:bodyPr>
          <a:lstStyle/>
          <a:p>
            <a:r>
              <a:rPr lang="en-IN" i="1" dirty="0" err="1">
                <a:solidFill>
                  <a:srgbClr val="0070C0"/>
                </a:solidFill>
              </a:rPr>
              <a:t>len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is a built-in function that returns the number of characters in a </a:t>
            </a:r>
            <a:r>
              <a:rPr lang="en-IN" dirty="0" smtClean="0"/>
              <a:t>string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&gt;&gt;&gt; </a:t>
            </a:r>
            <a:r>
              <a:rPr lang="en-IN" dirty="0">
                <a:solidFill>
                  <a:srgbClr val="C00000"/>
                </a:solidFill>
              </a:rPr>
              <a:t>fruit = 'banana'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</a:t>
            </a:r>
            <a:r>
              <a:rPr lang="en-IN" i="1" dirty="0" err="1">
                <a:solidFill>
                  <a:srgbClr val="C00000"/>
                </a:solidFill>
              </a:rPr>
              <a:t>len</a:t>
            </a:r>
            <a:r>
              <a:rPr lang="en-IN" dirty="0">
                <a:solidFill>
                  <a:srgbClr val="C00000"/>
                </a:solidFill>
              </a:rPr>
              <a:t>(fruit)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6</a:t>
            </a:r>
          </a:p>
          <a:p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get the last character</a:t>
            </a:r>
            <a:r>
              <a:rPr lang="en-IN" dirty="0" smtClean="0"/>
              <a:t>, subtract </a:t>
            </a:r>
            <a:r>
              <a:rPr lang="en-IN" dirty="0"/>
              <a:t>1 from </a:t>
            </a:r>
            <a:r>
              <a:rPr lang="en-IN" dirty="0" smtClean="0"/>
              <a:t>length of the string:</a:t>
            </a:r>
            <a:endParaRPr lang="en-IN" dirty="0"/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length=</a:t>
            </a:r>
            <a:r>
              <a:rPr lang="en-IN" i="1" dirty="0" err="1">
                <a:solidFill>
                  <a:srgbClr val="C00000"/>
                </a:solidFill>
              </a:rPr>
              <a:t>len</a:t>
            </a:r>
            <a:r>
              <a:rPr lang="en-IN" dirty="0">
                <a:solidFill>
                  <a:srgbClr val="C00000"/>
                </a:solidFill>
              </a:rPr>
              <a:t>(fruit</a:t>
            </a:r>
            <a:r>
              <a:rPr lang="en-IN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last </a:t>
            </a:r>
            <a:r>
              <a:rPr lang="en-IN" dirty="0">
                <a:solidFill>
                  <a:srgbClr val="C00000"/>
                </a:solidFill>
              </a:rPr>
              <a:t>= fruit[length-1</a:t>
            </a:r>
            <a:r>
              <a:rPr lang="en-IN" dirty="0" smtClean="0">
                <a:solidFill>
                  <a:srgbClr val="C0000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print(last)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rgbClr val="0070C0"/>
                </a:solidFill>
              </a:rPr>
              <a:t>a</a:t>
            </a:r>
            <a:endParaRPr lang="en-IN" dirty="0">
              <a:solidFill>
                <a:srgbClr val="0070C0"/>
              </a:solidFill>
            </a:endParaRPr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4991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026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subscript operator is </a:t>
            </a:r>
            <a:r>
              <a:rPr lang="en-US" dirty="0" smtClean="0"/>
              <a:t>useful </a:t>
            </a:r>
            <a:r>
              <a:rPr lang="en-US" dirty="0"/>
              <a:t>in loops </a:t>
            </a:r>
            <a:r>
              <a:rPr lang="en-US" dirty="0" smtClean="0"/>
              <a:t>to </a:t>
            </a:r>
            <a:r>
              <a:rPr lang="en-US" dirty="0"/>
              <a:t>use the positions as </a:t>
            </a:r>
            <a:r>
              <a:rPr lang="en-US" dirty="0" smtClean="0"/>
              <a:t>well as </a:t>
            </a:r>
            <a:r>
              <a:rPr lang="en-US" dirty="0"/>
              <a:t>the characters in a </a:t>
            </a:r>
            <a:r>
              <a:rPr lang="en-US" dirty="0" smtClean="0"/>
              <a:t>string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rgbClr val="002060"/>
                </a:solidFill>
              </a:rPr>
              <a:t># </a:t>
            </a:r>
            <a:r>
              <a:rPr lang="en-US" sz="2200" dirty="0">
                <a:solidFill>
                  <a:srgbClr val="002060"/>
                </a:solidFill>
              </a:rPr>
              <a:t>code segment uses a count-controlled loop to </a:t>
            </a:r>
            <a:r>
              <a:rPr lang="en-US" sz="2200" dirty="0" smtClean="0">
                <a:solidFill>
                  <a:srgbClr val="002060"/>
                </a:solidFill>
              </a:rPr>
              <a:t>display the </a:t>
            </a:r>
            <a:r>
              <a:rPr lang="en-US" sz="2200" dirty="0">
                <a:solidFill>
                  <a:srgbClr val="002060"/>
                </a:solidFill>
              </a:rPr>
              <a:t>characters and their </a:t>
            </a:r>
            <a:r>
              <a:rPr lang="en-US" sz="2200" dirty="0" smtClean="0">
                <a:solidFill>
                  <a:srgbClr val="002060"/>
                </a:solidFill>
              </a:rPr>
              <a:t>	#positions</a:t>
            </a:r>
            <a:endParaRPr lang="en-US" sz="2200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data = "Hi </a:t>
            </a:r>
            <a:r>
              <a:rPr lang="en-US" dirty="0" smtClean="0">
                <a:solidFill>
                  <a:srgbClr val="C00000"/>
                </a:solidFill>
              </a:rPr>
              <a:t>all!"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for index in range(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srgbClr val="C00000"/>
                </a:solidFill>
              </a:rPr>
              <a:t>(data</a:t>
            </a:r>
            <a:r>
              <a:rPr lang="en-US" dirty="0" smtClean="0">
                <a:solidFill>
                  <a:srgbClr val="C00000"/>
                </a:solidFill>
              </a:rPr>
              <a:t>)):</a:t>
            </a:r>
          </a:p>
          <a:p>
            <a:pPr marL="400050" lvl="1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…		print(index</a:t>
            </a:r>
            <a:r>
              <a:rPr lang="en-US" sz="2200" dirty="0">
                <a:solidFill>
                  <a:srgbClr val="C00000"/>
                </a:solidFill>
              </a:rPr>
              <a:t>, data[index])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0 H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 a</a:t>
            </a:r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4 </a:t>
            </a:r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5 l</a:t>
            </a:r>
            <a:endParaRPr lang="en-US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1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1136</Words>
  <Application>Microsoft Office PowerPoint</Application>
  <PresentationFormat>Widescreen</PresentationFormat>
  <Paragraphs>240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  <vt:lpstr>Objectives</vt:lpstr>
      <vt:lpstr>Topics</vt:lpstr>
      <vt:lpstr>Strings </vt:lpstr>
      <vt:lpstr>Sequence Operations in Strings</vt:lpstr>
      <vt:lpstr>Sequence Operations in Strings contd.</vt:lpstr>
      <vt:lpstr>Sequence Operations in Strings contd.</vt:lpstr>
      <vt:lpstr>len() function</vt:lpstr>
      <vt:lpstr>Traversing A String </vt:lpstr>
      <vt:lpstr>String Slices</vt:lpstr>
      <vt:lpstr>String Slices contd.</vt:lpstr>
      <vt:lpstr>String Operations</vt:lpstr>
      <vt:lpstr>String Operations contd.</vt:lpstr>
      <vt:lpstr>upper() and lower() Methods</vt:lpstr>
      <vt:lpstr>find() Method</vt:lpstr>
      <vt:lpstr>find() Method contd.</vt:lpstr>
      <vt:lpstr>The in Operator</vt:lpstr>
      <vt:lpstr>Testing for a Substring with the in Operator</vt:lpstr>
      <vt:lpstr>String Comparison</vt:lpstr>
      <vt:lpstr>Immutability </vt:lpstr>
      <vt:lpstr>Lists and Strings</vt:lpstr>
      <vt:lpstr>Lists and Strings contd.</vt:lpstr>
      <vt:lpstr>Standard Character Escape Codes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Ami Rai E</cp:lastModifiedBy>
  <cp:revision>160</cp:revision>
  <dcterms:created xsi:type="dcterms:W3CDTF">2015-10-21T06:04:19Z</dcterms:created>
  <dcterms:modified xsi:type="dcterms:W3CDTF">2018-08-11T04:32:13Z</dcterms:modified>
</cp:coreProperties>
</file>