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332" r:id="rId3"/>
    <p:sldId id="281" r:id="rId4"/>
    <p:sldId id="28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1" r:id="rId13"/>
    <p:sldId id="342" r:id="rId14"/>
    <p:sldId id="343" r:id="rId15"/>
    <p:sldId id="344" r:id="rId16"/>
    <p:sldId id="345" r:id="rId17"/>
    <p:sldId id="327" r:id="rId18"/>
    <p:sldId id="34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1752601"/>
            <a:ext cx="71628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Sets </a:t>
            </a:r>
            <a:endParaRPr lang="en-US" sz="32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44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2000" dirty="0">
                <a:cs typeface="Times New Roman" pitchFamily="18" charset="0"/>
              </a:rPr>
              <a:t>Ami Rai E.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Chaitra S</a:t>
            </a: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1400" dirty="0"/>
              <a:t>Department of Computer Science and Engineering</a:t>
            </a:r>
          </a:p>
          <a:p>
            <a:pPr algn="ctr"/>
            <a:r>
              <a:rPr lang="en-US" sz="1400" dirty="0"/>
              <a:t>Faculty of Engineering and Technology</a:t>
            </a:r>
          </a:p>
          <a:p>
            <a:pPr algn="ctr"/>
            <a:r>
              <a:rPr lang="en-US" sz="1400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2714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Elements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S=set(range(1,6))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{ 1, 2, 3, 4, 5 }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S.</a:t>
            </a:r>
            <a:r>
              <a:rPr lang="en-US" dirty="0" err="1" smtClean="0">
                <a:solidFill>
                  <a:srgbClr val="00B050"/>
                </a:solidFill>
              </a:rPr>
              <a:t>pop</a:t>
            </a:r>
            <a:r>
              <a:rPr lang="en-US" dirty="0" smtClean="0">
                <a:solidFill>
                  <a:srgbClr val="C00000"/>
                </a:solidFill>
              </a:rPr>
              <a:t>()		</a:t>
            </a:r>
            <a:r>
              <a:rPr lang="en-US" dirty="0" smtClean="0">
                <a:solidFill>
                  <a:srgbClr val="002060"/>
                </a:solidFill>
              </a:rPr>
              <a:t># deletes an element from the set using </a:t>
            </a:r>
            <a:r>
              <a:rPr lang="en-US" dirty="0" err="1" smtClean="0">
                <a:solidFill>
                  <a:srgbClr val="00B050"/>
                </a:solidFill>
              </a:rPr>
              <a:t>set.pop</a:t>
            </a:r>
            <a:r>
              <a:rPr lang="en-US" dirty="0" smtClean="0">
                <a:solidFill>
                  <a:srgbClr val="00B050"/>
                </a:solidFill>
              </a:rPr>
              <a:t>() </a:t>
            </a:r>
            <a:r>
              <a:rPr lang="en-US" dirty="0" smtClean="0">
                <a:solidFill>
                  <a:srgbClr val="002060"/>
                </a:solidFill>
              </a:rPr>
              <a:t>and return the 			element deleted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</a:t>
            </a:r>
            <a:r>
              <a:rPr lang="en-US" dirty="0">
                <a:solidFill>
                  <a:srgbClr val="C00000"/>
                </a:solidFill>
              </a:rPr>
              <a:t>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</a:t>
            </a:r>
            <a:r>
              <a:rPr lang="en-US" dirty="0" smtClean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, 3, 4, 5 }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S.</a:t>
            </a:r>
            <a:r>
              <a:rPr lang="en-US" dirty="0" err="1" smtClean="0">
                <a:solidFill>
                  <a:srgbClr val="00B050"/>
                </a:solidFill>
              </a:rPr>
              <a:t>remove</a:t>
            </a:r>
            <a:r>
              <a:rPr lang="en-US" dirty="0" smtClean="0">
                <a:solidFill>
                  <a:srgbClr val="C00000"/>
                </a:solidFill>
              </a:rPr>
              <a:t>(3)</a:t>
            </a: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# </a:t>
            </a:r>
            <a:r>
              <a:rPr lang="en-US" dirty="0">
                <a:solidFill>
                  <a:srgbClr val="002060"/>
                </a:solidFill>
              </a:rPr>
              <a:t>deletes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an </a:t>
            </a:r>
            <a:r>
              <a:rPr lang="en-US" dirty="0" smtClean="0">
                <a:solidFill>
                  <a:srgbClr val="002060"/>
                </a:solidFill>
              </a:rPr>
              <a:t>element x </a:t>
            </a:r>
            <a:r>
              <a:rPr lang="en-US" dirty="0">
                <a:solidFill>
                  <a:srgbClr val="002060"/>
                </a:solidFill>
              </a:rPr>
              <a:t>from the set using </a:t>
            </a:r>
            <a:r>
              <a:rPr lang="en-US" dirty="0" err="1" smtClean="0">
                <a:solidFill>
                  <a:srgbClr val="00B050"/>
                </a:solidFill>
              </a:rPr>
              <a:t>set.remove</a:t>
            </a:r>
            <a:r>
              <a:rPr lang="en-US" dirty="0" smtClean="0">
                <a:solidFill>
                  <a:srgbClr val="00B050"/>
                </a:solidFill>
              </a:rPr>
              <a:t>(x); </a:t>
            </a:r>
            <a:r>
              <a:rPr lang="en-US" dirty="0" smtClean="0">
                <a:solidFill>
                  <a:srgbClr val="002060"/>
                </a:solidFill>
              </a:rPr>
              <a:t>generates a 			</a:t>
            </a:r>
            <a:r>
              <a:rPr lang="en-US" dirty="0" err="1" smtClean="0">
                <a:solidFill>
                  <a:srgbClr val="002060"/>
                </a:solidFill>
              </a:rPr>
              <a:t>keyError</a:t>
            </a:r>
            <a:r>
              <a:rPr lang="en-US" dirty="0" smtClean="0">
                <a:solidFill>
                  <a:srgbClr val="002060"/>
                </a:solidFill>
              </a:rPr>
              <a:t> if element is not found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</a:t>
            </a:r>
            <a:r>
              <a:rPr lang="en-US" dirty="0">
                <a:solidFill>
                  <a:srgbClr val="C00000"/>
                </a:solidFill>
              </a:rPr>
              <a:t>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2, 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r>
              <a:rPr lang="en-US" dirty="0">
                <a:solidFill>
                  <a:srgbClr val="0070C0"/>
                </a:solidFill>
              </a:rPr>
              <a:t>, 5 }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73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Elements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S=set(range(1,6))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{ 1, 2, 3, 4, 5 }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S.</a:t>
            </a:r>
            <a:r>
              <a:rPr lang="en-US" dirty="0" err="1" smtClean="0">
                <a:solidFill>
                  <a:srgbClr val="00B050"/>
                </a:solidFill>
              </a:rPr>
              <a:t>discard</a:t>
            </a:r>
            <a:r>
              <a:rPr lang="en-US" dirty="0" smtClean="0">
                <a:solidFill>
                  <a:srgbClr val="C00000"/>
                </a:solidFill>
              </a:rPr>
              <a:t>(3)	</a:t>
            </a:r>
            <a:r>
              <a:rPr lang="en-US" dirty="0">
                <a:solidFill>
                  <a:srgbClr val="002060"/>
                </a:solidFill>
              </a:rPr>
              <a:t># deletes an element x from the set using </a:t>
            </a:r>
            <a:r>
              <a:rPr lang="en-US" dirty="0" err="1" smtClean="0">
                <a:solidFill>
                  <a:srgbClr val="00B050"/>
                </a:solidFill>
              </a:rPr>
              <a:t>set.discard</a:t>
            </a:r>
            <a:r>
              <a:rPr lang="en-US" dirty="0" smtClean="0">
                <a:solidFill>
                  <a:srgbClr val="00B050"/>
                </a:solidFill>
              </a:rPr>
              <a:t>(x</a:t>
            </a:r>
            <a:r>
              <a:rPr lang="en-US" dirty="0">
                <a:solidFill>
                  <a:srgbClr val="00B050"/>
                </a:solidFill>
              </a:rPr>
              <a:t>); </a:t>
            </a:r>
            <a:r>
              <a:rPr lang="en-US" dirty="0" smtClean="0">
                <a:solidFill>
                  <a:srgbClr val="002060"/>
                </a:solidFill>
              </a:rPr>
              <a:t>it does 				nothing </a:t>
            </a:r>
            <a:r>
              <a:rPr lang="en-US" dirty="0">
                <a:solidFill>
                  <a:srgbClr val="002060"/>
                </a:solidFill>
              </a:rPr>
              <a:t>if element is not found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</a:t>
            </a:r>
            <a:r>
              <a:rPr lang="en-US" dirty="0">
                <a:solidFill>
                  <a:srgbClr val="C00000"/>
                </a:solidFill>
              </a:rPr>
              <a:t>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{ 1, 2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r>
              <a:rPr lang="en-US" dirty="0">
                <a:solidFill>
                  <a:srgbClr val="0070C0"/>
                </a:solidFill>
              </a:rPr>
              <a:t>, 5 }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S.</a:t>
            </a:r>
            <a:r>
              <a:rPr lang="en-US" dirty="0" err="1" smtClean="0">
                <a:solidFill>
                  <a:srgbClr val="00B050"/>
                </a:solidFill>
              </a:rPr>
              <a:t>clear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# deletes all the elements in the set </a:t>
            </a:r>
            <a:r>
              <a:rPr lang="en-US" dirty="0">
                <a:solidFill>
                  <a:srgbClr val="002060"/>
                </a:solidFill>
              </a:rPr>
              <a:t>using </a:t>
            </a:r>
            <a:r>
              <a:rPr lang="en-US" dirty="0" err="1" smtClean="0">
                <a:solidFill>
                  <a:srgbClr val="00B050"/>
                </a:solidFill>
              </a:rPr>
              <a:t>set.clear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</a:t>
            </a:r>
            <a:r>
              <a:rPr lang="en-US" dirty="0">
                <a:solidFill>
                  <a:srgbClr val="C00000"/>
                </a:solidFill>
              </a:rPr>
              <a:t>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set ()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and Copying Sets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S1 = {1, 2}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S2 = S1		</a:t>
            </a:r>
            <a:r>
              <a:rPr lang="en-US" dirty="0" smtClean="0">
                <a:solidFill>
                  <a:srgbClr val="002060"/>
                </a:solidFill>
              </a:rPr>
              <a:t># ‘=‘ operator copy a reference to a set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S2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1, </a:t>
            </a:r>
            <a:r>
              <a:rPr lang="en-US" dirty="0" smtClean="0">
                <a:solidFill>
                  <a:srgbClr val="0070C0"/>
                </a:solidFill>
              </a:rPr>
              <a:t>2 </a:t>
            </a: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&gt;&gt;&gt;S1.remove (1)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S1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</a:t>
            </a:r>
            <a:r>
              <a:rPr lang="en-US" dirty="0" smtClean="0">
                <a:solidFill>
                  <a:srgbClr val="0070C0"/>
                </a:solidFill>
              </a:rPr>
              <a:t>2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S2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2 }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47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and Copying Sets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S1 = {1, 2}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S2 = S1.</a:t>
            </a:r>
            <a:r>
              <a:rPr lang="en-US" dirty="0" smtClean="0">
                <a:solidFill>
                  <a:srgbClr val="00B050"/>
                </a:solidFill>
              </a:rPr>
              <a:t>copy</a:t>
            </a:r>
            <a:r>
              <a:rPr lang="en-US" dirty="0" smtClean="0">
                <a:solidFill>
                  <a:srgbClr val="C00000"/>
                </a:solidFill>
              </a:rPr>
              <a:t>()		</a:t>
            </a:r>
            <a:r>
              <a:rPr lang="en-US" dirty="0" smtClean="0">
                <a:solidFill>
                  <a:srgbClr val="002060"/>
                </a:solidFill>
              </a:rPr>
              <a:t># </a:t>
            </a:r>
            <a:r>
              <a:rPr lang="en-US" dirty="0" err="1" smtClean="0">
                <a:solidFill>
                  <a:srgbClr val="00B050"/>
                </a:solidFill>
              </a:rPr>
              <a:t>set.copy</a:t>
            </a:r>
            <a:r>
              <a:rPr lang="en-US" dirty="0" smtClean="0">
                <a:solidFill>
                  <a:srgbClr val="002060"/>
                </a:solidFill>
              </a:rPr>
              <a:t>() can be used to copy the elements of a set to 				another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S2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1, </a:t>
            </a:r>
            <a:r>
              <a:rPr lang="en-US" dirty="0" smtClean="0">
                <a:solidFill>
                  <a:srgbClr val="0070C0"/>
                </a:solidFill>
              </a:rPr>
              <a:t>2 </a:t>
            </a: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&gt;&gt;&gt;S1.remove (1)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S1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</a:t>
            </a:r>
            <a:r>
              <a:rPr lang="en-US" dirty="0" smtClean="0">
                <a:solidFill>
                  <a:srgbClr val="0070C0"/>
                </a:solidFill>
              </a:rPr>
              <a:t>2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S2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</a:t>
            </a:r>
            <a:r>
              <a:rPr lang="en-US" dirty="0" smtClean="0">
                <a:solidFill>
                  <a:srgbClr val="0070C0"/>
                </a:solidFill>
              </a:rPr>
              <a:t>1, 2 </a:t>
            </a: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2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Set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098417"/>
              </p:ext>
            </p:extLst>
          </p:nvPr>
        </p:nvGraphicFramePr>
        <p:xfrm>
          <a:off x="609600" y="1417638"/>
          <a:ext cx="10972808" cy="4638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213"/>
                <a:gridCol w="1571625"/>
                <a:gridCol w="1485900"/>
                <a:gridCol w="2657475"/>
                <a:gridCol w="2795595"/>
              </a:tblGrid>
              <a:tr h="84057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Operation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Example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Function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Example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43585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Union of</a:t>
                      </a:r>
                      <a:r>
                        <a:rPr lang="en-US" sz="2200" baseline="0" dirty="0" smtClean="0"/>
                        <a:t> two sets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|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 | S2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union()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S1.union(S2)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6322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 of two sets, it stores back the result into the original set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|=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 |= S2</a:t>
                      </a:r>
                    </a:p>
                    <a:p>
                      <a:pPr marL="0" algn="l" defTabSz="914400" rtl="0" eaLnBrk="1" latinLnBrk="0" hangingPunct="1"/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update()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S1.update(S2)</a:t>
                      </a:r>
                    </a:p>
                    <a:p>
                      <a:pPr marL="0" algn="l" defTabSz="914400" rtl="0" eaLnBrk="1" latinLnBrk="0" hangingPunct="1"/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783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Intersection of two sets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 &amp; S2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intersection()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S1.intersection(S2)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207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Intersection of two sets (with assignment)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&amp;=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 &amp;=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intersection_update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S1.intersection_ update(S2)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5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Set Operations contd.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612073"/>
              </p:ext>
            </p:extLst>
          </p:nvPr>
        </p:nvGraphicFramePr>
        <p:xfrm>
          <a:off x="609600" y="1417639"/>
          <a:ext cx="1122045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1371600"/>
                <a:gridCol w="1400175"/>
                <a:gridCol w="2843213"/>
                <a:gridCol w="3586166"/>
              </a:tblGrid>
              <a:tr h="8229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Operation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Example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Function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Example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Difference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S1 - S2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difference()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S1. difference(S2)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Difference (with assignment)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-=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S1 -=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difference_update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S1.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difference_update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(S2)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Symmetric difference 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 ^ S2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symmetric_difference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S1.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symmetric_difference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(S2)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Symmetric difference (with assignment)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^=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 ^ =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symmetric_difference_update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latinLnBrk="0" hangingPunct="1"/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S1. symmetric_ difference_ update (S2)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2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S1 = {1, 2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S2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smtClean="0">
                <a:solidFill>
                  <a:srgbClr val="C00000"/>
                </a:solidFill>
              </a:rPr>
              <a:t>{2, 3}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S1.</a:t>
            </a:r>
            <a:r>
              <a:rPr lang="en-US" dirty="0" smtClean="0">
                <a:solidFill>
                  <a:srgbClr val="00B050"/>
                </a:solidFill>
              </a:rPr>
              <a:t>isdisjoint</a:t>
            </a:r>
            <a:r>
              <a:rPr lang="en-US" dirty="0" smtClean="0">
                <a:solidFill>
                  <a:srgbClr val="C00000"/>
                </a:solidFill>
              </a:rPr>
              <a:t>(S2)</a:t>
            </a:r>
            <a:r>
              <a:rPr lang="en-US" dirty="0">
                <a:solidFill>
                  <a:srgbClr val="C00000"/>
                </a:solidFill>
              </a:rPr>
              <a:t>		</a:t>
            </a:r>
            <a:r>
              <a:rPr lang="en-US" dirty="0">
                <a:solidFill>
                  <a:srgbClr val="002060"/>
                </a:solidFill>
              </a:rPr>
              <a:t># </a:t>
            </a:r>
            <a:r>
              <a:rPr lang="en-US" dirty="0" smtClean="0">
                <a:solidFill>
                  <a:srgbClr val="002060"/>
                </a:solidFill>
              </a:rPr>
              <a:t>checks whether the two sets are disjoint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False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&gt;&gt;&gt;S3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smtClean="0">
                <a:solidFill>
                  <a:srgbClr val="C00000"/>
                </a:solidFill>
              </a:rPr>
              <a:t>{1, 2, 3}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&gt;&gt;&gt;S1.</a:t>
            </a:r>
            <a:r>
              <a:rPr lang="en-US" dirty="0" smtClean="0">
                <a:solidFill>
                  <a:srgbClr val="00B050"/>
                </a:solidFill>
              </a:rPr>
              <a:t>issubset</a:t>
            </a:r>
            <a:r>
              <a:rPr lang="en-US" dirty="0" smtClean="0">
                <a:solidFill>
                  <a:srgbClr val="C00000"/>
                </a:solidFill>
              </a:rPr>
              <a:t>(S3)		</a:t>
            </a:r>
            <a:r>
              <a:rPr lang="en-US" dirty="0" smtClean="0">
                <a:solidFill>
                  <a:srgbClr val="002060"/>
                </a:solidFill>
              </a:rPr>
              <a:t># checks whether a set is subset of another set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True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&gt;&gt;&gt;S1.</a:t>
            </a:r>
            <a:r>
              <a:rPr lang="en-US" dirty="0" smtClean="0">
                <a:solidFill>
                  <a:srgbClr val="00B050"/>
                </a:solidFill>
              </a:rPr>
              <a:t>issuperset</a:t>
            </a:r>
            <a:r>
              <a:rPr lang="en-US" dirty="0" smtClean="0">
                <a:solidFill>
                  <a:srgbClr val="C00000"/>
                </a:solidFill>
              </a:rPr>
              <a:t>(S3</a:t>
            </a:r>
            <a:r>
              <a:rPr lang="en-US" dirty="0">
                <a:solidFill>
                  <a:srgbClr val="C00000"/>
                </a:solidFill>
              </a:rPr>
              <a:t>)	</a:t>
            </a:r>
            <a:r>
              <a:rPr lang="en-US" dirty="0" smtClean="0">
                <a:solidFill>
                  <a:srgbClr val="002060"/>
                </a:solidFill>
              </a:rPr>
              <a:t># </a:t>
            </a:r>
            <a:r>
              <a:rPr lang="en-US" dirty="0">
                <a:solidFill>
                  <a:srgbClr val="002060"/>
                </a:solidFill>
              </a:rPr>
              <a:t>checks whether a set is </a:t>
            </a:r>
            <a:r>
              <a:rPr lang="en-US" dirty="0" smtClean="0">
                <a:solidFill>
                  <a:srgbClr val="002060"/>
                </a:solidFill>
              </a:rPr>
              <a:t>superset </a:t>
            </a:r>
            <a:r>
              <a:rPr lang="en-US" dirty="0">
                <a:solidFill>
                  <a:srgbClr val="002060"/>
                </a:solidFill>
              </a:rPr>
              <a:t>of another set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False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A set is an unordered collection of unique elements</a:t>
            </a:r>
          </a:p>
          <a:p>
            <a:r>
              <a:rPr lang="en-US" sz="2400" dirty="0" smtClean="0"/>
              <a:t>Elements of a set cannot be directly accessed as they are unordered collections</a:t>
            </a:r>
          </a:p>
          <a:p>
            <a:r>
              <a:rPr lang="en-US" dirty="0"/>
              <a:t>The normal for loop is used to access the set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The in and not in operators are check for the existence of an element in a set</a:t>
            </a:r>
          </a:p>
          <a:p>
            <a:r>
              <a:rPr lang="en-US" dirty="0" smtClean="0"/>
              <a:t>Elements can be added to a set and </a:t>
            </a:r>
            <a:r>
              <a:rPr lang="en-US" smtClean="0"/>
              <a:t>deleted from a set</a:t>
            </a:r>
          </a:p>
          <a:p>
            <a:r>
              <a:rPr lang="en-US" dirty="0" smtClean="0"/>
              <a:t>The union(), intersection(), difference() and </a:t>
            </a:r>
            <a:r>
              <a:rPr lang="en-US" dirty="0" err="1" smtClean="0"/>
              <a:t>symmetric_difference</a:t>
            </a:r>
            <a:r>
              <a:rPr lang="en-US" dirty="0" smtClean="0"/>
              <a:t> perform basic set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lecture, student will be able to </a:t>
            </a:r>
          </a:p>
          <a:p>
            <a:pPr lvl="1"/>
            <a:r>
              <a:rPr lang="en-US" dirty="0" smtClean="0"/>
              <a:t>Create a set and access its elements</a:t>
            </a:r>
          </a:p>
          <a:p>
            <a:pPr lvl="1"/>
            <a:r>
              <a:rPr lang="en-US" dirty="0"/>
              <a:t>Apply Built in functions </a:t>
            </a:r>
            <a:r>
              <a:rPr lang="en-US"/>
              <a:t>on </a:t>
            </a:r>
            <a:r>
              <a:rPr lang="en-US" smtClean="0"/>
              <a:t>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Creating Sets</a:t>
            </a:r>
          </a:p>
          <a:p>
            <a:r>
              <a:rPr lang="en-US" dirty="0" smtClean="0"/>
              <a:t>Adding elements to a set</a:t>
            </a:r>
          </a:p>
          <a:p>
            <a:r>
              <a:rPr lang="en-US" dirty="0" smtClean="0"/>
              <a:t>Deleting elements from a set</a:t>
            </a:r>
          </a:p>
          <a:p>
            <a:r>
              <a:rPr lang="en-US" sz="2400" dirty="0" smtClean="0"/>
              <a:t>Set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A set is an unordered collection of unique elements</a:t>
            </a:r>
          </a:p>
          <a:p>
            <a:pPr lvl="1"/>
            <a:r>
              <a:rPr lang="en-US" i="1" dirty="0"/>
              <a:t>Unordered</a:t>
            </a:r>
            <a:r>
              <a:rPr lang="en-US" dirty="0"/>
              <a:t> means that elements in a set do not have an index by which they can be addressed</a:t>
            </a:r>
          </a:p>
          <a:p>
            <a:pPr lvl="1"/>
            <a:r>
              <a:rPr lang="en-US" i="1" dirty="0"/>
              <a:t>Unique</a:t>
            </a:r>
            <a:r>
              <a:rPr lang="en-US" dirty="0"/>
              <a:t> means that duplicates are not tolerated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5" y="4029075"/>
            <a:ext cx="8311119" cy="132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Creating </a:t>
            </a:r>
            <a:r>
              <a:rPr lang="en-US" dirty="0" smtClean="0"/>
              <a:t>Sets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{}</a:t>
            </a:r>
            <a:r>
              <a:rPr lang="en-US" dirty="0" smtClean="0"/>
              <a:t> </a:t>
            </a:r>
            <a:r>
              <a:rPr lang="en-US" dirty="0"/>
              <a:t>is used to implicitly define </a:t>
            </a:r>
            <a:r>
              <a:rPr lang="en-US" dirty="0" smtClean="0"/>
              <a:t>sets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</a:t>
            </a:r>
            <a:r>
              <a:rPr lang="en-US" dirty="0">
                <a:solidFill>
                  <a:srgbClr val="C00000"/>
                </a:solidFill>
              </a:rPr>
              <a:t>A = {1, 2, 3}	</a:t>
            </a:r>
            <a:r>
              <a:rPr lang="en-US" dirty="0">
                <a:solidFill>
                  <a:srgbClr val="002060"/>
                </a:solidFill>
              </a:rPr>
              <a:t># A is a set of three elements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&gt;&gt;&gt;A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{1,2,3}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rgbClr val="0070C0"/>
                </a:solidFill>
              </a:rPr>
              <a:t>set() </a:t>
            </a:r>
            <a:r>
              <a:rPr lang="en-US" dirty="0"/>
              <a:t>function is used to create a set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S=set(range(1,6))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</a:t>
            </a:r>
            <a:r>
              <a:rPr lang="en-US" dirty="0" smtClean="0">
                <a:solidFill>
                  <a:srgbClr val="0070C0"/>
                </a:solidFill>
              </a:rPr>
              <a:t>1,2,3,4,5}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9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Set Elements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len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function is used to count the number of elements in a set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S=set(range(1,6))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</a:t>
            </a:r>
            <a:r>
              <a:rPr lang="en-US" dirty="0" smtClean="0">
                <a:solidFill>
                  <a:srgbClr val="0070C0"/>
                </a:solidFill>
              </a:rPr>
              <a:t>1,2,3,4,5}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len</a:t>
            </a:r>
            <a:r>
              <a:rPr lang="en-US" dirty="0" smtClean="0">
                <a:solidFill>
                  <a:srgbClr val="C00000"/>
                </a:solidFill>
              </a:rPr>
              <a:t>(S)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5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S=set()		</a:t>
            </a:r>
            <a:r>
              <a:rPr lang="en-US" dirty="0" smtClean="0">
                <a:solidFill>
                  <a:srgbClr val="002060"/>
                </a:solidFill>
              </a:rPr>
              <a:t># empty set denoted by set()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set()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len</a:t>
            </a:r>
            <a:r>
              <a:rPr lang="en-US" dirty="0">
                <a:solidFill>
                  <a:srgbClr val="C00000"/>
                </a:solidFill>
              </a:rPr>
              <a:t>(S)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0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1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Set Elements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The normal </a:t>
            </a:r>
            <a:r>
              <a:rPr lang="en-US" dirty="0" smtClean="0">
                <a:solidFill>
                  <a:srgbClr val="0070C0"/>
                </a:solidFill>
              </a:rPr>
              <a:t>for</a:t>
            </a:r>
            <a:r>
              <a:rPr lang="en-US" dirty="0" smtClean="0"/>
              <a:t> loop is used to access the set elements</a:t>
            </a:r>
            <a:endParaRPr lang="en-US" dirty="0"/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S=set(range(1,6))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for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in S:    </a:t>
            </a: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print(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2                                                                                                                              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3                                                                                                                              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4                                                                                                                              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5 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8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Elements in a List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in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not in </a:t>
            </a:r>
            <a:r>
              <a:rPr lang="en-US" dirty="0" smtClean="0"/>
              <a:t>operators are used to check for the existence of an element within a set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S=set(range(1,6))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2 in S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True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9 </a:t>
            </a:r>
            <a:r>
              <a:rPr lang="en-US" dirty="0">
                <a:solidFill>
                  <a:srgbClr val="C00000"/>
                </a:solidFill>
              </a:rPr>
              <a:t>in 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False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9 </a:t>
            </a:r>
            <a:r>
              <a:rPr lang="en-US" dirty="0" smtClean="0">
                <a:solidFill>
                  <a:srgbClr val="C00000"/>
                </a:solidFill>
              </a:rPr>
              <a:t>not in </a:t>
            </a:r>
            <a:r>
              <a:rPr lang="en-US" dirty="0">
                <a:solidFill>
                  <a:srgbClr val="C00000"/>
                </a:solidFill>
              </a:rPr>
              <a:t>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True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73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S=set(range(1,6))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1, 2, 3, 4, 5 }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S.</a:t>
            </a:r>
            <a:r>
              <a:rPr lang="en-US" dirty="0" err="1" smtClean="0">
                <a:solidFill>
                  <a:srgbClr val="00B050"/>
                </a:solidFill>
              </a:rPr>
              <a:t>add</a:t>
            </a:r>
            <a:r>
              <a:rPr lang="en-US" dirty="0" smtClean="0">
                <a:solidFill>
                  <a:srgbClr val="C00000"/>
                </a:solidFill>
              </a:rPr>
              <a:t>(6)	</a:t>
            </a:r>
            <a:r>
              <a:rPr lang="en-US" dirty="0">
                <a:solidFill>
                  <a:srgbClr val="002060"/>
                </a:solidFill>
              </a:rPr>
              <a:t># </a:t>
            </a:r>
            <a:r>
              <a:rPr lang="en-US" dirty="0" smtClean="0">
                <a:solidFill>
                  <a:srgbClr val="002060"/>
                </a:solidFill>
              </a:rPr>
              <a:t>adding individual element to a set using </a:t>
            </a:r>
            <a:r>
              <a:rPr lang="en-US" dirty="0" err="1" smtClean="0">
                <a:solidFill>
                  <a:srgbClr val="00B050"/>
                </a:solidFill>
              </a:rPr>
              <a:t>set.add</a:t>
            </a:r>
            <a:r>
              <a:rPr lang="en-US" dirty="0" smtClean="0">
                <a:solidFill>
                  <a:srgbClr val="00B050"/>
                </a:solidFill>
              </a:rPr>
              <a:t>(x)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1, 2</a:t>
            </a:r>
            <a:r>
              <a:rPr lang="en-US" dirty="0" smtClean="0">
                <a:solidFill>
                  <a:srgbClr val="0070C0"/>
                </a:solidFill>
              </a:rPr>
              <a:t>, 3,4 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en-US" dirty="0" smtClean="0">
                <a:solidFill>
                  <a:srgbClr val="0070C0"/>
                </a:solidFill>
              </a:rPr>
              <a:t>5 ,6 }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&gt;&gt;&gt;S1={ 6, 7, 8, 9 }	</a:t>
            </a:r>
            <a:r>
              <a:rPr lang="en-US" dirty="0">
                <a:solidFill>
                  <a:srgbClr val="002060"/>
                </a:solidFill>
              </a:rPr>
              <a:t># adding </a:t>
            </a:r>
            <a:r>
              <a:rPr lang="en-US" dirty="0" smtClean="0">
                <a:solidFill>
                  <a:srgbClr val="002060"/>
                </a:solidFill>
              </a:rPr>
              <a:t>set of elements to </a:t>
            </a:r>
            <a:r>
              <a:rPr lang="en-US" dirty="0">
                <a:solidFill>
                  <a:srgbClr val="002060"/>
                </a:solidFill>
              </a:rPr>
              <a:t>a set using </a:t>
            </a:r>
            <a:r>
              <a:rPr lang="en-US" dirty="0" err="1" smtClean="0">
                <a:solidFill>
                  <a:srgbClr val="00B050"/>
                </a:solidFill>
              </a:rPr>
              <a:t>set.update</a:t>
            </a:r>
            <a:r>
              <a:rPr lang="en-US" dirty="0" smtClean="0">
                <a:solidFill>
                  <a:srgbClr val="00B050"/>
                </a:solidFill>
              </a:rPr>
              <a:t>(x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</a:t>
            </a:r>
            <a:r>
              <a:rPr lang="en-US" dirty="0" err="1" smtClean="0">
                <a:solidFill>
                  <a:srgbClr val="C00000"/>
                </a:solidFill>
              </a:rPr>
              <a:t>S.</a:t>
            </a:r>
            <a:r>
              <a:rPr lang="en-US" dirty="0" err="1" smtClean="0">
                <a:solidFill>
                  <a:srgbClr val="00B050"/>
                </a:solidFill>
              </a:rPr>
              <a:t>update</a:t>
            </a:r>
            <a:r>
              <a:rPr lang="en-US" dirty="0" smtClean="0">
                <a:solidFill>
                  <a:srgbClr val="C00000"/>
                </a:solidFill>
              </a:rPr>
              <a:t>(S1)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1, 2</a:t>
            </a:r>
            <a:r>
              <a:rPr lang="en-US" dirty="0" smtClean="0">
                <a:solidFill>
                  <a:srgbClr val="0070C0"/>
                </a:solidFill>
              </a:rPr>
              <a:t>, 3, 4, 5, 6, 7, 8, 9 </a:t>
            </a: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59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573</Words>
  <Application>Microsoft Office PowerPoint</Application>
  <PresentationFormat>Widescreen</PresentationFormat>
  <Paragraphs>232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Objectives</vt:lpstr>
      <vt:lpstr>Topics</vt:lpstr>
      <vt:lpstr>Sets </vt:lpstr>
      <vt:lpstr>Defining and Creating Sets </vt:lpstr>
      <vt:lpstr>Counting Set Elements</vt:lpstr>
      <vt:lpstr>Iterating Through Set Elements</vt:lpstr>
      <vt:lpstr>Searching Elements in a List</vt:lpstr>
      <vt:lpstr>Adding Elements</vt:lpstr>
      <vt:lpstr>Deleting Elements</vt:lpstr>
      <vt:lpstr>Deleting Elements contd.</vt:lpstr>
      <vt:lpstr>Assigning and Copying Sets</vt:lpstr>
      <vt:lpstr>Assigning and Copying Sets contd.</vt:lpstr>
      <vt:lpstr>Fundamental Set Operations</vt:lpstr>
      <vt:lpstr>Fundamental Set Operations contd.</vt:lpstr>
      <vt:lpstr>Boolean Methods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Ami Rai E</cp:lastModifiedBy>
  <cp:revision>140</cp:revision>
  <dcterms:created xsi:type="dcterms:W3CDTF">2015-10-21T06:04:19Z</dcterms:created>
  <dcterms:modified xsi:type="dcterms:W3CDTF">2018-08-10T12:04:50Z</dcterms:modified>
</cp:coreProperties>
</file>