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358" r:id="rId3"/>
    <p:sldId id="281" r:id="rId4"/>
    <p:sldId id="282" r:id="rId5"/>
    <p:sldId id="365" r:id="rId6"/>
    <p:sldId id="366" r:id="rId7"/>
    <p:sldId id="359" r:id="rId8"/>
    <p:sldId id="360" r:id="rId9"/>
    <p:sldId id="330" r:id="rId10"/>
    <p:sldId id="390" r:id="rId11"/>
    <p:sldId id="371" r:id="rId12"/>
    <p:sldId id="368" r:id="rId13"/>
    <p:sldId id="369" r:id="rId14"/>
    <p:sldId id="375" r:id="rId15"/>
    <p:sldId id="387" r:id="rId16"/>
    <p:sldId id="370" r:id="rId17"/>
    <p:sldId id="334" r:id="rId18"/>
    <p:sldId id="382" r:id="rId19"/>
    <p:sldId id="373" r:id="rId20"/>
    <p:sldId id="392" r:id="rId21"/>
    <p:sldId id="393" r:id="rId22"/>
    <p:sldId id="383" r:id="rId23"/>
    <p:sldId id="384" r:id="rId24"/>
    <p:sldId id="376" r:id="rId25"/>
    <p:sldId id="377" r:id="rId26"/>
    <p:sldId id="378" r:id="rId27"/>
    <p:sldId id="379" r:id="rId28"/>
    <p:sldId id="380" r:id="rId29"/>
    <p:sldId id="381" r:id="rId30"/>
    <p:sldId id="388" r:id="rId31"/>
    <p:sldId id="385" r:id="rId32"/>
    <p:sldId id="386" r:id="rId33"/>
    <p:sldId id="336" r:id="rId34"/>
    <p:sldId id="337" r:id="rId35"/>
    <p:sldId id="351" r:id="rId36"/>
    <p:sldId id="395" r:id="rId37"/>
    <p:sldId id="354" r:id="rId38"/>
    <p:sldId id="391" r:id="rId39"/>
    <p:sldId id="389" r:id="rId40"/>
    <p:sldId id="356" r:id="rId41"/>
    <p:sldId id="357" r:id="rId42"/>
    <p:sldId id="394" r:id="rId43"/>
    <p:sldId id="32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61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F5EC2-54BA-4C09-B0E9-350C8DC8D4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38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396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8/10/2018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1752601"/>
            <a:ext cx="71628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  <a:cs typeface="Times New Roman" pitchFamily="18" charset="0"/>
              </a:rPr>
              <a:t>Functions</a:t>
            </a:r>
            <a:endParaRPr lang="en-US" sz="32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18ESC108A Elements of Computer Science and Engineering</a:t>
            </a:r>
          </a:p>
          <a:p>
            <a:pPr algn="ctr"/>
            <a:r>
              <a:rPr lang="en-US" sz="1600" dirty="0">
                <a:solidFill>
                  <a:srgbClr val="0000CC"/>
                </a:solidFill>
                <a:cs typeface="Times New Roman" pitchFamily="18" charset="0"/>
              </a:rPr>
              <a:t>B. Tech. 2018</a:t>
            </a:r>
            <a:endParaRPr lang="en-US" sz="4400" dirty="0">
              <a:solidFill>
                <a:srgbClr val="0000CC"/>
              </a:solidFill>
              <a:cs typeface="Times New Roman" pitchFamily="18" charset="0"/>
            </a:endParaRP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2000" dirty="0">
                <a:cs typeface="Times New Roman" pitchFamily="18" charset="0"/>
              </a:rPr>
              <a:t>Ami Rai E.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Roopa G</a:t>
            </a:r>
          </a:p>
          <a:p>
            <a:pPr algn="ctr"/>
            <a:r>
              <a:rPr lang="en-US" sz="2000" dirty="0">
                <a:cs typeface="Times New Roman" pitchFamily="18" charset="0"/>
              </a:rPr>
              <a:t>Chaitra S</a:t>
            </a:r>
          </a:p>
          <a:p>
            <a:pPr algn="ctr"/>
            <a:endParaRPr lang="en-US" sz="2000" dirty="0">
              <a:cs typeface="Times New Roman" pitchFamily="18" charset="0"/>
            </a:endParaRPr>
          </a:p>
          <a:p>
            <a:pPr algn="ctr"/>
            <a:r>
              <a:rPr lang="en-US" sz="1400" dirty="0"/>
              <a:t>Department of Computer Science and Engineering</a:t>
            </a:r>
          </a:p>
          <a:p>
            <a:pPr algn="ctr"/>
            <a:r>
              <a:rPr lang="en-US" sz="1400" dirty="0"/>
              <a:t>Faculty of Engineering and Technology</a:t>
            </a:r>
          </a:p>
          <a:p>
            <a:pPr algn="ctr"/>
            <a:r>
              <a:rPr lang="en-US" sz="1400" dirty="0"/>
              <a:t>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5031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Conversion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provides </a:t>
            </a:r>
            <a:r>
              <a:rPr lang="en-US" dirty="0">
                <a:solidFill>
                  <a:srgbClr val="0070C0"/>
                </a:solidFill>
              </a:rPr>
              <a:t>built-in functions </a:t>
            </a:r>
            <a:r>
              <a:rPr lang="en-US" dirty="0"/>
              <a:t>that convert values from one type to </a:t>
            </a:r>
            <a:r>
              <a:rPr lang="en-US" dirty="0" smtClean="0"/>
              <a:t>another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('32')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>
                <a:solidFill>
                  <a:srgbClr val="C00000"/>
                </a:solidFill>
              </a:rPr>
              <a:t>(32)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32.0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00B05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(32)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'32'</a:t>
            </a:r>
          </a:p>
        </p:txBody>
      </p:sp>
    </p:spTree>
    <p:extLst>
      <p:ext uri="{BB962C8B-B14F-4D97-AF65-F5344CB8AC3E}">
        <p14:creationId xmlns:p14="http://schemas.microsoft.com/office/powerpoint/2010/main" val="42647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New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Python, it is possible to add new functions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function definition </a:t>
            </a:r>
            <a:r>
              <a:rPr lang="en-US" dirty="0"/>
              <a:t>specifies the name of a new function and the sequence of statements that execute when the function is called</a:t>
            </a:r>
          </a:p>
          <a:p>
            <a:endParaRPr lang="en-US" dirty="0" smtClean="0"/>
          </a:p>
          <a:p>
            <a:r>
              <a:rPr lang="en-US" dirty="0" smtClean="0"/>
              <a:t>The 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 smtClean="0">
                <a:solidFill>
                  <a:srgbClr val="00B050"/>
                </a:solidFill>
              </a:rPr>
              <a:t>def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function_name</a:t>
            </a:r>
            <a:r>
              <a:rPr lang="en-US" dirty="0" smtClean="0">
                <a:solidFill>
                  <a:srgbClr val="00B050"/>
                </a:solidFill>
              </a:rPr>
              <a:t>(parameters):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function body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…..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/>
              <a:t> is a keyword that indicates that this is a function definition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rgbClr val="0070C0"/>
                </a:solidFill>
              </a:rPr>
              <a:t>function_name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should be a valid identifier</a:t>
            </a:r>
            <a:endParaRPr lang="en-US" dirty="0"/>
          </a:p>
          <a:p>
            <a:pPr lvl="1"/>
            <a:r>
              <a:rPr lang="en-US" dirty="0" smtClean="0"/>
              <a:t>A function can optionally receive </a:t>
            </a:r>
            <a:r>
              <a:rPr lang="en-US" dirty="0" smtClean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smtClean="0">
                <a:solidFill>
                  <a:srgbClr val="0070C0"/>
                </a:solidFill>
              </a:rPr>
              <a:t>body </a:t>
            </a:r>
            <a:r>
              <a:rPr lang="en-US" dirty="0" smtClean="0"/>
              <a:t>is a sequence of instructions and can span any number of lines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definition of a function called </a:t>
            </a:r>
            <a:r>
              <a:rPr lang="en-US" dirty="0" smtClean="0">
                <a:solidFill>
                  <a:srgbClr val="0070C0"/>
                </a:solidFill>
              </a:rPr>
              <a:t>hi</a:t>
            </a:r>
            <a:r>
              <a:rPr lang="en-US" dirty="0" smtClean="0"/>
              <a:t> that prints </a:t>
            </a:r>
            <a:r>
              <a:rPr lang="en-US" dirty="0" smtClean="0">
                <a:solidFill>
                  <a:srgbClr val="0070C0"/>
                </a:solidFill>
              </a:rPr>
              <a:t>“Hello World” </a:t>
            </a:r>
            <a:r>
              <a:rPr lang="en-US" dirty="0" smtClean="0"/>
              <a:t>when called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sz="2200" i="1" dirty="0" err="1" smtClean="0">
                <a:solidFill>
                  <a:srgbClr val="C00000"/>
                </a:solidFill>
              </a:rPr>
              <a:t>def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hi():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	print(“Hello World”)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r>
              <a:rPr lang="en-US" dirty="0" smtClean="0"/>
              <a:t>The </a:t>
            </a:r>
            <a:r>
              <a:rPr lang="en-US" dirty="0"/>
              <a:t>empty parentheses after the name indicate that this function doesn’t take any arguments</a:t>
            </a:r>
          </a:p>
          <a:p>
            <a:r>
              <a:rPr lang="en-US" dirty="0" smtClean="0"/>
              <a:t>The </a:t>
            </a:r>
            <a:r>
              <a:rPr lang="en-US" dirty="0"/>
              <a:t>first line of the function definition is called the </a:t>
            </a:r>
            <a:r>
              <a:rPr lang="en-US" dirty="0">
                <a:solidFill>
                  <a:srgbClr val="0070C0"/>
                </a:solidFill>
              </a:rPr>
              <a:t>header</a:t>
            </a:r>
            <a:r>
              <a:rPr lang="en-US" dirty="0"/>
              <a:t>; the rest is called the </a:t>
            </a:r>
            <a:r>
              <a:rPr lang="en-US" dirty="0">
                <a:solidFill>
                  <a:srgbClr val="0070C0"/>
                </a:solidFill>
              </a:rPr>
              <a:t>body</a:t>
            </a:r>
            <a:endParaRPr lang="en-US" dirty="0"/>
          </a:p>
          <a:p>
            <a:r>
              <a:rPr lang="en-US" dirty="0"/>
              <a:t>The header has to end with a colon and the body has to be indented </a:t>
            </a:r>
          </a:p>
          <a:p>
            <a:r>
              <a:rPr lang="en-US" dirty="0"/>
              <a:t>The body can contain any number of statements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 in Script Mode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To type a function definition in interactive mode, the interpreter prints ellipses (...) to let the user know that the definition isn’t complete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print_lyrics</a:t>
            </a:r>
            <a:r>
              <a:rPr lang="en-US" dirty="0">
                <a:solidFill>
                  <a:srgbClr val="C00000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print(“welcome to all“)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end the function, </a:t>
            </a:r>
            <a:r>
              <a:rPr lang="en-US" dirty="0" smtClean="0"/>
              <a:t>enter </a:t>
            </a:r>
            <a:r>
              <a:rPr lang="en-US" dirty="0"/>
              <a:t>an empty line (this is not necessary in a script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Object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Defining </a:t>
            </a:r>
            <a:r>
              <a:rPr lang="en-US" dirty="0"/>
              <a:t>a function creates a variable with the same </a:t>
            </a:r>
            <a:r>
              <a:rPr lang="en-US" dirty="0" smtClean="0"/>
              <a:t>name</a:t>
            </a:r>
            <a:endParaRPr lang="en-US" dirty="0"/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type(</a:t>
            </a:r>
            <a:r>
              <a:rPr lang="en-US" dirty="0" err="1">
                <a:solidFill>
                  <a:srgbClr val="C00000"/>
                </a:solidFill>
              </a:rPr>
              <a:t>print_lyrics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'function'&gt;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/>
              <a:t>print_lyrics</a:t>
            </a:r>
            <a:r>
              <a:rPr lang="en-US" dirty="0"/>
              <a:t> is a </a:t>
            </a:r>
            <a:r>
              <a:rPr lang="en-US" dirty="0">
                <a:solidFill>
                  <a:srgbClr val="0070C0"/>
                </a:solidFill>
              </a:rPr>
              <a:t>function object</a:t>
            </a:r>
            <a:r>
              <a:rPr lang="en-US" dirty="0"/>
              <a:t>, which has type </a:t>
            </a:r>
            <a:r>
              <a:rPr lang="en-US" dirty="0" smtClean="0"/>
              <a:t>'function‘</a:t>
            </a:r>
          </a:p>
          <a:p>
            <a:endParaRPr lang="en-US" dirty="0"/>
          </a:p>
          <a:p>
            <a:r>
              <a:rPr lang="en-US" dirty="0" smtClean="0"/>
              <a:t>Function definitions </a:t>
            </a:r>
            <a:r>
              <a:rPr lang="en-US" dirty="0"/>
              <a:t>get executed just like other statements, but the effect is to create </a:t>
            </a:r>
            <a:r>
              <a:rPr lang="en-US" dirty="0" smtClean="0"/>
              <a:t>function objects</a:t>
            </a:r>
          </a:p>
          <a:p>
            <a:r>
              <a:rPr lang="en-US" dirty="0" smtClean="0"/>
              <a:t>The </a:t>
            </a:r>
            <a:r>
              <a:rPr lang="en-US" dirty="0"/>
              <a:t>statements inside the function do not get executed until the function is called</a:t>
            </a:r>
            <a:r>
              <a:rPr lang="en-US" dirty="0" smtClean="0"/>
              <a:t>, and </a:t>
            </a:r>
            <a:r>
              <a:rPr lang="en-US" dirty="0"/>
              <a:t>the function definition generates no </a:t>
            </a:r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Once a function is defined, it can be called as many times as required, from almost any place thereafter in the script</a:t>
            </a:r>
          </a:p>
          <a:p>
            <a:r>
              <a:rPr lang="en-US" dirty="0"/>
              <a:t>The function definition has to be executed before the first time it is called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The function call is identified by parenthesis </a:t>
            </a:r>
            <a:r>
              <a:rPr lang="en-US" dirty="0" smtClean="0">
                <a:solidFill>
                  <a:srgbClr val="0070C0"/>
                </a:solidFill>
              </a:rPr>
              <a:t>() </a:t>
            </a:r>
            <a:r>
              <a:rPr lang="en-US" dirty="0" smtClean="0"/>
              <a:t>that immediately follow the function name</a:t>
            </a:r>
          </a:p>
          <a:p>
            <a:endParaRPr lang="en-US" dirty="0"/>
          </a:p>
          <a:p>
            <a:r>
              <a:rPr lang="en-US" dirty="0" smtClean="0"/>
              <a:t>The function </a:t>
            </a:r>
            <a:r>
              <a:rPr lang="en-US" dirty="0" smtClean="0">
                <a:solidFill>
                  <a:srgbClr val="0070C0"/>
                </a:solidFill>
              </a:rPr>
              <a:t>hi</a:t>
            </a:r>
            <a:r>
              <a:rPr lang="en-US" dirty="0" smtClean="0"/>
              <a:t> which is defined in the previous slide can be called as 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sz="2200" i="1" dirty="0" smtClean="0">
                <a:solidFill>
                  <a:srgbClr val="C00000"/>
                </a:solidFill>
              </a:rPr>
              <a:t>&gt;&gt;&gt;</a:t>
            </a:r>
            <a:r>
              <a:rPr lang="en-US" sz="2200" dirty="0" smtClean="0">
                <a:solidFill>
                  <a:srgbClr val="C00000"/>
                </a:solidFill>
              </a:rPr>
              <a:t>hi()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</a:t>
            </a:r>
            <a:r>
              <a:rPr lang="en-US" sz="2200" dirty="0" smtClean="0">
                <a:solidFill>
                  <a:srgbClr val="0070C0"/>
                </a:solidFill>
              </a:rPr>
              <a:t>“</a:t>
            </a:r>
            <a:r>
              <a:rPr lang="en-US" sz="2200" dirty="0">
                <a:solidFill>
                  <a:srgbClr val="0070C0"/>
                </a:solidFill>
              </a:rPr>
              <a:t>Hello World</a:t>
            </a:r>
            <a:r>
              <a:rPr lang="en-US" sz="2200" dirty="0" smtClean="0">
                <a:solidFill>
                  <a:srgbClr val="0070C0"/>
                </a:solidFill>
              </a:rPr>
              <a:t>”		</a:t>
            </a:r>
            <a:r>
              <a:rPr lang="en-US" sz="2200" dirty="0" smtClean="0">
                <a:solidFill>
                  <a:srgbClr val="002060"/>
                </a:solidFill>
              </a:rPr>
              <a:t>#output</a:t>
            </a:r>
            <a:endParaRPr lang="en-US" sz="2200" dirty="0">
              <a:solidFill>
                <a:srgbClr val="00206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Consider the example of a </a:t>
            </a:r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type(32)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'&gt;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of the function is </a:t>
            </a:r>
            <a:r>
              <a:rPr lang="en-US" i="1" dirty="0" smtClean="0">
                <a:solidFill>
                  <a:srgbClr val="002060"/>
                </a:solidFill>
              </a:rPr>
              <a:t>type</a:t>
            </a:r>
          </a:p>
          <a:p>
            <a:r>
              <a:rPr lang="en-US" dirty="0" smtClean="0"/>
              <a:t>The </a:t>
            </a:r>
            <a:r>
              <a:rPr lang="en-US" dirty="0"/>
              <a:t>expression in parentheses is called the </a:t>
            </a:r>
            <a:r>
              <a:rPr lang="en-US" i="1" dirty="0">
                <a:solidFill>
                  <a:srgbClr val="002060"/>
                </a:solidFill>
              </a:rPr>
              <a:t>argument </a:t>
            </a:r>
            <a:r>
              <a:rPr lang="en-US" dirty="0" smtClean="0"/>
              <a:t>of the function</a:t>
            </a:r>
          </a:p>
          <a:p>
            <a:r>
              <a:rPr lang="en-US" dirty="0" smtClean="0"/>
              <a:t>The </a:t>
            </a:r>
            <a:r>
              <a:rPr lang="en-US" dirty="0"/>
              <a:t>result, for this function, is the type of the </a:t>
            </a:r>
            <a:r>
              <a:rPr lang="en-US" dirty="0" smtClean="0"/>
              <a:t>argument</a:t>
            </a:r>
            <a:endParaRPr lang="en-US" dirty="0"/>
          </a:p>
          <a:p>
            <a:r>
              <a:rPr lang="en-US" dirty="0" smtClean="0"/>
              <a:t>The result is </a:t>
            </a:r>
            <a:r>
              <a:rPr lang="en-US" dirty="0"/>
              <a:t>called the </a:t>
            </a:r>
            <a:r>
              <a:rPr lang="en-US" i="1" dirty="0">
                <a:solidFill>
                  <a:srgbClr val="002060"/>
                </a:solidFill>
              </a:rPr>
              <a:t>return </a:t>
            </a:r>
            <a:r>
              <a:rPr lang="en-US" i="1" dirty="0" smtClean="0">
                <a:solidFill>
                  <a:srgbClr val="002060"/>
                </a:solidFill>
              </a:rPr>
              <a:t>value</a:t>
            </a:r>
          </a:p>
          <a:p>
            <a:endParaRPr lang="en-US" i="1" dirty="0" smtClean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19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</a:t>
            </a:r>
            <a:r>
              <a:rPr lang="en-US" dirty="0" smtClean="0"/>
              <a:t>Execution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In order to ensure that a function is defined before its first use, </a:t>
            </a:r>
            <a:r>
              <a:rPr lang="en-US" dirty="0" smtClean="0"/>
              <a:t>there should be a order in </a:t>
            </a:r>
            <a:r>
              <a:rPr lang="en-US" dirty="0"/>
              <a:t>which statements are executed, which is called the </a:t>
            </a:r>
            <a:r>
              <a:rPr lang="en-US" dirty="0">
                <a:solidFill>
                  <a:srgbClr val="0070C0"/>
                </a:solidFill>
              </a:rPr>
              <a:t>flow of </a:t>
            </a:r>
            <a:r>
              <a:rPr lang="en-US" dirty="0" smtClean="0">
                <a:solidFill>
                  <a:srgbClr val="0070C0"/>
                </a:solidFill>
              </a:rPr>
              <a:t>execution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Execution </a:t>
            </a:r>
            <a:r>
              <a:rPr lang="en-US" dirty="0"/>
              <a:t>always begins at the first statement of the </a:t>
            </a:r>
            <a:r>
              <a:rPr lang="en-US" dirty="0" smtClean="0"/>
              <a:t>program</a:t>
            </a:r>
          </a:p>
          <a:p>
            <a:endParaRPr lang="en-US" dirty="0" smtClean="0"/>
          </a:p>
          <a:p>
            <a:r>
              <a:rPr lang="en-US" dirty="0" smtClean="0"/>
              <a:t>Statements </a:t>
            </a:r>
            <a:r>
              <a:rPr lang="en-US" dirty="0"/>
              <a:t>are executed </a:t>
            </a:r>
            <a:r>
              <a:rPr lang="en-US" dirty="0" smtClean="0"/>
              <a:t>one at </a:t>
            </a:r>
            <a:r>
              <a:rPr lang="en-US" dirty="0"/>
              <a:t>a time, in order from top to </a:t>
            </a:r>
            <a:r>
              <a:rPr lang="en-US" dirty="0" smtClean="0"/>
              <a:t>bottom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definitions do not alter the flow of execution of the </a:t>
            </a:r>
            <a:r>
              <a:rPr lang="en-US" dirty="0" smtClean="0"/>
              <a:t>program </a:t>
            </a:r>
          </a:p>
          <a:p>
            <a:endParaRPr lang="en-US" dirty="0" smtClean="0"/>
          </a:p>
          <a:p>
            <a:r>
              <a:rPr lang="en-US" dirty="0" smtClean="0"/>
              <a:t>During function call, instead </a:t>
            </a:r>
            <a:r>
              <a:rPr lang="en-US" dirty="0"/>
              <a:t>of going to the next statement</a:t>
            </a:r>
            <a:r>
              <a:rPr lang="en-US" dirty="0" smtClean="0"/>
              <a:t>, the </a:t>
            </a:r>
            <a:r>
              <a:rPr lang="en-US" dirty="0"/>
              <a:t>flow jumps to the body of the function, executes all the statements there, </a:t>
            </a:r>
            <a:r>
              <a:rPr lang="en-US" dirty="0" smtClean="0"/>
              <a:t>and then </a:t>
            </a:r>
            <a:r>
              <a:rPr lang="en-US" dirty="0"/>
              <a:t>comes back to pick up where it left </a:t>
            </a:r>
            <a:r>
              <a:rPr lang="en-US" dirty="0" smtClean="0"/>
              <a:t>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  <a:endParaRPr lang="en-US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function interact with the calling routine in 2 ways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can receive parameters from the calling routine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It can return a value back to the calling routine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Arguments</a:t>
            </a:r>
          </a:p>
          <a:p>
            <a:pPr lvl="1"/>
            <a:r>
              <a:rPr lang="en-US" dirty="0" smtClean="0"/>
              <a:t>The values that are sent to a function as part of the function call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Parameters</a:t>
            </a:r>
          </a:p>
          <a:p>
            <a:pPr lvl="1"/>
            <a:r>
              <a:rPr lang="en-US" dirty="0"/>
              <a:t>Inside the function, the arguments are assigned to variables called </a:t>
            </a:r>
            <a:r>
              <a:rPr lang="en-US" dirty="0">
                <a:solidFill>
                  <a:srgbClr val="0070C0"/>
                </a:solidFill>
              </a:rPr>
              <a:t>parameters</a:t>
            </a:r>
          </a:p>
          <a:p>
            <a:endParaRPr lang="en-US" dirty="0" smtClean="0"/>
          </a:p>
          <a:p>
            <a:endParaRPr lang="en-US" i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3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in a Function Call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argument in the function call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round(6.5</a:t>
            </a:r>
            <a:r>
              <a:rPr lang="en-US" dirty="0">
                <a:solidFill>
                  <a:srgbClr val="C00000"/>
                </a:solidFill>
              </a:rPr>
              <a:t>) 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is </a:t>
            </a:r>
            <a:r>
              <a:rPr lang="en-US" dirty="0"/>
              <a:t>the value 6.5, and the </a:t>
            </a:r>
            <a:r>
              <a:rPr lang="en-US" dirty="0" smtClean="0"/>
              <a:t>value returned </a:t>
            </a:r>
            <a:r>
              <a:rPr lang="en-US" dirty="0"/>
              <a:t>is </a:t>
            </a:r>
            <a:r>
              <a:rPr lang="en-US" dirty="0" smtClean="0"/>
              <a:t>7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an argument is an expression, it is first evaluated, and then its value </a:t>
            </a:r>
            <a:r>
              <a:rPr lang="en-US" dirty="0" smtClean="0"/>
              <a:t>is passed </a:t>
            </a:r>
            <a:r>
              <a:rPr lang="en-US" dirty="0"/>
              <a:t>to the function for further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The </a:t>
            </a:r>
            <a:r>
              <a:rPr lang="en-US" dirty="0"/>
              <a:t>function call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abs(4 – 5)</a:t>
            </a:r>
          </a:p>
          <a:p>
            <a:pPr marL="1200150" lvl="3" indent="-342900"/>
            <a:r>
              <a:rPr lang="en-US" sz="2200" dirty="0"/>
              <a:t>first evaluates the expression 4 – 5 and then passes the result, –1, to abs</a:t>
            </a:r>
          </a:p>
          <a:p>
            <a:pPr marL="1200150" lvl="3" indent="-342900"/>
            <a:r>
              <a:rPr lang="en-US" sz="2200" dirty="0" smtClean="0"/>
              <a:t>finally</a:t>
            </a:r>
            <a:r>
              <a:rPr lang="en-US" sz="2200" dirty="0"/>
              <a:t>, abs returns </a:t>
            </a:r>
            <a:r>
              <a:rPr lang="en-US" sz="22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569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cs typeface="Times New Roman" pitchFamily="18" charset="0"/>
              </a:rPr>
              <a:t>At the end of this lecture, student will be able to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Use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modular programming using functions </a:t>
            </a:r>
            <a:endParaRPr lang="en-US" dirty="0" smtClean="0">
              <a:latin typeface="Calibri" pitchFamily="34" charset="0"/>
              <a:cs typeface="Times New Roman" pitchFamily="18" charset="0"/>
            </a:endParaRP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smtClean="0">
                <a:latin typeface="Calibri" pitchFamily="34" charset="0"/>
                <a:cs typeface="Times New Roman" pitchFamily="18" charset="0"/>
              </a:rPr>
              <a:t>Apply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functions to solve a problem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>
                <a:latin typeface="Calibri" pitchFamily="34" charset="0"/>
                <a:cs typeface="Times New Roman" pitchFamily="18" charset="0"/>
              </a:rPr>
              <a:t>Express functions  in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Python 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programming language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in a Function Call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values returned by function calls can be used in expressions and </a:t>
            </a:r>
            <a:r>
              <a:rPr lang="en-US" dirty="0" smtClean="0"/>
              <a:t>statements</a:t>
            </a:r>
          </a:p>
          <a:p>
            <a:r>
              <a:rPr lang="en-US" dirty="0" smtClean="0"/>
              <a:t>The </a:t>
            </a:r>
            <a:r>
              <a:rPr lang="en-US" dirty="0"/>
              <a:t>function call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print(abs(4 – 5) + 3) </a:t>
            </a:r>
          </a:p>
          <a:p>
            <a:pPr lvl="1"/>
            <a:r>
              <a:rPr lang="en-US" dirty="0"/>
              <a:t>prints the value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9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</a:t>
            </a:r>
            <a:r>
              <a:rPr lang="en-US" dirty="0" smtClean="0"/>
              <a:t>Arguments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11134725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An example </a:t>
            </a:r>
            <a:r>
              <a:rPr lang="en-US" dirty="0"/>
              <a:t>of a user-defined function that takes an </a:t>
            </a:r>
            <a:r>
              <a:rPr lang="en-US" dirty="0" smtClean="0"/>
              <a:t>argument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print_twice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bruce</a:t>
            </a:r>
            <a:r>
              <a:rPr lang="en-US" dirty="0">
                <a:solidFill>
                  <a:srgbClr val="C0000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</a:t>
            </a:r>
            <a:r>
              <a:rPr lang="en-US" dirty="0" err="1" smtClean="0">
                <a:solidFill>
                  <a:srgbClr val="C00000"/>
                </a:solidFill>
              </a:rPr>
              <a:t>bruce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</a:t>
            </a:r>
            <a:r>
              <a:rPr lang="en-US" dirty="0" err="1" smtClean="0">
                <a:solidFill>
                  <a:srgbClr val="C00000"/>
                </a:solidFill>
              </a:rPr>
              <a:t>bruce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US" dirty="0" smtClean="0"/>
              <a:t>This function assigns the argument to a parameter named </a:t>
            </a:r>
            <a:r>
              <a:rPr lang="en-US" dirty="0" err="1" smtClean="0">
                <a:solidFill>
                  <a:srgbClr val="0070C0"/>
                </a:solidFill>
              </a:rPr>
              <a:t>bruce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When the function is called</a:t>
            </a:r>
            <a:r>
              <a:rPr lang="en-US" dirty="0"/>
              <a:t>, it prints the value of the parameter (whatever it is) </a:t>
            </a:r>
            <a:r>
              <a:rPr lang="en-US" dirty="0" smtClean="0"/>
              <a:t>twice</a:t>
            </a:r>
          </a:p>
          <a:p>
            <a:r>
              <a:rPr lang="en-US" dirty="0" smtClean="0"/>
              <a:t>This </a:t>
            </a:r>
            <a:r>
              <a:rPr lang="en-US" dirty="0"/>
              <a:t>function works with any value that can be </a:t>
            </a:r>
            <a:r>
              <a:rPr lang="en-US" dirty="0" smtClean="0"/>
              <a:t>printed</a:t>
            </a:r>
          </a:p>
        </p:txBody>
      </p:sp>
    </p:spTree>
    <p:extLst>
      <p:ext uri="{BB962C8B-B14F-4D97-AF65-F5344CB8AC3E}">
        <p14:creationId xmlns:p14="http://schemas.microsoft.com/office/powerpoint/2010/main" val="17027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Parameters and Arguments - - </a:t>
            </a:r>
            <a:r>
              <a:rPr lang="en-US" sz="4000" dirty="0" smtClean="0"/>
              <a:t>Example contd</a:t>
            </a:r>
            <a:r>
              <a:rPr lang="en-US" sz="40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7638"/>
            <a:ext cx="5384800" cy="5168900"/>
          </a:xfrm>
          <a:ln>
            <a:solidFill>
              <a:schemeClr val="tx2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 smtClean="0">
                <a:solidFill>
                  <a:srgbClr val="C00000"/>
                </a:solidFill>
              </a:rPr>
              <a:t>print_twice</a:t>
            </a:r>
            <a:r>
              <a:rPr lang="en-US" sz="2200" dirty="0" smtClean="0">
                <a:solidFill>
                  <a:srgbClr val="C00000"/>
                </a:solidFill>
              </a:rPr>
              <a:t>(</a:t>
            </a:r>
            <a:r>
              <a:rPr lang="en-US" sz="2200" dirty="0">
                <a:solidFill>
                  <a:srgbClr val="C00000"/>
                </a:solidFill>
              </a:rPr>
              <a:t>'Spam</a:t>
            </a:r>
            <a:r>
              <a:rPr lang="en-US" sz="2200" dirty="0" smtClean="0">
                <a:solidFill>
                  <a:srgbClr val="C00000"/>
                </a:solidFill>
              </a:rPr>
              <a:t>')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#string as an argument</a:t>
            </a:r>
            <a:endParaRPr lang="en-US" sz="22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Spam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Spam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 smtClean="0">
                <a:solidFill>
                  <a:srgbClr val="C00000"/>
                </a:solidFill>
              </a:rPr>
              <a:t>print_twice</a:t>
            </a:r>
            <a:r>
              <a:rPr lang="en-US" sz="2200" dirty="0" smtClean="0">
                <a:solidFill>
                  <a:srgbClr val="C00000"/>
                </a:solidFill>
              </a:rPr>
              <a:t>(17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#integer as an argument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17</a:t>
            </a:r>
            <a:endParaRPr lang="en-US" sz="22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17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 smtClean="0">
                <a:solidFill>
                  <a:srgbClr val="C00000"/>
                </a:solidFill>
              </a:rPr>
              <a:t>print_twice</a:t>
            </a:r>
            <a:r>
              <a:rPr lang="en-US" sz="2200" dirty="0" smtClean="0">
                <a:solidFill>
                  <a:srgbClr val="C00000"/>
                </a:solidFill>
              </a:rPr>
              <a:t>(</a:t>
            </a:r>
            <a:r>
              <a:rPr lang="en-US" sz="2200" dirty="0" err="1" smtClean="0">
                <a:solidFill>
                  <a:srgbClr val="C00000"/>
                </a:solidFill>
              </a:rPr>
              <a:t>math.pi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3.14159265359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3.14159265359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7638"/>
            <a:ext cx="5384800" cy="5168900"/>
          </a:xfrm>
          <a:ln>
            <a:solidFill>
              <a:schemeClr val="tx2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</a:rPr>
              <a:t>print_twice</a:t>
            </a:r>
            <a:r>
              <a:rPr lang="en-US" sz="2200" dirty="0">
                <a:solidFill>
                  <a:srgbClr val="C00000"/>
                </a:solidFill>
              </a:rPr>
              <a:t>('Spam '*4)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#expression as an argument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Spam </a:t>
            </a:r>
            <a:r>
              <a:rPr lang="en-US" sz="2200" dirty="0" err="1">
                <a:solidFill>
                  <a:srgbClr val="0070C0"/>
                </a:solidFill>
              </a:rPr>
              <a:t>Spam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Spam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 smtClean="0">
                <a:solidFill>
                  <a:srgbClr val="0070C0"/>
                </a:solidFill>
              </a:rPr>
              <a:t>Spam</a:t>
            </a:r>
            <a:endParaRPr lang="en-US" sz="22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Spam </a:t>
            </a:r>
            <a:r>
              <a:rPr lang="en-US" sz="2200" dirty="0" err="1">
                <a:solidFill>
                  <a:srgbClr val="0070C0"/>
                </a:solidFill>
              </a:rPr>
              <a:t>Spam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Spam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Spam</a:t>
            </a:r>
            <a:endParaRPr lang="en-US" sz="22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2200" dirty="0" smtClean="0"/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</a:rPr>
              <a:t>michael</a:t>
            </a:r>
            <a:r>
              <a:rPr lang="en-US" sz="2200" dirty="0">
                <a:solidFill>
                  <a:srgbClr val="C00000"/>
                </a:solidFill>
              </a:rPr>
              <a:t> = 'Eric, the half a bee.'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</a:t>
            </a:r>
            <a:r>
              <a:rPr lang="en-US" sz="2200" dirty="0" err="1">
                <a:solidFill>
                  <a:srgbClr val="C00000"/>
                </a:solidFill>
              </a:rPr>
              <a:t>print_twice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michael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#variable as an argument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Eric</a:t>
            </a:r>
            <a:r>
              <a:rPr lang="en-US" sz="2200" dirty="0">
                <a:solidFill>
                  <a:srgbClr val="0070C0"/>
                </a:solidFill>
              </a:rPr>
              <a:t>, the half a bee</a:t>
            </a:r>
            <a:r>
              <a:rPr lang="en-US" sz="2200" dirty="0" smtClean="0">
                <a:solidFill>
                  <a:srgbClr val="0070C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Eric, the half a bee.</a:t>
            </a:r>
          </a:p>
          <a:p>
            <a:pPr marL="457200" lvl="1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Positional Arguments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The position of arguments and parameters are important for linking them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sum(</a:t>
            </a:r>
            <a:r>
              <a:rPr lang="en-US" dirty="0" err="1" smtClean="0">
                <a:solidFill>
                  <a:srgbClr val="C00000"/>
                </a:solidFill>
              </a:rPr>
              <a:t>x,y</a:t>
            </a:r>
            <a:r>
              <a:rPr lang="en-US" dirty="0" smtClean="0">
                <a:solidFill>
                  <a:srgbClr val="C00000"/>
                </a:solidFill>
              </a:rPr>
              <a:t>):	</a:t>
            </a:r>
            <a:r>
              <a:rPr lang="en-US" dirty="0" smtClean="0">
                <a:solidFill>
                  <a:srgbClr val="002060"/>
                </a:solidFill>
              </a:rPr>
              <a:t># parameters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</a:t>
            </a:r>
            <a:r>
              <a:rPr lang="en-US" dirty="0" err="1" smtClean="0">
                <a:solidFill>
                  <a:srgbClr val="C00000"/>
                </a:solidFill>
              </a:rPr>
              <a:t>x+y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&gt;&gt;&gt; sum(2,3)	</a:t>
            </a:r>
            <a:r>
              <a:rPr lang="en-US" dirty="0" smtClean="0">
                <a:solidFill>
                  <a:srgbClr val="002060"/>
                </a:solidFill>
              </a:rPr>
              <a:t># arguments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5</a:t>
            </a:r>
          </a:p>
          <a:p>
            <a:endParaRPr lang="en-US" b="1" dirty="0" smtClean="0"/>
          </a:p>
          <a:p>
            <a:r>
              <a:rPr lang="en-US" dirty="0" smtClean="0"/>
              <a:t>At the time of functional call, the argument 2 is sent to the parameter x and </a:t>
            </a:r>
            <a:r>
              <a:rPr lang="en-US" dirty="0"/>
              <a:t>the argument </a:t>
            </a:r>
            <a:r>
              <a:rPr lang="en-US" dirty="0" smtClean="0"/>
              <a:t>3 </a:t>
            </a:r>
            <a:r>
              <a:rPr lang="en-US" dirty="0"/>
              <a:t>is sent to the parameter </a:t>
            </a:r>
            <a:r>
              <a:rPr lang="en-US" dirty="0" smtClean="0"/>
              <a:t>y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0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Arguments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Default argument values </a:t>
            </a:r>
            <a:r>
              <a:rPr lang="en-US" dirty="0" smtClean="0"/>
              <a:t>are values that are assumed to be present if not provided explicitly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f(</a:t>
            </a:r>
            <a:r>
              <a:rPr lang="en-US" dirty="0" err="1" smtClean="0">
                <a:solidFill>
                  <a:srgbClr val="C00000"/>
                </a:solidFill>
              </a:rPr>
              <a:t>a,b,c</a:t>
            </a:r>
            <a:r>
              <a:rPr lang="en-US" dirty="0" smtClean="0">
                <a:solidFill>
                  <a:srgbClr val="C00000"/>
                </a:solidFill>
              </a:rPr>
              <a:t>=2,d=3):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...		print(</a:t>
            </a:r>
            <a:r>
              <a:rPr lang="en-US" dirty="0" err="1" smtClean="0">
                <a:solidFill>
                  <a:srgbClr val="C00000"/>
                </a:solidFill>
              </a:rPr>
              <a:t>a,b,c,d</a:t>
            </a:r>
            <a:r>
              <a:rPr lang="en-US" dirty="0" smtClean="0">
                <a:solidFill>
                  <a:srgbClr val="C00000"/>
                </a:solidFill>
              </a:rPr>
              <a:t>)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f(10,20,30,40)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10 20 30 40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f(10,20,30)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10 20 30 </a:t>
            </a:r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f(10,20)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10 20 </a:t>
            </a:r>
            <a:r>
              <a:rPr lang="en-US" dirty="0" smtClean="0">
                <a:solidFill>
                  <a:srgbClr val="0070C0"/>
                </a:solidFill>
              </a:rPr>
              <a:t>2 3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f(10)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TypeError</a:t>
            </a:r>
            <a:endParaRPr lang="en-US" dirty="0">
              <a:solidFill>
                <a:srgbClr val="0070C0"/>
              </a:solidFill>
            </a:endParaRPr>
          </a:p>
          <a:p>
            <a:endParaRPr lang="en-US" b="1" dirty="0" smtClean="0"/>
          </a:p>
          <a:p>
            <a:endParaRPr lang="en-US" dirty="0" smtClean="0"/>
          </a:p>
          <a:p>
            <a:endParaRPr lang="en-US" i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63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Special arguments where the parameter name is identified at the place of call along with the values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p,t,r</a:t>
            </a:r>
            <a:r>
              <a:rPr lang="en-US" dirty="0" smtClean="0">
                <a:solidFill>
                  <a:srgbClr val="C00000"/>
                </a:solidFill>
              </a:rPr>
              <a:t>):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		</a:t>
            </a:r>
            <a:r>
              <a:rPr lang="en-US" dirty="0" smtClean="0">
                <a:solidFill>
                  <a:srgbClr val="C00000"/>
                </a:solidFill>
              </a:rPr>
              <a:t>print(“Interest is ”,(p*t*r)/100)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si</a:t>
            </a:r>
            <a:r>
              <a:rPr lang="en-US" dirty="0" smtClean="0">
                <a:solidFill>
                  <a:srgbClr val="C00000"/>
                </a:solidFill>
              </a:rPr>
              <a:t>(1000, 3, 9.5)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Interest is  285.0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si</a:t>
            </a:r>
            <a:r>
              <a:rPr lang="en-US" dirty="0" smtClean="0">
                <a:solidFill>
                  <a:srgbClr val="C00000"/>
                </a:solidFill>
              </a:rPr>
              <a:t>(p=1000, r=9.5, t=3)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Interest is  285.0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si</a:t>
            </a:r>
            <a:r>
              <a:rPr lang="en-US" dirty="0" smtClean="0">
                <a:solidFill>
                  <a:srgbClr val="C00000"/>
                </a:solidFill>
              </a:rPr>
              <a:t>(1000</a:t>
            </a:r>
            <a:r>
              <a:rPr lang="en-US" dirty="0">
                <a:solidFill>
                  <a:srgbClr val="C00000"/>
                </a:solidFill>
              </a:rPr>
              <a:t>, r=9.5, t=3)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Interest is  285.0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i="1" dirty="0">
              <a:solidFill>
                <a:srgbClr val="00206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59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Arguments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function can be designed to receive any number of arguments</a:t>
            </a:r>
          </a:p>
          <a:p>
            <a:r>
              <a:rPr lang="en-US" dirty="0" smtClean="0"/>
              <a:t>The number of arguments can vary from call to call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sum(*x):	</a:t>
            </a:r>
            <a:r>
              <a:rPr lang="en-US" dirty="0" smtClean="0">
                <a:solidFill>
                  <a:srgbClr val="002060"/>
                </a:solidFill>
              </a:rPr>
              <a:t>#the special * prefix denotes that it is a variable argument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...		</a:t>
            </a:r>
            <a:r>
              <a:rPr lang="en-US" dirty="0" smtClean="0">
                <a:solidFill>
                  <a:srgbClr val="C00000"/>
                </a:solidFill>
              </a:rPr>
              <a:t>s=0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for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in x: s+=I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print(s)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sum(2,3)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sum(2,3,5)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10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sum()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2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Single Values From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97487"/>
          </a:xfrm>
        </p:spPr>
        <p:txBody>
          <a:bodyPr>
            <a:noAutofit/>
          </a:bodyPr>
          <a:lstStyle/>
          <a:p>
            <a:r>
              <a:rPr lang="en-US" dirty="0" smtClean="0"/>
              <a:t>When a function is called, it returns automatically after it’s entire body executes </a:t>
            </a:r>
          </a:p>
          <a:p>
            <a:r>
              <a:rPr lang="en-US" dirty="0" smtClean="0"/>
              <a:t>On execution, the 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statement immediately transfers control back to the caller</a:t>
            </a:r>
            <a:endParaRPr lang="en-US" dirty="0"/>
          </a:p>
          <a:p>
            <a:r>
              <a:rPr lang="en-US" dirty="0" smtClean="0"/>
              <a:t>The syntax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return [value]</a:t>
            </a:r>
          </a:p>
          <a:p>
            <a:r>
              <a:rPr lang="en-US" dirty="0" smtClean="0"/>
              <a:t>Example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sum(</a:t>
            </a: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>
                <a:solidFill>
                  <a:srgbClr val="C00000"/>
                </a:solidFill>
              </a:rPr>
              <a:t>):	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return </a:t>
            </a:r>
            <a:r>
              <a:rPr lang="en-US" dirty="0" err="1" smtClean="0">
                <a:solidFill>
                  <a:srgbClr val="C00000"/>
                </a:solidFill>
              </a:rPr>
              <a:t>x+y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sum(2,3)</a:t>
            </a:r>
            <a:r>
              <a:rPr lang="en-US" dirty="0">
                <a:solidFill>
                  <a:srgbClr val="0070C0"/>
                </a:solidFill>
              </a:rPr>
              <a:t>	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s= </a:t>
            </a:r>
            <a:r>
              <a:rPr lang="en-US" dirty="0">
                <a:solidFill>
                  <a:srgbClr val="C00000"/>
                </a:solidFill>
              </a:rPr>
              <a:t>sum(2,3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print(s)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5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i="1" dirty="0" smtClean="0"/>
              <a:t>return</a:t>
            </a:r>
            <a:r>
              <a:rPr lang="en-US" dirty="0" smtClean="0"/>
              <a:t>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97487"/>
          </a:xfrm>
        </p:spPr>
        <p:txBody>
          <a:bodyPr>
            <a:noAutofit/>
          </a:bodyPr>
          <a:lstStyle/>
          <a:p>
            <a:r>
              <a:rPr lang="en-US" dirty="0" smtClean="0"/>
              <a:t>There can be multiple </a:t>
            </a:r>
            <a:r>
              <a:rPr lang="en-US" dirty="0" smtClean="0">
                <a:solidFill>
                  <a:srgbClr val="0070C0"/>
                </a:solidFill>
              </a:rPr>
              <a:t>return</a:t>
            </a:r>
            <a:r>
              <a:rPr lang="en-US" dirty="0" smtClean="0"/>
              <a:t> statements in a function</a:t>
            </a:r>
          </a:p>
          <a:p>
            <a:pPr marL="400050" lvl="1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gcd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>
                <a:solidFill>
                  <a:srgbClr val="C00000"/>
                </a:solidFill>
              </a:rPr>
              <a:t>):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x==y:    return x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elif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x&gt;y:   return </a:t>
            </a:r>
            <a:r>
              <a:rPr lang="en-US" dirty="0" err="1">
                <a:solidFill>
                  <a:srgbClr val="C00000"/>
                </a:solidFill>
              </a:rPr>
              <a:t>gcd</a:t>
            </a:r>
            <a:r>
              <a:rPr lang="en-US" dirty="0">
                <a:solidFill>
                  <a:srgbClr val="C00000"/>
                </a:solidFill>
              </a:rPr>
              <a:t>(x-</a:t>
            </a:r>
            <a:r>
              <a:rPr lang="en-US" dirty="0" err="1">
                <a:solidFill>
                  <a:srgbClr val="C00000"/>
                </a:solidFill>
              </a:rPr>
              <a:t>y,y</a:t>
            </a:r>
            <a:r>
              <a:rPr lang="en-US" dirty="0">
                <a:solidFill>
                  <a:srgbClr val="C00000"/>
                </a:solidFill>
              </a:rPr>
              <a:t>)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else</a:t>
            </a:r>
            <a:r>
              <a:rPr lang="en-US" dirty="0">
                <a:solidFill>
                  <a:srgbClr val="C00000"/>
                </a:solidFill>
              </a:rPr>
              <a:t>:   return </a:t>
            </a:r>
            <a:r>
              <a:rPr lang="en-US" dirty="0" err="1">
                <a:solidFill>
                  <a:srgbClr val="C00000"/>
                </a:solidFill>
              </a:rPr>
              <a:t>gcd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>
                <a:solidFill>
                  <a:srgbClr val="C00000"/>
                </a:solidFill>
              </a:rPr>
              <a:t>-x)    </a:t>
            </a:r>
            <a:endParaRPr lang="en-US" dirty="0" smtClean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x,y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input("Enter 2 </a:t>
            </a:r>
            <a:r>
              <a:rPr lang="en-US" dirty="0" smtClean="0">
                <a:solidFill>
                  <a:srgbClr val="C00000"/>
                </a:solidFill>
              </a:rPr>
              <a:t>integers:").</a:t>
            </a:r>
            <a:r>
              <a:rPr lang="en-US" dirty="0">
                <a:solidFill>
                  <a:srgbClr val="C00000"/>
                </a:solidFill>
              </a:rPr>
              <a:t>split(' </a:t>
            </a:r>
            <a:r>
              <a:rPr lang="en-US" dirty="0" smtClean="0">
                <a:solidFill>
                  <a:srgbClr val="C00000"/>
                </a:solidFill>
              </a:rPr>
              <a:t>')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x,y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(x),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(y)print("The GCD of {} and {} is {}".format(</a:t>
            </a:r>
            <a:r>
              <a:rPr lang="en-US" dirty="0" err="1">
                <a:solidFill>
                  <a:srgbClr val="C00000"/>
                </a:solidFill>
              </a:rPr>
              <a:t>x,y,gcd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 smtClean="0">
                <a:solidFill>
                  <a:srgbClr val="C00000"/>
                </a:solidFill>
              </a:rPr>
              <a:t>)))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Enter 2 </a:t>
            </a:r>
            <a:r>
              <a:rPr lang="en-US" dirty="0" smtClean="0">
                <a:solidFill>
                  <a:srgbClr val="0070C0"/>
                </a:solidFill>
              </a:rPr>
              <a:t>integers:10</a:t>
            </a:r>
            <a:r>
              <a:rPr lang="en-US" dirty="0">
                <a:solidFill>
                  <a:srgbClr val="0070C0"/>
                </a:solidFill>
              </a:rPr>
              <a:t> 20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 GCD of 10 and 20 is 10  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as </a:t>
            </a:r>
            <a:r>
              <a:rPr lang="en-US" dirty="0" smtClean="0"/>
              <a:t>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0070C0"/>
                </a:solidFill>
              </a:rPr>
              <a:t>divide two </a:t>
            </a:r>
            <a:r>
              <a:rPr lang="en-US" dirty="0" smtClean="0">
                <a:solidFill>
                  <a:srgbClr val="0070C0"/>
                </a:solidFill>
              </a:rPr>
              <a:t>integers and </a:t>
            </a:r>
            <a:r>
              <a:rPr lang="en-US" dirty="0">
                <a:solidFill>
                  <a:srgbClr val="0070C0"/>
                </a:solidFill>
              </a:rPr>
              <a:t>compute the quotient and remainder</a:t>
            </a:r>
            <a:r>
              <a:rPr lang="en-US" dirty="0"/>
              <a:t>, it is inefficient to compute x/y and then </a:t>
            </a:r>
            <a:r>
              <a:rPr lang="en-US" dirty="0" err="1" smtClean="0"/>
              <a:t>x%y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built-in function </a:t>
            </a:r>
            <a:r>
              <a:rPr lang="en-US" dirty="0" err="1">
                <a:solidFill>
                  <a:srgbClr val="0070C0"/>
                </a:solidFill>
              </a:rPr>
              <a:t>divmod</a:t>
            </a:r>
            <a:r>
              <a:rPr lang="en-US" dirty="0"/>
              <a:t> takes two arguments and returns a tuple of two values, </a:t>
            </a:r>
            <a:r>
              <a:rPr lang="en-US" dirty="0" smtClean="0"/>
              <a:t>the quotient </a:t>
            </a:r>
            <a:r>
              <a:rPr lang="en-US" dirty="0"/>
              <a:t>and </a:t>
            </a:r>
            <a:r>
              <a:rPr lang="en-US" dirty="0" smtClean="0"/>
              <a:t>remainder</a:t>
            </a:r>
          </a:p>
          <a:p>
            <a:pPr marL="857250" lvl="1" indent="-457200">
              <a:buFont typeface="+mj-lt"/>
              <a:buAutoNum type="arabicPeriod"/>
            </a:pPr>
            <a:endParaRPr lang="en-US" dirty="0" smtClean="0">
              <a:solidFill>
                <a:srgbClr val="C0000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t = </a:t>
            </a:r>
            <a:r>
              <a:rPr lang="en-US" dirty="0" err="1">
                <a:solidFill>
                  <a:srgbClr val="C00000"/>
                </a:solidFill>
              </a:rPr>
              <a:t>divmod</a:t>
            </a:r>
            <a:r>
              <a:rPr lang="en-US" dirty="0">
                <a:solidFill>
                  <a:srgbClr val="C00000"/>
                </a:solidFill>
              </a:rPr>
              <a:t>(7, 3</a:t>
            </a:r>
            <a:r>
              <a:rPr lang="en-US" dirty="0" smtClean="0">
                <a:solidFill>
                  <a:srgbClr val="C00000"/>
                </a:solidFill>
              </a:rPr>
              <a:t>)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>
                <a:solidFill>
                  <a:srgbClr val="002060"/>
                </a:solidFill>
              </a:rPr>
              <a:t>Store the result of </a:t>
            </a:r>
            <a:r>
              <a:rPr lang="en-US" dirty="0" err="1">
                <a:solidFill>
                  <a:srgbClr val="002060"/>
                </a:solidFill>
              </a:rPr>
              <a:t>divmod</a:t>
            </a:r>
            <a:r>
              <a:rPr lang="en-US" dirty="0">
                <a:solidFill>
                  <a:srgbClr val="002060"/>
                </a:solidFill>
              </a:rPr>
              <a:t> as a </a:t>
            </a:r>
            <a:r>
              <a:rPr lang="en-US" dirty="0" smtClean="0">
                <a:solidFill>
                  <a:srgbClr val="002060"/>
                </a:solidFill>
              </a:rPr>
              <a:t>tuple</a:t>
            </a:r>
            <a:endParaRPr lang="en-US" dirty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&gt;&gt;&gt; </a:t>
            </a:r>
            <a:r>
              <a:rPr lang="en-US" sz="2200" dirty="0" smtClean="0">
                <a:solidFill>
                  <a:srgbClr val="C00000"/>
                </a:solidFill>
              </a:rPr>
              <a:t>t</a:t>
            </a:r>
            <a:endParaRPr lang="en-US" sz="2200" dirty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(2, 1)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quot</a:t>
            </a:r>
            <a:r>
              <a:rPr lang="en-US" dirty="0">
                <a:solidFill>
                  <a:srgbClr val="C00000"/>
                </a:solidFill>
              </a:rPr>
              <a:t>, rem = </a:t>
            </a:r>
            <a:r>
              <a:rPr lang="en-US" dirty="0" err="1">
                <a:solidFill>
                  <a:srgbClr val="C00000"/>
                </a:solidFill>
              </a:rPr>
              <a:t>divmod</a:t>
            </a:r>
            <a:r>
              <a:rPr lang="en-US" dirty="0">
                <a:solidFill>
                  <a:srgbClr val="C00000"/>
                </a:solidFill>
              </a:rPr>
              <a:t>(7, 3</a:t>
            </a:r>
            <a:r>
              <a:rPr lang="en-US" dirty="0" smtClean="0">
                <a:solidFill>
                  <a:srgbClr val="C00000"/>
                </a:solidFill>
              </a:rPr>
              <a:t>)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>
                <a:solidFill>
                  <a:srgbClr val="002060"/>
                </a:solidFill>
              </a:rPr>
              <a:t>use tuple assignment to store the elements </a:t>
            </a:r>
            <a:r>
              <a:rPr lang="en-US" dirty="0" smtClean="0">
                <a:solidFill>
                  <a:srgbClr val="002060"/>
                </a:solidFill>
              </a:rPr>
              <a:t>						separately</a:t>
            </a:r>
            <a:endParaRPr lang="en-US" dirty="0">
              <a:solidFill>
                <a:srgbClr val="002060"/>
              </a:solidFill>
            </a:endParaRPr>
          </a:p>
          <a:p>
            <a:pPr marL="800100" lvl="2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&gt;&gt;&gt; </a:t>
            </a:r>
            <a:r>
              <a:rPr lang="en-US" sz="2200" dirty="0" err="1" smtClean="0">
                <a:solidFill>
                  <a:srgbClr val="C00000"/>
                </a:solidFill>
              </a:rPr>
              <a:t>quot</a:t>
            </a:r>
            <a:endParaRPr lang="en-US" sz="2200" dirty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2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Times New Roman" pitchFamily="18" charset="0"/>
              </a:rPr>
              <a:t>Functions</a:t>
            </a:r>
          </a:p>
          <a:p>
            <a:r>
              <a:rPr lang="en-US" smtClean="0">
                <a:latin typeface="Calibri" pitchFamily="34" charset="0"/>
                <a:cs typeface="Times New Roman" pitchFamily="18" charset="0"/>
              </a:rPr>
              <a:t>Function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definition</a:t>
            </a:r>
          </a:p>
          <a:p>
            <a:r>
              <a:rPr lang="en-US" dirty="0" smtClean="0">
                <a:latin typeface="Calibri" pitchFamily="34" charset="0"/>
                <a:cs typeface="Times New Roman" pitchFamily="18" charset="0"/>
              </a:rPr>
              <a:t>Function call</a:t>
            </a:r>
          </a:p>
          <a:p>
            <a:r>
              <a:rPr lang="en-US" dirty="0" smtClean="0">
                <a:latin typeface="Calibri" pitchFamily="34" charset="0"/>
                <a:cs typeface="Times New Roman" pitchFamily="18" charset="0"/>
              </a:rPr>
              <a:t>Random number generation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97487"/>
          </a:xfrm>
        </p:spPr>
        <p:txBody>
          <a:bodyPr>
            <a:noAutofit/>
          </a:bodyPr>
          <a:lstStyle/>
          <a:p>
            <a:r>
              <a:rPr lang="en-US" dirty="0" smtClean="0"/>
              <a:t>Global variables – variables that are accessible throughout the script </a:t>
            </a:r>
          </a:p>
          <a:p>
            <a:pPr lvl="1"/>
            <a:r>
              <a:rPr lang="en-US" dirty="0" smtClean="0"/>
              <a:t>Including inside functions as well as outside of all functions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x=2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global</a:t>
            </a:r>
            <a:r>
              <a:rPr lang="en-US" dirty="0" smtClean="0">
                <a:solidFill>
                  <a:srgbClr val="002060"/>
                </a:solidFill>
              </a:rPr>
              <a:t> variable with name x and value 2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f():</a:t>
            </a: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…		</a:t>
            </a:r>
            <a:r>
              <a:rPr lang="en-US" dirty="0" smtClean="0">
                <a:solidFill>
                  <a:srgbClr val="C00000"/>
                </a:solidFill>
              </a:rPr>
              <a:t>x=3	</a:t>
            </a:r>
            <a:r>
              <a:rPr lang="en-US" dirty="0" smtClean="0">
                <a:solidFill>
                  <a:srgbClr val="002060"/>
                </a:solidFill>
              </a:rPr>
              <a:t># </a:t>
            </a:r>
            <a:r>
              <a:rPr lang="en-US" dirty="0" smtClean="0">
                <a:solidFill>
                  <a:srgbClr val="00B050"/>
                </a:solidFill>
              </a:rPr>
              <a:t>local</a:t>
            </a:r>
            <a:r>
              <a:rPr lang="en-US" dirty="0" smtClean="0">
                <a:solidFill>
                  <a:srgbClr val="002060"/>
                </a:solidFill>
              </a:rPr>
              <a:t> variable </a:t>
            </a:r>
            <a:r>
              <a:rPr lang="en-US" dirty="0">
                <a:solidFill>
                  <a:srgbClr val="002060"/>
                </a:solidFill>
              </a:rPr>
              <a:t>with name x and value </a:t>
            </a:r>
            <a:r>
              <a:rPr lang="en-US" dirty="0" smtClean="0">
                <a:solidFill>
                  <a:srgbClr val="002060"/>
                </a:solidFill>
              </a:rPr>
              <a:t>3 that is local to the function f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print(x)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f()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9154"/>
            <a:ext cx="10972800" cy="4837011"/>
          </a:xfrm>
        </p:spPr>
        <p:txBody>
          <a:bodyPr>
            <a:noAutofit/>
          </a:bodyPr>
          <a:lstStyle/>
          <a:p>
            <a:r>
              <a:rPr lang="en-US" dirty="0" smtClean="0"/>
              <a:t>A function can be used </a:t>
            </a:r>
            <a:r>
              <a:rPr lang="en-US" dirty="0"/>
              <a:t>inside </a:t>
            </a:r>
            <a:r>
              <a:rPr lang="en-US" dirty="0" smtClean="0"/>
              <a:t>another function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inner function </a:t>
            </a:r>
            <a:r>
              <a:rPr lang="en-US" dirty="0" smtClean="0"/>
              <a:t>is the one that is defined inside of the </a:t>
            </a:r>
            <a:r>
              <a:rPr lang="en-US" dirty="0" smtClean="0">
                <a:solidFill>
                  <a:srgbClr val="0070C0"/>
                </a:solidFill>
              </a:rPr>
              <a:t>outer function</a:t>
            </a:r>
          </a:p>
          <a:p>
            <a:pPr lvl="1"/>
            <a:r>
              <a:rPr lang="en-US" dirty="0" smtClean="0"/>
              <a:t>It is local to the outer function and accessible only to the outer function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f():	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# outer function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…		</a:t>
            </a:r>
            <a:r>
              <a:rPr lang="en-US" dirty="0" smtClean="0">
                <a:solidFill>
                  <a:srgbClr val="C00000"/>
                </a:solidFill>
              </a:rPr>
              <a:t>print(“This is f”)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</a:t>
            </a: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g():		</a:t>
            </a:r>
            <a:r>
              <a:rPr lang="en-US" dirty="0" smtClean="0">
                <a:solidFill>
                  <a:srgbClr val="002060"/>
                </a:solidFill>
              </a:rPr>
              <a:t># inner function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>
                <a:solidFill>
                  <a:srgbClr val="C00000"/>
                </a:solidFill>
              </a:rPr>
              <a:t>print(“This is </a:t>
            </a:r>
            <a:r>
              <a:rPr lang="en-US" dirty="0" smtClean="0">
                <a:solidFill>
                  <a:srgbClr val="C00000"/>
                </a:solidFill>
              </a:rPr>
              <a:t>g”)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g()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f()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is f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is g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g()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NameError</a:t>
            </a:r>
            <a:r>
              <a:rPr lang="en-US" dirty="0" smtClean="0">
                <a:solidFill>
                  <a:srgbClr val="002060"/>
                </a:solidFill>
              </a:rPr>
              <a:t> : name </a:t>
            </a:r>
            <a:r>
              <a:rPr lang="en-US" dirty="0" err="1" smtClean="0">
                <a:solidFill>
                  <a:srgbClr val="002060"/>
                </a:solidFill>
              </a:rPr>
              <a:t>‘g</a:t>
            </a:r>
            <a:r>
              <a:rPr lang="en-US" dirty="0" smtClean="0">
                <a:solidFill>
                  <a:srgbClr val="002060"/>
                </a:solidFill>
              </a:rPr>
              <a:t>’ is not defined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has a math module that provides most of the familiar mathematical </a:t>
            </a:r>
            <a:r>
              <a:rPr lang="en-US" dirty="0" smtClean="0"/>
              <a:t>functions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module</a:t>
            </a:r>
            <a:r>
              <a:rPr lang="en-US" b="1" dirty="0" smtClean="0"/>
              <a:t> </a:t>
            </a:r>
            <a:r>
              <a:rPr lang="en-US" dirty="0"/>
              <a:t>is a file that contains a collection of related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Before using the </a:t>
            </a:r>
            <a:r>
              <a:rPr lang="en-US" dirty="0"/>
              <a:t>module, </a:t>
            </a:r>
            <a:r>
              <a:rPr lang="en-US" dirty="0" smtClean="0"/>
              <a:t>import </a:t>
            </a:r>
            <a:r>
              <a:rPr lang="en-US" dirty="0"/>
              <a:t>it: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200" dirty="0" smtClean="0">
                <a:solidFill>
                  <a:srgbClr val="C00000"/>
                </a:solidFill>
              </a:rPr>
              <a:t>&gt;&gt;&gt; </a:t>
            </a:r>
            <a:r>
              <a:rPr lang="en-US" sz="2200" dirty="0">
                <a:solidFill>
                  <a:srgbClr val="C00000"/>
                </a:solidFill>
              </a:rPr>
              <a:t>import math</a:t>
            </a:r>
          </a:p>
          <a:p>
            <a:r>
              <a:rPr lang="en-US" dirty="0"/>
              <a:t>This statement creates a </a:t>
            </a:r>
            <a:r>
              <a:rPr lang="en-US" dirty="0">
                <a:solidFill>
                  <a:srgbClr val="0070C0"/>
                </a:solidFill>
              </a:rPr>
              <a:t>module object </a:t>
            </a:r>
            <a:r>
              <a:rPr lang="en-US" dirty="0"/>
              <a:t>named </a:t>
            </a:r>
            <a:r>
              <a:rPr lang="en-US" dirty="0" smtClean="0">
                <a:solidFill>
                  <a:srgbClr val="0070C0"/>
                </a:solidFill>
              </a:rPr>
              <a:t>math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module object contains the functions and variables defined in the </a:t>
            </a:r>
            <a:r>
              <a:rPr lang="en-US" dirty="0" smtClean="0"/>
              <a:t>module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</a:t>
            </a:r>
            <a:r>
              <a:rPr lang="en-US" dirty="0" smtClean="0"/>
              <a:t>Functions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To access one </a:t>
            </a:r>
            <a:r>
              <a:rPr lang="en-US" dirty="0"/>
              <a:t>of the functions, </a:t>
            </a:r>
            <a:r>
              <a:rPr lang="en-US" dirty="0" smtClean="0"/>
              <a:t>specify </a:t>
            </a:r>
            <a:r>
              <a:rPr lang="en-US" dirty="0"/>
              <a:t>the name of the module and the name of </a:t>
            </a:r>
            <a:r>
              <a:rPr lang="en-US" dirty="0" smtClean="0"/>
              <a:t>the function</a:t>
            </a:r>
            <a:r>
              <a:rPr lang="en-US" dirty="0"/>
              <a:t>, separated by a dot (also known as a period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This format is called </a:t>
            </a:r>
            <a:r>
              <a:rPr lang="en-US" dirty="0">
                <a:solidFill>
                  <a:srgbClr val="0070C0"/>
                </a:solidFill>
              </a:rPr>
              <a:t>dot </a:t>
            </a:r>
            <a:r>
              <a:rPr lang="en-US" dirty="0" smtClean="0">
                <a:solidFill>
                  <a:srgbClr val="0070C0"/>
                </a:solidFill>
              </a:rPr>
              <a:t>notation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#code to find </a:t>
            </a:r>
            <a:r>
              <a:rPr lang="en-US" dirty="0">
                <a:solidFill>
                  <a:srgbClr val="002060"/>
                </a:solidFill>
              </a:rPr>
              <a:t>the sine of </a:t>
            </a:r>
            <a:r>
              <a:rPr lang="en-US" dirty="0" smtClean="0">
                <a:solidFill>
                  <a:srgbClr val="002060"/>
                </a:solidFill>
              </a:rPr>
              <a:t>radians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#To convert from </a:t>
            </a:r>
            <a:r>
              <a:rPr lang="en-US" dirty="0">
                <a:solidFill>
                  <a:srgbClr val="002060"/>
                </a:solidFill>
              </a:rPr>
              <a:t>degrees to radians, divide by 360 and multiply by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i="1" dirty="0" smtClean="0">
                <a:solidFill>
                  <a:srgbClr val="002060"/>
                </a:solidFill>
              </a:rPr>
              <a:t>∏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import </a:t>
            </a:r>
            <a:r>
              <a:rPr lang="en-US" dirty="0">
                <a:solidFill>
                  <a:srgbClr val="00B050"/>
                </a:solidFill>
              </a:rPr>
              <a:t>math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degrees </a:t>
            </a:r>
            <a:r>
              <a:rPr lang="en-US" dirty="0">
                <a:solidFill>
                  <a:srgbClr val="C00000"/>
                </a:solidFill>
              </a:rPr>
              <a:t>= 45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radians </a:t>
            </a:r>
            <a:r>
              <a:rPr lang="en-US" dirty="0">
                <a:solidFill>
                  <a:srgbClr val="C00000"/>
                </a:solidFill>
              </a:rPr>
              <a:t>= degrees / 360.0 * 2 * </a:t>
            </a:r>
            <a:r>
              <a:rPr lang="en-US" dirty="0" err="1">
                <a:solidFill>
                  <a:srgbClr val="C00000"/>
                </a:solidFill>
              </a:rPr>
              <a:t>math.pi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print(</a:t>
            </a:r>
            <a:r>
              <a:rPr lang="en-US" dirty="0" err="1" smtClean="0">
                <a:solidFill>
                  <a:srgbClr val="C00000"/>
                </a:solidFill>
              </a:rPr>
              <a:t>math.</a:t>
            </a:r>
            <a:r>
              <a:rPr lang="en-US" dirty="0" err="1" smtClean="0">
                <a:solidFill>
                  <a:srgbClr val="00B050"/>
                </a:solidFill>
              </a:rPr>
              <a:t>sin</a:t>
            </a:r>
            <a:r>
              <a:rPr lang="en-US" dirty="0" smtClean="0">
                <a:solidFill>
                  <a:srgbClr val="C00000"/>
                </a:solidFill>
              </a:rPr>
              <a:t>(radians))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0.707106781187</a:t>
            </a:r>
          </a:p>
          <a:p>
            <a:r>
              <a:rPr lang="en-US" dirty="0"/>
              <a:t>The expression </a:t>
            </a:r>
            <a:r>
              <a:rPr lang="en-US" dirty="0" err="1"/>
              <a:t>math.pi</a:t>
            </a:r>
            <a:r>
              <a:rPr lang="en-US" dirty="0"/>
              <a:t> gets the variable pi from the math </a:t>
            </a:r>
            <a:r>
              <a:rPr lang="en-US" dirty="0" smtClean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5042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If </a:t>
            </a:r>
            <a:r>
              <a:rPr lang="en-US" dirty="0" smtClean="0">
                <a:solidFill>
                  <a:srgbClr val="0070C0"/>
                </a:solidFill>
              </a:rPr>
              <a:t>math</a:t>
            </a:r>
            <a:r>
              <a:rPr lang="en-US" dirty="0" smtClean="0"/>
              <a:t> is imported, a </a:t>
            </a:r>
            <a:r>
              <a:rPr lang="en-US" dirty="0">
                <a:solidFill>
                  <a:srgbClr val="0070C0"/>
                </a:solidFill>
              </a:rPr>
              <a:t>module object </a:t>
            </a:r>
            <a:r>
              <a:rPr lang="en-US" dirty="0"/>
              <a:t>named </a:t>
            </a:r>
            <a:r>
              <a:rPr lang="en-US" dirty="0" smtClean="0"/>
              <a:t>math is obtained</a:t>
            </a:r>
          </a:p>
          <a:p>
            <a:r>
              <a:rPr lang="en-US" dirty="0" smtClean="0"/>
              <a:t>The </a:t>
            </a:r>
            <a:r>
              <a:rPr lang="en-US" dirty="0"/>
              <a:t>module object </a:t>
            </a:r>
            <a:r>
              <a:rPr lang="en-US" dirty="0" smtClean="0"/>
              <a:t>contains constants like </a:t>
            </a:r>
            <a:r>
              <a:rPr lang="en-US" i="1" dirty="0"/>
              <a:t>pi</a:t>
            </a:r>
            <a:r>
              <a:rPr lang="en-US" dirty="0"/>
              <a:t> and functions like </a:t>
            </a:r>
            <a:r>
              <a:rPr lang="en-US" i="1" dirty="0"/>
              <a:t>sin</a:t>
            </a:r>
            <a:r>
              <a:rPr lang="en-US" dirty="0"/>
              <a:t> and </a:t>
            </a:r>
            <a:r>
              <a:rPr lang="en-US" i="1" dirty="0" err="1" smtClean="0"/>
              <a:t>exp</a:t>
            </a:r>
            <a:endParaRPr lang="en-US" i="1" dirty="0" smtClean="0"/>
          </a:p>
          <a:p>
            <a:r>
              <a:rPr lang="en-US" dirty="0" smtClean="0"/>
              <a:t>Trying to </a:t>
            </a:r>
            <a:r>
              <a:rPr lang="en-US" dirty="0"/>
              <a:t>access </a:t>
            </a:r>
            <a:r>
              <a:rPr lang="en-US" i="1" dirty="0"/>
              <a:t>pi</a:t>
            </a:r>
            <a:r>
              <a:rPr lang="en-US" dirty="0"/>
              <a:t> directly, </a:t>
            </a:r>
            <a:r>
              <a:rPr lang="en-US" dirty="0" smtClean="0"/>
              <a:t>an error occurs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pi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Traceback</a:t>
            </a:r>
            <a:r>
              <a:rPr lang="en-US" dirty="0">
                <a:solidFill>
                  <a:srgbClr val="0070C0"/>
                </a:solidFill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File "&lt;</a:t>
            </a:r>
            <a:r>
              <a:rPr lang="en-US" dirty="0" err="1">
                <a:solidFill>
                  <a:srgbClr val="0070C0"/>
                </a:solidFill>
              </a:rPr>
              <a:t>stdin</a:t>
            </a:r>
            <a:r>
              <a:rPr lang="en-US" dirty="0">
                <a:solidFill>
                  <a:srgbClr val="0070C0"/>
                </a:solidFill>
              </a:rPr>
              <a:t>&gt;", line 1, in &lt;module&gt;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NameError</a:t>
            </a:r>
            <a:r>
              <a:rPr lang="en-US" dirty="0">
                <a:solidFill>
                  <a:srgbClr val="0070C0"/>
                </a:solidFill>
              </a:rPr>
              <a:t>: name 'pi' is not defined</a:t>
            </a:r>
          </a:p>
          <a:p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an alternative, </a:t>
            </a:r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can be imported from </a:t>
            </a:r>
            <a:r>
              <a:rPr lang="en-US" dirty="0"/>
              <a:t>a module like </a:t>
            </a:r>
            <a:r>
              <a:rPr lang="en-US" dirty="0" smtClean="0"/>
              <a:t>this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from math import pi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 </a:t>
            </a:r>
            <a:r>
              <a:rPr lang="en-US" dirty="0" smtClean="0">
                <a:solidFill>
                  <a:srgbClr val="C00000"/>
                </a:solidFill>
              </a:rPr>
              <a:t>pi</a:t>
            </a:r>
            <a:r>
              <a:rPr lang="en-US" dirty="0" smtClean="0">
                <a:solidFill>
                  <a:srgbClr val="C00000"/>
                </a:solidFill>
              </a:rPr>
              <a:t>		</a:t>
            </a:r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i="1" dirty="0">
                <a:solidFill>
                  <a:srgbClr val="002060"/>
                </a:solidFill>
              </a:rPr>
              <a:t>pi </a:t>
            </a:r>
            <a:r>
              <a:rPr lang="en-US" dirty="0">
                <a:solidFill>
                  <a:srgbClr val="002060"/>
                </a:solidFill>
              </a:rPr>
              <a:t>can be accessed directly, without dot notation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3.14159265359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185863"/>
            <a:ext cx="10972800" cy="4940303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Boolean function </a:t>
            </a:r>
            <a:r>
              <a:rPr lang="en-US" dirty="0"/>
              <a:t>usually tests its argument for the presence or absence of some </a:t>
            </a:r>
            <a:r>
              <a:rPr lang="en-US" dirty="0" smtClean="0"/>
              <a:t>property</a:t>
            </a:r>
            <a:endParaRPr lang="en-US" dirty="0"/>
          </a:p>
          <a:p>
            <a:r>
              <a:rPr lang="en-US" dirty="0"/>
              <a:t>The function returns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if the property is present, or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 smtClean="0"/>
              <a:t>otherwise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#definition </a:t>
            </a:r>
            <a:r>
              <a:rPr lang="en-US" dirty="0">
                <a:solidFill>
                  <a:srgbClr val="002060"/>
                </a:solidFill>
              </a:rPr>
              <a:t>of the Boolean function odd, which tests a number to </a:t>
            </a:r>
            <a:r>
              <a:rPr lang="en-US" dirty="0" smtClean="0">
                <a:solidFill>
                  <a:srgbClr val="002060"/>
                </a:solidFill>
              </a:rPr>
              <a:t>see whether </a:t>
            </a:r>
            <a:r>
              <a:rPr lang="en-US" dirty="0">
                <a:solidFill>
                  <a:srgbClr val="002060"/>
                </a:solidFill>
              </a:rPr>
              <a:t>it is </a:t>
            </a:r>
            <a:r>
              <a:rPr lang="en-US" dirty="0" smtClean="0">
                <a:solidFill>
                  <a:srgbClr val="002060"/>
                </a:solidFill>
              </a:rPr>
              <a:t>odd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odd(x):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if </a:t>
            </a:r>
            <a:r>
              <a:rPr lang="en-US" dirty="0">
                <a:solidFill>
                  <a:srgbClr val="C00000"/>
                </a:solidFill>
              </a:rPr>
              <a:t>x % 2 == 1: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return </a:t>
            </a:r>
            <a:r>
              <a:rPr lang="en-US" dirty="0">
                <a:solidFill>
                  <a:srgbClr val="C00000"/>
                </a:solidFill>
              </a:rPr>
              <a:t>True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else</a:t>
            </a:r>
            <a:r>
              <a:rPr lang="en-US" dirty="0">
                <a:solidFill>
                  <a:srgbClr val="C0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	return False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odd(5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#True	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odd(6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#False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/>
              <a:t>function has two possible exit points, in either of the alternatives within </a:t>
            </a:r>
            <a:r>
              <a:rPr lang="en-US" dirty="0" smtClean="0"/>
              <a:t>the if/else statement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4"/>
            <a:ext cx="10972800" cy="4711702"/>
          </a:xfrm>
        </p:spPr>
        <p:txBody>
          <a:bodyPr/>
          <a:lstStyle/>
          <a:p>
            <a:r>
              <a:rPr lang="en-US" dirty="0"/>
              <a:t>Creating a new function gives </a:t>
            </a:r>
            <a:r>
              <a:rPr lang="en-US" dirty="0" smtClean="0"/>
              <a:t>an </a:t>
            </a:r>
            <a:r>
              <a:rPr lang="en-US" dirty="0"/>
              <a:t>opportunity to name a group of statements</a:t>
            </a:r>
            <a:r>
              <a:rPr lang="en-US" dirty="0" smtClean="0"/>
              <a:t>, which </a:t>
            </a:r>
            <a:r>
              <a:rPr lang="en-US" dirty="0"/>
              <a:t>makes </a:t>
            </a:r>
            <a:r>
              <a:rPr lang="en-US" dirty="0" smtClean="0"/>
              <a:t>the program </a:t>
            </a:r>
            <a:r>
              <a:rPr lang="en-US" dirty="0"/>
              <a:t>easier to read and </a:t>
            </a:r>
            <a:r>
              <a:rPr lang="en-US" dirty="0" smtClean="0"/>
              <a:t>debug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can make a program smaller by eliminating repetitive code. Later, if </a:t>
            </a:r>
            <a:r>
              <a:rPr lang="en-US" dirty="0" smtClean="0"/>
              <a:t>any changes are made, it should be done </a:t>
            </a:r>
            <a:r>
              <a:rPr lang="en-US" dirty="0"/>
              <a:t>in one </a:t>
            </a:r>
            <a:r>
              <a:rPr lang="en-US" dirty="0" smtClean="0"/>
              <a:t>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Dividing </a:t>
            </a:r>
            <a:r>
              <a:rPr lang="en-US" dirty="0"/>
              <a:t>a long program into functions allows </a:t>
            </a:r>
            <a:r>
              <a:rPr lang="en-US" dirty="0" smtClean="0"/>
              <a:t>to </a:t>
            </a:r>
            <a:r>
              <a:rPr lang="en-US" dirty="0"/>
              <a:t>debug the parts one at a </a:t>
            </a:r>
            <a:r>
              <a:rPr lang="en-US" dirty="0" smtClean="0"/>
              <a:t>time and </a:t>
            </a:r>
            <a:r>
              <a:rPr lang="en-US" dirty="0"/>
              <a:t>then assemble them into a working </a:t>
            </a:r>
            <a:r>
              <a:rPr lang="en-US" dirty="0" smtClean="0"/>
              <a:t>whole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Well-designed </a:t>
            </a:r>
            <a:r>
              <a:rPr lang="en-US" dirty="0"/>
              <a:t>functions are often useful for many programs. Once you write </a:t>
            </a:r>
            <a:r>
              <a:rPr lang="en-US" dirty="0" smtClean="0"/>
              <a:t>and debug </a:t>
            </a:r>
            <a:r>
              <a:rPr lang="en-US" dirty="0"/>
              <a:t>one, you can reuse it.</a:t>
            </a:r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7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Docstrings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464"/>
            <a:ext cx="10972800" cy="471170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>
                <a:solidFill>
                  <a:srgbClr val="0070C0"/>
                </a:solidFill>
              </a:rPr>
              <a:t>docstring</a:t>
            </a:r>
            <a:r>
              <a:rPr lang="en-US" b="1" dirty="0"/>
              <a:t> </a:t>
            </a:r>
            <a:r>
              <a:rPr lang="en-US" dirty="0"/>
              <a:t>is a 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/>
              <a:t>sequence of characters enclosed in triple quotation marks (""") that Python uses to document program components such as modules, classes, methods, and functions</a:t>
            </a:r>
          </a:p>
          <a:p>
            <a:r>
              <a:rPr lang="en-US" dirty="0" smtClean="0"/>
              <a:t>It is specified </a:t>
            </a:r>
            <a:r>
              <a:rPr lang="en-US" dirty="0"/>
              <a:t>in source code that is used, like a comment, to document a specific segment of </a:t>
            </a:r>
            <a:r>
              <a:rPr lang="en-US" dirty="0" smtClean="0"/>
              <a:t>code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 sum(</a:t>
            </a:r>
            <a:r>
              <a:rPr lang="en-US" dirty="0" err="1">
                <a:solidFill>
                  <a:srgbClr val="C00000"/>
                </a:solidFill>
              </a:rPr>
              <a:t>x,y</a:t>
            </a:r>
            <a:r>
              <a:rPr lang="en-US" dirty="0">
                <a:solidFill>
                  <a:srgbClr val="C00000"/>
                </a:solidFill>
              </a:rPr>
              <a:t>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"""</a:t>
            </a:r>
            <a:r>
              <a:rPr lang="en-US" dirty="0" err="1">
                <a:solidFill>
                  <a:srgbClr val="002060"/>
                </a:solidFill>
              </a:rPr>
              <a:t>reurn</a:t>
            </a:r>
            <a:r>
              <a:rPr lang="en-US" dirty="0">
                <a:solidFill>
                  <a:srgbClr val="002060"/>
                </a:solidFill>
              </a:rPr>
              <a:t> the sum of two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    </a:t>
            </a:r>
            <a:r>
              <a:rPr lang="en-US" dirty="0" smtClean="0">
                <a:solidFill>
                  <a:srgbClr val="002060"/>
                </a:solidFill>
              </a:rPr>
              <a:t>	"""</a:t>
            </a:r>
            <a:endParaRPr lang="en-US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	num1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(x)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	num2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(y)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 smtClean="0">
                <a:solidFill>
                  <a:srgbClr val="C00000"/>
                </a:solidFill>
              </a:rPr>
              <a:t>	return </a:t>
            </a:r>
            <a:r>
              <a:rPr lang="en-US" dirty="0">
                <a:solidFill>
                  <a:srgbClr val="C00000"/>
                </a:solidFill>
              </a:rPr>
              <a:t>(num1+num2)</a:t>
            </a:r>
          </a:p>
        </p:txBody>
      </p:sp>
    </p:spTree>
    <p:extLst>
      <p:ext uri="{BB962C8B-B14F-4D97-AF65-F5344CB8AC3E}">
        <p14:creationId xmlns:p14="http://schemas.microsoft.com/office/powerpoint/2010/main" val="19591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800" dirty="0" smtClean="0"/>
              <a:t>Can you write a program to pick a number between 1 and 20?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dirty="0"/>
              <a:t>Random Number </a:t>
            </a:r>
            <a:r>
              <a:rPr lang="en-US" dirty="0" smtClean="0"/>
              <a:t>Generation technique is used to get a random number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6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random module </a:t>
            </a:r>
            <a:r>
              <a:rPr lang="en-US" dirty="0"/>
              <a:t>provides functions that generate pseudorandom numbers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function random </a:t>
            </a:r>
            <a:r>
              <a:rPr lang="en-US" dirty="0"/>
              <a:t>returns a random float between 0.0 and 1.0 </a:t>
            </a:r>
            <a:endParaRPr lang="en-US" dirty="0" smtClean="0"/>
          </a:p>
          <a:p>
            <a:pPr lvl="1"/>
            <a:r>
              <a:rPr lang="en-US" dirty="0" smtClean="0"/>
              <a:t>including </a:t>
            </a:r>
            <a:r>
              <a:rPr lang="en-US" dirty="0"/>
              <a:t>0.0 but not </a:t>
            </a:r>
            <a:r>
              <a:rPr lang="en-US" dirty="0" smtClean="0"/>
              <a:t>1.0</a:t>
            </a:r>
            <a:endParaRPr lang="en-US" dirty="0"/>
          </a:p>
          <a:p>
            <a:r>
              <a:rPr lang="en-US" dirty="0"/>
              <a:t>Each time </a:t>
            </a:r>
            <a:r>
              <a:rPr lang="en-US" dirty="0" smtClean="0"/>
              <a:t>when a random is called, the </a:t>
            </a:r>
            <a:r>
              <a:rPr lang="en-US" dirty="0"/>
              <a:t>next number in a long </a:t>
            </a:r>
            <a:r>
              <a:rPr lang="en-US" dirty="0" smtClean="0"/>
              <a:t>series is obtained</a:t>
            </a:r>
          </a:p>
          <a:p>
            <a:endParaRPr lang="en-US" dirty="0" smtClean="0"/>
          </a:p>
          <a:p>
            <a:r>
              <a:rPr lang="en-US" dirty="0" smtClean="0"/>
              <a:t>Consider the example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import </a:t>
            </a:r>
            <a:r>
              <a:rPr lang="en-US" dirty="0">
                <a:solidFill>
                  <a:srgbClr val="00B050"/>
                </a:solidFill>
              </a:rPr>
              <a:t>random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range(10):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x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 err="1">
                <a:solidFill>
                  <a:srgbClr val="C00000"/>
                </a:solidFill>
              </a:rPr>
              <a:t>random.random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	print(x)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3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597402"/>
          </a:xfrm>
        </p:spPr>
        <p:txBody>
          <a:bodyPr/>
          <a:lstStyle/>
          <a:p>
            <a:r>
              <a:rPr lang="en-US" sz="2800" dirty="0" smtClean="0"/>
              <a:t>Projects </a:t>
            </a:r>
            <a:r>
              <a:rPr lang="en-US" sz="2800" dirty="0"/>
              <a:t>in </a:t>
            </a:r>
            <a:r>
              <a:rPr lang="en-US" sz="2800" dirty="0" smtClean="0"/>
              <a:t>Python programming </a:t>
            </a:r>
            <a:r>
              <a:rPr lang="en-US" sz="2800" dirty="0"/>
              <a:t>language have thousands of lines of code. How do programmers manage writing and maintaining such code?</a:t>
            </a:r>
          </a:p>
        </p:txBody>
      </p:sp>
    </p:spTree>
    <p:extLst>
      <p:ext uri="{BB962C8B-B14F-4D97-AF65-F5344CB8AC3E}">
        <p14:creationId xmlns:p14="http://schemas.microsoft.com/office/powerpoint/2010/main" val="26277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 </a:t>
            </a:r>
            <a:r>
              <a:rPr lang="en-US" dirty="0"/>
              <a:t>in </a:t>
            </a:r>
            <a:r>
              <a:rPr lang="en-US" dirty="0" smtClean="0"/>
              <a:t>Python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>
                <a:solidFill>
                  <a:srgbClr val="0070C0"/>
                </a:solidFill>
              </a:rPr>
              <a:t>randint</a:t>
            </a:r>
            <a:r>
              <a:rPr lang="en-US" dirty="0"/>
              <a:t> takes parameters low and high and returns an integer between </a:t>
            </a:r>
            <a:r>
              <a:rPr lang="en-US" dirty="0" smtClean="0"/>
              <a:t>low and </a:t>
            </a:r>
            <a:r>
              <a:rPr lang="en-US" dirty="0"/>
              <a:t>high (including both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random.randint</a:t>
            </a:r>
            <a:r>
              <a:rPr lang="en-US" dirty="0">
                <a:solidFill>
                  <a:srgbClr val="C00000"/>
                </a:solidFill>
              </a:rPr>
              <a:t>(5, 10)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random.randint</a:t>
            </a:r>
            <a:r>
              <a:rPr lang="en-US" dirty="0">
                <a:solidFill>
                  <a:srgbClr val="C00000"/>
                </a:solidFill>
              </a:rPr>
              <a:t>(5, 10)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9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choose an element from a sequence at random,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choice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random.choice</a:t>
            </a:r>
            <a:r>
              <a:rPr lang="en-US" dirty="0">
                <a:solidFill>
                  <a:srgbClr val="C00000"/>
                </a:solidFill>
              </a:rPr>
              <a:t>(t)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random.choice</a:t>
            </a:r>
            <a:r>
              <a:rPr lang="en-US" dirty="0">
                <a:solidFill>
                  <a:srgbClr val="C00000"/>
                </a:solidFill>
              </a:rPr>
              <a:t>(t)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88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 Generation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00050" lvl="1" indent="0">
              <a:buNone/>
            </a:pPr>
            <a:r>
              <a:rPr lang="en-US" dirty="0" smtClean="0"/>
              <a:t># Code to simulate </a:t>
            </a:r>
            <a:r>
              <a:rPr lang="en-US" dirty="0"/>
              <a:t>the roll of </a:t>
            </a:r>
            <a:r>
              <a:rPr lang="en-US" dirty="0" smtClean="0"/>
              <a:t>a die </a:t>
            </a:r>
            <a:r>
              <a:rPr lang="en-US" dirty="0"/>
              <a:t>10 </a:t>
            </a:r>
            <a:r>
              <a:rPr lang="en-US" dirty="0" smtClean="0"/>
              <a:t>times</a:t>
            </a:r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import random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for roll in range(10):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…		print(</a:t>
            </a:r>
            <a:r>
              <a:rPr lang="en-US" dirty="0" err="1" smtClean="0">
                <a:solidFill>
                  <a:srgbClr val="C00000"/>
                </a:solidFill>
              </a:rPr>
              <a:t>random.randint</a:t>
            </a:r>
            <a:r>
              <a:rPr lang="en-US" dirty="0" smtClean="0">
                <a:solidFill>
                  <a:srgbClr val="C00000"/>
                </a:solidFill>
              </a:rPr>
              <a:t>(1</a:t>
            </a:r>
            <a:r>
              <a:rPr lang="en-US" dirty="0">
                <a:solidFill>
                  <a:srgbClr val="C00000"/>
                </a:solidFill>
              </a:rPr>
              <a:t>, 6), end = " 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2 4 6 4 3 2 3 6 2 2</a:t>
            </a:r>
          </a:p>
        </p:txBody>
      </p:sp>
    </p:spTree>
    <p:extLst>
      <p:ext uri="{BB962C8B-B14F-4D97-AF65-F5344CB8AC3E}">
        <p14:creationId xmlns:p14="http://schemas.microsoft.com/office/powerpoint/2010/main" val="15945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Top-down design is a strategy that decomposes a complex problem into simpler </a:t>
            </a:r>
            <a:r>
              <a:rPr lang="en-US" dirty="0" err="1" smtClean="0"/>
              <a:t>subproblems</a:t>
            </a:r>
            <a:r>
              <a:rPr lang="en-US" dirty="0" smtClean="0"/>
              <a:t> and </a:t>
            </a:r>
            <a:r>
              <a:rPr lang="en-US" dirty="0"/>
              <a:t>assigns their solutions to </a:t>
            </a:r>
            <a:r>
              <a:rPr lang="en-US" dirty="0" smtClean="0"/>
              <a:t>functions</a:t>
            </a:r>
          </a:p>
          <a:p>
            <a:r>
              <a:rPr lang="en-US" dirty="0"/>
              <a:t>A function serves as an abstraction mechanism by allowing us to view many things </a:t>
            </a:r>
            <a:r>
              <a:rPr lang="en-US" dirty="0" smtClean="0"/>
              <a:t>as one thing</a:t>
            </a:r>
          </a:p>
          <a:p>
            <a:r>
              <a:rPr lang="en-US" dirty="0" smtClean="0"/>
              <a:t>A function can return a single value to the caller</a:t>
            </a:r>
          </a:p>
          <a:p>
            <a:r>
              <a:rPr lang="en-US" dirty="0"/>
              <a:t>A function definition specifies the name of a new function and the sequence of statements that execute when the function is called</a:t>
            </a:r>
          </a:p>
          <a:p>
            <a:r>
              <a:rPr lang="en-US" sz="2400" dirty="0" smtClean="0"/>
              <a:t>A function definition can contain other function definitions inside</a:t>
            </a:r>
          </a:p>
          <a:p>
            <a:r>
              <a:rPr lang="en-US" dirty="0"/>
              <a:t>Once a function is defined, it can be called as many times as required, from almost any place thereafter in the script</a:t>
            </a:r>
          </a:p>
          <a:p>
            <a:r>
              <a:rPr lang="en-US" dirty="0" smtClean="0"/>
              <a:t>Global </a:t>
            </a:r>
            <a:r>
              <a:rPr lang="en-US" dirty="0"/>
              <a:t>variables </a:t>
            </a:r>
            <a:r>
              <a:rPr lang="en-US" dirty="0" smtClean="0"/>
              <a:t>are the </a:t>
            </a:r>
            <a:r>
              <a:rPr lang="en-US" dirty="0"/>
              <a:t>variables that are accessible throughout the script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random module provides functions that generate pseudorandom numbers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IN" dirty="0"/>
              <a:t>Divide and conquer </a:t>
            </a:r>
          </a:p>
          <a:p>
            <a:pPr lvl="1"/>
            <a:r>
              <a:rPr lang="en-US" dirty="0"/>
              <a:t>Break large computing tasks into smaller ones</a:t>
            </a:r>
          </a:p>
          <a:p>
            <a:pPr lvl="1"/>
            <a:r>
              <a:rPr lang="en-IN" dirty="0"/>
              <a:t>Construct a program from smaller pieces of code</a:t>
            </a:r>
          </a:p>
          <a:p>
            <a:pPr lvl="1"/>
            <a:r>
              <a:rPr lang="en-IN" dirty="0"/>
              <a:t>Each piece can be maintained independently</a:t>
            </a:r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r>
              <a:rPr lang="en-US" dirty="0"/>
              <a:t>Enable people to build on what others have done instead of starting from scratch</a:t>
            </a:r>
          </a:p>
        </p:txBody>
      </p:sp>
    </p:spTree>
    <p:extLst>
      <p:ext uri="{BB962C8B-B14F-4D97-AF65-F5344CB8AC3E}">
        <p14:creationId xmlns:p14="http://schemas.microsoft.com/office/powerpoint/2010/main" val="14193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US" dirty="0"/>
              <a:t>Problem Solving with Top-Down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8663" y="1417638"/>
            <a:ext cx="10944225" cy="51355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Top down design</a:t>
            </a:r>
          </a:p>
          <a:p>
            <a:pPr algn="just"/>
            <a:r>
              <a:rPr lang="en-US" dirty="0"/>
              <a:t>This design strategy starts with a global view of the entire problem and breaks the problem into smaller, more manageable </a:t>
            </a:r>
            <a:r>
              <a:rPr lang="en-US" dirty="0" err="1"/>
              <a:t>subproblems</a:t>
            </a:r>
            <a:r>
              <a:rPr lang="en-US" dirty="0"/>
              <a:t>—a process known as </a:t>
            </a:r>
            <a:r>
              <a:rPr lang="en-US" dirty="0">
                <a:solidFill>
                  <a:srgbClr val="0070C0"/>
                </a:solidFill>
              </a:rPr>
              <a:t>problem decomposition</a:t>
            </a:r>
          </a:p>
          <a:p>
            <a:pPr algn="just"/>
            <a:r>
              <a:rPr lang="en-US" dirty="0"/>
              <a:t>As each </a:t>
            </a:r>
            <a:r>
              <a:rPr lang="en-US" dirty="0" err="1"/>
              <a:t>subproblem</a:t>
            </a:r>
            <a:r>
              <a:rPr lang="en-US" dirty="0"/>
              <a:t> is isolated, its solution is assigned to a function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505200"/>
            <a:ext cx="3733800" cy="288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75507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304800"/>
            <a:ext cx="10415588" cy="1112838"/>
          </a:xfrm>
        </p:spPr>
        <p:txBody>
          <a:bodyPr/>
          <a:lstStyle/>
          <a:p>
            <a:r>
              <a:rPr lang="en-US" dirty="0"/>
              <a:t>Problem Solving with Top-Down Design contd.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7225" y="1417638"/>
            <a:ext cx="11001375" cy="5011737"/>
          </a:xfrm>
        </p:spPr>
        <p:txBody>
          <a:bodyPr/>
          <a:lstStyle/>
          <a:p>
            <a:r>
              <a:rPr lang="en-US" dirty="0" smtClean="0"/>
              <a:t>Problem </a:t>
            </a:r>
            <a:r>
              <a:rPr lang="en-US" dirty="0"/>
              <a:t>decomposition may continue down to lower levels, because a </a:t>
            </a:r>
            <a:r>
              <a:rPr lang="en-US" dirty="0" err="1"/>
              <a:t>subproblem</a:t>
            </a:r>
            <a:r>
              <a:rPr lang="en-US" dirty="0"/>
              <a:t> might in turn contain two or more lower-level problems to solve</a:t>
            </a:r>
          </a:p>
          <a:p>
            <a:r>
              <a:rPr lang="en-US" dirty="0"/>
              <a:t>As functions are developed to solve each </a:t>
            </a:r>
            <a:r>
              <a:rPr lang="en-US" dirty="0" err="1"/>
              <a:t>subproblem</a:t>
            </a:r>
            <a:r>
              <a:rPr lang="en-US" dirty="0"/>
              <a:t>, the solution to the overall problem is gradually filled out in detail</a:t>
            </a:r>
          </a:p>
          <a:p>
            <a:r>
              <a:rPr lang="en-US" dirty="0"/>
              <a:t>This process is also called </a:t>
            </a:r>
            <a:r>
              <a:rPr lang="en-US" dirty="0">
                <a:solidFill>
                  <a:srgbClr val="0070C0"/>
                </a:solidFill>
              </a:rPr>
              <a:t>stepwise </a:t>
            </a:r>
            <a:r>
              <a:rPr lang="en-US" dirty="0" smtClean="0">
                <a:solidFill>
                  <a:srgbClr val="0070C0"/>
                </a:solidFill>
              </a:rPr>
              <a:t>refinement</a:t>
            </a:r>
            <a:endParaRPr lang="en-IN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35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sequence </a:t>
            </a:r>
            <a:r>
              <a:rPr lang="en-US" dirty="0"/>
              <a:t>of statements that </a:t>
            </a:r>
            <a:r>
              <a:rPr lang="en-US" dirty="0" smtClean="0"/>
              <a:t>performs a specific task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Function definition </a:t>
            </a:r>
          </a:p>
          <a:p>
            <a:pPr lvl="1"/>
            <a:r>
              <a:rPr lang="en-US" dirty="0" smtClean="0"/>
              <a:t>Specify the </a:t>
            </a:r>
            <a:r>
              <a:rPr lang="en-US" dirty="0"/>
              <a:t>name and the sequence </a:t>
            </a:r>
            <a:r>
              <a:rPr lang="en-US" dirty="0" smtClean="0"/>
              <a:t>of Statements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Function call</a:t>
            </a:r>
          </a:p>
          <a:p>
            <a:pPr lvl="1"/>
            <a:r>
              <a:rPr lang="en-US" dirty="0" smtClean="0"/>
              <a:t>Call the </a:t>
            </a:r>
            <a:r>
              <a:rPr lang="en-US" dirty="0"/>
              <a:t>function by </a:t>
            </a:r>
            <a:r>
              <a:rPr lang="en-US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smtClean="0"/>
              <a:t>A function can be divided into the following </a:t>
            </a:r>
            <a:r>
              <a:rPr lang="en-US" dirty="0"/>
              <a:t>two types: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Built-in functions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Functions </a:t>
            </a:r>
            <a:r>
              <a:rPr lang="en-US" dirty="0"/>
              <a:t>that are built into </a:t>
            </a:r>
            <a:r>
              <a:rPr lang="en-US" dirty="0" smtClean="0"/>
              <a:t>Python</a:t>
            </a:r>
          </a:p>
          <a:p>
            <a:pPr marL="857250" lvl="1" indent="-457200"/>
            <a:r>
              <a:rPr lang="en-US" dirty="0"/>
              <a:t>E.g., print(), </a:t>
            </a:r>
            <a:r>
              <a:rPr lang="en-US" dirty="0" err="1"/>
              <a:t>sqrt</a:t>
            </a:r>
            <a:r>
              <a:rPr lang="en-US" dirty="0"/>
              <a:t>(), etc.,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User-defined </a:t>
            </a:r>
            <a:r>
              <a:rPr lang="en-US" dirty="0"/>
              <a:t>functions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Functions </a:t>
            </a:r>
            <a:r>
              <a:rPr lang="en-US" dirty="0"/>
              <a:t>defined by the users </a:t>
            </a:r>
            <a:r>
              <a:rPr lang="en-US" dirty="0" smtClean="0"/>
              <a:t>themselves</a:t>
            </a:r>
          </a:p>
        </p:txBody>
      </p:sp>
    </p:spTree>
    <p:extLst>
      <p:ext uri="{BB962C8B-B14F-4D97-AF65-F5344CB8AC3E}">
        <p14:creationId xmlns:p14="http://schemas.microsoft.com/office/powerpoint/2010/main" val="15566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1993</Words>
  <Application>Microsoft Office PowerPoint</Application>
  <PresentationFormat>Widescreen</PresentationFormat>
  <Paragraphs>431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Objectives</vt:lpstr>
      <vt:lpstr>Topics</vt:lpstr>
      <vt:lpstr>Question</vt:lpstr>
      <vt:lpstr>Solution</vt:lpstr>
      <vt:lpstr>Problem Solving with Top-Down Design</vt:lpstr>
      <vt:lpstr>Problem Solving with Top-Down Design contd.</vt:lpstr>
      <vt:lpstr>Function</vt:lpstr>
      <vt:lpstr>Types of Functions</vt:lpstr>
      <vt:lpstr>Type Conversion Functions</vt:lpstr>
      <vt:lpstr>Adding New Functions</vt:lpstr>
      <vt:lpstr>Function Definition - Example</vt:lpstr>
      <vt:lpstr>Function Definition in Script Mode</vt:lpstr>
      <vt:lpstr>Function Object</vt:lpstr>
      <vt:lpstr>Function Call</vt:lpstr>
      <vt:lpstr>Function Call - Example</vt:lpstr>
      <vt:lpstr>Flow of Execution</vt:lpstr>
      <vt:lpstr>Parameters and Arguments</vt:lpstr>
      <vt:lpstr>Arguments in a Function Call</vt:lpstr>
      <vt:lpstr>Arguments in a Function Call contd.</vt:lpstr>
      <vt:lpstr>Parameters and Arguments - Example</vt:lpstr>
      <vt:lpstr>Parameters and Arguments - - Example contd.</vt:lpstr>
      <vt:lpstr>Positional Arguments</vt:lpstr>
      <vt:lpstr>Default Arguments</vt:lpstr>
      <vt:lpstr>Keyword Arguments</vt:lpstr>
      <vt:lpstr>Variable Arguments</vt:lpstr>
      <vt:lpstr>Returning Single Values From Functions</vt:lpstr>
      <vt:lpstr>Multiple return Statements</vt:lpstr>
      <vt:lpstr>Tuples as Return Values</vt:lpstr>
      <vt:lpstr>Global Variables</vt:lpstr>
      <vt:lpstr>Nested Function</vt:lpstr>
      <vt:lpstr>Math Functions</vt:lpstr>
      <vt:lpstr>Math Functions contd.</vt:lpstr>
      <vt:lpstr>Importing Module</vt:lpstr>
      <vt:lpstr>Boolean Functions</vt:lpstr>
      <vt:lpstr>Advantages of Functions</vt:lpstr>
      <vt:lpstr>Python Docstrings </vt:lpstr>
      <vt:lpstr>Random Number Generation</vt:lpstr>
      <vt:lpstr>Random Number Generation in Python</vt:lpstr>
      <vt:lpstr>Random Number Generation in Python contd.</vt:lpstr>
      <vt:lpstr>Random Number Generation - Example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My Pc</cp:lastModifiedBy>
  <cp:revision>165</cp:revision>
  <dcterms:created xsi:type="dcterms:W3CDTF">2015-10-21T06:04:19Z</dcterms:created>
  <dcterms:modified xsi:type="dcterms:W3CDTF">2018-08-10T17:43:17Z</dcterms:modified>
</cp:coreProperties>
</file>