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39" r:id="rId3"/>
    <p:sldId id="281" r:id="rId4"/>
    <p:sldId id="282" r:id="rId5"/>
    <p:sldId id="331" r:id="rId6"/>
    <p:sldId id="332" r:id="rId7"/>
    <p:sldId id="333" r:id="rId8"/>
    <p:sldId id="330" r:id="rId9"/>
    <p:sldId id="334" r:id="rId10"/>
    <p:sldId id="335" r:id="rId11"/>
    <p:sldId id="337" r:id="rId12"/>
    <p:sldId id="338" r:id="rId13"/>
    <p:sldId id="340" r:id="rId14"/>
    <p:sldId id="341" r:id="rId15"/>
    <p:sldId id="348" r:id="rId16"/>
    <p:sldId id="353" r:id="rId17"/>
    <p:sldId id="342" r:id="rId18"/>
    <p:sldId id="343" r:id="rId19"/>
    <p:sldId id="351" r:id="rId20"/>
    <p:sldId id="352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231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Recursion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28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smtClean="0"/>
              <a:t>Diagrams </a:t>
            </a:r>
            <a:r>
              <a:rPr lang="en-US" dirty="0"/>
              <a:t>for </a:t>
            </a:r>
            <a:r>
              <a:rPr lang="en-US" dirty="0" smtClean="0"/>
              <a:t>Recursive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top of the stack is the frame for __main</a:t>
            </a:r>
            <a:r>
              <a:rPr lang="en-US" dirty="0" smtClean="0"/>
              <a:t>__</a:t>
            </a:r>
          </a:p>
          <a:p>
            <a:r>
              <a:rPr lang="en-US" dirty="0" smtClean="0"/>
              <a:t>It </a:t>
            </a:r>
            <a:r>
              <a:rPr lang="en-US" dirty="0"/>
              <a:t>is empty because </a:t>
            </a:r>
            <a:r>
              <a:rPr lang="en-US" dirty="0" smtClean="0"/>
              <a:t>no variables are created </a:t>
            </a:r>
            <a:r>
              <a:rPr lang="en-US" dirty="0"/>
              <a:t>in __main__ or pass any arguments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The four countdown frames have different values for the parameter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bottom of </a:t>
            </a:r>
            <a:r>
              <a:rPr lang="en-US" dirty="0" smtClean="0"/>
              <a:t>the stack</a:t>
            </a:r>
            <a:r>
              <a:rPr lang="en-US" dirty="0"/>
              <a:t>, where n=0, is called the </a:t>
            </a:r>
            <a:r>
              <a:rPr lang="en-US" b="1" dirty="0"/>
              <a:t>base </a:t>
            </a:r>
            <a:r>
              <a:rPr lang="en-US" b="1" dirty="0" smtClean="0"/>
              <a:t>case</a:t>
            </a:r>
          </a:p>
          <a:p>
            <a:r>
              <a:rPr lang="en-US" dirty="0" smtClean="0"/>
              <a:t>It </a:t>
            </a:r>
            <a:r>
              <a:rPr lang="en-US" dirty="0"/>
              <a:t>does not make a recursive call, so there are </a:t>
            </a:r>
            <a:r>
              <a:rPr lang="en-US" dirty="0" smtClean="0"/>
              <a:t>no more frames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223" y="3257550"/>
            <a:ext cx="2963827" cy="31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</a:t>
            </a:r>
            <a:r>
              <a:rPr lang="en-US" dirty="0" smtClean="0"/>
              <a:t>Recursion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</a:t>
            </a:r>
            <a:r>
              <a:rPr lang="en-US" dirty="0" smtClean="0"/>
              <a:t>terminates </a:t>
            </a:r>
          </a:p>
          <a:p>
            <a:r>
              <a:rPr lang="en-US" dirty="0" smtClean="0"/>
              <a:t>A </a:t>
            </a:r>
            <a:r>
              <a:rPr lang="en-US" dirty="0"/>
              <a:t>minimal program with an infinite recursion: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recurse</a:t>
            </a:r>
            <a:r>
              <a:rPr lang="en-US" dirty="0">
                <a:solidFill>
                  <a:srgbClr val="C0000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recurse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reports an error message when the maximum recursion depth is reached: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 "&lt;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&gt;", line 2, in </a:t>
            </a:r>
            <a:r>
              <a:rPr lang="en-US" dirty="0" err="1">
                <a:solidFill>
                  <a:srgbClr val="0070C0"/>
                </a:solidFill>
              </a:rPr>
              <a:t>recurse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 "&lt;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&gt;", line 2, in </a:t>
            </a:r>
            <a:r>
              <a:rPr lang="en-US" dirty="0" err="1">
                <a:solidFill>
                  <a:srgbClr val="0070C0"/>
                </a:solidFill>
              </a:rPr>
              <a:t>recurse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 "&lt;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&gt;", line 2, in </a:t>
            </a:r>
            <a:r>
              <a:rPr lang="en-US" dirty="0" err="1">
                <a:solidFill>
                  <a:srgbClr val="0070C0"/>
                </a:solidFill>
              </a:rPr>
              <a:t>recurse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RuntimeError</a:t>
            </a:r>
            <a:r>
              <a:rPr lang="en-US" dirty="0">
                <a:solidFill>
                  <a:srgbClr val="0070C0"/>
                </a:solidFill>
              </a:rPr>
              <a:t>: Maximum recursion depth </a:t>
            </a:r>
            <a:r>
              <a:rPr lang="en-US" dirty="0" smtClean="0">
                <a:solidFill>
                  <a:srgbClr val="0070C0"/>
                </a:solidFill>
              </a:rPr>
              <a:t>exceeded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and Recursion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Convert the following iterative algorithm to a recursive function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displayRange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lower,upper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while </a:t>
            </a:r>
            <a:r>
              <a:rPr lang="en-US" dirty="0">
                <a:solidFill>
                  <a:srgbClr val="C00000"/>
                </a:solidFill>
              </a:rPr>
              <a:t>lower &lt;= upper: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		print(lower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lower </a:t>
            </a:r>
            <a:r>
              <a:rPr lang="en-US" dirty="0">
                <a:solidFill>
                  <a:srgbClr val="C00000"/>
                </a:solidFill>
              </a:rPr>
              <a:t>= lower + 1</a:t>
            </a:r>
          </a:p>
        </p:txBody>
      </p:sp>
    </p:spTree>
    <p:extLst>
      <p:ext uri="{BB962C8B-B14F-4D97-AF65-F5344CB8AC3E}">
        <p14:creationId xmlns:p14="http://schemas.microsoft.com/office/powerpoint/2010/main" val="19517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and Recursion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equivalent recursive function performs similar primitive operations, but </a:t>
            </a:r>
            <a:endParaRPr lang="en-US" dirty="0" smtClean="0"/>
          </a:p>
          <a:p>
            <a:pPr lvl="1"/>
            <a:r>
              <a:rPr lang="en-US" dirty="0" smtClean="0"/>
              <a:t>the loop is </a:t>
            </a:r>
            <a:r>
              <a:rPr lang="en-US" dirty="0"/>
              <a:t>replaced with a selection statement,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assignment statement is replaced with </a:t>
            </a:r>
            <a:r>
              <a:rPr lang="en-US" dirty="0" smtClean="0"/>
              <a:t>a recursive call </a:t>
            </a:r>
            <a:r>
              <a:rPr lang="en-US" dirty="0"/>
              <a:t>of the </a:t>
            </a:r>
            <a:r>
              <a:rPr lang="en-US" dirty="0" smtClean="0"/>
              <a:t>function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displayRange1(lower, upper):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if lower &lt;= upper: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 print(lower)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 displayRange1(lower + 1, upper)</a:t>
            </a:r>
          </a:p>
        </p:txBody>
      </p:sp>
    </p:spTree>
    <p:extLst>
      <p:ext uri="{BB962C8B-B14F-4D97-AF65-F5344CB8AC3E}">
        <p14:creationId xmlns:p14="http://schemas.microsoft.com/office/powerpoint/2010/main" val="6087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and Recursion contd.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Both Recursion and Iteration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based </a:t>
            </a:r>
            <a:r>
              <a:rPr lang="en-US" dirty="0"/>
              <a:t>on a control structure</a:t>
            </a:r>
          </a:p>
          <a:p>
            <a:pPr lvl="1"/>
            <a:r>
              <a:rPr lang="en-US" dirty="0"/>
              <a:t>Iteration uses a repetition </a:t>
            </a:r>
            <a:r>
              <a:rPr lang="en-US" dirty="0" smtClean="0"/>
              <a:t>structure; recursion </a:t>
            </a:r>
            <a:r>
              <a:rPr lang="en-US" dirty="0"/>
              <a:t>uses a selection structure</a:t>
            </a:r>
          </a:p>
          <a:p>
            <a:endParaRPr lang="en-US" dirty="0" smtClean="0"/>
          </a:p>
          <a:p>
            <a:r>
              <a:rPr lang="en-US" dirty="0" smtClean="0"/>
              <a:t>Involve </a:t>
            </a:r>
            <a:r>
              <a:rPr lang="en-GB" dirty="0"/>
              <a:t>repetition</a:t>
            </a:r>
          </a:p>
          <a:p>
            <a:pPr lvl="1"/>
            <a:r>
              <a:rPr lang="en-GB" dirty="0"/>
              <a:t>Iteration explicitly uses a repetition structure; recursion achieves repetition </a:t>
            </a:r>
            <a:r>
              <a:rPr lang="en-US" dirty="0"/>
              <a:t>through repeated function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and Recursion contd.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Both Recursion and Iteration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Involve </a:t>
            </a:r>
            <a:r>
              <a:rPr lang="en-US" dirty="0"/>
              <a:t>a termination test</a:t>
            </a:r>
          </a:p>
          <a:p>
            <a:pPr lvl="1"/>
            <a:r>
              <a:rPr lang="en-GB" dirty="0"/>
              <a:t>Iteration terminates when the loop-continuation condition fails; Recursion terminates </a:t>
            </a:r>
            <a:r>
              <a:rPr lang="en-US" dirty="0"/>
              <a:t>when a base case is recognized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occur infinitely</a:t>
            </a:r>
          </a:p>
          <a:p>
            <a:pPr lvl="1"/>
            <a:r>
              <a:rPr lang="en-US" dirty="0"/>
              <a:t>An infinite loop occurs with iteration if the loop-continuation test never becomes false; infinite recursion occurs if the recursion step does not reduce the problem each time in a manner that converges on the base case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5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11558587" cy="1143000"/>
          </a:xfrm>
        </p:spPr>
        <p:txBody>
          <a:bodyPr/>
          <a:lstStyle/>
          <a:p>
            <a:r>
              <a:rPr lang="en-US" dirty="0"/>
              <a:t>Recursive Definitions to Construct Recursive Functions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Recursive functions are frequently used to design algorithms for computing values </a:t>
            </a:r>
            <a:r>
              <a:rPr lang="en-US" dirty="0" smtClean="0"/>
              <a:t>that have </a:t>
            </a: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recursive </a:t>
            </a:r>
            <a:r>
              <a:rPr lang="en-US" dirty="0" smtClean="0">
                <a:solidFill>
                  <a:srgbClr val="0070C0"/>
                </a:solidFill>
              </a:rPr>
              <a:t>definition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recursive definition consists of equations that state </a:t>
            </a:r>
            <a:r>
              <a:rPr lang="en-US" dirty="0" smtClean="0"/>
              <a:t>what a </a:t>
            </a:r>
            <a:r>
              <a:rPr lang="en-US" dirty="0"/>
              <a:t>value is for one or more base cases and one or more recursive </a:t>
            </a:r>
            <a:r>
              <a:rPr lang="en-US" dirty="0" smtClean="0"/>
              <a:t>cases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Fibonacci sequence </a:t>
            </a:r>
            <a:r>
              <a:rPr lang="en-US" dirty="0"/>
              <a:t>is a series of values with a recursive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and </a:t>
            </a:r>
            <a:r>
              <a:rPr lang="en-US" dirty="0" smtClean="0"/>
              <a:t>second numbers </a:t>
            </a:r>
            <a:r>
              <a:rPr lang="en-US" dirty="0"/>
              <a:t>in the Fibonacci sequence are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Thereafter</a:t>
            </a:r>
            <a:r>
              <a:rPr lang="en-US" dirty="0"/>
              <a:t>, each number in the sequence is </a:t>
            </a:r>
            <a:r>
              <a:rPr lang="en-US" dirty="0" smtClean="0"/>
              <a:t>the sum </a:t>
            </a:r>
            <a:r>
              <a:rPr lang="en-US" dirty="0"/>
              <a:t>of its two predecessors, as follows:</a:t>
            </a:r>
          </a:p>
          <a:p>
            <a:pPr marL="457200" lvl="1" indent="0">
              <a:buNone/>
            </a:pPr>
            <a:r>
              <a:rPr lang="en-US" dirty="0"/>
              <a:t>1 1 2 3 5 8 13 . .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11558587" cy="1143000"/>
          </a:xfrm>
        </p:spPr>
        <p:txBody>
          <a:bodyPr/>
          <a:lstStyle/>
          <a:p>
            <a:r>
              <a:rPr lang="en-US" dirty="0"/>
              <a:t>Recursive Definitions to Construct Recursive Functions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More formally, a recursive definition of the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th Fibonacci number </a:t>
            </a:r>
            <a:endParaRPr lang="en-US" dirty="0"/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</a:rPr>
              <a:t>Fib(n) = 1, when n = 1 or n = 2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</a:rPr>
              <a:t>Fib(n) = Fib(n - 1) + Fib(n - 2), for all n &gt; 2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Given the recursive </a:t>
            </a:r>
            <a:r>
              <a:rPr lang="en-US" dirty="0"/>
              <a:t>definition, </a:t>
            </a:r>
            <a:r>
              <a:rPr lang="en-US" dirty="0" smtClean="0"/>
              <a:t>a </a:t>
            </a:r>
            <a:r>
              <a:rPr lang="en-US" dirty="0"/>
              <a:t>recursive function that computes and returns </a:t>
            </a:r>
            <a:r>
              <a:rPr lang="en-US" dirty="0" smtClean="0"/>
              <a:t>the </a:t>
            </a:r>
            <a:r>
              <a:rPr lang="en-US" i="1" dirty="0" smtClean="0"/>
              <a:t>n</a:t>
            </a:r>
            <a:r>
              <a:rPr lang="en-US" dirty="0" smtClean="0"/>
              <a:t>th </a:t>
            </a:r>
            <a:r>
              <a:rPr lang="en-US" dirty="0"/>
              <a:t>Fibonacci </a:t>
            </a:r>
            <a:r>
              <a:rPr lang="en-US" dirty="0" smtClean="0"/>
              <a:t>number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fib(n):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if </a:t>
            </a:r>
            <a:r>
              <a:rPr lang="en-US" dirty="0">
                <a:solidFill>
                  <a:srgbClr val="C00000"/>
                </a:solidFill>
              </a:rPr>
              <a:t>n &lt; 3</a:t>
            </a:r>
            <a:r>
              <a:rPr lang="en-US" dirty="0" smtClean="0">
                <a:solidFill>
                  <a:srgbClr val="C00000"/>
                </a:solidFill>
              </a:rPr>
              <a:t>:	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base step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return 1	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else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		return </a:t>
            </a:r>
            <a:r>
              <a:rPr lang="pt-BR" dirty="0">
                <a:solidFill>
                  <a:srgbClr val="C00000"/>
                </a:solidFill>
              </a:rPr>
              <a:t>fib(n - 1) + fib(n - 2</a:t>
            </a:r>
            <a:r>
              <a:rPr lang="pt-BR" dirty="0" smtClean="0">
                <a:solidFill>
                  <a:srgbClr val="C00000"/>
                </a:solidFill>
              </a:rPr>
              <a:t>)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two recursive steps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base case as well as the two recursive steps return values to the </a:t>
            </a:r>
            <a:r>
              <a:rPr lang="en-US" dirty="0" smtClean="0"/>
              <a:t>caller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11558587" cy="1143000"/>
          </a:xfrm>
        </p:spPr>
        <p:txBody>
          <a:bodyPr/>
          <a:lstStyle/>
          <a:p>
            <a:r>
              <a:rPr lang="en-US" dirty="0"/>
              <a:t>Why Avoid Recursion?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What happens when the value of n increases?</a:t>
            </a:r>
          </a:p>
          <a:p>
            <a:r>
              <a:rPr lang="en-US" dirty="0"/>
              <a:t>How many variables will be there in memory?</a:t>
            </a:r>
          </a:p>
        </p:txBody>
      </p:sp>
      <p:pic>
        <p:nvPicPr>
          <p:cNvPr id="4" name="Picture 3" descr="BD049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1" y="3200401"/>
            <a:ext cx="3425825" cy="2205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71463" y="274638"/>
            <a:ext cx="11558587" cy="1143000"/>
          </a:xfrm>
        </p:spPr>
        <p:txBody>
          <a:bodyPr/>
          <a:lstStyle/>
          <a:p>
            <a:r>
              <a:rPr lang="en-GB" dirty="0"/>
              <a:t>Merits and Demerits of Recursion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GB" dirty="0"/>
              <a:t>Merits</a:t>
            </a:r>
          </a:p>
          <a:p>
            <a:pPr lvl="1"/>
            <a:r>
              <a:rPr lang="en-US" dirty="0"/>
              <a:t>Reduce unnecessary calling of function</a:t>
            </a:r>
          </a:p>
          <a:p>
            <a:pPr lvl="1"/>
            <a:r>
              <a:rPr lang="en-GB" dirty="0"/>
              <a:t>Easier to write and understand than the non-recursive equivalent</a:t>
            </a:r>
          </a:p>
          <a:p>
            <a:endParaRPr lang="en-GB" dirty="0"/>
          </a:p>
          <a:p>
            <a:r>
              <a:rPr lang="en-GB" dirty="0"/>
              <a:t>Demerits</a:t>
            </a:r>
          </a:p>
          <a:p>
            <a:pPr lvl="1"/>
            <a:r>
              <a:rPr lang="en-GB" dirty="0"/>
              <a:t>Take more time compared to iterative methods</a:t>
            </a:r>
          </a:p>
          <a:p>
            <a:pPr lvl="1"/>
            <a:r>
              <a:rPr lang="en-GB" dirty="0"/>
              <a:t>A stack of the values being processed must be maintained</a:t>
            </a:r>
          </a:p>
          <a:p>
            <a:pPr lvl="1"/>
            <a:r>
              <a:rPr lang="en-GB" dirty="0"/>
              <a:t>Consume additional memory</a:t>
            </a:r>
          </a:p>
          <a:p>
            <a:pPr lvl="1"/>
            <a:r>
              <a:rPr lang="en-US" dirty="0"/>
              <a:t>Recursive solution is always logical and it is very difficult to 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recursive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Apply </a:t>
            </a:r>
            <a:r>
              <a:rPr lang="en-US" dirty="0">
                <a:cs typeface="Times New Roman" pitchFamily="18" charset="0"/>
              </a:rPr>
              <a:t>the concept of </a:t>
            </a:r>
            <a:r>
              <a:rPr lang="en-US" dirty="0" smtClean="0">
                <a:cs typeface="Times New Roman" pitchFamily="18" charset="0"/>
              </a:rPr>
              <a:t>recursion for solving problems</a:t>
            </a:r>
            <a:endParaRPr lang="en-US" dirty="0">
              <a:cs typeface="Times New Roman" pitchFamily="18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68865"/>
          </a:xfrm>
        </p:spPr>
        <p:txBody>
          <a:bodyPr/>
          <a:lstStyle/>
          <a:p>
            <a:r>
              <a:rPr lang="en-US" dirty="0"/>
              <a:t>Recursive design is a special case of top-down design, in which a complex problem </a:t>
            </a:r>
            <a:r>
              <a:rPr lang="en-US" dirty="0" smtClean="0"/>
              <a:t>is decomposed </a:t>
            </a:r>
            <a:r>
              <a:rPr lang="en-US" dirty="0"/>
              <a:t>into smaller problems of the same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 </a:t>
            </a:r>
            <a:r>
              <a:rPr lang="en-US" dirty="0"/>
              <a:t>recursive function is a function that calls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A </a:t>
            </a:r>
            <a:r>
              <a:rPr lang="en-US" dirty="0"/>
              <a:t>recursive function consists </a:t>
            </a:r>
            <a:r>
              <a:rPr lang="en-US" dirty="0" smtClean="0"/>
              <a:t>of at </a:t>
            </a:r>
            <a:r>
              <a:rPr lang="en-US" dirty="0"/>
              <a:t>least two parts: a base case that ends the recursive process and a recursive </a:t>
            </a:r>
            <a:r>
              <a:rPr lang="en-US" dirty="0" smtClean="0"/>
              <a:t>step that </a:t>
            </a:r>
            <a:r>
              <a:rPr lang="en-US" dirty="0"/>
              <a:t>continues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These </a:t>
            </a:r>
            <a:r>
              <a:rPr lang="en-US" dirty="0"/>
              <a:t>two parts are structured as alternative cases in a </a:t>
            </a:r>
            <a:r>
              <a:rPr lang="en-US" dirty="0" smtClean="0"/>
              <a:t>selection statement</a:t>
            </a:r>
          </a:p>
          <a:p>
            <a:r>
              <a:rPr lang="en-US" dirty="0"/>
              <a:t>Although it is a natural and elegant problem-solving strategy, recursion can be </a:t>
            </a:r>
            <a:r>
              <a:rPr lang="en-US" dirty="0" smtClean="0"/>
              <a:t>computationally expensive</a:t>
            </a:r>
          </a:p>
          <a:p>
            <a:r>
              <a:rPr lang="en-US" dirty="0" smtClean="0"/>
              <a:t>Recursive </a:t>
            </a:r>
            <a:r>
              <a:rPr lang="en-US" dirty="0"/>
              <a:t>functions can require extra overhead in memory </a:t>
            </a:r>
            <a:r>
              <a:rPr lang="en-US" dirty="0" smtClean="0"/>
              <a:t>and processing </a:t>
            </a:r>
            <a:r>
              <a:rPr lang="en-US" dirty="0"/>
              <a:t>time to manage the information used in recursive </a:t>
            </a:r>
            <a:r>
              <a:rPr lang="en-US" dirty="0" smtClean="0"/>
              <a:t>calls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infinite recursion arises as the result of a design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The </a:t>
            </a:r>
            <a:r>
              <a:rPr lang="en-US" dirty="0"/>
              <a:t>programmer has </a:t>
            </a:r>
            <a:r>
              <a:rPr lang="en-US" dirty="0" smtClean="0"/>
              <a:t>not specified </a:t>
            </a:r>
            <a:r>
              <a:rPr lang="en-US" dirty="0"/>
              <a:t>the base case or reduced the size of the problem in such a way that the </a:t>
            </a:r>
            <a:r>
              <a:rPr lang="en-US" dirty="0" smtClean="0"/>
              <a:t>termination of </a:t>
            </a:r>
            <a:r>
              <a:rPr lang="en-US" dirty="0"/>
              <a:t>the process is </a:t>
            </a:r>
            <a:r>
              <a:rPr lang="en-US" dirty="0" smtClean="0"/>
              <a:t>reached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 smtClean="0"/>
              <a:t>Recursion</a:t>
            </a:r>
          </a:p>
          <a:p>
            <a:r>
              <a:rPr lang="en-US" dirty="0"/>
              <a:t>Iteration and Recursion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417638"/>
            <a:ext cx="11058525" cy="4708527"/>
          </a:xfrm>
        </p:spPr>
        <p:txBody>
          <a:bodyPr/>
          <a:lstStyle/>
          <a:p>
            <a:pPr algn="just"/>
            <a:r>
              <a:rPr lang="en-US" dirty="0" smtClean="0"/>
              <a:t>A function may call itself either directly or indirectly</a:t>
            </a:r>
          </a:p>
          <a:p>
            <a:pPr algn="just"/>
            <a:endParaRPr lang="en-US" dirty="0"/>
          </a:p>
          <a:p>
            <a:r>
              <a:rPr lang="en-US" dirty="0"/>
              <a:t>A function that calls itself is </a:t>
            </a:r>
            <a:r>
              <a:rPr lang="en-US" b="1" dirty="0"/>
              <a:t>recursive</a:t>
            </a:r>
            <a:r>
              <a:rPr lang="en-US" dirty="0"/>
              <a:t>; the process is called </a:t>
            </a:r>
            <a:r>
              <a:rPr lang="en-US" b="1" dirty="0" smtClean="0"/>
              <a:t>recursion</a:t>
            </a:r>
            <a:endParaRPr lang="en-US" dirty="0"/>
          </a:p>
          <a:p>
            <a:pPr lvl="1" algn="just"/>
            <a:endParaRPr lang="en-US" sz="2400" dirty="0"/>
          </a:p>
          <a:p>
            <a:pPr algn="just"/>
            <a:r>
              <a:rPr lang="en-US" dirty="0"/>
              <a:t>When a function calls itself recursively, each invocation gets a fresh set of all the automatic variables, independent of the previous step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52601" y="4876801"/>
            <a:ext cx="1405069" cy="576263"/>
            <a:chOff x="431" y="2886"/>
            <a:chExt cx="817" cy="36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cxnSp>
          <p:nvCxnSpPr>
            <p:cNvPr id="6" name="AutoShape 5"/>
            <p:cNvCxnSpPr>
              <a:cxnSpLocks noChangeShapeType="1"/>
              <a:stCxn id="5" idx="7"/>
              <a:endCxn id="5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00"/>
                <a:gd name="adj3" fmla="val 176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4794911" y="4876801"/>
            <a:ext cx="5928122" cy="576263"/>
            <a:chOff x="2200" y="2886"/>
            <a:chExt cx="3447" cy="36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43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3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286" y="2915"/>
              <a:ext cx="4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</a:t>
              </a:r>
            </a:p>
          </p:txBody>
        </p:sp>
        <p:cxnSp>
          <p:nvCxnSpPr>
            <p:cNvPr id="12" name="AutoShape 11"/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129" y="2707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4201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778" y="2699"/>
              <a:ext cx="1" cy="466"/>
            </a:xfrm>
            <a:prstGeom prst="curvedConnector3">
              <a:avLst>
                <a:gd name="adj1" fmla="val -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3"/>
              <a:endCxn id="8" idx="5"/>
            </p:cNvCxnSpPr>
            <p:nvPr/>
          </p:nvCxnSpPr>
          <p:spPr bwMode="auto">
            <a:xfrm rot="5400000">
              <a:off x="3923" y="2170"/>
              <a:ext cx="1" cy="2053"/>
            </a:xfrm>
            <a:prstGeom prst="curvedConnector3">
              <a:avLst>
                <a:gd name="adj1" fmla="val 197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156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Factorial: In Mathematics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71601" y="1066800"/>
            <a:ext cx="9207765" cy="525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BARR-Courier" pitchFamily="34" charset="0"/>
              </a:rPr>
              <a:t>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dirty="0">
              <a:latin typeface="BARR-Courier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BARR-Courier" pitchFamily="34" charset="0"/>
              </a:rPr>
              <a:t>		 1		if N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BARR-Courier" pitchFamily="34" charset="0"/>
              </a:rPr>
              <a:t>N! =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BARR-Courier" pitchFamily="34" charset="0"/>
              </a:rPr>
              <a:t>		N*(N-1)!	if N &gt;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BARR-Courier" pitchFamily="34" charset="0"/>
              </a:rPr>
              <a:t>	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BARR-Courier" pitchFamily="34" charset="0"/>
            </a:endParaRP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2286000" y="1600200"/>
            <a:ext cx="152400" cy="1457324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0" y="0"/>
              </a:cxn>
              <a:cxn ang="0">
                <a:pos x="0" y="810"/>
              </a:cxn>
              <a:cxn ang="0">
                <a:pos x="90" y="810"/>
              </a:cxn>
            </a:cxnLst>
            <a:rect l="0" t="0" r="r" b="b"/>
            <a:pathLst>
              <a:path w="103" h="811">
                <a:moveTo>
                  <a:pt x="102" y="0"/>
                </a:moveTo>
                <a:lnTo>
                  <a:pt x="0" y="0"/>
                </a:lnTo>
                <a:lnTo>
                  <a:pt x="0" y="810"/>
                </a:lnTo>
                <a:lnTo>
                  <a:pt x="90" y="8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5029200" y="1524000"/>
            <a:ext cx="2286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" y="0"/>
              </a:cxn>
              <a:cxn ang="0">
                <a:pos x="102" y="810"/>
              </a:cxn>
              <a:cxn ang="0">
                <a:pos x="12" y="810"/>
              </a:cxn>
            </a:cxnLst>
            <a:rect l="0" t="0" r="r" b="b"/>
            <a:pathLst>
              <a:path w="103" h="811">
                <a:moveTo>
                  <a:pt x="0" y="0"/>
                </a:moveTo>
                <a:lnTo>
                  <a:pt x="102" y="0"/>
                </a:lnTo>
                <a:lnTo>
                  <a:pt x="102" y="810"/>
                </a:lnTo>
                <a:lnTo>
                  <a:pt x="12" y="8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590801" y="3810001"/>
            <a:ext cx="4649523" cy="1754969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Example using Definition</a:t>
            </a:r>
          </a:p>
          <a:p>
            <a:r>
              <a:rPr lang="en-US" dirty="0">
                <a:latin typeface="BARR-Courier" pitchFamily="34" charset="0"/>
              </a:rPr>
              <a:t>4! = 4 * 3!</a:t>
            </a:r>
          </a:p>
          <a:p>
            <a:r>
              <a:rPr lang="en-US" dirty="0">
                <a:latin typeface="BARR-Courier" pitchFamily="34" charset="0"/>
              </a:rPr>
              <a:t>   = 4 * 3 * 2!</a:t>
            </a:r>
          </a:p>
          <a:p>
            <a:r>
              <a:rPr lang="en-US" dirty="0">
                <a:latin typeface="BARR-Courier" pitchFamily="34" charset="0"/>
              </a:rPr>
              <a:t>   = 4 * 3 * 2 * 1!</a:t>
            </a:r>
          </a:p>
          <a:p>
            <a:r>
              <a:rPr lang="en-US" dirty="0">
                <a:latin typeface="BARR-Courier" pitchFamily="34" charset="0"/>
              </a:rPr>
              <a:t>   = 4 * 3 * 2 * 1 * 0!</a:t>
            </a:r>
          </a:p>
          <a:p>
            <a:r>
              <a:rPr lang="en-US" dirty="0">
                <a:latin typeface="BARR-Courier" pitchFamily="34" charset="0"/>
              </a:rPr>
              <a:t>   = 4 * 3 * 2 * 1 * 1</a:t>
            </a:r>
          </a:p>
        </p:txBody>
      </p:sp>
    </p:spTree>
    <p:extLst>
      <p:ext uri="{BB962C8B-B14F-4D97-AF65-F5344CB8AC3E}">
        <p14:creationId xmlns:p14="http://schemas.microsoft.com/office/powerpoint/2010/main" val="33794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- </a:t>
            </a:r>
            <a:r>
              <a:rPr lang="en-GB" dirty="0" smtClean="0"/>
              <a:t>Factorial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417638"/>
            <a:ext cx="8682067" cy="508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34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Example for recursion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countdown(n):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if </a:t>
            </a:r>
            <a:r>
              <a:rPr lang="en-US" dirty="0">
                <a:solidFill>
                  <a:srgbClr val="C00000"/>
                </a:solidFill>
              </a:rPr>
              <a:t>n &lt;= 0</a:t>
            </a:r>
            <a:r>
              <a:rPr lang="en-US" dirty="0" smtClean="0">
                <a:solidFill>
                  <a:srgbClr val="C00000"/>
                </a:solidFill>
              </a:rPr>
              <a:t>:	</a:t>
            </a:r>
            <a:r>
              <a:rPr lang="en-US" dirty="0">
                <a:solidFill>
                  <a:srgbClr val="002060"/>
                </a:solidFill>
              </a:rPr>
              <a:t># base step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print('Blastoff!‘)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else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print(n)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countdown(n-1)	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recursive </a:t>
            </a:r>
            <a:r>
              <a:rPr lang="en-US" dirty="0">
                <a:solidFill>
                  <a:srgbClr val="002060"/>
                </a:solidFill>
              </a:rPr>
              <a:t>step 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smtClean="0"/>
              <a:t>If </a:t>
            </a:r>
            <a:r>
              <a:rPr lang="en-US" i="1" dirty="0"/>
              <a:t>n</a:t>
            </a:r>
            <a:r>
              <a:rPr lang="en-US" dirty="0"/>
              <a:t> is 0 or negative, it outputs the word, “Blastoff!”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it outputs </a:t>
            </a:r>
            <a:r>
              <a:rPr lang="en-US" i="1" dirty="0"/>
              <a:t>n </a:t>
            </a:r>
            <a:r>
              <a:rPr lang="en-US" dirty="0"/>
              <a:t>and then </a:t>
            </a:r>
            <a:r>
              <a:rPr lang="en-US" dirty="0" smtClean="0"/>
              <a:t>calls a </a:t>
            </a:r>
            <a:r>
              <a:rPr lang="en-US" dirty="0"/>
              <a:t>function named countdown—itself—passing </a:t>
            </a:r>
            <a:r>
              <a:rPr lang="en-US" i="1" dirty="0"/>
              <a:t>n-1</a:t>
            </a:r>
            <a:r>
              <a:rPr lang="en-US" dirty="0"/>
              <a:t> as an </a:t>
            </a:r>
            <a:r>
              <a:rPr lang="en-US" dirty="0" smtClean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  <a:r>
              <a:rPr lang="en-US" dirty="0" smtClean="0"/>
              <a:t>– Example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happens if we call this function like this?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countdown(3)</a:t>
            </a:r>
          </a:p>
          <a:p>
            <a:endParaRPr lang="en-US" dirty="0" smtClean="0"/>
          </a:p>
          <a:p>
            <a:r>
              <a:rPr lang="en-US" dirty="0" smtClean="0"/>
              <a:t>The output </a:t>
            </a:r>
            <a:r>
              <a:rPr lang="en-US" dirty="0"/>
              <a:t>looks like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Blastoff!</a:t>
            </a:r>
          </a:p>
        </p:txBody>
      </p:sp>
    </p:spTree>
    <p:extLst>
      <p:ext uri="{BB962C8B-B14F-4D97-AF65-F5344CB8AC3E}">
        <p14:creationId xmlns:p14="http://schemas.microsoft.com/office/powerpoint/2010/main" val="21445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smtClean="0"/>
              <a:t>Diagrams </a:t>
            </a:r>
            <a:r>
              <a:rPr lang="en-US" dirty="0"/>
              <a:t>for </a:t>
            </a:r>
            <a:r>
              <a:rPr lang="en-US" dirty="0" smtClean="0"/>
              <a:t>Recursive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stack </a:t>
            </a:r>
            <a:r>
              <a:rPr lang="en-US" dirty="0"/>
              <a:t>diagram </a:t>
            </a:r>
            <a:r>
              <a:rPr lang="en-US" dirty="0" smtClean="0"/>
              <a:t>is used to </a:t>
            </a:r>
            <a:r>
              <a:rPr lang="en-US" dirty="0"/>
              <a:t>represent the state of a program during a </a:t>
            </a:r>
            <a:r>
              <a:rPr lang="en-US" dirty="0" smtClean="0"/>
              <a:t>function call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a function gets called, Python creates a new function frame, which contains </a:t>
            </a:r>
            <a:r>
              <a:rPr lang="en-US" dirty="0" smtClean="0"/>
              <a:t>the function’s </a:t>
            </a:r>
            <a:r>
              <a:rPr lang="en-US" dirty="0"/>
              <a:t>local variables and </a:t>
            </a:r>
            <a:r>
              <a:rPr lang="en-US" dirty="0" smtClean="0"/>
              <a:t>parameters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recursive function, there might be </a:t>
            </a:r>
            <a:r>
              <a:rPr lang="en-US" dirty="0" smtClean="0"/>
              <a:t>more than </a:t>
            </a:r>
            <a:r>
              <a:rPr lang="en-US" dirty="0"/>
              <a:t>one frame on the stack at the same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7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956</Words>
  <Application>Microsoft Office PowerPoint</Application>
  <PresentationFormat>Widescreen</PresentationFormat>
  <Paragraphs>164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BARR-Courier</vt:lpstr>
      <vt:lpstr>Calibri</vt:lpstr>
      <vt:lpstr>Calibri Light</vt:lpstr>
      <vt:lpstr>Monotype Sorts</vt:lpstr>
      <vt:lpstr>Times New Roman</vt:lpstr>
      <vt:lpstr>Office Theme</vt:lpstr>
      <vt:lpstr>1_Office Theme</vt:lpstr>
      <vt:lpstr>PowerPoint Presentation</vt:lpstr>
      <vt:lpstr>Objectives</vt:lpstr>
      <vt:lpstr>Topics</vt:lpstr>
      <vt:lpstr>Recursion</vt:lpstr>
      <vt:lpstr>Factorial: In Mathematics </vt:lpstr>
      <vt:lpstr>Recursion - Factorial</vt:lpstr>
      <vt:lpstr>Recursion - Example</vt:lpstr>
      <vt:lpstr>Recursion – Example contd.</vt:lpstr>
      <vt:lpstr>Stack Diagrams for Recursive Functions</vt:lpstr>
      <vt:lpstr>Stack Diagrams for Recursive Functions</vt:lpstr>
      <vt:lpstr>Infinite Recursion</vt:lpstr>
      <vt:lpstr>Iteration and Recursion</vt:lpstr>
      <vt:lpstr>Iteration and Recursion contd.</vt:lpstr>
      <vt:lpstr>Iteration and Recursion contd.</vt:lpstr>
      <vt:lpstr>Iteration and Recursion contd.</vt:lpstr>
      <vt:lpstr>Recursive Definitions to Construct Recursive Functions</vt:lpstr>
      <vt:lpstr>Recursive Definitions to Construct Recursive Functions</vt:lpstr>
      <vt:lpstr>Why Avoid Recursion?</vt:lpstr>
      <vt:lpstr>Merits and Demerits of Recursion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129</cp:revision>
  <dcterms:created xsi:type="dcterms:W3CDTF">2015-10-21T06:04:19Z</dcterms:created>
  <dcterms:modified xsi:type="dcterms:W3CDTF">2018-08-11T04:43:32Z</dcterms:modified>
</cp:coreProperties>
</file>