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338" r:id="rId3"/>
    <p:sldId id="281" r:id="rId4"/>
    <p:sldId id="282" r:id="rId5"/>
    <p:sldId id="330" r:id="rId6"/>
    <p:sldId id="331" r:id="rId7"/>
    <p:sldId id="339" r:id="rId8"/>
    <p:sldId id="340" r:id="rId9"/>
    <p:sldId id="332" r:id="rId10"/>
    <p:sldId id="343" r:id="rId11"/>
    <p:sldId id="351" r:id="rId12"/>
    <p:sldId id="346" r:id="rId13"/>
    <p:sldId id="347" r:id="rId14"/>
    <p:sldId id="348" r:id="rId15"/>
    <p:sldId id="333" r:id="rId16"/>
    <p:sldId id="350" r:id="rId17"/>
    <p:sldId id="352" r:id="rId18"/>
    <p:sldId id="353" r:id="rId19"/>
    <p:sldId id="354" r:id="rId20"/>
    <p:sldId id="355" r:id="rId21"/>
    <p:sldId id="356" r:id="rId22"/>
    <p:sldId id="357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Files </a:t>
            </a:r>
          </a:p>
          <a:p>
            <a:pPr algn="ctr"/>
            <a:r>
              <a:rPr lang="en-US" sz="1600" dirty="0" smtClean="0">
                <a:solidFill>
                  <a:srgbClr val="0000CC"/>
                </a:solidFill>
                <a:cs typeface="Times New Roman" pitchFamily="18" charset="0"/>
              </a:rPr>
              <a:t>18ESC108A </a:t>
            </a:r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72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Text to a File – </a:t>
            </a:r>
            <a:r>
              <a:rPr lang="en-US" i="1" dirty="0" smtClean="0"/>
              <a:t>write()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4027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write method puts data into the </a:t>
            </a:r>
            <a:r>
              <a:rPr lang="en-US" dirty="0" smtClean="0"/>
              <a:t>file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line1 = " First line.\</a:t>
            </a:r>
            <a:r>
              <a:rPr lang="en-US" dirty="0" err="1">
                <a:solidFill>
                  <a:srgbClr val="C00000"/>
                </a:solidFill>
              </a:rPr>
              <a:t>nSecond</a:t>
            </a:r>
            <a:r>
              <a:rPr lang="en-US" dirty="0">
                <a:solidFill>
                  <a:srgbClr val="C00000"/>
                </a:solidFill>
              </a:rPr>
              <a:t> line.\n 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fout.</a:t>
            </a:r>
            <a:r>
              <a:rPr lang="en-US" dirty="0" err="1">
                <a:solidFill>
                  <a:srgbClr val="00B050"/>
                </a:solidFill>
              </a:rPr>
              <a:t>write</a:t>
            </a:r>
            <a:r>
              <a:rPr lang="en-US" dirty="0">
                <a:solidFill>
                  <a:srgbClr val="C00000"/>
                </a:solidFill>
              </a:rPr>
              <a:t>(line1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fout.</a:t>
            </a:r>
            <a:r>
              <a:rPr lang="en-US" dirty="0" err="1" smtClean="0">
                <a:solidFill>
                  <a:srgbClr val="00B050"/>
                </a:solidFill>
              </a:rPr>
              <a:t>write</a:t>
            </a:r>
            <a:r>
              <a:rPr lang="en-US" dirty="0">
                <a:solidFill>
                  <a:srgbClr val="C00000"/>
                </a:solidFill>
              </a:rPr>
              <a:t>("First line.\</a:t>
            </a:r>
            <a:r>
              <a:rPr lang="en-US" dirty="0" err="1">
                <a:solidFill>
                  <a:srgbClr val="C00000"/>
                </a:solidFill>
              </a:rPr>
              <a:t>nSecond</a:t>
            </a:r>
            <a:r>
              <a:rPr lang="en-US" dirty="0">
                <a:solidFill>
                  <a:srgbClr val="C00000"/>
                </a:solidFill>
              </a:rPr>
              <a:t> line.\n</a:t>
            </a:r>
            <a:r>
              <a:rPr lang="en-US" dirty="0" smtClean="0">
                <a:solidFill>
                  <a:srgbClr val="C00000"/>
                </a:solidFill>
              </a:rPr>
              <a:t>")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object keeps track of where it is</a:t>
            </a:r>
          </a:p>
          <a:p>
            <a:r>
              <a:rPr lang="en-US" dirty="0"/>
              <a:t>If the </a:t>
            </a:r>
            <a:r>
              <a:rPr lang="en-US" i="1" dirty="0"/>
              <a:t>write </a:t>
            </a:r>
            <a:r>
              <a:rPr lang="en-US" dirty="0"/>
              <a:t>method is called again, it adds the new data to the end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line2 = "the emblem of our land.\n"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fout.write</a:t>
            </a:r>
            <a:r>
              <a:rPr lang="en-US" dirty="0">
                <a:solidFill>
                  <a:srgbClr val="C00000"/>
                </a:solidFill>
              </a:rPr>
              <a:t>(line2)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4938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When the writing to a file is over, close </a:t>
            </a:r>
            <a:r>
              <a:rPr lang="en-US" dirty="0"/>
              <a:t>the </a:t>
            </a:r>
            <a:r>
              <a:rPr lang="en-US" dirty="0" smtClean="0"/>
              <a:t>file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&gt;&gt;&gt; </a:t>
            </a:r>
            <a:r>
              <a:rPr lang="en-US" dirty="0" err="1">
                <a:solidFill>
                  <a:srgbClr val="C00000"/>
                </a:solidFill>
              </a:rPr>
              <a:t>fout.</a:t>
            </a:r>
            <a:r>
              <a:rPr lang="en-US" dirty="0" err="1">
                <a:solidFill>
                  <a:srgbClr val="00B050"/>
                </a:solidFill>
              </a:rPr>
              <a:t>close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to close an output file can result in data being </a:t>
            </a:r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systems accumulate data values in a buffer before writing them out as large chunks; the close operation guarantees that data in the final chunk are output successfully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Numbers to a File 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4938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file method </a:t>
            </a:r>
            <a:r>
              <a:rPr lang="en-US" dirty="0">
                <a:solidFill>
                  <a:srgbClr val="0070C0"/>
                </a:solidFill>
              </a:rPr>
              <a:t>write</a:t>
            </a:r>
            <a:r>
              <a:rPr lang="en-US" dirty="0"/>
              <a:t> expects a string as an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Other </a:t>
            </a:r>
            <a:r>
              <a:rPr lang="en-US" dirty="0"/>
              <a:t>types of data, such as integers or floating-point numbers, must first be converted to strings before being written to an output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Python, the values of most data types can be converted to strings </a:t>
            </a:r>
            <a:r>
              <a:rPr lang="en-US" dirty="0" smtClean="0"/>
              <a:t>by </a:t>
            </a:r>
            <a:r>
              <a:rPr lang="en-US" dirty="0"/>
              <a:t>using the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</a:t>
            </a:r>
            <a:r>
              <a:rPr lang="en-US" dirty="0"/>
              <a:t>resulting strings are then written to a file with a space or a  newline as a separator </a:t>
            </a:r>
            <a:r>
              <a:rPr lang="en-US" dirty="0" smtClean="0"/>
              <a:t>character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Numbers to a </a:t>
            </a:r>
            <a:r>
              <a:rPr lang="en-US" dirty="0" smtClean="0"/>
              <a:t>File - Example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4938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 smtClean="0"/>
              <a:t># The code illustrates </a:t>
            </a:r>
            <a:r>
              <a:rPr lang="en-US" dirty="0"/>
              <a:t>the output of integers to a text </a:t>
            </a:r>
            <a:r>
              <a:rPr lang="en-US" dirty="0" smtClean="0"/>
              <a:t>file</a:t>
            </a:r>
          </a:p>
          <a:p>
            <a:pPr marL="400050" lvl="1" indent="0">
              <a:buNone/>
            </a:pPr>
            <a:r>
              <a:rPr lang="en-US" dirty="0" smtClean="0"/>
              <a:t># Five </a:t>
            </a:r>
            <a:r>
              <a:rPr lang="en-US" dirty="0"/>
              <a:t>hundred random integers between 1 and 500 are generated and written to a text file </a:t>
            </a:r>
            <a:r>
              <a:rPr lang="en-US" dirty="0" smtClean="0"/>
              <a:t>#named integers.txt</a:t>
            </a:r>
          </a:p>
          <a:p>
            <a:pPr marL="400050" lvl="1" indent="0">
              <a:buNone/>
            </a:pPr>
            <a:r>
              <a:rPr lang="en-US" dirty="0" smtClean="0"/>
              <a:t>#The </a:t>
            </a:r>
            <a:r>
              <a:rPr lang="en-US" dirty="0"/>
              <a:t>newline character is the </a:t>
            </a:r>
            <a:r>
              <a:rPr lang="en-US" dirty="0" smtClean="0"/>
              <a:t>separator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import random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 </a:t>
            </a:r>
            <a:r>
              <a:rPr lang="en-US" dirty="0">
                <a:solidFill>
                  <a:srgbClr val="C00000"/>
                </a:solidFill>
              </a:rPr>
              <a:t>= open("integers.txt", 'w')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for </a:t>
            </a:r>
            <a:r>
              <a:rPr lang="en-US" dirty="0">
                <a:solidFill>
                  <a:srgbClr val="C00000"/>
                </a:solidFill>
              </a:rPr>
              <a:t>count in range(500):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number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random.randint</a:t>
            </a:r>
            <a:r>
              <a:rPr lang="en-US" dirty="0">
                <a:solidFill>
                  <a:srgbClr val="C00000"/>
                </a:solidFill>
              </a:rPr>
              <a:t>(1, 500)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f.write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str</a:t>
            </a:r>
            <a:r>
              <a:rPr lang="en-US" dirty="0" smtClean="0">
                <a:solidFill>
                  <a:srgbClr val="C00000"/>
                </a:solidFill>
              </a:rPr>
              <a:t>(number</a:t>
            </a:r>
            <a:r>
              <a:rPr lang="en-US" dirty="0">
                <a:solidFill>
                  <a:srgbClr val="C00000"/>
                </a:solidFill>
              </a:rPr>
              <a:t>) + '\n')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f.close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lvl="1"/>
            <a:endParaRPr lang="en-US" dirty="0" smtClean="0"/>
          </a:p>
          <a:p>
            <a:pPr marL="857250" lvl="2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for Reading 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mode </a:t>
            </a:r>
            <a:r>
              <a:rPr lang="en-US" dirty="0"/>
              <a:t>string, </a:t>
            </a:r>
            <a:r>
              <a:rPr lang="en-US" dirty="0" smtClean="0"/>
              <a:t>of </a:t>
            </a:r>
            <a:r>
              <a:rPr lang="en-US" dirty="0"/>
              <a:t>opening a file for input, is </a:t>
            </a:r>
            <a:r>
              <a:rPr lang="en-US" dirty="0" smtClean="0">
                <a:solidFill>
                  <a:srgbClr val="0070C0"/>
                </a:solidFill>
              </a:rPr>
              <a:t>'r‘</a:t>
            </a:r>
          </a:p>
          <a:p>
            <a:r>
              <a:rPr lang="en-US" dirty="0" smtClean="0"/>
              <a:t>However</a:t>
            </a:r>
            <a:r>
              <a:rPr lang="en-US" dirty="0"/>
              <a:t>, if a file with that name is not accessible, Python raises an </a:t>
            </a:r>
            <a:r>
              <a:rPr lang="en-US" dirty="0" smtClean="0"/>
              <a:t>error</a:t>
            </a:r>
          </a:p>
          <a:p>
            <a:endParaRPr lang="en-US" dirty="0" smtClean="0"/>
          </a:p>
          <a:p>
            <a:r>
              <a:rPr lang="en-US" dirty="0" smtClean="0"/>
              <a:t>The code </a:t>
            </a:r>
            <a:r>
              <a:rPr lang="en-US" dirty="0"/>
              <a:t>for opening </a:t>
            </a:r>
            <a:r>
              <a:rPr lang="en-US" dirty="0">
                <a:solidFill>
                  <a:srgbClr val="0070C0"/>
                </a:solidFill>
              </a:rPr>
              <a:t>myfile.txt</a:t>
            </a:r>
            <a:r>
              <a:rPr lang="en-US" dirty="0"/>
              <a:t> for input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&gt;&gt;&gt; f = open("myfile.txt", 'r')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4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from a File </a:t>
            </a:r>
            <a:r>
              <a:rPr lang="en-US" dirty="0" smtClean="0"/>
              <a:t>– </a:t>
            </a:r>
            <a:r>
              <a:rPr lang="en-US" i="1" dirty="0" smtClean="0"/>
              <a:t>read()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code </a:t>
            </a:r>
            <a:r>
              <a:rPr lang="en-US" dirty="0">
                <a:solidFill>
                  <a:srgbClr val="002060"/>
                </a:solidFill>
              </a:rPr>
              <a:t>shows how to use the method read</a:t>
            </a:r>
            <a:endParaRPr lang="en-US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text = </a:t>
            </a:r>
            <a:r>
              <a:rPr lang="en-US" dirty="0" err="1">
                <a:solidFill>
                  <a:srgbClr val="C00000"/>
                </a:solidFill>
              </a:rPr>
              <a:t>f.read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text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'First </a:t>
            </a:r>
            <a:r>
              <a:rPr lang="en-US" dirty="0">
                <a:solidFill>
                  <a:srgbClr val="0070C0"/>
                </a:solidFill>
              </a:rPr>
              <a:t>line.\</a:t>
            </a:r>
            <a:r>
              <a:rPr lang="en-US" dirty="0" err="1">
                <a:solidFill>
                  <a:srgbClr val="0070C0"/>
                </a:solidFill>
              </a:rPr>
              <a:t>nSecond</a:t>
            </a:r>
            <a:r>
              <a:rPr lang="en-US" dirty="0">
                <a:solidFill>
                  <a:srgbClr val="0070C0"/>
                </a:solidFill>
              </a:rPr>
              <a:t> line.\n' 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print(text)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First </a:t>
            </a:r>
            <a:r>
              <a:rPr lang="en-US" dirty="0">
                <a:solidFill>
                  <a:srgbClr val="0070C0"/>
                </a:solidFill>
              </a:rPr>
              <a:t>line. Second line.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input is finished, another call to </a:t>
            </a:r>
            <a:r>
              <a:rPr lang="en-US" i="1" dirty="0"/>
              <a:t>read</a:t>
            </a:r>
            <a:r>
              <a:rPr lang="en-US" dirty="0"/>
              <a:t> would return an empty string, to indicate that the end of the file has been </a:t>
            </a:r>
            <a:r>
              <a:rPr lang="en-US" dirty="0" smtClean="0"/>
              <a:t>reached</a:t>
            </a:r>
          </a:p>
          <a:p>
            <a:r>
              <a:rPr lang="en-US" dirty="0" smtClean="0"/>
              <a:t>To </a:t>
            </a:r>
            <a:r>
              <a:rPr lang="en-US" dirty="0"/>
              <a:t>repeat an input, the file must be reopened, in order to “rewind” it for another input </a:t>
            </a:r>
            <a:r>
              <a:rPr lang="en-US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91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from a File </a:t>
            </a:r>
            <a:r>
              <a:rPr lang="en-US" dirty="0" smtClean="0"/>
              <a:t>– </a:t>
            </a:r>
            <a:r>
              <a:rPr lang="en-US" i="1" dirty="0" smtClean="0"/>
              <a:t>for loop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 dirty="0" smtClean="0"/>
              <a:t>is used to read </a:t>
            </a:r>
            <a:r>
              <a:rPr lang="en-US" dirty="0"/>
              <a:t>and process the text one line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</a:t>
            </a:r>
            <a:r>
              <a:rPr lang="en-US" i="1" dirty="0"/>
              <a:t>for</a:t>
            </a:r>
            <a:r>
              <a:rPr lang="en-US" dirty="0"/>
              <a:t> loop views a file object as a sequence of lines of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On </a:t>
            </a:r>
            <a:r>
              <a:rPr lang="en-US" dirty="0"/>
              <a:t>each pass through the loop, the loop variable is bound to the next line of text in the </a:t>
            </a:r>
            <a:r>
              <a:rPr lang="en-US" dirty="0" smtClean="0"/>
              <a:t>sequence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code reopens </a:t>
            </a:r>
            <a:r>
              <a:rPr lang="en-US" dirty="0" smtClean="0">
                <a:solidFill>
                  <a:srgbClr val="002060"/>
                </a:solidFill>
              </a:rPr>
              <a:t>example </a:t>
            </a:r>
            <a:r>
              <a:rPr lang="en-US" dirty="0">
                <a:solidFill>
                  <a:srgbClr val="002060"/>
                </a:solidFill>
              </a:rPr>
              <a:t>file and visits the lines of text in it </a:t>
            </a:r>
            <a:endParaRPr lang="en-US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f = open("myfile.txt", 'r')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   &gt;&gt;&gt; </a:t>
            </a:r>
            <a:r>
              <a:rPr lang="en-US" sz="2200" dirty="0">
                <a:solidFill>
                  <a:srgbClr val="C00000"/>
                </a:solidFill>
              </a:rPr>
              <a:t>for line in f:        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   …		print(line</a:t>
            </a:r>
            <a:r>
              <a:rPr lang="en-US" sz="2200" dirty="0">
                <a:solidFill>
                  <a:srgbClr val="C00000"/>
                </a:solidFill>
              </a:rPr>
              <a:t>) 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     </a:t>
            </a:r>
            <a:r>
              <a:rPr lang="en-US" sz="2200" dirty="0" smtClean="0">
                <a:solidFill>
                  <a:srgbClr val="0070C0"/>
                </a:solidFill>
              </a:rPr>
              <a:t>First </a:t>
            </a:r>
            <a:r>
              <a:rPr lang="en-US" sz="2200" dirty="0">
                <a:solidFill>
                  <a:srgbClr val="0070C0"/>
                </a:solidFill>
              </a:rPr>
              <a:t>line</a:t>
            </a:r>
            <a:r>
              <a:rPr lang="en-US" sz="22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Second line   </a:t>
            </a:r>
            <a:r>
              <a:rPr lang="en-US" sz="2200" dirty="0" smtClean="0">
                <a:solidFill>
                  <a:srgbClr val="002060"/>
                </a:solidFill>
              </a:rPr>
              <a:t># print </a:t>
            </a:r>
            <a:r>
              <a:rPr lang="en-US" sz="2200" dirty="0">
                <a:solidFill>
                  <a:srgbClr val="002060"/>
                </a:solidFill>
              </a:rPr>
              <a:t>appears to output an extra newline. This is because each line of </a:t>
            </a:r>
            <a:r>
              <a:rPr lang="en-US" sz="2200" dirty="0" smtClean="0">
                <a:solidFill>
                  <a:srgbClr val="002060"/>
                </a:solidFill>
              </a:rPr>
              <a:t>		  # text </a:t>
            </a:r>
            <a:r>
              <a:rPr lang="en-US" sz="2200" dirty="0">
                <a:solidFill>
                  <a:srgbClr val="002060"/>
                </a:solidFill>
              </a:rPr>
              <a:t>input from the file retains its newline character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from a File </a:t>
            </a:r>
            <a:r>
              <a:rPr lang="en-US" dirty="0" smtClean="0"/>
              <a:t>– </a:t>
            </a:r>
            <a:r>
              <a:rPr lang="en-US" i="1" dirty="0" err="1" smtClean="0"/>
              <a:t>readline</a:t>
            </a:r>
            <a:r>
              <a:rPr lang="en-US" i="1" dirty="0" smtClean="0"/>
              <a:t>()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read a specified number of lines from a </a:t>
            </a:r>
            <a:r>
              <a:rPr lang="en-US" dirty="0" smtClean="0"/>
              <a:t>file, use </a:t>
            </a:r>
            <a:r>
              <a:rPr lang="en-US" dirty="0"/>
              <a:t>the file method </a:t>
            </a:r>
            <a:r>
              <a:rPr lang="en-US" dirty="0" err="1" smtClean="0">
                <a:solidFill>
                  <a:srgbClr val="0070C0"/>
                </a:solidFill>
              </a:rPr>
              <a:t>readline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/>
              <a:t>readline</a:t>
            </a:r>
            <a:r>
              <a:rPr lang="en-US" dirty="0"/>
              <a:t> method consumes a line of input and returns this string, including the </a:t>
            </a:r>
            <a:r>
              <a:rPr lang="en-US" dirty="0" smtClean="0"/>
              <a:t>newline</a:t>
            </a:r>
          </a:p>
          <a:p>
            <a:r>
              <a:rPr lang="en-US" dirty="0" smtClean="0"/>
              <a:t>If </a:t>
            </a:r>
            <a:r>
              <a:rPr lang="en-US" dirty="0" err="1"/>
              <a:t>readline</a:t>
            </a:r>
            <a:r>
              <a:rPr lang="en-US" dirty="0"/>
              <a:t> encounters the end of the file, it returns the empty </a:t>
            </a:r>
            <a:r>
              <a:rPr lang="en-US" dirty="0" smtClean="0"/>
              <a:t>string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code </a:t>
            </a:r>
            <a:r>
              <a:rPr lang="en-US" dirty="0" smtClean="0">
                <a:solidFill>
                  <a:srgbClr val="002060"/>
                </a:solidFill>
              </a:rPr>
              <a:t>segment </a:t>
            </a:r>
            <a:r>
              <a:rPr lang="en-US" dirty="0">
                <a:solidFill>
                  <a:srgbClr val="002060"/>
                </a:solidFill>
              </a:rPr>
              <a:t>uses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while True loop, to input all of the lines of text with </a:t>
            </a:r>
            <a:r>
              <a:rPr lang="en-US" dirty="0" err="1">
                <a:solidFill>
                  <a:srgbClr val="002060"/>
                </a:solidFill>
              </a:rPr>
              <a:t>readline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f = open("myfile.txt", 'r')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while True:    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line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f.readline</a:t>
            </a:r>
            <a:r>
              <a:rPr lang="en-US" dirty="0">
                <a:solidFill>
                  <a:srgbClr val="C00000"/>
                </a:solidFill>
              </a:rPr>
              <a:t>()    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if </a:t>
            </a:r>
            <a:r>
              <a:rPr lang="en-US" dirty="0">
                <a:solidFill>
                  <a:srgbClr val="C00000"/>
                </a:solidFill>
              </a:rPr>
              <a:t>line == "":        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	break       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print(line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First </a:t>
            </a:r>
            <a:r>
              <a:rPr lang="en-US" dirty="0">
                <a:solidFill>
                  <a:srgbClr val="0070C0"/>
                </a:solidFill>
              </a:rPr>
              <a:t>line.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Second line.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6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a File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All of the file input operations return data to the program as </a:t>
            </a:r>
            <a:r>
              <a:rPr lang="en-US" dirty="0" smtClean="0"/>
              <a:t>strings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these strings represent other types of data, such as integers or floating-point numbers, the programmer must convert them to the appropriate types before manipulating them </a:t>
            </a:r>
            <a:r>
              <a:rPr lang="en-US" dirty="0" smtClean="0"/>
              <a:t>further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Python, the string representations of integers and floating-point numbers can be converted to the numbers themselves by using the functions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 smtClean="0"/>
              <a:t>respectively</a:t>
            </a:r>
          </a:p>
        </p:txBody>
      </p:sp>
    </p:spTree>
    <p:extLst>
      <p:ext uri="{BB962C8B-B14F-4D97-AF65-F5344CB8AC3E}">
        <p14:creationId xmlns:p14="http://schemas.microsoft.com/office/powerpoint/2010/main" val="2243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a </a:t>
            </a:r>
            <a:r>
              <a:rPr lang="en-US" dirty="0" smtClean="0"/>
              <a:t>File – Example 1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9744" y="1417638"/>
            <a:ext cx="11192656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# The code </a:t>
            </a:r>
            <a:r>
              <a:rPr lang="en-US" dirty="0">
                <a:solidFill>
                  <a:srgbClr val="002060"/>
                </a:solidFill>
              </a:rPr>
              <a:t>segment </a:t>
            </a:r>
            <a:r>
              <a:rPr lang="en-US" dirty="0" smtClean="0">
                <a:solidFill>
                  <a:srgbClr val="002060"/>
                </a:solidFill>
              </a:rPr>
              <a:t>opens </a:t>
            </a:r>
            <a:r>
              <a:rPr lang="en-US" dirty="0">
                <a:solidFill>
                  <a:srgbClr val="002060"/>
                </a:solidFill>
              </a:rPr>
              <a:t>the file of random </a:t>
            </a:r>
            <a:r>
              <a:rPr lang="en-US" dirty="0" smtClean="0">
                <a:solidFill>
                  <a:srgbClr val="002060"/>
                </a:solidFill>
              </a:rPr>
              <a:t>integers written earlier, reads 	# them, and prints their sum.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f = open("integers.txt", 'r')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theSum</a:t>
            </a:r>
            <a:r>
              <a:rPr lang="en-US" dirty="0" smtClean="0">
                <a:solidFill>
                  <a:srgbClr val="C00000"/>
                </a:solidFill>
              </a:rPr>
              <a:t> = 0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for line in f: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line = </a:t>
            </a:r>
            <a:r>
              <a:rPr lang="en-US" dirty="0" err="1" smtClean="0">
                <a:solidFill>
                  <a:srgbClr val="C00000"/>
                </a:solidFill>
              </a:rPr>
              <a:t>line.strip</a:t>
            </a:r>
            <a:r>
              <a:rPr lang="en-US" dirty="0" smtClean="0">
                <a:solidFill>
                  <a:srgbClr val="C00000"/>
                </a:solidFill>
              </a:rPr>
              <a:t>()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number =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(line)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theSum</a:t>
            </a:r>
            <a:r>
              <a:rPr lang="en-US" dirty="0" smtClean="0">
                <a:solidFill>
                  <a:srgbClr val="C00000"/>
                </a:solidFill>
              </a:rPr>
              <a:t> += number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print("</a:t>
            </a:r>
            <a:r>
              <a:rPr lang="en-US" dirty="0">
                <a:solidFill>
                  <a:srgbClr val="C00000"/>
                </a:solidFill>
              </a:rPr>
              <a:t>The sum is", </a:t>
            </a:r>
            <a:r>
              <a:rPr lang="en-US" dirty="0" err="1">
                <a:solidFill>
                  <a:srgbClr val="C00000"/>
                </a:solidFill>
              </a:rPr>
              <a:t>theSum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/>
              <a:t>Use library functions to access and navigate a file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a </a:t>
            </a:r>
            <a:r>
              <a:rPr lang="en-US" dirty="0" smtClean="0"/>
              <a:t>File – Example 2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# the code modifies </a:t>
            </a:r>
            <a:r>
              <a:rPr lang="en-US" dirty="0">
                <a:solidFill>
                  <a:srgbClr val="002060"/>
                </a:solidFill>
              </a:rPr>
              <a:t>the previous one to handle integers separated by spaces </a:t>
            </a:r>
            <a:r>
              <a:rPr lang="en-US" dirty="0" smtClean="0">
                <a:solidFill>
                  <a:srgbClr val="002060"/>
                </a:solidFill>
              </a:rPr>
              <a:t>	# </a:t>
            </a:r>
            <a:r>
              <a:rPr lang="en-US" dirty="0">
                <a:solidFill>
                  <a:srgbClr val="002060"/>
                </a:solidFill>
              </a:rPr>
              <a:t>and/or </a:t>
            </a:r>
            <a:r>
              <a:rPr lang="en-US" dirty="0" smtClean="0">
                <a:solidFill>
                  <a:srgbClr val="002060"/>
                </a:solidFill>
              </a:rPr>
              <a:t>newlines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f </a:t>
            </a:r>
            <a:r>
              <a:rPr lang="en-US" dirty="0">
                <a:solidFill>
                  <a:srgbClr val="C00000"/>
                </a:solidFill>
              </a:rPr>
              <a:t>= open("integers.txt", 'r')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theSum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0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for </a:t>
            </a:r>
            <a:r>
              <a:rPr lang="en-US" dirty="0">
                <a:solidFill>
                  <a:srgbClr val="C00000"/>
                </a:solidFill>
              </a:rPr>
              <a:t>line in f:   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wordlist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line.split</a:t>
            </a:r>
            <a:r>
              <a:rPr lang="en-US" dirty="0">
                <a:solidFill>
                  <a:srgbClr val="C00000"/>
                </a:solidFill>
              </a:rPr>
              <a:t>()   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for </a:t>
            </a:r>
            <a:r>
              <a:rPr lang="en-US" dirty="0">
                <a:solidFill>
                  <a:srgbClr val="C00000"/>
                </a:solidFill>
              </a:rPr>
              <a:t>word in wordlist:       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number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(word)      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theSum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+= number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("The sum is", </a:t>
            </a:r>
            <a:r>
              <a:rPr lang="en-US" dirty="0" err="1">
                <a:solidFill>
                  <a:srgbClr val="C00000"/>
                </a:solidFill>
              </a:rPr>
              <a:t>theSum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File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8" y="1203361"/>
            <a:ext cx="11179398" cy="46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text file is a software object that allows a program to transfer data to and from permanent storage on disk, CDs, or flash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A </a:t>
            </a:r>
            <a:r>
              <a:rPr lang="en-US" dirty="0"/>
              <a:t>file object is used to open a connection to a text file for input or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</a:t>
            </a:r>
            <a:r>
              <a:rPr lang="en-US" dirty="0"/>
              <a:t>file method </a:t>
            </a:r>
            <a:r>
              <a:rPr lang="en-US" i="1" dirty="0"/>
              <a:t>write</a:t>
            </a:r>
            <a:r>
              <a:rPr lang="en-US" dirty="0"/>
              <a:t> is used to output a string to a text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The </a:t>
            </a:r>
            <a:r>
              <a:rPr lang="en-US" dirty="0"/>
              <a:t>file method </a:t>
            </a:r>
            <a:r>
              <a:rPr lang="en-US" i="1" dirty="0"/>
              <a:t>read</a:t>
            </a:r>
            <a:r>
              <a:rPr lang="en-US" dirty="0"/>
              <a:t> inputs the entire contents of a text file as a single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The </a:t>
            </a:r>
            <a:r>
              <a:rPr lang="en-US" dirty="0"/>
              <a:t>file method </a:t>
            </a:r>
            <a:r>
              <a:rPr lang="en-US" i="1" dirty="0" err="1"/>
              <a:t>readline</a:t>
            </a:r>
            <a:r>
              <a:rPr lang="en-US" dirty="0"/>
              <a:t> inputs a line of text from a text file as a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The </a:t>
            </a:r>
            <a:r>
              <a:rPr lang="en-US" i="1" dirty="0"/>
              <a:t>for</a:t>
            </a:r>
            <a:r>
              <a:rPr lang="en-US" dirty="0"/>
              <a:t> loop treats an input file as a sequence of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On </a:t>
            </a:r>
            <a:r>
              <a:rPr lang="en-US" dirty="0"/>
              <a:t>each pass through the loop, the loop’s variable is bound to a line of text read from the </a:t>
            </a:r>
            <a:r>
              <a:rPr lang="en-US" dirty="0" smtClean="0"/>
              <a:t>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Opening a file</a:t>
            </a:r>
          </a:p>
          <a:p>
            <a:r>
              <a:rPr lang="en-US" dirty="0" smtClean="0"/>
              <a:t>Closing a file</a:t>
            </a:r>
          </a:p>
          <a:p>
            <a:r>
              <a:rPr lang="en-US" dirty="0" smtClean="0"/>
              <a:t>Writing data to a file</a:t>
            </a:r>
          </a:p>
          <a:p>
            <a:r>
              <a:rPr lang="en-US" dirty="0" smtClean="0"/>
              <a:t>Reading data from </a:t>
            </a:r>
            <a:r>
              <a:rPr lang="en-US" smtClean="0"/>
              <a:t>a file</a:t>
            </a:r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1220450" cy="4826002"/>
          </a:xfrm>
        </p:spPr>
        <p:txBody>
          <a:bodyPr>
            <a:noAutofit/>
          </a:bodyPr>
          <a:lstStyle/>
          <a:p>
            <a:r>
              <a:rPr lang="en-US" dirty="0"/>
              <a:t>Most of the programs </a:t>
            </a:r>
            <a:r>
              <a:rPr lang="en-US" dirty="0" smtClean="0"/>
              <a:t>that are done in the previous sessions are </a:t>
            </a:r>
            <a:r>
              <a:rPr lang="en-US" dirty="0" smtClean="0">
                <a:solidFill>
                  <a:srgbClr val="0070C0"/>
                </a:solidFill>
              </a:rPr>
              <a:t>transient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for a </a:t>
            </a:r>
            <a:r>
              <a:rPr lang="en-US" dirty="0" smtClean="0"/>
              <a:t>short time </a:t>
            </a:r>
            <a:r>
              <a:rPr lang="en-US" dirty="0"/>
              <a:t>and produce some output, but when they end, their data </a:t>
            </a:r>
            <a:r>
              <a:rPr lang="en-US" dirty="0" smtClean="0"/>
              <a:t>disappears</a:t>
            </a:r>
          </a:p>
          <a:p>
            <a:pPr lvl="1"/>
            <a:r>
              <a:rPr lang="en-US" dirty="0" smtClean="0"/>
              <a:t>When the program is executed again, </a:t>
            </a:r>
            <a:r>
              <a:rPr lang="en-US" dirty="0"/>
              <a:t>it starts with a clean </a:t>
            </a:r>
            <a:r>
              <a:rPr lang="en-US" dirty="0" smtClean="0"/>
              <a:t>slate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programs are </a:t>
            </a:r>
            <a:r>
              <a:rPr lang="en-US" dirty="0" smtClean="0">
                <a:solidFill>
                  <a:srgbClr val="0070C0"/>
                </a:solidFill>
              </a:rPr>
              <a:t>persistent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/>
              <a:t>for a long time (or all the 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at </a:t>
            </a:r>
            <a:r>
              <a:rPr lang="en-US" dirty="0" smtClean="0"/>
              <a:t>least some </a:t>
            </a:r>
            <a:r>
              <a:rPr lang="en-US" dirty="0"/>
              <a:t>of their data in permanent storage (a hard drive, for </a:t>
            </a:r>
            <a:r>
              <a:rPr lang="en-US" dirty="0" smtClean="0"/>
              <a:t>example)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they shut </a:t>
            </a:r>
            <a:r>
              <a:rPr lang="en-US" dirty="0" smtClean="0"/>
              <a:t>down and </a:t>
            </a:r>
            <a:r>
              <a:rPr lang="en-US" dirty="0"/>
              <a:t>restart, they pick up where they left </a:t>
            </a:r>
            <a:r>
              <a:rPr lang="en-US" dirty="0" smtClean="0"/>
              <a:t>off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persistent programs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operating </a:t>
            </a:r>
            <a:r>
              <a:rPr lang="en-US" dirty="0"/>
              <a:t>systems, which run pretty much </a:t>
            </a:r>
            <a:r>
              <a:rPr lang="en-US" dirty="0" smtClean="0"/>
              <a:t>whenever a </a:t>
            </a:r>
            <a:r>
              <a:rPr lang="en-US" dirty="0"/>
              <a:t>computer is </a:t>
            </a:r>
            <a:r>
              <a:rPr lang="en-US" dirty="0" smtClean="0"/>
              <a:t>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/>
              <a:t>servers, which run all the time, waiting for requests to come </a:t>
            </a:r>
            <a:r>
              <a:rPr lang="en-US" dirty="0" smtClean="0"/>
              <a:t>in on </a:t>
            </a:r>
            <a:r>
              <a:rPr lang="en-US" dirty="0"/>
              <a:t>the </a:t>
            </a:r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simplest ways for programs to maintain their data is by reading and </a:t>
            </a:r>
            <a:r>
              <a:rPr lang="en-US" dirty="0" smtClean="0"/>
              <a:t>writing text files</a:t>
            </a:r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text file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sequence of characters stored on a permanent medium like a hard drive</a:t>
            </a:r>
            <a:r>
              <a:rPr lang="en-US" dirty="0" smtClean="0"/>
              <a:t>, flash </a:t>
            </a:r>
            <a:r>
              <a:rPr lang="en-US" dirty="0"/>
              <a:t>memory, or </a:t>
            </a:r>
            <a:r>
              <a:rPr lang="en-US" dirty="0" smtClean="0"/>
              <a:t>CD-ROM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compared to keyboard input from a human user, the main advantages of taking input data from a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set can be much </a:t>
            </a:r>
            <a:r>
              <a:rPr lang="en-US" dirty="0" smtClean="0"/>
              <a:t>larger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can be input much more quickly and with less chance of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can be used repeatedly with the same program or with different programs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9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 and Their Format 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Using a text editor such as Notepad or </a:t>
            </a:r>
            <a:r>
              <a:rPr lang="en-US" dirty="0" err="1"/>
              <a:t>TextEdit</a:t>
            </a:r>
            <a:r>
              <a:rPr lang="en-US" dirty="0"/>
              <a:t>, you can create, view, and save data in a text file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programs can output data to a text </a:t>
            </a:r>
            <a:r>
              <a:rPr lang="en-US" dirty="0" smtClean="0"/>
              <a:t>file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in a text file can be viewed as characters, words, numbers, or lines of text, depending on the text file’s format and on the purposes for which the data are </a:t>
            </a:r>
            <a:r>
              <a:rPr lang="en-US" dirty="0" smtClean="0"/>
              <a:t>used</a:t>
            </a:r>
          </a:p>
          <a:p>
            <a:endParaRPr lang="en-US" dirty="0"/>
          </a:p>
          <a:p>
            <a:r>
              <a:rPr lang="en-US" dirty="0"/>
              <a:t>All data output to or input from a text file must be strings</a:t>
            </a:r>
          </a:p>
          <a:p>
            <a:pPr lvl="1"/>
            <a:r>
              <a:rPr lang="en-US" dirty="0"/>
              <a:t>Numbers must be </a:t>
            </a:r>
            <a:r>
              <a:rPr lang="en-US" dirty="0" smtClean="0"/>
              <a:t>converted </a:t>
            </a:r>
            <a:r>
              <a:rPr lang="en-US" dirty="0"/>
              <a:t>to strings before output, and these strings must be converted back to numbers after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 and Their </a:t>
            </a:r>
            <a:r>
              <a:rPr lang="en-US" dirty="0" smtClean="0"/>
              <a:t>Format contd. 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text file containing six floating-point numbers might look like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34.6 	22.33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66.75 	77.12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21.44 	99.01 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examined with a text </a:t>
            </a:r>
            <a:r>
              <a:rPr lang="en-US" dirty="0" smtClean="0"/>
              <a:t>editor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format includes a space or a newline as a separator of items in the </a:t>
            </a:r>
            <a:r>
              <a:rPr lang="en-US" dirty="0" smtClean="0"/>
              <a:t>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2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Python’s </a:t>
            </a:r>
            <a:r>
              <a:rPr lang="en-US" dirty="0">
                <a:solidFill>
                  <a:srgbClr val="0070C0"/>
                </a:solidFill>
              </a:rPr>
              <a:t>open function</a:t>
            </a:r>
            <a:r>
              <a:rPr lang="en-US" dirty="0"/>
              <a:t>, which expects a file name  and a mode string as arguments, opens a connection to the file on disk and returns a file </a:t>
            </a:r>
            <a:r>
              <a:rPr lang="en-US" dirty="0" smtClean="0"/>
              <a:t>object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code opens a file object on a file named </a:t>
            </a:r>
            <a:r>
              <a:rPr lang="en-US" dirty="0">
                <a:solidFill>
                  <a:srgbClr val="0070C0"/>
                </a:solidFill>
              </a:rPr>
              <a:t>myfile.txt</a:t>
            </a:r>
            <a:r>
              <a:rPr lang="en-US" dirty="0"/>
              <a:t> for output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f = </a:t>
            </a:r>
            <a:r>
              <a:rPr lang="en-US" dirty="0">
                <a:solidFill>
                  <a:srgbClr val="00B050"/>
                </a:solidFill>
              </a:rPr>
              <a:t>open</a:t>
            </a:r>
            <a:r>
              <a:rPr lang="en-US" dirty="0">
                <a:solidFill>
                  <a:srgbClr val="C00000"/>
                </a:solidFill>
              </a:rPr>
              <a:t>("myfile.txt", 'w')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‘w'</a:t>
            </a:r>
            <a:r>
              <a:rPr lang="en-US" dirty="0" smtClean="0"/>
              <a:t> </a:t>
            </a:r>
            <a:r>
              <a:rPr lang="en-US" dirty="0"/>
              <a:t>indicates that this file </a:t>
            </a:r>
            <a:r>
              <a:rPr lang="en-US" dirty="0" smtClean="0"/>
              <a:t>is open </a:t>
            </a:r>
            <a:r>
              <a:rPr lang="en-US" dirty="0"/>
              <a:t>for </a:t>
            </a:r>
            <a:r>
              <a:rPr lang="en-US" dirty="0" smtClean="0"/>
              <a:t>writing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3657599"/>
            <a:ext cx="5534025" cy="17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</a:t>
            </a:r>
            <a:r>
              <a:rPr lang="en-US" dirty="0" smtClean="0"/>
              <a:t>File for Writing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40277"/>
          </a:xfrm>
        </p:spPr>
        <p:txBody>
          <a:bodyPr>
            <a:noAutofit/>
          </a:bodyPr>
          <a:lstStyle/>
          <a:p>
            <a:r>
              <a:rPr lang="en-US" dirty="0"/>
              <a:t>To write a file, </a:t>
            </a:r>
            <a:r>
              <a:rPr lang="en-US" dirty="0" smtClean="0"/>
              <a:t>open </a:t>
            </a:r>
            <a:r>
              <a:rPr lang="en-US" dirty="0"/>
              <a:t>it with mode 'w' as a second </a:t>
            </a:r>
            <a:r>
              <a:rPr lang="en-US" dirty="0" smtClean="0"/>
              <a:t>parameter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fout</a:t>
            </a:r>
            <a:r>
              <a:rPr lang="en-US" dirty="0">
                <a:solidFill>
                  <a:srgbClr val="C00000"/>
                </a:solidFill>
              </a:rPr>
              <a:t> = open('output.txt', '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C00000"/>
                </a:solidFill>
              </a:rPr>
              <a:t>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 </a:t>
            </a:r>
            <a:r>
              <a:rPr lang="en-US" dirty="0" err="1">
                <a:solidFill>
                  <a:srgbClr val="C00000"/>
                </a:solidFill>
              </a:rPr>
              <a:t>fout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&lt;open file 'output.txt', mode 'w' at 0xb7eb2410&gt;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file already exists, opening it in write mode clears out the old data and starts </a:t>
            </a:r>
            <a:r>
              <a:rPr lang="en-US" dirty="0" smtClean="0"/>
              <a:t>fresh</a:t>
            </a:r>
          </a:p>
          <a:p>
            <a:r>
              <a:rPr lang="en-US" dirty="0" smtClean="0"/>
              <a:t>If </a:t>
            </a:r>
            <a:r>
              <a:rPr lang="en-US" dirty="0"/>
              <a:t>the file doesn’t exist, a new one is </a:t>
            </a:r>
            <a:r>
              <a:rPr lang="en-US" dirty="0" smtClean="0"/>
              <a:t>created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1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1330</Words>
  <Application>Microsoft Office PowerPoint</Application>
  <PresentationFormat>Widescreen</PresentationFormat>
  <Paragraphs>188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Persistence</vt:lpstr>
      <vt:lpstr>Text Files </vt:lpstr>
      <vt:lpstr>Text Files and Their Format </vt:lpstr>
      <vt:lpstr>Text Files and Their Format contd. </vt:lpstr>
      <vt:lpstr>Opening a File</vt:lpstr>
      <vt:lpstr>Opening a File for Writing</vt:lpstr>
      <vt:lpstr>Writing Text to a File – write() </vt:lpstr>
      <vt:lpstr>Closing a File</vt:lpstr>
      <vt:lpstr>Writing Numbers to a File </vt:lpstr>
      <vt:lpstr>Writing Numbers to a File - Example </vt:lpstr>
      <vt:lpstr>Opening a File for Reading </vt:lpstr>
      <vt:lpstr>Reading Text from a File – read()</vt:lpstr>
      <vt:lpstr>Reading Text from a File – for loop</vt:lpstr>
      <vt:lpstr>Reading Text from a File – readline()</vt:lpstr>
      <vt:lpstr>Reading Numbers from a File</vt:lpstr>
      <vt:lpstr>Reading Numbers from a File – Example 1</vt:lpstr>
      <vt:lpstr>Reading Numbers from a File – Example 2</vt:lpstr>
      <vt:lpstr>Summary of File Operations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139</cp:revision>
  <dcterms:created xsi:type="dcterms:W3CDTF">2015-10-21T06:04:19Z</dcterms:created>
  <dcterms:modified xsi:type="dcterms:W3CDTF">2018-08-11T04:48:10Z</dcterms:modified>
</cp:coreProperties>
</file>