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38" r:id="rId3"/>
    <p:sldId id="281" r:id="rId4"/>
    <p:sldId id="282" r:id="rId5"/>
    <p:sldId id="330" r:id="rId6"/>
    <p:sldId id="343" r:id="rId7"/>
    <p:sldId id="341" r:id="rId8"/>
    <p:sldId id="342" r:id="rId9"/>
    <p:sldId id="347" r:id="rId10"/>
    <p:sldId id="345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27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Exception Handling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6726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Handling Multiple </a:t>
            </a:r>
            <a:r>
              <a:rPr lang="en-US" sz="4000" dirty="0" smtClean="0"/>
              <a:t>Exceptions - </a:t>
            </a:r>
            <a:r>
              <a:rPr lang="en-US" sz="40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10578"/>
            <a:ext cx="6925456" cy="4815588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try: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n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(input("Enter an integer:"))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quotient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(100/n)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print("100/{} = {}".format(</a:t>
            </a:r>
            <a:r>
              <a:rPr lang="en-US" sz="2200" dirty="0" err="1">
                <a:solidFill>
                  <a:srgbClr val="C00000"/>
                </a:solidFill>
              </a:rPr>
              <a:t>n,quotient</a:t>
            </a:r>
            <a:r>
              <a:rPr lang="en-US" sz="2200" dirty="0">
                <a:solidFill>
                  <a:srgbClr val="C00000"/>
                </a:solidFill>
              </a:rPr>
              <a:t>))</a:t>
            </a:r>
          </a:p>
          <a:p>
            <a:pPr marL="400050" lvl="1" indent="0">
              <a:buNone/>
            </a:pPr>
            <a:endParaRPr lang="en-US" sz="22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except</a:t>
            </a:r>
            <a:r>
              <a:rPr lang="en-US" sz="2200" dirty="0" smtClean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ValueError</a:t>
            </a:r>
            <a:r>
              <a:rPr lang="en-US" sz="2200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print("Invalid input. Please enter an integer")</a:t>
            </a:r>
          </a:p>
          <a:p>
            <a:pPr marL="400050" lvl="1" indent="0">
              <a:buNone/>
            </a:pPr>
            <a:endParaRPr lang="en-US" sz="22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except</a:t>
            </a:r>
            <a:r>
              <a:rPr lang="en-US" sz="2200" dirty="0" smtClean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ZeroDivisionError</a:t>
            </a:r>
            <a:r>
              <a:rPr lang="en-US" sz="2200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print("sorry. division by zero is not permitted")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print</a:t>
            </a:r>
            <a:r>
              <a:rPr lang="en-US" sz="2200" dirty="0">
                <a:solidFill>
                  <a:srgbClr val="C00000"/>
                </a:solidFill>
              </a:rPr>
              <a:t>("thanks")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692" y="1310577"/>
            <a:ext cx="5441431" cy="4815588"/>
          </a:xfrm>
          <a:ln>
            <a:solidFill>
              <a:schemeClr val="tx2"/>
            </a:solidFill>
          </a:ln>
        </p:spPr>
        <p:txBody>
          <a:bodyPr/>
          <a:lstStyle/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integer:</a:t>
            </a:r>
            <a:r>
              <a:rPr lang="en-US" sz="2200" dirty="0">
                <a:solidFill>
                  <a:srgbClr val="00B050"/>
                </a:solidFill>
              </a:rPr>
              <a:t>5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100/5 = 20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Enter </a:t>
            </a:r>
            <a:r>
              <a:rPr lang="en-US" sz="2200" dirty="0">
                <a:solidFill>
                  <a:srgbClr val="0070C0"/>
                </a:solidFill>
              </a:rPr>
              <a:t>an integer:</a:t>
            </a:r>
            <a:r>
              <a:rPr lang="en-US" sz="2200" dirty="0">
                <a:solidFill>
                  <a:srgbClr val="00B050"/>
                </a:solidFill>
              </a:rPr>
              <a:t>0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sorry. division by zero is </a:t>
            </a:r>
            <a:r>
              <a:rPr lang="en-US" sz="2200" dirty="0" smtClean="0">
                <a:solidFill>
                  <a:srgbClr val="0070C0"/>
                </a:solidFill>
              </a:rPr>
              <a:t>not permitted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thanks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Enter </a:t>
            </a:r>
            <a:r>
              <a:rPr lang="en-US" sz="2200" dirty="0">
                <a:solidFill>
                  <a:srgbClr val="0070C0"/>
                </a:solidFill>
              </a:rPr>
              <a:t>an integer</a:t>
            </a:r>
            <a:r>
              <a:rPr lang="en-US" sz="2200" dirty="0" smtClean="0">
                <a:solidFill>
                  <a:srgbClr val="0070C0"/>
                </a:solidFill>
              </a:rPr>
              <a:t>:</a:t>
            </a:r>
            <a:r>
              <a:rPr lang="en-US" sz="2200" dirty="0" smtClean="0">
                <a:solidFill>
                  <a:srgbClr val="00B050"/>
                </a:solidFill>
              </a:rPr>
              <a:t> hi</a:t>
            </a:r>
            <a:endParaRPr lang="en-US" sz="22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Invalid input. Please enter an integer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Handling Multiple Exceptions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3"/>
            <a:ext cx="10972800" cy="5400439"/>
          </a:xfrm>
        </p:spPr>
        <p:txBody>
          <a:bodyPr>
            <a:noAutofit/>
          </a:bodyPr>
          <a:lstStyle/>
          <a:p>
            <a:r>
              <a:rPr lang="en-US" dirty="0" smtClean="0"/>
              <a:t>Consider the case of handling 2 or more exceptions in a common manner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200" dirty="0" smtClean="0">
                <a:solidFill>
                  <a:srgbClr val="00B050"/>
                </a:solidFill>
              </a:rPr>
              <a:t>try:	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	…	</a:t>
            </a:r>
            <a:r>
              <a:rPr lang="en-US" dirty="0" smtClean="0">
                <a:solidFill>
                  <a:srgbClr val="002060"/>
                </a:solidFill>
              </a:rPr>
              <a:t># try block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except exceptionName1:</a:t>
            </a:r>
          </a:p>
          <a:p>
            <a:pPr marL="457200" lvl="1" indent="0">
              <a:buNone/>
            </a:pPr>
            <a:r>
              <a:rPr lang="en-US" dirty="0" smtClean="0"/>
              <a:t>	…	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exception handler for Exception1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except </a:t>
            </a:r>
            <a:r>
              <a:rPr lang="en-US" dirty="0" smtClean="0">
                <a:solidFill>
                  <a:srgbClr val="00B050"/>
                </a:solidFill>
              </a:rPr>
              <a:t>exceptionName2: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	…	</a:t>
            </a:r>
            <a:r>
              <a:rPr lang="en-US" dirty="0">
                <a:solidFill>
                  <a:srgbClr val="002060"/>
                </a:solidFill>
              </a:rPr>
              <a:t># exception handler for </a:t>
            </a:r>
            <a:r>
              <a:rPr lang="en-US" dirty="0" smtClean="0">
                <a:solidFill>
                  <a:srgbClr val="002060"/>
                </a:solidFill>
              </a:rPr>
              <a:t>Exception2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except </a:t>
            </a:r>
            <a:r>
              <a:rPr lang="en-US" dirty="0" smtClean="0">
                <a:solidFill>
                  <a:srgbClr val="00B050"/>
                </a:solidFill>
              </a:rPr>
              <a:t>exceptionName3: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	…	</a:t>
            </a:r>
            <a:r>
              <a:rPr lang="en-US" dirty="0">
                <a:solidFill>
                  <a:srgbClr val="002060"/>
                </a:solidFill>
              </a:rPr>
              <a:t># exception handler for </a:t>
            </a:r>
            <a:r>
              <a:rPr lang="en-US" dirty="0" smtClean="0">
                <a:solidFill>
                  <a:srgbClr val="002060"/>
                </a:solidFill>
              </a:rPr>
              <a:t>Exception3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…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Common Handling Multiple </a:t>
            </a:r>
            <a:r>
              <a:rPr lang="en-US" sz="4000" dirty="0" smtClean="0"/>
              <a:t>Exceptions - </a:t>
            </a:r>
            <a:r>
              <a:rPr lang="en-US" sz="40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734" y="1600202"/>
            <a:ext cx="6520722" cy="4525963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try: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n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(input("Enter an integer:"))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quotient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(100/n)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print("100/{} = {}".format(</a:t>
            </a:r>
            <a:r>
              <a:rPr lang="en-US" sz="2200" dirty="0" err="1">
                <a:solidFill>
                  <a:srgbClr val="C00000"/>
                </a:solidFill>
              </a:rPr>
              <a:t>n,quotient</a:t>
            </a:r>
            <a:r>
              <a:rPr lang="en-US" sz="2200" dirty="0">
                <a:solidFill>
                  <a:srgbClr val="C00000"/>
                </a:solidFill>
              </a:rPr>
              <a:t>))</a:t>
            </a:r>
          </a:p>
          <a:p>
            <a:pPr marL="400050" lvl="1" indent="0">
              <a:buNone/>
            </a:pPr>
            <a:endParaRPr lang="en-US" sz="22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except 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err="1">
                <a:solidFill>
                  <a:srgbClr val="C00000"/>
                </a:solidFill>
              </a:rPr>
              <a:t>ValueError,ZeroDivisionError</a:t>
            </a:r>
            <a:r>
              <a:rPr lang="en-US" sz="2200" dirty="0">
                <a:solidFill>
                  <a:srgbClr val="C00000"/>
                </a:solidFill>
              </a:rPr>
              <a:t>):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print("Unable to calculate")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print</a:t>
            </a:r>
            <a:r>
              <a:rPr lang="en-US" sz="2200" dirty="0">
                <a:solidFill>
                  <a:srgbClr val="C00000"/>
                </a:solidFill>
              </a:rPr>
              <a:t>("thanks")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692" y="1310577"/>
            <a:ext cx="5441431" cy="4815588"/>
          </a:xfrm>
          <a:ln>
            <a:solidFill>
              <a:schemeClr val="tx2"/>
            </a:solidFill>
          </a:ln>
        </p:spPr>
        <p:txBody>
          <a:bodyPr/>
          <a:lstStyle/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integer:</a:t>
            </a:r>
            <a:r>
              <a:rPr lang="en-US" sz="2200" dirty="0">
                <a:solidFill>
                  <a:srgbClr val="00B050"/>
                </a:solidFill>
              </a:rPr>
              <a:t>5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100/5 = 20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Enter </a:t>
            </a:r>
            <a:r>
              <a:rPr lang="en-US" sz="2200" dirty="0">
                <a:solidFill>
                  <a:srgbClr val="0070C0"/>
                </a:solidFill>
              </a:rPr>
              <a:t>an integer:</a:t>
            </a:r>
            <a:r>
              <a:rPr lang="en-US" sz="2200" dirty="0">
                <a:solidFill>
                  <a:srgbClr val="00B050"/>
                </a:solidFill>
              </a:rPr>
              <a:t>0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Unable to </a:t>
            </a:r>
            <a:r>
              <a:rPr lang="en-US" sz="2200" dirty="0" smtClean="0">
                <a:solidFill>
                  <a:srgbClr val="0070C0"/>
                </a:solidFill>
              </a:rPr>
              <a:t>calculate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thanks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Enter </a:t>
            </a:r>
            <a:r>
              <a:rPr lang="en-US" sz="2200" dirty="0">
                <a:solidFill>
                  <a:srgbClr val="0070C0"/>
                </a:solidFill>
              </a:rPr>
              <a:t>an integer</a:t>
            </a:r>
            <a:r>
              <a:rPr lang="en-US" sz="2200" dirty="0" smtClean="0">
                <a:solidFill>
                  <a:srgbClr val="0070C0"/>
                </a:solidFill>
              </a:rPr>
              <a:t>:</a:t>
            </a:r>
            <a:r>
              <a:rPr lang="en-US" sz="2200" dirty="0" smtClean="0">
                <a:solidFill>
                  <a:srgbClr val="00B050"/>
                </a:solidFill>
              </a:rPr>
              <a:t> hi</a:t>
            </a:r>
            <a:endParaRPr lang="en-US" sz="22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Unable to </a:t>
            </a:r>
            <a:r>
              <a:rPr lang="en-US" sz="2200" dirty="0" smtClean="0">
                <a:solidFill>
                  <a:srgbClr val="0070C0"/>
                </a:solidFill>
              </a:rPr>
              <a:t>calculate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thanks</a:t>
            </a:r>
            <a:endParaRPr lang="en-US" sz="22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Handling All </a:t>
            </a:r>
            <a:r>
              <a:rPr lang="en-US" sz="4000" dirty="0" smtClean="0"/>
              <a:t>Exceptions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4" y="1600202"/>
            <a:ext cx="6595672" cy="4525963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try: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n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(input("Enter an integer:"))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quotient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(100/n)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print("100/{} = {}".format(</a:t>
            </a:r>
            <a:r>
              <a:rPr lang="en-US" sz="2200" dirty="0" err="1">
                <a:solidFill>
                  <a:srgbClr val="C00000"/>
                </a:solidFill>
              </a:rPr>
              <a:t>n,quotient</a:t>
            </a:r>
            <a:r>
              <a:rPr lang="en-US" sz="2200" dirty="0">
                <a:solidFill>
                  <a:srgbClr val="C00000"/>
                </a:solidFill>
              </a:rPr>
              <a:t>))</a:t>
            </a:r>
          </a:p>
          <a:p>
            <a:pPr marL="400050" lvl="1" indent="0">
              <a:buNone/>
            </a:pPr>
            <a:endParaRPr lang="en-US" sz="22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except</a:t>
            </a:r>
            <a:r>
              <a:rPr lang="en-US" sz="2200" b="1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    </a:t>
            </a:r>
            <a:r>
              <a:rPr lang="en-US" sz="2200" dirty="0">
                <a:solidFill>
                  <a:srgbClr val="C00000"/>
                </a:solidFill>
              </a:rPr>
              <a:t>print("Unable to calculate")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print</a:t>
            </a:r>
            <a:r>
              <a:rPr lang="en-US" sz="2200" dirty="0">
                <a:solidFill>
                  <a:srgbClr val="C00000"/>
                </a:solidFill>
              </a:rPr>
              <a:t>("thanks")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692" y="1310577"/>
            <a:ext cx="5441431" cy="4815588"/>
          </a:xfrm>
          <a:ln>
            <a:solidFill>
              <a:schemeClr val="tx2"/>
            </a:solidFill>
          </a:ln>
        </p:spPr>
        <p:txBody>
          <a:bodyPr/>
          <a:lstStyle/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integer:</a:t>
            </a:r>
            <a:r>
              <a:rPr lang="en-US" sz="2200" dirty="0">
                <a:solidFill>
                  <a:srgbClr val="00B050"/>
                </a:solidFill>
              </a:rPr>
              <a:t>5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100/5 = 20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Enter </a:t>
            </a:r>
            <a:r>
              <a:rPr lang="en-US" sz="2200" dirty="0">
                <a:solidFill>
                  <a:srgbClr val="0070C0"/>
                </a:solidFill>
              </a:rPr>
              <a:t>an integer:</a:t>
            </a:r>
            <a:r>
              <a:rPr lang="en-US" sz="2200" dirty="0">
                <a:solidFill>
                  <a:srgbClr val="00B050"/>
                </a:solidFill>
              </a:rPr>
              <a:t>0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Unable to </a:t>
            </a:r>
            <a:r>
              <a:rPr lang="en-US" sz="2200" dirty="0" smtClean="0">
                <a:solidFill>
                  <a:srgbClr val="0070C0"/>
                </a:solidFill>
              </a:rPr>
              <a:t>calculate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thanks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Enter </a:t>
            </a:r>
            <a:r>
              <a:rPr lang="en-US" sz="2200" dirty="0">
                <a:solidFill>
                  <a:srgbClr val="0070C0"/>
                </a:solidFill>
              </a:rPr>
              <a:t>an integer</a:t>
            </a:r>
            <a:r>
              <a:rPr lang="en-US" sz="2200" dirty="0" smtClean="0">
                <a:solidFill>
                  <a:srgbClr val="0070C0"/>
                </a:solidFill>
              </a:rPr>
              <a:t>:</a:t>
            </a:r>
            <a:r>
              <a:rPr lang="en-US" sz="2200" dirty="0" smtClean="0">
                <a:solidFill>
                  <a:srgbClr val="00B050"/>
                </a:solidFill>
              </a:rPr>
              <a:t> hi</a:t>
            </a:r>
            <a:endParaRPr lang="en-US" sz="22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Unable to </a:t>
            </a:r>
            <a:r>
              <a:rPr lang="en-US" sz="2200" dirty="0" smtClean="0">
                <a:solidFill>
                  <a:srgbClr val="0070C0"/>
                </a:solidFill>
              </a:rPr>
              <a:t>calculate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thanks</a:t>
            </a:r>
            <a:endParaRPr lang="en-US" sz="22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Exception </a:t>
            </a:r>
            <a:r>
              <a:rPr lang="en-US" sz="4000" dirty="0" smtClean="0"/>
              <a:t>Instances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725" y="1600202"/>
            <a:ext cx="6505731" cy="4525963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try: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n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(input("Enter an integer:"))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quotient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(100/n)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print("100/{} = {}".format(</a:t>
            </a:r>
            <a:r>
              <a:rPr lang="en-US" sz="2200" dirty="0" err="1">
                <a:solidFill>
                  <a:srgbClr val="C00000"/>
                </a:solidFill>
              </a:rPr>
              <a:t>n,quotient</a:t>
            </a:r>
            <a:r>
              <a:rPr lang="en-US" sz="2200" dirty="0">
                <a:solidFill>
                  <a:srgbClr val="C00000"/>
                </a:solidFill>
              </a:rPr>
              <a:t>))</a:t>
            </a:r>
          </a:p>
          <a:p>
            <a:pPr marL="400050" lvl="1" indent="0">
              <a:buNone/>
            </a:pPr>
            <a:endParaRPr lang="en-US" sz="22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except </a:t>
            </a:r>
            <a:r>
              <a:rPr lang="en-US" sz="2200" b="1" dirty="0">
                <a:solidFill>
                  <a:srgbClr val="C00000"/>
                </a:solidFill>
              </a:rPr>
              <a:t>Exception </a:t>
            </a:r>
            <a:r>
              <a:rPr lang="en-US" sz="2200" dirty="0">
                <a:solidFill>
                  <a:srgbClr val="C00000"/>
                </a:solidFill>
              </a:rPr>
              <a:t>as e</a:t>
            </a:r>
            <a:r>
              <a:rPr lang="en-US" sz="2200" b="1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    </a:t>
            </a:r>
            <a:r>
              <a:rPr lang="en-US" sz="2200" dirty="0">
                <a:solidFill>
                  <a:srgbClr val="C00000"/>
                </a:solidFill>
              </a:rPr>
              <a:t>print("Unable to calculate")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print("</a:t>
            </a:r>
            <a:r>
              <a:rPr lang="en-US" sz="2200" dirty="0" err="1">
                <a:solidFill>
                  <a:srgbClr val="C00000"/>
                </a:solidFill>
              </a:rPr>
              <a:t>details:",e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print</a:t>
            </a:r>
            <a:r>
              <a:rPr lang="en-US" sz="2200" dirty="0">
                <a:solidFill>
                  <a:srgbClr val="C00000"/>
                </a:solidFill>
              </a:rPr>
              <a:t>("thanks")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0577"/>
            <a:ext cx="5834923" cy="4815588"/>
          </a:xfrm>
          <a:ln>
            <a:solidFill>
              <a:schemeClr val="tx2"/>
            </a:solidFill>
          </a:ln>
        </p:spPr>
        <p:txBody>
          <a:bodyPr/>
          <a:lstStyle/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</a:t>
            </a:r>
            <a:r>
              <a:rPr lang="en-US" sz="2200" dirty="0" smtClean="0">
                <a:solidFill>
                  <a:srgbClr val="0070C0"/>
                </a:solidFill>
              </a:rPr>
              <a:t>: </a:t>
            </a:r>
            <a:r>
              <a:rPr lang="en-US" sz="2200" dirty="0" smtClean="0">
                <a:solidFill>
                  <a:srgbClr val="00B050"/>
                </a:solidFill>
              </a:rPr>
              <a:t>0</a:t>
            </a:r>
            <a:endParaRPr lang="en-US" sz="22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Unable to calculate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details: division by zero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</a:t>
            </a:r>
            <a:r>
              <a:rPr lang="en-US" sz="2200" dirty="0" smtClean="0">
                <a:solidFill>
                  <a:srgbClr val="0070C0"/>
                </a:solidFill>
              </a:rPr>
              <a:t>hanks</a:t>
            </a:r>
          </a:p>
          <a:p>
            <a:pPr marL="400050" lvl="1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</a:t>
            </a:r>
            <a:r>
              <a:rPr lang="en-US" sz="2200" dirty="0" smtClean="0">
                <a:solidFill>
                  <a:srgbClr val="0070C0"/>
                </a:solidFill>
              </a:rPr>
              <a:t>: </a:t>
            </a:r>
            <a:r>
              <a:rPr lang="en-US" sz="2200" dirty="0" smtClean="0">
                <a:solidFill>
                  <a:srgbClr val="00B050"/>
                </a:solidFill>
              </a:rPr>
              <a:t>hi</a:t>
            </a:r>
            <a:endParaRPr lang="en-US" sz="22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Unable to calculate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details: invalid literal for </a:t>
            </a:r>
            <a:r>
              <a:rPr lang="en-US" sz="2200" dirty="0" err="1">
                <a:solidFill>
                  <a:srgbClr val="0070C0"/>
                </a:solidFill>
              </a:rPr>
              <a:t>int</a:t>
            </a:r>
            <a:r>
              <a:rPr lang="en-US" sz="2200" dirty="0">
                <a:solidFill>
                  <a:srgbClr val="0070C0"/>
                </a:solidFill>
              </a:rPr>
              <a:t>() with base 10: 'hi'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758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/>
              <a:t>else</a:t>
            </a:r>
            <a:r>
              <a:rPr lang="en-US" sz="4000" dirty="0" smtClean="0"/>
              <a:t> </a:t>
            </a:r>
            <a:r>
              <a:rPr lang="en-US" sz="4000" dirty="0" smtClean="0"/>
              <a:t>Clause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715" y="1310578"/>
            <a:ext cx="7225259" cy="4815588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try: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n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(input("Enter an integer:"))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quotient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(100/n)</a:t>
            </a:r>
          </a:p>
          <a:p>
            <a:pPr marL="400050" lvl="1" indent="0">
              <a:buNone/>
            </a:pPr>
            <a:endParaRPr lang="en-US" sz="22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except:	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    </a:t>
            </a:r>
            <a:r>
              <a:rPr lang="en-US" sz="2200" dirty="0">
                <a:solidFill>
                  <a:srgbClr val="C00000"/>
                </a:solidFill>
              </a:rPr>
              <a:t>print("Unable to calculate")</a:t>
            </a:r>
          </a:p>
          <a:p>
            <a:pPr marL="400050" lvl="1" indent="0">
              <a:buNone/>
            </a:pPr>
            <a:endParaRPr lang="en-US" sz="22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else:	</a:t>
            </a:r>
            <a:r>
              <a:rPr lang="en-US" sz="2200" dirty="0">
                <a:solidFill>
                  <a:srgbClr val="002060"/>
                </a:solidFill>
              </a:rPr>
              <a:t># if there are no exceptions in the try </a:t>
            </a:r>
            <a:r>
              <a:rPr lang="en-US" sz="2200" dirty="0" smtClean="0">
                <a:solidFill>
                  <a:srgbClr val="002060"/>
                </a:solidFill>
              </a:rPr>
              <a:t>		# block </a:t>
            </a:r>
            <a:r>
              <a:rPr lang="en-US" sz="2200" dirty="0">
                <a:solidFill>
                  <a:srgbClr val="002060"/>
                </a:solidFill>
              </a:rPr>
              <a:t>, else block is executed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    </a:t>
            </a:r>
            <a:r>
              <a:rPr lang="en-US" sz="2200" dirty="0">
                <a:solidFill>
                  <a:srgbClr val="C00000"/>
                </a:solidFill>
              </a:rPr>
              <a:t>print("100/{} = {}".format(</a:t>
            </a:r>
            <a:r>
              <a:rPr lang="en-US" sz="2200" dirty="0" err="1">
                <a:solidFill>
                  <a:srgbClr val="C00000"/>
                </a:solidFill>
              </a:rPr>
              <a:t>n,quotient</a:t>
            </a:r>
            <a:r>
              <a:rPr lang="en-US" sz="2200" dirty="0">
                <a:solidFill>
                  <a:srgbClr val="C00000"/>
                </a:solidFill>
              </a:rPr>
              <a:t>))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print</a:t>
            </a:r>
            <a:r>
              <a:rPr lang="en-US" sz="2200" dirty="0">
                <a:solidFill>
                  <a:srgbClr val="C00000"/>
                </a:solidFill>
              </a:rPr>
              <a:t>("thanks")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9895" y="1310577"/>
            <a:ext cx="4227228" cy="4815588"/>
          </a:xfrm>
          <a:ln>
            <a:solidFill>
              <a:schemeClr val="tx2"/>
            </a:solidFill>
          </a:ln>
        </p:spPr>
        <p:txBody>
          <a:bodyPr/>
          <a:lstStyle/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integer:</a:t>
            </a:r>
            <a:r>
              <a:rPr lang="en-US" sz="2200" dirty="0">
                <a:solidFill>
                  <a:srgbClr val="00B050"/>
                </a:solidFill>
              </a:rPr>
              <a:t>5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100/5 = 20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  <a:p>
            <a:pPr marL="400050" lvl="1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integer:</a:t>
            </a:r>
            <a:r>
              <a:rPr lang="en-US" sz="2200" dirty="0">
                <a:solidFill>
                  <a:srgbClr val="00B050"/>
                </a:solidFill>
              </a:rPr>
              <a:t>0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Unable to calculate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  <a:p>
            <a:pPr marL="400050" lvl="1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integer:</a:t>
            </a:r>
            <a:r>
              <a:rPr lang="en-US" sz="2200" dirty="0">
                <a:solidFill>
                  <a:srgbClr val="00B050"/>
                </a:solidFill>
              </a:rPr>
              <a:t> hi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Unable to calculate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118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/>
              <a:t>finally </a:t>
            </a:r>
            <a:r>
              <a:rPr lang="en-US" sz="4000" dirty="0" smtClean="0"/>
              <a:t>Clause - </a:t>
            </a:r>
            <a:r>
              <a:rPr lang="en-US" sz="40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10578"/>
            <a:ext cx="6620654" cy="4815588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try: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    </a:t>
            </a:r>
            <a:r>
              <a:rPr lang="en-US" sz="2200" dirty="0">
                <a:solidFill>
                  <a:srgbClr val="C00000"/>
                </a:solidFill>
              </a:rPr>
              <a:t>n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(input("Enter an integer:"))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quotient = </a:t>
            </a:r>
            <a:r>
              <a:rPr lang="en-US" sz="2200" dirty="0" err="1" smtClean="0">
                <a:solidFill>
                  <a:srgbClr val="C00000"/>
                </a:solidFill>
              </a:rPr>
              <a:t>int</a:t>
            </a:r>
            <a:r>
              <a:rPr lang="en-US" sz="2200" dirty="0" smtClean="0">
                <a:solidFill>
                  <a:srgbClr val="C00000"/>
                </a:solidFill>
              </a:rPr>
              <a:t>(100/n)</a:t>
            </a: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except</a:t>
            </a:r>
            <a:r>
              <a:rPr lang="en-US" sz="2200" b="1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    </a:t>
            </a:r>
            <a:r>
              <a:rPr lang="en-US" sz="2200" dirty="0">
                <a:solidFill>
                  <a:srgbClr val="C00000"/>
                </a:solidFill>
              </a:rPr>
              <a:t>print("Unable to calculate")</a:t>
            </a: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else</a:t>
            </a:r>
            <a:r>
              <a:rPr lang="en-US" sz="2200" b="1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print("100/{} = {}".format(</a:t>
            </a:r>
            <a:r>
              <a:rPr lang="en-US" sz="2200" dirty="0" err="1">
                <a:solidFill>
                  <a:srgbClr val="C00000"/>
                </a:solidFill>
              </a:rPr>
              <a:t>n,quotient</a:t>
            </a:r>
            <a:r>
              <a:rPr lang="en-US" sz="2200" dirty="0">
                <a:solidFill>
                  <a:srgbClr val="C00000"/>
                </a:solidFill>
              </a:rPr>
              <a:t>))</a:t>
            </a:r>
          </a:p>
          <a:p>
            <a:pPr marL="400050" lvl="1" indent="0">
              <a:buNone/>
            </a:pPr>
            <a:endParaRPr lang="en-US" sz="22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finally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  <a:r>
              <a:rPr lang="en-US" sz="2200" dirty="0">
                <a:solidFill>
                  <a:srgbClr val="002060"/>
                </a:solidFill>
              </a:rPr>
              <a:t># </a:t>
            </a:r>
            <a:r>
              <a:rPr lang="en-US" sz="2200" dirty="0" smtClean="0">
                <a:solidFill>
                  <a:srgbClr val="002060"/>
                </a:solidFill>
              </a:rPr>
              <a:t>guarantee the execution of its contents 	      </a:t>
            </a:r>
            <a:r>
              <a:rPr lang="en-US" sz="2200" dirty="0" smtClean="0">
                <a:solidFill>
                  <a:srgbClr val="002060"/>
                </a:solidFill>
              </a:rPr>
              <a:t>		# </a:t>
            </a:r>
            <a:r>
              <a:rPr lang="en-US" sz="2200" dirty="0" smtClean="0">
                <a:solidFill>
                  <a:srgbClr val="002060"/>
                </a:solidFill>
              </a:rPr>
              <a:t>in all cases</a:t>
            </a:r>
            <a:endParaRPr lang="en-US" sz="2200" b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print</a:t>
            </a:r>
            <a:r>
              <a:rPr lang="en-US" sz="2200" dirty="0">
                <a:solidFill>
                  <a:srgbClr val="C00000"/>
                </a:solidFill>
              </a:rPr>
              <a:t>("thanks")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977" y="1310577"/>
            <a:ext cx="4352146" cy="4815588"/>
          </a:xfrm>
          <a:ln>
            <a:solidFill>
              <a:schemeClr val="tx2"/>
            </a:solidFill>
          </a:ln>
        </p:spPr>
        <p:txBody>
          <a:bodyPr/>
          <a:lstStyle/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integer:</a:t>
            </a:r>
            <a:r>
              <a:rPr lang="en-US" sz="2200" dirty="0">
                <a:solidFill>
                  <a:srgbClr val="00B050"/>
                </a:solidFill>
              </a:rPr>
              <a:t>5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100/5 = 20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  <a:p>
            <a:pPr marL="400050" lvl="1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integer:</a:t>
            </a:r>
            <a:r>
              <a:rPr lang="en-US" sz="2200" dirty="0">
                <a:solidFill>
                  <a:srgbClr val="00B050"/>
                </a:solidFill>
              </a:rPr>
              <a:t>0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Unable to calculate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  <a:p>
            <a:pPr marL="400050" lvl="1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integer:</a:t>
            </a:r>
            <a:r>
              <a:rPr lang="en-US" sz="2200" dirty="0">
                <a:solidFill>
                  <a:srgbClr val="00B050"/>
                </a:solidFill>
              </a:rPr>
              <a:t> hi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Unable to calculate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089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final syntax of exception handling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       try</a:t>
            </a:r>
            <a:r>
              <a:rPr lang="en-US" sz="2200" dirty="0">
                <a:solidFill>
                  <a:srgbClr val="00B050"/>
                </a:solidFill>
              </a:rPr>
              <a:t>: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	…	</a:t>
            </a:r>
            <a:r>
              <a:rPr lang="en-US" dirty="0">
                <a:solidFill>
                  <a:srgbClr val="002060"/>
                </a:solidFill>
              </a:rPr>
              <a:t># try block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except: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	…	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except </a:t>
            </a:r>
            <a:r>
              <a:rPr lang="en-US" dirty="0">
                <a:solidFill>
                  <a:srgbClr val="002060"/>
                </a:solidFill>
              </a:rPr>
              <a:t>block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else: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	…	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else </a:t>
            </a:r>
            <a:r>
              <a:rPr lang="en-US" dirty="0">
                <a:solidFill>
                  <a:srgbClr val="002060"/>
                </a:solidFill>
              </a:rPr>
              <a:t>block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finally: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	…	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finally </a:t>
            </a:r>
            <a:r>
              <a:rPr lang="en-US" dirty="0">
                <a:solidFill>
                  <a:srgbClr val="002060"/>
                </a:solidFill>
              </a:rPr>
              <a:t>block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Exceptions can be monitored using the </a:t>
            </a:r>
            <a:r>
              <a:rPr lang="en-US" i="1" dirty="0" smtClean="0"/>
              <a:t>try</a:t>
            </a:r>
            <a:r>
              <a:rPr lang="en-US" dirty="0" smtClean="0"/>
              <a:t> block</a:t>
            </a:r>
          </a:p>
          <a:p>
            <a:r>
              <a:rPr lang="en-US" sz="2400" dirty="0" smtClean="0"/>
              <a:t>Exceptions can be caught and processed using the </a:t>
            </a:r>
            <a:r>
              <a:rPr lang="en-US" sz="2400" i="1" dirty="0" smtClean="0"/>
              <a:t>catch</a:t>
            </a:r>
            <a:r>
              <a:rPr lang="en-US" sz="2400" dirty="0" smtClean="0"/>
              <a:t> block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except</a:t>
            </a:r>
            <a:r>
              <a:rPr lang="en-US" dirty="0" smtClean="0"/>
              <a:t> block is capable of handling all the sub classes of the exception type</a:t>
            </a:r>
            <a:endParaRPr lang="en-US" sz="2400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else </a:t>
            </a:r>
            <a:r>
              <a:rPr lang="en-US" dirty="0" smtClean="0"/>
              <a:t>clause allows unmonitored code to exist along with monitored code</a:t>
            </a:r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finally</a:t>
            </a:r>
            <a:r>
              <a:rPr lang="en-US" sz="2400" dirty="0" smtClean="0"/>
              <a:t> clause provides an opportunity to clean up irrespective of whether an exception occurs or not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04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Understand the exception handling block and process exceptions that occur</a:t>
            </a:r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Types of errors in programs</a:t>
            </a:r>
          </a:p>
          <a:p>
            <a:r>
              <a:rPr lang="en-US" sz="2400" dirty="0" smtClean="0"/>
              <a:t>Handling exceptions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8"/>
          </a:xfrm>
        </p:spPr>
        <p:txBody>
          <a:bodyPr>
            <a:noAutofit/>
          </a:bodyPr>
          <a:lstStyle/>
          <a:p>
            <a:r>
              <a:rPr lang="en-US" sz="2200" dirty="0" smtClean="0"/>
              <a:t>Python </a:t>
            </a:r>
            <a:r>
              <a:rPr lang="en-US" sz="2200" dirty="0"/>
              <a:t>can only execute a program if the syntax is correct; otherwise, the interpreter </a:t>
            </a:r>
            <a:r>
              <a:rPr lang="en-US" sz="2200" dirty="0" smtClean="0"/>
              <a:t>displays an </a:t>
            </a:r>
            <a:r>
              <a:rPr lang="en-US" sz="2200" dirty="0"/>
              <a:t>error </a:t>
            </a:r>
            <a:r>
              <a:rPr lang="en-US" sz="2200" dirty="0" smtClean="0"/>
              <a:t>message</a:t>
            </a:r>
          </a:p>
          <a:p>
            <a:r>
              <a:rPr lang="en-US" sz="2200" dirty="0" smtClean="0">
                <a:solidFill>
                  <a:srgbClr val="002060"/>
                </a:solidFill>
              </a:rPr>
              <a:t>Syntax</a:t>
            </a:r>
            <a:r>
              <a:rPr lang="en-US" sz="2200" b="1" dirty="0" smtClean="0"/>
              <a:t> </a:t>
            </a:r>
            <a:r>
              <a:rPr lang="en-US" sz="2200" dirty="0"/>
              <a:t>refers to the structure of a program and the rules about </a:t>
            </a:r>
            <a:r>
              <a:rPr lang="en-US" sz="2200" dirty="0" smtClean="0"/>
              <a:t>that structure</a:t>
            </a:r>
          </a:p>
          <a:p>
            <a:r>
              <a:rPr lang="en-US" sz="2200" dirty="0" smtClean="0"/>
              <a:t>E.g.,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3 </a:t>
            </a:r>
            <a:r>
              <a:rPr lang="en-US" dirty="0" smtClean="0">
                <a:solidFill>
                  <a:srgbClr val="C00000"/>
                </a:solidFill>
              </a:rPr>
              <a:t>+	</a:t>
            </a:r>
            <a:r>
              <a:rPr lang="en-US" dirty="0" smtClean="0">
                <a:solidFill>
                  <a:srgbClr val="002060"/>
                </a:solidFill>
              </a:rPr>
              <a:t>#forget to add second number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SyntaxError</a:t>
            </a:r>
            <a:r>
              <a:rPr lang="en-US" dirty="0">
                <a:solidFill>
                  <a:srgbClr val="0070C0"/>
                </a:solidFill>
              </a:rPr>
              <a:t>: invalid </a:t>
            </a:r>
            <a:r>
              <a:rPr lang="en-US" dirty="0" smtClean="0">
                <a:solidFill>
                  <a:srgbClr val="0070C0"/>
                </a:solidFill>
              </a:rPr>
              <a:t>syntax</a:t>
            </a:r>
          </a:p>
          <a:p>
            <a:r>
              <a:rPr lang="en-US" sz="2200" dirty="0" smtClean="0">
                <a:solidFill>
                  <a:srgbClr val="002060"/>
                </a:solidFill>
              </a:rPr>
              <a:t>E.g.,</a:t>
            </a:r>
            <a:r>
              <a:rPr lang="en-US" b="1" dirty="0" smtClean="0"/>
              <a:t>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length=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(input("Enter the length:"))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Enter the length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B050"/>
                </a:solidFill>
              </a:rPr>
              <a:t>44</a:t>
            </a:r>
            <a:endParaRPr lang="en-US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print(</a:t>
            </a:r>
            <a:r>
              <a:rPr lang="en-US" dirty="0" err="1">
                <a:solidFill>
                  <a:srgbClr val="C00000"/>
                </a:solidFill>
              </a:rPr>
              <a:t>lenth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Traceback</a:t>
            </a:r>
            <a:r>
              <a:rPr lang="en-US" dirty="0">
                <a:solidFill>
                  <a:srgbClr val="0070C0"/>
                </a:solidFill>
              </a:rPr>
              <a:t> (most recent call last):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File "&lt;</a:t>
            </a:r>
            <a:r>
              <a:rPr lang="en-US" dirty="0" err="1">
                <a:solidFill>
                  <a:srgbClr val="0070C0"/>
                </a:solidFill>
              </a:rPr>
              <a:t>stdin</a:t>
            </a:r>
            <a:r>
              <a:rPr lang="en-US" dirty="0">
                <a:solidFill>
                  <a:srgbClr val="0070C0"/>
                </a:solidFill>
              </a:rPr>
              <a:t>&gt;", line 1, in &lt;module&gt;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NameError</a:t>
            </a:r>
            <a:r>
              <a:rPr lang="en-US" dirty="0">
                <a:solidFill>
                  <a:srgbClr val="0070C0"/>
                </a:solidFill>
              </a:rPr>
              <a:t>: name '</a:t>
            </a:r>
            <a:r>
              <a:rPr lang="en-US" dirty="0" err="1">
                <a:solidFill>
                  <a:srgbClr val="0070C0"/>
                </a:solidFill>
              </a:rPr>
              <a:t>lenth</a:t>
            </a:r>
            <a:r>
              <a:rPr lang="en-US" dirty="0">
                <a:solidFill>
                  <a:srgbClr val="0070C0"/>
                </a:solidFill>
              </a:rPr>
              <a:t>' is not defined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14450"/>
            <a:ext cx="10972800" cy="4811716"/>
          </a:xfrm>
        </p:spPr>
        <p:txBody>
          <a:bodyPr>
            <a:no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there is a semantic error in </a:t>
            </a:r>
            <a:r>
              <a:rPr lang="en-US" dirty="0" smtClean="0"/>
              <a:t>the </a:t>
            </a:r>
            <a:r>
              <a:rPr lang="en-US" dirty="0"/>
              <a:t>program, </a:t>
            </a:r>
            <a:r>
              <a:rPr lang="en-US" dirty="0" smtClean="0"/>
              <a:t>it will </a:t>
            </a:r>
            <a:r>
              <a:rPr lang="en-US" dirty="0"/>
              <a:t>run successfully in the sense that the computer will not generate any error messages</a:t>
            </a:r>
            <a:r>
              <a:rPr lang="en-US" dirty="0" smtClean="0"/>
              <a:t>, but </a:t>
            </a:r>
            <a:r>
              <a:rPr lang="en-US" dirty="0"/>
              <a:t>it will not do the right </a:t>
            </a:r>
            <a:r>
              <a:rPr lang="en-US" dirty="0" smtClean="0"/>
              <a:t>thing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will do what </a:t>
            </a:r>
            <a:r>
              <a:rPr lang="en-US" dirty="0" smtClean="0"/>
              <a:t>you told </a:t>
            </a:r>
            <a:r>
              <a:rPr lang="en-US" dirty="0"/>
              <a:t>it to </a:t>
            </a:r>
            <a:r>
              <a:rPr lang="en-US" dirty="0" smtClean="0"/>
              <a:t>do</a:t>
            </a:r>
            <a:endParaRPr lang="en-US" dirty="0"/>
          </a:p>
          <a:p>
            <a:r>
              <a:rPr lang="en-US" dirty="0"/>
              <a:t>The problem is that the program you wrote is not the program you wanted to </a:t>
            </a:r>
            <a:r>
              <a:rPr lang="en-US" dirty="0" smtClean="0"/>
              <a:t>write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programmer </a:t>
            </a:r>
            <a:r>
              <a:rPr lang="en-US" dirty="0" smtClean="0"/>
              <a:t>might intend </a:t>
            </a:r>
            <a:r>
              <a:rPr lang="en-US" dirty="0"/>
              <a:t>the following loop to count from 1 through 4, but it counts from 1 through </a:t>
            </a:r>
            <a:r>
              <a:rPr lang="en-US" dirty="0" smtClean="0"/>
              <a:t>3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# Count from 1 through 4, we think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for count in range(1,4):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print(count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8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error does not appear until after the program has started running</a:t>
            </a:r>
          </a:p>
          <a:p>
            <a:r>
              <a:rPr lang="en-US" dirty="0"/>
              <a:t>These errors are also called </a:t>
            </a:r>
            <a:r>
              <a:rPr lang="en-US" b="1" dirty="0"/>
              <a:t>exceptions </a:t>
            </a:r>
            <a:r>
              <a:rPr lang="en-US" dirty="0"/>
              <a:t>because they usually indicate that something exceptional (and bad) has happened 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Exception Handling Block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3"/>
            <a:ext cx="10972800" cy="5400439"/>
          </a:xfrm>
        </p:spPr>
        <p:txBody>
          <a:bodyPr>
            <a:noAutofit/>
          </a:bodyPr>
          <a:lstStyle/>
          <a:p>
            <a:r>
              <a:rPr lang="en-US" dirty="0" smtClean="0"/>
              <a:t>In Python, the syntax of exception handling block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200" dirty="0" smtClean="0">
                <a:solidFill>
                  <a:srgbClr val="00B050"/>
                </a:solidFill>
              </a:rPr>
              <a:t>try:	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	…	</a:t>
            </a:r>
            <a:r>
              <a:rPr lang="en-US" dirty="0" smtClean="0">
                <a:solidFill>
                  <a:srgbClr val="002060"/>
                </a:solidFill>
              </a:rPr>
              <a:t># exception monitoring block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except </a:t>
            </a:r>
            <a:r>
              <a:rPr lang="en-US" dirty="0" err="1" smtClean="0">
                <a:solidFill>
                  <a:srgbClr val="00B050"/>
                </a:solidFill>
              </a:rPr>
              <a:t>exceptionName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smtClean="0"/>
              <a:t>	…	</a:t>
            </a:r>
            <a:r>
              <a:rPr lang="en-US" dirty="0">
                <a:solidFill>
                  <a:srgbClr val="002060"/>
                </a:solidFill>
              </a:rPr>
              <a:t># exception </a:t>
            </a:r>
            <a:r>
              <a:rPr lang="en-US" dirty="0" smtClean="0">
                <a:solidFill>
                  <a:srgbClr val="002060"/>
                </a:solidFill>
              </a:rPr>
              <a:t>response block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If no exception is raised in the </a:t>
            </a:r>
            <a:r>
              <a:rPr lang="en-US" i="1" dirty="0" smtClean="0"/>
              <a:t>try</a:t>
            </a:r>
            <a:r>
              <a:rPr lang="en-US" dirty="0" smtClean="0"/>
              <a:t> block, the statements in the </a:t>
            </a:r>
            <a:r>
              <a:rPr lang="en-US" i="1" dirty="0" smtClean="0"/>
              <a:t>try</a:t>
            </a:r>
            <a:r>
              <a:rPr lang="en-US" dirty="0" smtClean="0"/>
              <a:t> block are executed sequentially and the entire </a:t>
            </a:r>
            <a:r>
              <a:rPr lang="en-US" i="1" dirty="0" smtClean="0"/>
              <a:t>except</a:t>
            </a:r>
            <a:r>
              <a:rPr lang="en-US" dirty="0" smtClean="0"/>
              <a:t> block is ignored</a:t>
            </a:r>
          </a:p>
          <a:p>
            <a:r>
              <a:rPr lang="en-US" dirty="0"/>
              <a:t>If </a:t>
            </a:r>
            <a:r>
              <a:rPr lang="en-US" dirty="0" smtClean="0"/>
              <a:t>an exception </a:t>
            </a:r>
            <a:r>
              <a:rPr lang="en-US" dirty="0"/>
              <a:t>is raised </a:t>
            </a:r>
            <a:r>
              <a:rPr lang="en-US" dirty="0" smtClean="0"/>
              <a:t>anywhere within </a:t>
            </a:r>
            <a:r>
              <a:rPr lang="en-US" dirty="0"/>
              <a:t>the </a:t>
            </a:r>
            <a:r>
              <a:rPr lang="en-US" i="1" dirty="0"/>
              <a:t>try</a:t>
            </a:r>
            <a:r>
              <a:rPr lang="en-US" dirty="0"/>
              <a:t> block, </a:t>
            </a:r>
            <a:r>
              <a:rPr lang="en-US" dirty="0" smtClean="0"/>
              <a:t>control immediately exits the </a:t>
            </a:r>
            <a:r>
              <a:rPr lang="en-US" i="1" dirty="0" smtClean="0"/>
              <a:t>try</a:t>
            </a:r>
            <a:r>
              <a:rPr lang="en-US" dirty="0" smtClean="0"/>
              <a:t> block and starts examining the </a:t>
            </a:r>
            <a:r>
              <a:rPr lang="en-US" i="1" dirty="0" smtClean="0"/>
              <a:t>except</a:t>
            </a:r>
            <a:r>
              <a:rPr lang="en-US" dirty="0" smtClean="0"/>
              <a:t> </a:t>
            </a:r>
            <a:r>
              <a:rPr lang="en-US" dirty="0"/>
              <a:t>block </a:t>
            </a:r>
            <a:endParaRPr lang="en-US" dirty="0" smtClean="0"/>
          </a:p>
          <a:p>
            <a:r>
              <a:rPr lang="en-US" dirty="0"/>
              <a:t>If an exception is raised anywhere within the </a:t>
            </a:r>
            <a:r>
              <a:rPr lang="en-US" i="1" dirty="0"/>
              <a:t>try</a:t>
            </a:r>
            <a:r>
              <a:rPr lang="en-US" dirty="0"/>
              <a:t> block, </a:t>
            </a:r>
            <a:r>
              <a:rPr lang="en-US" dirty="0" smtClean="0"/>
              <a:t>and that exception is not handled by the </a:t>
            </a:r>
            <a:r>
              <a:rPr lang="en-US" i="1" dirty="0" smtClean="0"/>
              <a:t>except</a:t>
            </a:r>
            <a:r>
              <a:rPr lang="en-US" dirty="0" smtClean="0"/>
              <a:t> block, then the entire control exits the </a:t>
            </a:r>
            <a:r>
              <a:rPr lang="en-US" i="1" dirty="0" smtClean="0"/>
              <a:t>try-except</a:t>
            </a:r>
            <a:r>
              <a:rPr lang="en-US" dirty="0" smtClean="0"/>
              <a:t> block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Basic Exception Handling Block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892" y="1600202"/>
            <a:ext cx="6760564" cy="4525963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try: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	n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(input("Enter an integer:"))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	quotient =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(100/n)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	print("100/{} = {}".format(</a:t>
            </a:r>
            <a:r>
              <a:rPr lang="en-US" sz="2200" dirty="0" err="1">
                <a:solidFill>
                  <a:srgbClr val="C00000"/>
                </a:solidFill>
              </a:rPr>
              <a:t>n,quotient</a:t>
            </a:r>
            <a:r>
              <a:rPr lang="en-US" sz="2200" dirty="0">
                <a:solidFill>
                  <a:srgbClr val="C00000"/>
                </a:solidFill>
              </a:rPr>
              <a:t>))</a:t>
            </a:r>
          </a:p>
          <a:p>
            <a:pPr marL="400050" lvl="1" indent="0">
              <a:buNone/>
            </a:pPr>
            <a:endParaRPr lang="en-US" sz="22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except</a:t>
            </a:r>
            <a:r>
              <a:rPr lang="en-US" sz="2200" dirty="0" smtClean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ZeroDivisionError</a:t>
            </a:r>
            <a:r>
              <a:rPr lang="en-US" sz="2200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	print("sorry. division by zero </a:t>
            </a:r>
            <a:r>
              <a:rPr lang="en-US" sz="2200" dirty="0" smtClean="0">
                <a:solidFill>
                  <a:srgbClr val="C00000"/>
                </a:solidFill>
              </a:rPr>
              <a:t>not </a:t>
            </a:r>
            <a:r>
              <a:rPr lang="en-US" sz="2200" dirty="0">
                <a:solidFill>
                  <a:srgbClr val="C00000"/>
                </a:solidFill>
              </a:rPr>
              <a:t>permitted")</a:t>
            </a:r>
          </a:p>
          <a:p>
            <a:pPr marL="400050" lvl="1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print</a:t>
            </a:r>
            <a:r>
              <a:rPr lang="en-US" sz="2200" dirty="0">
                <a:solidFill>
                  <a:srgbClr val="C00000"/>
                </a:solidFill>
              </a:rPr>
              <a:t>("thanks")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0623" y="1600202"/>
            <a:ext cx="5366480" cy="4525963"/>
          </a:xfrm>
          <a:ln>
            <a:solidFill>
              <a:schemeClr val="tx2"/>
            </a:solidFill>
          </a:ln>
        </p:spPr>
        <p:txBody>
          <a:bodyPr/>
          <a:lstStyle/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Enter an integer:</a:t>
            </a:r>
            <a:r>
              <a:rPr lang="en-US" sz="2200" dirty="0">
                <a:solidFill>
                  <a:srgbClr val="00B050"/>
                </a:solidFill>
              </a:rPr>
              <a:t>5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100/5 = 20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thanks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Enter </a:t>
            </a:r>
            <a:r>
              <a:rPr lang="en-US" sz="2200" dirty="0">
                <a:solidFill>
                  <a:srgbClr val="0070C0"/>
                </a:solidFill>
              </a:rPr>
              <a:t>an integer:</a:t>
            </a:r>
            <a:r>
              <a:rPr lang="en-US" sz="2200" dirty="0">
                <a:solidFill>
                  <a:srgbClr val="00B050"/>
                </a:solidFill>
              </a:rPr>
              <a:t>0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sorry. division by zero is </a:t>
            </a:r>
            <a:r>
              <a:rPr lang="en-US" sz="2200" dirty="0" smtClean="0">
                <a:solidFill>
                  <a:srgbClr val="0070C0"/>
                </a:solidFill>
              </a:rPr>
              <a:t>not </a:t>
            </a:r>
            <a:r>
              <a:rPr lang="en-US" sz="2200" dirty="0">
                <a:solidFill>
                  <a:srgbClr val="0070C0"/>
                </a:solidFill>
              </a:rPr>
              <a:t>permitted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thanks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Exceptions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3"/>
            <a:ext cx="10972800" cy="5400439"/>
          </a:xfrm>
        </p:spPr>
        <p:txBody>
          <a:bodyPr>
            <a:noAutofit/>
          </a:bodyPr>
          <a:lstStyle/>
          <a:p>
            <a:r>
              <a:rPr lang="en-US" dirty="0" smtClean="0"/>
              <a:t>An extended syntax of the </a:t>
            </a:r>
            <a:r>
              <a:rPr lang="en-US" i="1" dirty="0" smtClean="0"/>
              <a:t>try-except</a:t>
            </a:r>
            <a:r>
              <a:rPr lang="en-US" dirty="0" smtClean="0"/>
              <a:t> block is given below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200" dirty="0" smtClean="0">
                <a:solidFill>
                  <a:srgbClr val="00B050"/>
                </a:solidFill>
              </a:rPr>
              <a:t>try:	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	…	</a:t>
            </a:r>
            <a:r>
              <a:rPr lang="en-US" dirty="0" smtClean="0">
                <a:solidFill>
                  <a:srgbClr val="002060"/>
                </a:solidFill>
              </a:rPr>
              <a:t># try block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except exceptionName1:</a:t>
            </a:r>
          </a:p>
          <a:p>
            <a:pPr marL="457200" lvl="1" indent="0">
              <a:buNone/>
            </a:pPr>
            <a:r>
              <a:rPr lang="en-US" dirty="0" smtClean="0"/>
              <a:t>	…	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exception handler for Exception1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except </a:t>
            </a:r>
            <a:r>
              <a:rPr lang="en-US" dirty="0" smtClean="0">
                <a:solidFill>
                  <a:srgbClr val="00B050"/>
                </a:solidFill>
              </a:rPr>
              <a:t>exceptionName2: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	…	</a:t>
            </a:r>
            <a:r>
              <a:rPr lang="en-US" dirty="0">
                <a:solidFill>
                  <a:srgbClr val="002060"/>
                </a:solidFill>
              </a:rPr>
              <a:t># exception handler for </a:t>
            </a:r>
            <a:r>
              <a:rPr lang="en-US" dirty="0" smtClean="0">
                <a:solidFill>
                  <a:srgbClr val="002060"/>
                </a:solidFill>
              </a:rPr>
              <a:t>Exception2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except </a:t>
            </a:r>
            <a:r>
              <a:rPr lang="en-US" dirty="0" smtClean="0">
                <a:solidFill>
                  <a:srgbClr val="00B050"/>
                </a:solidFill>
              </a:rPr>
              <a:t>exceptionName3: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	…	</a:t>
            </a:r>
            <a:r>
              <a:rPr lang="en-US" dirty="0">
                <a:solidFill>
                  <a:srgbClr val="002060"/>
                </a:solidFill>
              </a:rPr>
              <a:t># exception handler for </a:t>
            </a:r>
            <a:r>
              <a:rPr lang="en-US" dirty="0" smtClean="0">
                <a:solidFill>
                  <a:srgbClr val="002060"/>
                </a:solidFill>
              </a:rPr>
              <a:t>Exception3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…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825</Words>
  <Application>Microsoft Office PowerPoint</Application>
  <PresentationFormat>Widescreen</PresentationFormat>
  <Paragraphs>248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Objectives</vt:lpstr>
      <vt:lpstr>Topics</vt:lpstr>
      <vt:lpstr>Syntax Errors</vt:lpstr>
      <vt:lpstr>Semantic Errors</vt:lpstr>
      <vt:lpstr>Runtime Errors</vt:lpstr>
      <vt:lpstr>Basic Exception Handling Block</vt:lpstr>
      <vt:lpstr>Basic Exception Handling Block - Example</vt:lpstr>
      <vt:lpstr>Handling Multiple Exceptions</vt:lpstr>
      <vt:lpstr>Handling Multiple Exceptions - Example</vt:lpstr>
      <vt:lpstr>Common Handling Multiple Exceptions</vt:lpstr>
      <vt:lpstr>Common Handling Multiple Exceptions - Example</vt:lpstr>
      <vt:lpstr>Handling All Exceptions</vt:lpstr>
      <vt:lpstr>Exception Instances</vt:lpstr>
      <vt:lpstr>else Clause</vt:lpstr>
      <vt:lpstr>finally Clause - Example</vt:lpstr>
      <vt:lpstr>Exception Handling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141</cp:revision>
  <dcterms:created xsi:type="dcterms:W3CDTF">2015-10-21T06:04:19Z</dcterms:created>
  <dcterms:modified xsi:type="dcterms:W3CDTF">2018-08-11T04:54:37Z</dcterms:modified>
</cp:coreProperties>
</file>