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1" r:id="rId3"/>
    <p:sldId id="281" r:id="rId4"/>
    <p:sldId id="282" r:id="rId5"/>
    <p:sldId id="330" r:id="rId6"/>
    <p:sldId id="341" r:id="rId7"/>
    <p:sldId id="342" r:id="rId8"/>
    <p:sldId id="336" r:id="rId9"/>
    <p:sldId id="334" r:id="rId10"/>
    <p:sldId id="338" r:id="rId11"/>
    <p:sldId id="337" r:id="rId12"/>
    <p:sldId id="340" r:id="rId13"/>
    <p:sldId id="339" r:id="rId14"/>
    <p:sldId id="343" r:id="rId15"/>
    <p:sldId id="344" r:id="rId16"/>
    <p:sldId id="345" r:id="rId17"/>
    <p:sldId id="346" r:id="rId18"/>
    <p:sldId id="347" r:id="rId19"/>
    <p:sldId id="348" r:id="rId20"/>
    <p:sldId id="3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Testing and Validation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8182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def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</a:t>
            </a: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typeOfTriangle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(side1,side2,side3):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sz="2200" dirty="0">
              <a:solidFill>
                <a:srgbClr val="C00000"/>
              </a:solidFill>
              <a:ea typeface="PMingLiU" pitchFamily="18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#invalid triangle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</a:t>
            </a: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invalid_triangle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= ((side1&gt;(side2+side3)) or (side2&gt;(side3+side1)) or (side3&gt;(side1+side2)))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    #equilateral </a:t>
            </a:r>
            <a:r>
              <a:rPr lang="en-US" altLang="zh-TW" sz="2200" dirty="0" err="1">
                <a:solidFill>
                  <a:srgbClr val="002060"/>
                </a:solidFill>
                <a:ea typeface="PMingLiU" pitchFamily="18" charset="-120"/>
              </a:rPr>
              <a:t>traingle</a:t>
            </a:r>
            <a:endParaRPr lang="en-US" altLang="zh-TW" sz="2200" dirty="0">
              <a:solidFill>
                <a:srgbClr val="002060"/>
              </a:solidFill>
              <a:ea typeface="PMingLiU" pitchFamily="18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equilateral = (side1==side2) and (side2==side3)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#any two sides are equal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</a:t>
            </a: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any_two_sides_equal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= (side1==side2) or (side2==side3) or (side3==side1)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055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 smtClean="0">
                <a:solidFill>
                  <a:srgbClr val="002060"/>
                </a:solidFill>
                <a:ea typeface="PMingLiU" pitchFamily="18" charset="-120"/>
              </a:rPr>
              <a:t>     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#logic for determining type of triangle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if </a:t>
            </a: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invalid_triangle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    type = 'invalid'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else: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    if equilateral: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        type = "equilateral"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    </a:t>
            </a: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elif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</a:t>
            </a: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any_two_sides_equal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        type = "</a:t>
            </a:r>
            <a:r>
              <a:rPr lang="en-US" altLang="zh-TW" sz="2200" dirty="0" err="1">
                <a:solidFill>
                  <a:srgbClr val="C00000"/>
                </a:solidFill>
                <a:ea typeface="PMingLiU" pitchFamily="18" charset="-120"/>
              </a:rPr>
              <a:t>isoceles</a:t>
            </a: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    else: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        type = "scalene"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200" dirty="0">
                <a:solidFill>
                  <a:srgbClr val="C00000"/>
                </a:solidFill>
                <a:ea typeface="PMingLiU" pitchFamily="18" charset="-120"/>
              </a:rPr>
              <a:t>    return type</a:t>
            </a:r>
          </a:p>
        </p:txBody>
      </p:sp>
    </p:spTree>
    <p:extLst>
      <p:ext uri="{BB962C8B-B14F-4D97-AF65-F5344CB8AC3E}">
        <p14:creationId xmlns:p14="http://schemas.microsoft.com/office/powerpoint/2010/main" val="38948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ea typeface="PMingLiU" pitchFamily="18" charset="-120"/>
              </a:rPr>
              <a:t>Depending on the target, testing could be used in either of the following way </a:t>
            </a:r>
          </a:p>
          <a:p>
            <a:pPr lvl="1">
              <a:lnSpc>
                <a:spcPct val="110000"/>
              </a:lnSpc>
            </a:pPr>
            <a:endParaRPr lang="en-US" altLang="zh-TW" sz="2400" dirty="0" smtClean="0">
              <a:ea typeface="PMingLiU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solidFill>
                  <a:srgbClr val="0070C0"/>
                </a:solidFill>
                <a:ea typeface="PMingLiU" pitchFamily="18" charset="-120"/>
              </a:rPr>
              <a:t>Verification</a:t>
            </a:r>
            <a:endParaRPr lang="en-US" altLang="zh-TW" sz="2400" dirty="0">
              <a:solidFill>
                <a:srgbClr val="0070C0"/>
              </a:solidFill>
              <a:ea typeface="PMingLiU" pitchFamily="18" charset="-120"/>
            </a:endParaRPr>
          </a:p>
          <a:p>
            <a:pPr lvl="2">
              <a:lnSpc>
                <a:spcPct val="110000"/>
              </a:lnSpc>
            </a:pPr>
            <a:r>
              <a:rPr lang="en-US" altLang="zh-TW" sz="2200" dirty="0">
                <a:ea typeface="PMingLiU" pitchFamily="18" charset="-120"/>
              </a:rPr>
              <a:t>Process of determining whether output of one phase of development conforms to its previous phase, i.e., building the product right</a:t>
            </a:r>
          </a:p>
          <a:p>
            <a:pPr lvl="1">
              <a:lnSpc>
                <a:spcPct val="110000"/>
              </a:lnSpc>
            </a:pPr>
            <a:endParaRPr lang="en-US" altLang="zh-TW" sz="2400" dirty="0" smtClean="0">
              <a:ea typeface="PMingLiU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sz="2400" dirty="0" smtClean="0">
                <a:solidFill>
                  <a:srgbClr val="0070C0"/>
                </a:solidFill>
                <a:ea typeface="PMingLiU" pitchFamily="18" charset="-120"/>
              </a:rPr>
              <a:t>Validation</a:t>
            </a:r>
            <a:endParaRPr lang="en-US" altLang="zh-TW" sz="2400" dirty="0">
              <a:solidFill>
                <a:srgbClr val="0070C0"/>
              </a:solidFill>
              <a:ea typeface="PMingLiU" pitchFamily="18" charset="-120"/>
            </a:endParaRPr>
          </a:p>
          <a:p>
            <a:pPr lvl="2">
              <a:lnSpc>
                <a:spcPct val="110000"/>
              </a:lnSpc>
            </a:pPr>
            <a:r>
              <a:rPr lang="en-US" altLang="zh-TW" sz="2200" dirty="0">
                <a:ea typeface="PMingLiU" pitchFamily="18" charset="-120"/>
              </a:rPr>
              <a:t>Process of determining whether a fully developed system conforms to its SRS document, i.e., building the right product</a:t>
            </a:r>
          </a:p>
        </p:txBody>
      </p:sp>
    </p:spTree>
    <p:extLst>
      <p:ext uri="{BB962C8B-B14F-4D97-AF65-F5344CB8AC3E}">
        <p14:creationId xmlns:p14="http://schemas.microsoft.com/office/powerpoint/2010/main" val="24714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Development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To deal with increasingly complex programs, </a:t>
            </a:r>
            <a:r>
              <a:rPr lang="en-US" dirty="0" smtClean="0"/>
              <a:t>a </a:t>
            </a:r>
            <a:r>
              <a:rPr lang="en-US" dirty="0"/>
              <a:t>process called </a:t>
            </a:r>
            <a:r>
              <a:rPr lang="en-US" dirty="0" smtClean="0">
                <a:solidFill>
                  <a:srgbClr val="002060"/>
                </a:solidFill>
              </a:rPr>
              <a:t>incremental development </a:t>
            </a:r>
            <a:r>
              <a:rPr lang="en-US" dirty="0" smtClean="0"/>
              <a:t>is done</a:t>
            </a:r>
          </a:p>
          <a:p>
            <a:r>
              <a:rPr lang="en-US" dirty="0" smtClean="0"/>
              <a:t>The </a:t>
            </a:r>
            <a:r>
              <a:rPr lang="en-US" dirty="0"/>
              <a:t>goal of incremental development is to avoid long </a:t>
            </a:r>
            <a:r>
              <a:rPr lang="en-US" dirty="0" smtClean="0"/>
              <a:t>debugging sessions </a:t>
            </a:r>
            <a:r>
              <a:rPr lang="en-US" dirty="0"/>
              <a:t>by adding and testing only a small amount of code at a </a:t>
            </a:r>
            <a:r>
              <a:rPr lang="en-US" dirty="0" smtClean="0"/>
              <a:t>time</a:t>
            </a:r>
          </a:p>
          <a:p>
            <a:endParaRPr lang="en-US" altLang="zh-TW" sz="2200" dirty="0">
              <a:ea typeface="PMingLiU" pitchFamily="18" charset="-120"/>
            </a:endParaRPr>
          </a:p>
          <a:p>
            <a:r>
              <a:rPr lang="en-US" altLang="zh-TW" dirty="0">
                <a:ea typeface="PMingLiU" pitchFamily="18" charset="-120"/>
              </a:rPr>
              <a:t>As an example, </a:t>
            </a:r>
            <a:r>
              <a:rPr lang="en-US" altLang="zh-TW" dirty="0" smtClean="0">
                <a:ea typeface="PMingLiU" pitchFamily="18" charset="-120"/>
              </a:rPr>
              <a:t>consider the program to </a:t>
            </a:r>
            <a:r>
              <a:rPr lang="en-US" altLang="zh-TW" dirty="0">
                <a:solidFill>
                  <a:srgbClr val="0070C0"/>
                </a:solidFill>
                <a:ea typeface="PMingLiU" pitchFamily="18" charset="-120"/>
              </a:rPr>
              <a:t>find the distance between two points</a:t>
            </a:r>
            <a:r>
              <a:rPr lang="en-US" altLang="zh-TW" dirty="0">
                <a:ea typeface="PMingLiU" pitchFamily="18" charset="-120"/>
              </a:rPr>
              <a:t>, given by </a:t>
            </a:r>
            <a:r>
              <a:rPr lang="en-US" altLang="zh-TW" dirty="0" smtClean="0">
                <a:ea typeface="PMingLiU" pitchFamily="18" charset="-120"/>
              </a:rPr>
              <a:t>the coordinates </a:t>
            </a:r>
            <a:r>
              <a:rPr lang="en-US" altLang="zh-TW" dirty="0">
                <a:ea typeface="PMingLiU" pitchFamily="18" charset="-120"/>
              </a:rPr>
              <a:t>(x1, y1) and (x2, </a:t>
            </a:r>
            <a:r>
              <a:rPr lang="en-US" altLang="zh-TW" dirty="0" smtClean="0">
                <a:ea typeface="PMingLiU" pitchFamily="18" charset="-120"/>
              </a:rPr>
              <a:t>y2)</a:t>
            </a:r>
          </a:p>
          <a:p>
            <a:r>
              <a:rPr lang="en-US" altLang="zh-TW" dirty="0" smtClean="0">
                <a:ea typeface="PMingLiU" pitchFamily="18" charset="-120"/>
              </a:rPr>
              <a:t>By </a:t>
            </a:r>
            <a:r>
              <a:rPr lang="en-US" altLang="zh-TW" dirty="0">
                <a:ea typeface="PMingLiU" pitchFamily="18" charset="-120"/>
              </a:rPr>
              <a:t>the Pythagorean theorem, the distance is</a:t>
            </a:r>
            <a:r>
              <a:rPr lang="en-US" altLang="zh-TW" dirty="0" smtClean="0">
                <a:ea typeface="PMingLiU" pitchFamily="18" charset="-120"/>
              </a:rPr>
              <a:t>:</a:t>
            </a:r>
          </a:p>
          <a:p>
            <a:endParaRPr lang="en-US" altLang="zh-TW" dirty="0">
              <a:ea typeface="PMingLiU" pitchFamily="18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4900613"/>
            <a:ext cx="4930848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Development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First step</a:t>
            </a:r>
          </a:p>
          <a:p>
            <a:r>
              <a:rPr lang="en-US" dirty="0" smtClean="0"/>
              <a:t>Consider </a:t>
            </a:r>
            <a:r>
              <a:rPr lang="en-US" dirty="0"/>
              <a:t>what a distance function should look like in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What </a:t>
            </a:r>
            <a:r>
              <a:rPr lang="en-US" dirty="0"/>
              <a:t>are the inputs (parameters) and what is the output (return value)?</a:t>
            </a:r>
          </a:p>
          <a:p>
            <a:r>
              <a:rPr lang="en-US" dirty="0"/>
              <a:t>In this case, the inputs are two points, which </a:t>
            </a:r>
            <a:r>
              <a:rPr lang="en-US" dirty="0" smtClean="0"/>
              <a:t>can be represented </a:t>
            </a:r>
            <a:r>
              <a:rPr lang="en-US" dirty="0"/>
              <a:t>using four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The return </a:t>
            </a:r>
            <a:r>
              <a:rPr lang="en-US" dirty="0"/>
              <a:t>value is the distance, which is a floating-point </a:t>
            </a:r>
            <a:r>
              <a:rPr lang="en-US" dirty="0" smtClean="0"/>
              <a:t>value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outline of the function:</a:t>
            </a:r>
          </a:p>
          <a:p>
            <a:pPr marL="400050" lvl="1" indent="0">
              <a:buNone/>
            </a:pPr>
            <a:r>
              <a:rPr lang="es-ES" dirty="0" err="1">
                <a:solidFill>
                  <a:srgbClr val="C00000"/>
                </a:solidFill>
              </a:rPr>
              <a:t>def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distance</a:t>
            </a:r>
            <a:r>
              <a:rPr lang="es-ES" dirty="0">
                <a:solidFill>
                  <a:srgbClr val="C00000"/>
                </a:solidFill>
              </a:rPr>
              <a:t>(x1, y1, x2, y2):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return </a:t>
            </a:r>
            <a:r>
              <a:rPr lang="en-US" dirty="0">
                <a:solidFill>
                  <a:srgbClr val="C00000"/>
                </a:solidFill>
              </a:rPr>
              <a:t>0.0</a:t>
            </a:r>
          </a:p>
          <a:p>
            <a:r>
              <a:rPr lang="en-US" dirty="0"/>
              <a:t>Obviously, this version doesn’t compute distances; it always returns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But </a:t>
            </a:r>
            <a:r>
              <a:rPr lang="en-US" dirty="0"/>
              <a:t>it is </a:t>
            </a:r>
            <a:r>
              <a:rPr lang="en-US" dirty="0" smtClean="0"/>
              <a:t>syntactically correct</a:t>
            </a:r>
            <a:r>
              <a:rPr lang="en-US" dirty="0"/>
              <a:t>, and it runs, which means that </a:t>
            </a:r>
            <a:r>
              <a:rPr lang="en-US" dirty="0" smtClean="0"/>
              <a:t>test </a:t>
            </a:r>
            <a:r>
              <a:rPr lang="en-US" dirty="0"/>
              <a:t>it before you make it </a:t>
            </a:r>
            <a:r>
              <a:rPr lang="en-US" dirty="0" smtClean="0"/>
              <a:t>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Development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test the new function, call it with sample arguments: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distance(1, 2, 4, 6)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0.0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this point we have confirmed that the function is syntactically correct, and we can </a:t>
            </a:r>
            <a:r>
              <a:rPr lang="en-US" dirty="0" smtClean="0"/>
              <a:t>start adding </a:t>
            </a:r>
            <a:r>
              <a:rPr lang="en-US" dirty="0"/>
              <a:t>code to the </a:t>
            </a:r>
            <a:r>
              <a:rPr lang="en-US" dirty="0" smtClean="0"/>
              <a:t>body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Development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Second </a:t>
            </a:r>
            <a:r>
              <a:rPr lang="en-US" dirty="0">
                <a:solidFill>
                  <a:srgbClr val="0070C0"/>
                </a:solidFill>
              </a:rPr>
              <a:t>step</a:t>
            </a:r>
          </a:p>
          <a:p>
            <a:r>
              <a:rPr lang="en-US" dirty="0" smtClean="0"/>
              <a:t>A </a:t>
            </a:r>
            <a:r>
              <a:rPr lang="en-US" dirty="0"/>
              <a:t>reasonable next step is to find the differences x2 </a:t>
            </a:r>
            <a:r>
              <a:rPr lang="en-US" dirty="0" smtClean="0"/>
              <a:t>- </a:t>
            </a:r>
            <a:r>
              <a:rPr lang="en-US" dirty="0"/>
              <a:t>x1 </a:t>
            </a:r>
            <a:r>
              <a:rPr lang="en-US" dirty="0" smtClean="0"/>
              <a:t>and y2 - y1 and  </a:t>
            </a:r>
            <a:r>
              <a:rPr lang="en-US" dirty="0"/>
              <a:t>stores those values in temporary variables and prints </a:t>
            </a:r>
            <a:r>
              <a:rPr lang="en-US" dirty="0" smtClean="0"/>
              <a:t>them</a:t>
            </a:r>
            <a:endParaRPr lang="en-US" dirty="0"/>
          </a:p>
          <a:p>
            <a:pPr marL="457200" lvl="1" indent="0">
              <a:buNone/>
            </a:pPr>
            <a:endParaRPr lang="es-E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s-ES" dirty="0" err="1" smtClean="0">
                <a:solidFill>
                  <a:srgbClr val="C00000"/>
                </a:solidFill>
              </a:rPr>
              <a:t>def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distance</a:t>
            </a:r>
            <a:r>
              <a:rPr lang="es-ES" dirty="0">
                <a:solidFill>
                  <a:srgbClr val="C00000"/>
                </a:solidFill>
              </a:rPr>
              <a:t>(x1, y1, x2, y2):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dx = x2 - x1</a:t>
            </a: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dy</a:t>
            </a:r>
            <a:r>
              <a:rPr lang="en-US" sz="2200" dirty="0">
                <a:solidFill>
                  <a:srgbClr val="C00000"/>
                </a:solidFill>
              </a:rPr>
              <a:t> = y2 - y1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 'dx is', </a:t>
            </a:r>
            <a:r>
              <a:rPr lang="en-US" sz="2200" dirty="0" smtClean="0">
                <a:solidFill>
                  <a:srgbClr val="C00000"/>
                </a:solidFill>
              </a:rPr>
              <a:t>dx	</a:t>
            </a:r>
            <a:r>
              <a:rPr lang="en-US" sz="2200" dirty="0"/>
              <a:t> </a:t>
            </a:r>
            <a:r>
              <a:rPr lang="en-US" sz="2200" dirty="0" smtClean="0"/>
              <a:t>#</a:t>
            </a:r>
            <a:r>
              <a:rPr lang="en-US" sz="2200" dirty="0" smtClean="0">
                <a:solidFill>
                  <a:srgbClr val="002060"/>
                </a:solidFill>
              </a:rPr>
              <a:t>print </a:t>
            </a:r>
            <a:r>
              <a:rPr lang="en-US" sz="2200" dirty="0">
                <a:solidFill>
                  <a:srgbClr val="002060"/>
                </a:solidFill>
              </a:rPr>
              <a:t>statements </a:t>
            </a:r>
            <a:r>
              <a:rPr lang="en-US" sz="2200" dirty="0" smtClean="0">
                <a:solidFill>
                  <a:srgbClr val="002060"/>
                </a:solidFill>
              </a:rPr>
              <a:t>are </a:t>
            </a:r>
            <a:r>
              <a:rPr lang="en-US" sz="2200" dirty="0">
                <a:solidFill>
                  <a:srgbClr val="002060"/>
                </a:solidFill>
              </a:rPr>
              <a:t>useful for debugging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 '</a:t>
            </a:r>
            <a:r>
              <a:rPr lang="en-US" sz="2200" dirty="0" err="1">
                <a:solidFill>
                  <a:srgbClr val="C00000"/>
                </a:solidFill>
              </a:rPr>
              <a:t>dy</a:t>
            </a:r>
            <a:r>
              <a:rPr lang="en-US" sz="2200" dirty="0">
                <a:solidFill>
                  <a:srgbClr val="C00000"/>
                </a:solidFill>
              </a:rPr>
              <a:t> is', </a:t>
            </a:r>
            <a:r>
              <a:rPr lang="en-US" sz="2200" dirty="0" err="1">
                <a:solidFill>
                  <a:srgbClr val="C00000"/>
                </a:solidFill>
              </a:rPr>
              <a:t>dy</a:t>
            </a:r>
            <a:endParaRPr lang="en-US" sz="2200" dirty="0">
              <a:solidFill>
                <a:srgbClr val="C00000"/>
              </a:solidFill>
            </a:endParaRP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return 0.0</a:t>
            </a:r>
          </a:p>
          <a:p>
            <a:r>
              <a:rPr lang="en-US" dirty="0"/>
              <a:t>If the function is working, it should display 'dx is 3' and '</a:t>
            </a:r>
            <a:r>
              <a:rPr lang="en-US" dirty="0" err="1"/>
              <a:t>dy</a:t>
            </a:r>
            <a:r>
              <a:rPr lang="en-US" dirty="0"/>
              <a:t> is </a:t>
            </a:r>
            <a:r>
              <a:rPr lang="en-US" dirty="0" smtClean="0"/>
              <a:t>4‘</a:t>
            </a:r>
          </a:p>
          <a:p>
            <a:r>
              <a:rPr lang="en-US" dirty="0" smtClean="0"/>
              <a:t>If </a:t>
            </a:r>
            <a:r>
              <a:rPr lang="en-US" dirty="0"/>
              <a:t>so, </a:t>
            </a:r>
            <a:r>
              <a:rPr lang="en-US" dirty="0" smtClean="0"/>
              <a:t>the </a:t>
            </a:r>
            <a:r>
              <a:rPr lang="en-US" dirty="0"/>
              <a:t>function is getting the right arguments and performing the first computation </a:t>
            </a:r>
            <a:r>
              <a:rPr lang="en-US" dirty="0" smtClean="0"/>
              <a:t>correctly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Development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Third step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Next compute </a:t>
            </a:r>
            <a:r>
              <a:rPr lang="en-US" dirty="0"/>
              <a:t>the sum of squares of dx and </a:t>
            </a:r>
            <a:r>
              <a:rPr lang="en-US" dirty="0" err="1" smtClean="0"/>
              <a:t>dy</a:t>
            </a:r>
            <a:endParaRPr lang="en-US" dirty="0"/>
          </a:p>
          <a:p>
            <a:pPr marL="457200" lvl="1" indent="0">
              <a:buNone/>
            </a:pPr>
            <a:endParaRPr lang="es-E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s-ES" dirty="0" err="1" smtClean="0">
                <a:solidFill>
                  <a:srgbClr val="C00000"/>
                </a:solidFill>
              </a:rPr>
              <a:t>def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distance</a:t>
            </a:r>
            <a:r>
              <a:rPr lang="es-ES" dirty="0">
                <a:solidFill>
                  <a:srgbClr val="C00000"/>
                </a:solidFill>
              </a:rPr>
              <a:t>(x1, y1, x2, y2):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dx = x2 - x1</a:t>
            </a: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dy</a:t>
            </a:r>
            <a:r>
              <a:rPr lang="en-US" sz="2200" dirty="0">
                <a:solidFill>
                  <a:srgbClr val="C00000"/>
                </a:solidFill>
              </a:rPr>
              <a:t> = y2 - y1</a:t>
            </a: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dsquared</a:t>
            </a:r>
            <a:r>
              <a:rPr lang="en-US" sz="2200" dirty="0">
                <a:solidFill>
                  <a:srgbClr val="C00000"/>
                </a:solidFill>
              </a:rPr>
              <a:t> = dx**2 + </a:t>
            </a:r>
            <a:r>
              <a:rPr lang="en-US" sz="2200" dirty="0" err="1">
                <a:solidFill>
                  <a:srgbClr val="C00000"/>
                </a:solidFill>
              </a:rPr>
              <a:t>dy</a:t>
            </a:r>
            <a:r>
              <a:rPr lang="en-US" sz="2200" dirty="0">
                <a:solidFill>
                  <a:srgbClr val="C00000"/>
                </a:solidFill>
              </a:rPr>
              <a:t>**2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 '</a:t>
            </a:r>
            <a:r>
              <a:rPr lang="en-US" sz="2200" dirty="0" err="1">
                <a:solidFill>
                  <a:srgbClr val="C00000"/>
                </a:solidFill>
              </a:rPr>
              <a:t>dsquared</a:t>
            </a:r>
            <a:r>
              <a:rPr lang="en-US" sz="2200" dirty="0">
                <a:solidFill>
                  <a:srgbClr val="C00000"/>
                </a:solidFill>
              </a:rPr>
              <a:t> is: ', </a:t>
            </a:r>
            <a:r>
              <a:rPr lang="en-US" sz="2200" dirty="0" err="1">
                <a:solidFill>
                  <a:srgbClr val="C00000"/>
                </a:solidFill>
              </a:rPr>
              <a:t>dsquared</a:t>
            </a:r>
            <a:endParaRPr lang="en-US" sz="2200" dirty="0">
              <a:solidFill>
                <a:srgbClr val="C00000"/>
              </a:solidFill>
            </a:endParaRP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return 0.0</a:t>
            </a:r>
          </a:p>
          <a:p>
            <a:endParaRPr lang="en-US" dirty="0" smtClean="0"/>
          </a:p>
          <a:p>
            <a:r>
              <a:rPr lang="en-US" dirty="0" smtClean="0"/>
              <a:t>Again</a:t>
            </a:r>
            <a:r>
              <a:rPr lang="en-US" dirty="0"/>
              <a:t>, </a:t>
            </a:r>
            <a:r>
              <a:rPr lang="en-US" dirty="0" smtClean="0"/>
              <a:t>run </a:t>
            </a:r>
            <a:r>
              <a:rPr lang="en-US" dirty="0"/>
              <a:t>the program at this stage and check the output (which should </a:t>
            </a:r>
            <a:r>
              <a:rPr lang="en-US" dirty="0" smtClean="0"/>
              <a:t>be 25)</a:t>
            </a:r>
            <a:endParaRPr lang="en-US" altLang="zh-TW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2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Development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Fourth step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smtClean="0"/>
              <a:t>use </a:t>
            </a:r>
            <a:r>
              <a:rPr lang="en-US" dirty="0" err="1"/>
              <a:t>math.sqrt</a:t>
            </a:r>
            <a:r>
              <a:rPr lang="en-US" dirty="0"/>
              <a:t> to compute and return the </a:t>
            </a:r>
            <a:r>
              <a:rPr lang="en-US" dirty="0" smtClean="0"/>
              <a:t>result</a:t>
            </a:r>
            <a:endParaRPr lang="en-US" dirty="0"/>
          </a:p>
          <a:p>
            <a:pPr marL="457200" lvl="1" indent="0">
              <a:buNone/>
            </a:pPr>
            <a:endParaRPr lang="es-E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s-ES" dirty="0" err="1" smtClean="0">
                <a:solidFill>
                  <a:srgbClr val="C00000"/>
                </a:solidFill>
              </a:rPr>
              <a:t>def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distance</a:t>
            </a:r>
            <a:r>
              <a:rPr lang="es-ES" dirty="0">
                <a:solidFill>
                  <a:srgbClr val="C00000"/>
                </a:solidFill>
              </a:rPr>
              <a:t>(x1, y1, x2, y2):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dx = x2 - x1</a:t>
            </a: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dy</a:t>
            </a:r>
            <a:r>
              <a:rPr lang="en-US" sz="2200" dirty="0">
                <a:solidFill>
                  <a:srgbClr val="C00000"/>
                </a:solidFill>
              </a:rPr>
              <a:t> = y2 - y1</a:t>
            </a:r>
          </a:p>
          <a:p>
            <a:pPr marL="857250" lvl="2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dsquared</a:t>
            </a:r>
            <a:r>
              <a:rPr lang="en-US" sz="2200" dirty="0">
                <a:solidFill>
                  <a:srgbClr val="C00000"/>
                </a:solidFill>
              </a:rPr>
              <a:t> = dx**2 + </a:t>
            </a:r>
            <a:r>
              <a:rPr lang="en-US" sz="2200" dirty="0" err="1">
                <a:solidFill>
                  <a:srgbClr val="C00000"/>
                </a:solidFill>
              </a:rPr>
              <a:t>dy</a:t>
            </a:r>
            <a:r>
              <a:rPr lang="en-US" sz="2200" dirty="0">
                <a:solidFill>
                  <a:srgbClr val="C00000"/>
                </a:solidFill>
              </a:rPr>
              <a:t>**2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result = </a:t>
            </a:r>
            <a:r>
              <a:rPr lang="en-US" sz="2200" dirty="0" err="1">
                <a:solidFill>
                  <a:srgbClr val="C00000"/>
                </a:solidFill>
              </a:rPr>
              <a:t>math.sqrt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dsquared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8572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return result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that works correctly, </a:t>
            </a:r>
            <a:r>
              <a:rPr lang="en-US" dirty="0" smtClean="0"/>
              <a:t>program is working correctly</a:t>
            </a:r>
          </a:p>
          <a:p>
            <a:r>
              <a:rPr lang="en-US" dirty="0" smtClean="0"/>
              <a:t>Otherwise</a:t>
            </a:r>
            <a:r>
              <a:rPr lang="en-US" dirty="0"/>
              <a:t>, </a:t>
            </a:r>
            <a:r>
              <a:rPr lang="en-US" dirty="0" smtClean="0"/>
              <a:t>print </a:t>
            </a:r>
            <a:r>
              <a:rPr lang="en-US" dirty="0"/>
              <a:t>the value </a:t>
            </a:r>
            <a:r>
              <a:rPr lang="en-US" dirty="0" smtClean="0"/>
              <a:t>of result </a:t>
            </a:r>
            <a:r>
              <a:rPr lang="en-US" dirty="0"/>
              <a:t>before the return </a:t>
            </a:r>
            <a:r>
              <a:rPr lang="en-US" dirty="0" smtClean="0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Only thorough testing can build confidence that a program </a:t>
            </a:r>
            <a:r>
              <a:rPr lang="en-US" dirty="0" smtClean="0"/>
              <a:t>is working correctly</a:t>
            </a:r>
          </a:p>
          <a:p>
            <a:r>
              <a:rPr lang="en-US" altLang="zh-TW" dirty="0">
                <a:ea typeface="PMingLiU" pitchFamily="18" charset="-120"/>
              </a:rPr>
              <a:t>Testing is the process of executing a program or system with the intent of finding errors </a:t>
            </a:r>
            <a:endParaRPr lang="en-US" altLang="zh-TW" dirty="0" smtClean="0">
              <a:ea typeface="PMingLiU" pitchFamily="18" charset="-120"/>
            </a:endParaRPr>
          </a:p>
          <a:p>
            <a:r>
              <a:rPr lang="en-US" dirty="0"/>
              <a:t>Verification and Validation are the basic ingredients of Software Quality Assurance (SQA) activities </a:t>
            </a:r>
            <a:endParaRPr lang="en-US" dirty="0" smtClean="0"/>
          </a:p>
          <a:p>
            <a:r>
              <a:rPr lang="en-US" dirty="0" smtClean="0"/>
              <a:t>An incremental development is a </a:t>
            </a:r>
            <a:r>
              <a:rPr lang="en-US" dirty="0"/>
              <a:t>program development plan intended to avoid debugging </a:t>
            </a:r>
            <a:r>
              <a:rPr lang="en-US" dirty="0" smtClean="0"/>
              <a:t>by adding </a:t>
            </a:r>
            <a:r>
              <a:rPr lang="en-US" dirty="0"/>
              <a:t>and testing only a small amount of code at a </a:t>
            </a:r>
            <a:r>
              <a:rPr lang="en-US" dirty="0" smtClean="0"/>
              <a:t>time</a:t>
            </a:r>
            <a:endParaRPr lang="en-US" dirty="0"/>
          </a:p>
          <a:p>
            <a:endParaRPr lang="en-US" altLang="zh-TW" dirty="0">
              <a:ea typeface="PMingLiU" pitchFamily="18" charset="-12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test cases for simple </a:t>
            </a:r>
            <a:r>
              <a:rPr lang="en-US" dirty="0" smtClean="0"/>
              <a:t>Python </a:t>
            </a:r>
            <a:r>
              <a:rPr lang="en-US" dirty="0"/>
              <a:t>programs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test case design strategies for black box testing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Testing</a:t>
            </a:r>
          </a:p>
          <a:p>
            <a:r>
              <a:rPr lang="en-US" dirty="0" smtClean="0"/>
              <a:t>Levels of testing</a:t>
            </a:r>
          </a:p>
          <a:p>
            <a:r>
              <a:rPr lang="en-US" sz="2400" dirty="0" smtClean="0"/>
              <a:t>Types of unit testing</a:t>
            </a:r>
          </a:p>
          <a:p>
            <a:r>
              <a:rPr lang="en-US" dirty="0" smtClean="0"/>
              <a:t>Design test cases</a:t>
            </a:r>
          </a:p>
          <a:p>
            <a:r>
              <a:rPr lang="en-US" sz="2400" dirty="0" smtClean="0"/>
              <a:t>Incremental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Software testing is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conducted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to provide stakeholders with information about the quality of the software product or service under test</a:t>
            </a: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Test techniques include the process of executing a program or application with the intent of finding software bugs (errors or other defects), and verifying that the software product is fit for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use</a:t>
            </a: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Objective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of testing: discover faults</a:t>
            </a: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test is successful only when a fault is discovered</a:t>
            </a: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831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Unit </a:t>
            </a:r>
            <a:r>
              <a:rPr lang="en-US" dirty="0" smtClean="0">
                <a:solidFill>
                  <a:srgbClr val="0070C0"/>
                </a:solidFill>
              </a:rPr>
              <a:t>testing </a:t>
            </a:r>
          </a:p>
          <a:p>
            <a:pPr lvl="1"/>
            <a:r>
              <a:rPr lang="en-US" dirty="0"/>
              <a:t>Verifies that the component functions properly with the types of input expected from studying the component’s design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Integration testing</a:t>
            </a:r>
          </a:p>
          <a:p>
            <a:pPr lvl="1"/>
            <a:r>
              <a:rPr lang="en-US" dirty="0"/>
              <a:t>The process of verifying that the system components work together as described in the system and program design specifications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System testing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series of different tests whose primary purpose is to fully exercise the computer-based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Acceptance testing</a:t>
            </a:r>
          </a:p>
          <a:p>
            <a:pPr lvl="1"/>
            <a:r>
              <a:rPr lang="en-US" dirty="0"/>
              <a:t>Enable the customers and users to determine if the built system meets their needs and expectations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Unit Testing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dirty="0">
                <a:solidFill>
                  <a:srgbClr val="0070C0"/>
                </a:solidFill>
                <a:ea typeface="PMingLiU"/>
                <a:cs typeface="PMingLiU"/>
              </a:rPr>
              <a:t>Glass Box/ White </a:t>
            </a:r>
            <a:r>
              <a:rPr lang="en-US" altLang="zh-TW" dirty="0" smtClean="0">
                <a:solidFill>
                  <a:srgbClr val="0070C0"/>
                </a:solidFill>
                <a:ea typeface="PMingLiU"/>
                <a:cs typeface="PMingLiU"/>
              </a:rPr>
              <a:t>Box</a:t>
            </a:r>
          </a:p>
          <a:p>
            <a:pPr lvl="1">
              <a:defRPr/>
            </a:pPr>
            <a:r>
              <a:rPr lang="en-US" altLang="zh-TW" dirty="0">
                <a:ea typeface="PMingLiU"/>
                <a:cs typeface="PMingLiU"/>
              </a:rPr>
              <a:t>Logical paths through the software are tested by providing test cases that exercise specific sets of conditions and/or loops</a:t>
            </a:r>
          </a:p>
          <a:p>
            <a:pPr lvl="1">
              <a:defRPr/>
            </a:pPr>
            <a:endParaRPr lang="en-US" altLang="zh-TW" dirty="0" smtClean="0">
              <a:solidFill>
                <a:srgbClr val="0070C0"/>
              </a:solidFill>
              <a:ea typeface="PMingLiU"/>
              <a:cs typeface="PMingLiU"/>
            </a:endParaRPr>
          </a:p>
          <a:p>
            <a:pPr lvl="1">
              <a:defRPr/>
            </a:pPr>
            <a:endParaRPr lang="en-US" altLang="zh-TW" dirty="0">
              <a:solidFill>
                <a:srgbClr val="0070C0"/>
              </a:solidFill>
              <a:ea typeface="PMingLiU"/>
              <a:cs typeface="PMingLiU"/>
            </a:endParaRPr>
          </a:p>
          <a:p>
            <a:pPr lvl="0">
              <a:defRPr/>
            </a:pPr>
            <a:r>
              <a:rPr lang="en-US" dirty="0">
                <a:solidFill>
                  <a:srgbClr val="0070C0"/>
                </a:solidFill>
              </a:rPr>
              <a:t>Black </a:t>
            </a:r>
            <a:r>
              <a:rPr lang="en-US" dirty="0" smtClean="0">
                <a:solidFill>
                  <a:srgbClr val="0070C0"/>
                </a:solidFill>
              </a:rPr>
              <a:t>Box</a:t>
            </a:r>
          </a:p>
          <a:p>
            <a:pPr lvl="1"/>
            <a:r>
              <a:rPr lang="en-US" altLang="zh-TW" dirty="0">
                <a:ea typeface="PMingLiU"/>
                <a:cs typeface="PMingLiU"/>
              </a:rPr>
              <a:t>Treat code as a black box and verify whether its requirements have been met, e.g., design test cases for</a:t>
            </a:r>
          </a:p>
          <a:p>
            <a:pPr lvl="2"/>
            <a:r>
              <a:rPr lang="en-US" altLang="zh-TW" sz="2200" dirty="0" smtClean="0">
                <a:ea typeface="PMingLiU"/>
                <a:cs typeface="PMingLiU"/>
              </a:rPr>
              <a:t>Incorrect or missing functions, interface faults, faults in external database access, initialization or termination faults, etc.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Process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Test data</a:t>
            </a:r>
          </a:p>
          <a:p>
            <a:pPr marL="788988" lvl="1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Inputs that have been devised to test a system</a:t>
            </a: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Test cases </a:t>
            </a:r>
          </a:p>
          <a:p>
            <a:pPr marL="788988" lvl="1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Specifications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of the inputs to the test and the expected output from the system (the test results), plus a statement of what is being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tested</a:t>
            </a:r>
          </a:p>
          <a:p>
            <a:pPr marL="788988" lvl="1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Test </a:t>
            </a: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suit</a:t>
            </a:r>
            <a:endParaRPr lang="en-US" dirty="0">
              <a:solidFill>
                <a:srgbClr val="0070C0"/>
              </a:solidFill>
              <a:cs typeface="Times New Roman" pitchFamily="18" charset="0"/>
            </a:endParaRPr>
          </a:p>
          <a:p>
            <a:pPr marL="788988" lvl="1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r>
              <a:rPr lang="en-US" dirty="0" smtClean="0">
                <a:cs typeface="Times New Roman" pitchFamily="18" charset="0"/>
              </a:rPr>
              <a:t>Particularly </a:t>
            </a:r>
            <a:r>
              <a:rPr lang="en-US" dirty="0">
                <a:cs typeface="Times New Roman" pitchFamily="18" charset="0"/>
              </a:rPr>
              <a:t>when written - when they are usually collected into test suites</a:t>
            </a:r>
          </a:p>
          <a:p>
            <a:pPr marL="788988" lvl="1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88938" indent="-293688">
              <a:spcAft>
                <a:spcPts val="1288"/>
              </a:spcAft>
              <a:buSzPct val="45000"/>
              <a:buFont typeface="Wingdings" pitchFamily="2" charset="2"/>
              <a:buChar char=""/>
              <a:tabLst>
                <a:tab pos="484188" algn="l"/>
                <a:tab pos="892175" algn="l"/>
                <a:tab pos="1300163" algn="l"/>
                <a:tab pos="1706563" algn="l"/>
                <a:tab pos="2114550" algn="l"/>
                <a:tab pos="2522538" algn="l"/>
                <a:tab pos="2928938" algn="l"/>
                <a:tab pos="3336925" algn="l"/>
                <a:tab pos="3744913" algn="l"/>
                <a:tab pos="4152900" algn="l"/>
                <a:tab pos="4559300" algn="l"/>
                <a:tab pos="4967288" algn="l"/>
                <a:tab pos="5375275" algn="l"/>
                <a:tab pos="5781675" algn="l"/>
                <a:tab pos="6189663" algn="l"/>
                <a:tab pos="6597650" algn="l"/>
                <a:tab pos="7005638" algn="l"/>
                <a:tab pos="7412038" algn="l"/>
                <a:tab pos="7820025" algn="l"/>
                <a:tab pos="8228013" algn="l"/>
              </a:tabLst>
            </a:pP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6" y="1200149"/>
            <a:ext cx="5420228" cy="216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93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of Test Cases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>
                <a:solidFill>
                  <a:srgbClr val="C00000"/>
                </a:solidFill>
                <a:ea typeface="PMingLiU" pitchFamily="18" charset="-120"/>
              </a:rPr>
              <a:t>Consider </a:t>
            </a:r>
            <a:r>
              <a:rPr lang="en-US" altLang="zh-TW" dirty="0">
                <a:solidFill>
                  <a:srgbClr val="C00000"/>
                </a:solidFill>
                <a:ea typeface="PMingLiU" pitchFamily="18" charset="-120"/>
              </a:rPr>
              <a:t>the program to </a:t>
            </a:r>
            <a:r>
              <a:rPr lang="en-US" altLang="zh-TW" dirty="0" smtClean="0">
                <a:solidFill>
                  <a:srgbClr val="C00000"/>
                </a:solidFill>
                <a:ea typeface="PMingLiU" pitchFamily="18" charset="-120"/>
              </a:rPr>
              <a:t>find </a:t>
            </a:r>
            <a:r>
              <a:rPr lang="en-US" altLang="zh-TW" dirty="0">
                <a:solidFill>
                  <a:srgbClr val="C00000"/>
                </a:solidFill>
                <a:ea typeface="PMingLiU" pitchFamily="18" charset="-120"/>
              </a:rPr>
              <a:t>type of a </a:t>
            </a:r>
            <a:r>
              <a:rPr lang="en-US" altLang="zh-TW" dirty="0" smtClean="0">
                <a:solidFill>
                  <a:srgbClr val="C00000"/>
                </a:solidFill>
                <a:ea typeface="PMingLiU" pitchFamily="18" charset="-120"/>
              </a:rPr>
              <a:t>triangle</a:t>
            </a:r>
          </a:p>
          <a:p>
            <a:pPr>
              <a:lnSpc>
                <a:spcPct val="110000"/>
              </a:lnSpc>
            </a:pPr>
            <a:endParaRPr lang="en-US" altLang="zh-TW" sz="2200" dirty="0">
              <a:solidFill>
                <a:srgbClr val="C00000"/>
              </a:solidFill>
              <a:ea typeface="PMingLiU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dirty="0" smtClean="0">
                <a:ea typeface="PMingLiU" pitchFamily="18" charset="-120"/>
              </a:rPr>
              <a:t>The</a:t>
            </a:r>
            <a:r>
              <a:rPr lang="en-US" altLang="zh-TW" sz="2200" dirty="0" smtClean="0">
                <a:ea typeface="PMingLiU" pitchFamily="18" charset="-120"/>
              </a:rPr>
              <a:t> specifications of the program are: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PMingLiU" pitchFamily="18" charset="-120"/>
              </a:rPr>
              <a:t>If sides do not satisfy triangle inequality, then ‘invalid triangle’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PMingLiU" pitchFamily="18" charset="-120"/>
              </a:rPr>
              <a:t>If all sides are equal to each other, then ‘equilateral triangle’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PMingLiU" pitchFamily="18" charset="-120"/>
              </a:rPr>
              <a:t>If only two sides are equal to each other, then ‘isosceles </a:t>
            </a:r>
            <a:r>
              <a:rPr lang="en-US" altLang="zh-TW" dirty="0">
                <a:ea typeface="PMingLiU" pitchFamily="18" charset="-120"/>
              </a:rPr>
              <a:t>triangle’</a:t>
            </a:r>
            <a:endParaRPr lang="en-US" altLang="zh-TW" dirty="0" smtClean="0">
              <a:ea typeface="PMingLiU" pitchFamily="18" charset="-120"/>
            </a:endParaRPr>
          </a:p>
          <a:p>
            <a:pPr lvl="1">
              <a:lnSpc>
                <a:spcPct val="110000"/>
              </a:lnSpc>
            </a:pPr>
            <a:r>
              <a:rPr lang="en-US" altLang="zh-TW" dirty="0" smtClean="0">
                <a:ea typeface="PMingLiU" pitchFamily="18" charset="-120"/>
              </a:rPr>
              <a:t>Otherwise, display ‘scalene </a:t>
            </a:r>
            <a:r>
              <a:rPr lang="en-US" altLang="zh-TW" dirty="0">
                <a:ea typeface="PMingLiU" pitchFamily="18" charset="-120"/>
              </a:rPr>
              <a:t>triangle’</a:t>
            </a:r>
          </a:p>
          <a:p>
            <a:pPr lvl="1">
              <a:lnSpc>
                <a:spcPct val="110000"/>
              </a:lnSpc>
            </a:pPr>
            <a:endParaRPr lang="en-US" altLang="zh-TW" sz="20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19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of Test Cases contd.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876712"/>
              </p:ext>
            </p:extLst>
          </p:nvPr>
        </p:nvGraphicFramePr>
        <p:xfrm>
          <a:off x="527902" y="1417637"/>
          <a:ext cx="1133101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7"/>
                <a:gridCol w="2165754"/>
                <a:gridCol w="2016306"/>
                <a:gridCol w="1847997"/>
                <a:gridCol w="1847997"/>
                <a:gridCol w="1847997"/>
              </a:tblGrid>
              <a:tr h="849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 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Expected Result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Obtained Result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r>
                        <a:rPr lang="en-US" sz="2400" baseline="0" dirty="0" smtClean="0"/>
                        <a:t> of Test (Pass/Fail)</a:t>
                      </a:r>
                      <a:endParaRPr lang="en-US" sz="2400" dirty="0"/>
                    </a:p>
                  </a:txBody>
                  <a:tcPr/>
                </a:tc>
              </a:tr>
              <a:tr h="489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To check the triangle is</a:t>
                      </a:r>
                      <a:r>
                        <a:rPr lang="en-IN" sz="2000" baseline="0" dirty="0" smtClean="0"/>
                        <a:t> invalid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1,10,12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invalid triangle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56015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T002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To check the triangle is</a:t>
                      </a:r>
                      <a:r>
                        <a:rPr lang="en-IN" sz="2000" baseline="0" dirty="0" smtClean="0"/>
                        <a:t> equilateral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12,12,12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a typeface="PMingLiU" pitchFamily="18" charset="-120"/>
                        </a:rPr>
                        <a:t>equilateral triangle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6043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T003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To check the triangle is</a:t>
                      </a:r>
                      <a:r>
                        <a:rPr lang="en-IN" sz="2000" baseline="0" dirty="0" smtClean="0"/>
                        <a:t> isosceles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12,12,10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a typeface="PMingLiU" pitchFamily="18" charset="-120"/>
                        </a:rPr>
                        <a:t>isosceles triangle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08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T004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/>
                        <a:t>To check the triangle is</a:t>
                      </a:r>
                      <a:r>
                        <a:rPr lang="en-IN" sz="2000" baseline="0" dirty="0" smtClean="0"/>
                        <a:t> scalene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12,10,8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a typeface="PMingLiU" pitchFamily="18" charset="-120"/>
                        </a:rPr>
                        <a:t>scalene triangle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81075" y="6051272"/>
            <a:ext cx="1060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Are there any other test cases possible for this program?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1163</Words>
  <Application>Microsoft Office PowerPoint</Application>
  <PresentationFormat>Widescreen</PresentationFormat>
  <Paragraphs>186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PMingLiU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Objectives</vt:lpstr>
      <vt:lpstr>Topics</vt:lpstr>
      <vt:lpstr>Software Testing</vt:lpstr>
      <vt:lpstr>Levels of Testing</vt:lpstr>
      <vt:lpstr>Types of Unit Testing</vt:lpstr>
      <vt:lpstr>Software Testing Process</vt:lpstr>
      <vt:lpstr>Designing of Test Cases</vt:lpstr>
      <vt:lpstr>Designing of Test Cases contd.</vt:lpstr>
      <vt:lpstr>Python Program</vt:lpstr>
      <vt:lpstr>Python Program contd.</vt:lpstr>
      <vt:lpstr>Verification and Validation</vt:lpstr>
      <vt:lpstr>Incremental Development</vt:lpstr>
      <vt:lpstr>Incremental Development contd.</vt:lpstr>
      <vt:lpstr>Incremental Development contd.</vt:lpstr>
      <vt:lpstr>Incremental Development contd.</vt:lpstr>
      <vt:lpstr>Incremental Development contd.</vt:lpstr>
      <vt:lpstr>Incremental Development contd.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Vineeth P S</cp:lastModifiedBy>
  <cp:revision>128</cp:revision>
  <dcterms:created xsi:type="dcterms:W3CDTF">2015-10-21T06:04:19Z</dcterms:created>
  <dcterms:modified xsi:type="dcterms:W3CDTF">2018-08-17T12:44:15Z</dcterms:modified>
</cp:coreProperties>
</file>