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handoutMasterIdLst>
    <p:handoutMasterId r:id="rId20"/>
  </p:handoutMasterIdLst>
  <p:sldIdLst>
    <p:sldId id="306" r:id="rId2"/>
    <p:sldId id="310" r:id="rId3"/>
    <p:sldId id="311" r:id="rId4"/>
    <p:sldId id="312" r:id="rId5"/>
    <p:sldId id="313" r:id="rId6"/>
    <p:sldId id="314" r:id="rId7"/>
    <p:sldId id="315" r:id="rId8"/>
    <p:sldId id="316" r:id="rId9"/>
    <p:sldId id="317" r:id="rId10"/>
    <p:sldId id="318" r:id="rId11"/>
    <p:sldId id="320" r:id="rId12"/>
    <p:sldId id="321" r:id="rId13"/>
    <p:sldId id="322" r:id="rId14"/>
    <p:sldId id="323" r:id="rId15"/>
    <p:sldId id="324" r:id="rId16"/>
    <p:sldId id="325" r:id="rId17"/>
    <p:sldId id="328" r:id="rId18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3366FF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62" autoAdjust="0"/>
    <p:restoredTop sz="94633" autoAdjust="0"/>
  </p:normalViewPr>
  <p:slideViewPr>
    <p:cSldViewPr>
      <p:cViewPr varScale="1">
        <p:scale>
          <a:sx n="67" d="100"/>
          <a:sy n="67" d="100"/>
        </p:scale>
        <p:origin x="1242" y="48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628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BD6149-F860-46EB-888F-B7F54A879ACB}" type="datetimeFigureOut">
              <a:rPr lang="en-US" smtClean="0"/>
              <a:pPr/>
              <a:t>8/11/2018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C51A9C-BC3B-4640-9559-50261E7C82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7051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4DE4C5-FD42-43C3-A107-FC2F226E7727}" type="datetimeFigureOut">
              <a:rPr lang="en-US" smtClean="0"/>
              <a:pPr/>
              <a:t>8/11/2018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8B528B-B34F-4B88-8010-3B17FC4A46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389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170266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7953708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3842143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9415985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9217759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442703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6817019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7590424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399037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9415985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399037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399037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9415985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217759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442703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397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401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6232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6705600"/>
            <a:ext cx="9906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-22416" y="6655360"/>
            <a:ext cx="27478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©M. S. Ramaiah University of Applied Sciences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9505750" y="632460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20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354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133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232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58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705600"/>
            <a:ext cx="9906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-22416" y="6655360"/>
            <a:ext cx="27478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©M. S. Ramaiah University of Applied Sciences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505750" y="632460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6705600"/>
            <a:ext cx="9906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 userDrawn="1"/>
        </p:nvSpPr>
        <p:spPr>
          <a:xfrm>
            <a:off x="-22416" y="6655360"/>
            <a:ext cx="27478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©M. S. Ramaiah University of Applied Sciences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9505750" y="632460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5875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671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426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0" y="6705600"/>
            <a:ext cx="9906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890895" y="6655158"/>
            <a:ext cx="247215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© Ramaiah University of Applied Sciences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9505750" y="632460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25758" y="6655158"/>
            <a:ext cx="21771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Faculty of Engineering &amp; Technology</a:t>
            </a:r>
            <a:endParaRPr lang="en-US" sz="1050" dirty="0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/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81725"/>
            <a:ext cx="415290" cy="52387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ectangle 8"/>
          <p:cNvSpPr/>
          <p:nvPr userDrawn="1"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6705600"/>
            <a:ext cx="9906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 userDrawn="1"/>
        </p:nvSpPr>
        <p:spPr>
          <a:xfrm>
            <a:off x="6890895" y="6655158"/>
            <a:ext cx="247215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© Ramaiah University of Applied Sciences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 userDrawn="1"/>
        </p:nvSpPr>
        <p:spPr>
          <a:xfrm>
            <a:off x="9505750" y="632460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 userDrawn="1"/>
        </p:nvSpPr>
        <p:spPr>
          <a:xfrm>
            <a:off x="-25758" y="6655158"/>
            <a:ext cx="21771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Faculty of Engineering &amp; Technology</a:t>
            </a:r>
            <a:endParaRPr lang="en-US" sz="10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4877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55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043113" y="2094884"/>
            <a:ext cx="5819775" cy="295465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dirty="0" smtClean="0">
                <a:solidFill>
                  <a:srgbClr val="0000CC"/>
                </a:solidFill>
                <a:cs typeface="Times New Roman" pitchFamily="18" charset="0"/>
              </a:rPr>
              <a:t>Efficiency of Algorithms</a:t>
            </a:r>
            <a:endParaRPr lang="en-US" sz="3200" dirty="0">
              <a:solidFill>
                <a:srgbClr val="0000CC"/>
              </a:solidFill>
              <a:cs typeface="Times New Roman" pitchFamily="18" charset="0"/>
            </a:endParaRPr>
          </a:p>
          <a:p>
            <a:pPr algn="ctr"/>
            <a:r>
              <a:rPr lang="en-US" sz="1400" dirty="0">
                <a:solidFill>
                  <a:srgbClr val="0000CC"/>
                </a:solidFill>
                <a:cs typeface="Times New Roman" pitchFamily="18" charset="0"/>
              </a:rPr>
              <a:t>18ESC108A Elements of Computer Science and Engineering</a:t>
            </a:r>
          </a:p>
          <a:p>
            <a:pPr algn="ctr"/>
            <a:r>
              <a:rPr lang="en-US" sz="1400" dirty="0">
                <a:solidFill>
                  <a:srgbClr val="0000CC"/>
                </a:solidFill>
                <a:cs typeface="Times New Roman" pitchFamily="18" charset="0"/>
              </a:rPr>
              <a:t>B. Tech. 2018</a:t>
            </a:r>
            <a:endParaRPr lang="en-US" sz="3600" dirty="0">
              <a:solidFill>
                <a:srgbClr val="0000CC"/>
              </a:solidFill>
              <a:cs typeface="Times New Roman" pitchFamily="18" charset="0"/>
            </a:endParaRPr>
          </a:p>
          <a:p>
            <a:pPr algn="ctr"/>
            <a:endParaRPr lang="en-US" dirty="0">
              <a:cs typeface="Times New Roman" pitchFamily="18" charset="0"/>
            </a:endParaRPr>
          </a:p>
          <a:p>
            <a:pPr algn="ctr"/>
            <a:r>
              <a:rPr lang="en-US" dirty="0">
                <a:cs typeface="Times New Roman" pitchFamily="18" charset="0"/>
              </a:rPr>
              <a:t>Ami Rai</a:t>
            </a:r>
          </a:p>
          <a:p>
            <a:pPr algn="ctr"/>
            <a:r>
              <a:rPr lang="en-US" dirty="0">
                <a:cs typeface="Times New Roman" pitchFamily="18" charset="0"/>
              </a:rPr>
              <a:t>Roopa G</a:t>
            </a:r>
          </a:p>
          <a:p>
            <a:pPr algn="ctr"/>
            <a:r>
              <a:rPr lang="en-US" dirty="0">
                <a:cs typeface="Times New Roman" pitchFamily="18" charset="0"/>
              </a:rPr>
              <a:t>Chaitra S</a:t>
            </a:r>
          </a:p>
          <a:p>
            <a:pPr algn="ctr"/>
            <a:endParaRPr lang="en-US" dirty="0">
              <a:cs typeface="Times New Roman" pitchFamily="18" charset="0"/>
            </a:endParaRPr>
          </a:p>
          <a:p>
            <a:pPr algn="ctr"/>
            <a:r>
              <a:rPr lang="en-US" sz="1200" dirty="0"/>
              <a:t>Department of Computer Science and Engineering</a:t>
            </a:r>
          </a:p>
          <a:p>
            <a:pPr algn="ctr"/>
            <a:r>
              <a:rPr lang="en-US" sz="1200" dirty="0"/>
              <a:t>Faculty of Engineering and Technology</a:t>
            </a:r>
          </a:p>
          <a:p>
            <a:pPr algn="ctr"/>
            <a:r>
              <a:rPr lang="en-US" sz="1200" dirty="0"/>
              <a:t>Ramaiah University of Applied Sciences</a:t>
            </a:r>
          </a:p>
        </p:txBody>
      </p:sp>
    </p:spTree>
    <p:extLst>
      <p:ext uri="{BB962C8B-B14F-4D97-AF65-F5344CB8AC3E}">
        <p14:creationId xmlns:p14="http://schemas.microsoft.com/office/powerpoint/2010/main" val="46621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304800"/>
            <a:ext cx="8915400" cy="1371600"/>
          </a:xfrm>
        </p:spPr>
        <p:txBody>
          <a:bodyPr/>
          <a:lstStyle/>
          <a:p>
            <a:r>
              <a:rPr lang="en-US" sz="4000" dirty="0" smtClean="0"/>
              <a:t>An Algorithm with Looping Construct</a:t>
            </a:r>
            <a:endParaRPr lang="en-US" sz="4000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685799" y="1524000"/>
            <a:ext cx="8701087" cy="4953000"/>
          </a:xfrm>
        </p:spPr>
        <p:txBody>
          <a:bodyPr/>
          <a:lstStyle/>
          <a:p>
            <a:pPr marL="347663" lvl="1" indent="-342900" algn="just"/>
            <a:r>
              <a:rPr lang="en-US" sz="2400" dirty="0">
                <a:latin typeface="Calibri" pitchFamily="34" charset="0"/>
                <a:cs typeface="Times New Roman" pitchFamily="18" charset="0"/>
              </a:rPr>
              <a:t>An Example: </a:t>
            </a:r>
            <a:r>
              <a:rPr lang="en-US" sz="2400" dirty="0">
                <a:solidFill>
                  <a:srgbClr val="0070C0"/>
                </a:solidFill>
                <a:latin typeface="Calibri" pitchFamily="34" charset="0"/>
                <a:cs typeface="Times New Roman" pitchFamily="18" charset="0"/>
              </a:rPr>
              <a:t>checking a number is odd or even</a:t>
            </a:r>
          </a:p>
          <a:p>
            <a:pPr marL="4763" lvl="1" indent="0" algn="just">
              <a:buNone/>
            </a:pPr>
            <a:endParaRPr lang="en-US" sz="2200" b="1" dirty="0" smtClean="0">
              <a:latin typeface="Calibri" pitchFamily="34" charset="0"/>
              <a:cs typeface="Times New Roman" pitchFamily="18" charset="0"/>
            </a:endParaRPr>
          </a:p>
          <a:p>
            <a:pPr marL="4763" lvl="1" indent="0" algn="just">
              <a:buNone/>
            </a:pPr>
            <a:r>
              <a:rPr lang="en-US" sz="2200" b="1" dirty="0" smtClean="0">
                <a:latin typeface="Calibri" pitchFamily="34" charset="0"/>
                <a:cs typeface="Times New Roman" pitchFamily="18" charset="0"/>
              </a:rPr>
              <a:t>Algorithm</a:t>
            </a:r>
            <a:r>
              <a:rPr lang="en-US" sz="2200" dirty="0" smtClean="0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200" i="1" dirty="0" smtClean="0">
                <a:latin typeface="Calibri" pitchFamily="34" charset="0"/>
                <a:cs typeface="Times New Roman" pitchFamily="18" charset="0"/>
              </a:rPr>
              <a:t>factorial </a:t>
            </a:r>
            <a:r>
              <a:rPr lang="en-US" sz="2200" dirty="0" smtClean="0">
                <a:latin typeface="Calibri" pitchFamily="34" charset="0"/>
                <a:cs typeface="Times New Roman" pitchFamily="18" charset="0"/>
              </a:rPr>
              <a:t>(</a:t>
            </a:r>
            <a:r>
              <a:rPr lang="en-US" sz="2200" b="1" dirty="0" err="1" smtClean="0">
                <a:latin typeface="Calibri" pitchFamily="34" charset="0"/>
                <a:cs typeface="Times New Roman" pitchFamily="18" charset="0"/>
              </a:rPr>
              <a:t>var</a:t>
            </a:r>
            <a:r>
              <a:rPr lang="en-US" sz="2200" dirty="0" smtClean="0">
                <a:latin typeface="Calibri" pitchFamily="34" charset="0"/>
                <a:cs typeface="Times New Roman" pitchFamily="18" charset="0"/>
              </a:rPr>
              <a:t> n:</a:t>
            </a:r>
            <a:r>
              <a:rPr lang="en-US" sz="2200" b="1" dirty="0" smtClean="0">
                <a:latin typeface="Calibri" pitchFamily="34" charset="0"/>
                <a:cs typeface="Times New Roman" pitchFamily="18" charset="0"/>
              </a:rPr>
              <a:t>Integer</a:t>
            </a:r>
            <a:r>
              <a:rPr lang="en-US" sz="2200" dirty="0" smtClean="0">
                <a:latin typeface="Calibri" pitchFamily="34" charset="0"/>
                <a:cs typeface="Times New Roman" pitchFamily="18" charset="0"/>
              </a:rPr>
              <a:t>) </a:t>
            </a:r>
            <a:r>
              <a:rPr lang="en-US" sz="2200" dirty="0" smtClean="0">
                <a:solidFill>
                  <a:srgbClr val="FF0000"/>
                </a:solidFill>
                <a:latin typeface="Calibri" pitchFamily="34" charset="0"/>
                <a:cs typeface="Times New Roman" pitchFamily="18" charset="0"/>
              </a:rPr>
              <a:t>{ Space complexity: 1 word}</a:t>
            </a:r>
          </a:p>
          <a:p>
            <a:pPr marL="4763" lvl="1" indent="0" algn="just">
              <a:buNone/>
            </a:pPr>
            <a:r>
              <a:rPr lang="en-US" sz="2200" b="1" dirty="0" err="1">
                <a:latin typeface="Calibri" pitchFamily="34" charset="0"/>
                <a:cs typeface="Times New Roman" pitchFamily="18" charset="0"/>
              </a:rPr>
              <a:t>v</a:t>
            </a:r>
            <a:r>
              <a:rPr lang="en-US" sz="2200" b="1" dirty="0" err="1" smtClean="0">
                <a:latin typeface="Calibri" pitchFamily="34" charset="0"/>
                <a:cs typeface="Times New Roman" pitchFamily="18" charset="0"/>
              </a:rPr>
              <a:t>ar</a:t>
            </a:r>
            <a:r>
              <a:rPr lang="en-US" sz="2200" b="1" dirty="0" smtClean="0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200" dirty="0" smtClean="0">
                <a:latin typeface="Calibri" pitchFamily="34" charset="0"/>
                <a:cs typeface="Times New Roman" pitchFamily="18" charset="0"/>
              </a:rPr>
              <a:t>fact, </a:t>
            </a:r>
            <a:r>
              <a:rPr lang="en-US" sz="2200" dirty="0" err="1" smtClean="0">
                <a:latin typeface="Calibri" pitchFamily="34" charset="0"/>
                <a:cs typeface="Times New Roman" pitchFamily="18" charset="0"/>
              </a:rPr>
              <a:t>iLoop</a:t>
            </a:r>
            <a:r>
              <a:rPr lang="en-US" sz="2200" dirty="0" smtClean="0">
                <a:latin typeface="Calibri" pitchFamily="34" charset="0"/>
                <a:cs typeface="Times New Roman" pitchFamily="18" charset="0"/>
              </a:rPr>
              <a:t>: </a:t>
            </a:r>
            <a:r>
              <a:rPr lang="en-US" sz="2200" b="1" dirty="0" smtClean="0">
                <a:latin typeface="Calibri" pitchFamily="34" charset="0"/>
                <a:cs typeface="Times New Roman" pitchFamily="18" charset="0"/>
              </a:rPr>
              <a:t>Integer;  </a:t>
            </a:r>
            <a:r>
              <a:rPr lang="en-US" sz="2200" dirty="0" smtClean="0">
                <a:solidFill>
                  <a:srgbClr val="FF0000"/>
                </a:solidFill>
                <a:latin typeface="Calibri" pitchFamily="34" charset="0"/>
                <a:cs typeface="Times New Roman" pitchFamily="18" charset="0"/>
              </a:rPr>
              <a:t>{ </a:t>
            </a:r>
            <a:r>
              <a:rPr lang="en-US" sz="2200" dirty="0">
                <a:solidFill>
                  <a:srgbClr val="FF0000"/>
                </a:solidFill>
                <a:latin typeface="Calibri" pitchFamily="34" charset="0"/>
                <a:cs typeface="Times New Roman" pitchFamily="18" charset="0"/>
              </a:rPr>
              <a:t>Space complexity: </a:t>
            </a:r>
            <a:r>
              <a:rPr lang="en-US" sz="2200" dirty="0" smtClean="0">
                <a:solidFill>
                  <a:srgbClr val="FF0000"/>
                </a:solidFill>
                <a:latin typeface="Calibri" pitchFamily="34" charset="0"/>
                <a:cs typeface="Times New Roman" pitchFamily="18" charset="0"/>
              </a:rPr>
              <a:t>2 words}</a:t>
            </a:r>
            <a:endParaRPr lang="en-US" sz="2200" dirty="0">
              <a:solidFill>
                <a:srgbClr val="FF0000"/>
              </a:solidFill>
              <a:latin typeface="Calibri" pitchFamily="34" charset="0"/>
              <a:cs typeface="Times New Roman" pitchFamily="18" charset="0"/>
            </a:endParaRPr>
          </a:p>
          <a:p>
            <a:pPr marL="4763" lvl="1" indent="0" algn="just">
              <a:buNone/>
            </a:pPr>
            <a:r>
              <a:rPr lang="en-US" sz="2200" b="1" dirty="0" smtClean="0">
                <a:latin typeface="Calibri" pitchFamily="34" charset="0"/>
                <a:cs typeface="Times New Roman" pitchFamily="18" charset="0"/>
              </a:rPr>
              <a:t>begin</a:t>
            </a:r>
          </a:p>
          <a:p>
            <a:pPr marL="4763" lvl="2" indent="0" algn="just">
              <a:buNone/>
            </a:pPr>
            <a:r>
              <a:rPr lang="en-US" sz="2200" b="1" dirty="0" smtClean="0">
                <a:latin typeface="Calibri" pitchFamily="34" charset="0"/>
                <a:cs typeface="Times New Roman" pitchFamily="18" charset="0"/>
              </a:rPr>
              <a:t>	</a:t>
            </a:r>
            <a:r>
              <a:rPr lang="en-US" sz="2200" dirty="0" smtClean="0">
                <a:latin typeface="Calibri" pitchFamily="34" charset="0"/>
                <a:cs typeface="Times New Roman" pitchFamily="18" charset="0"/>
              </a:rPr>
              <a:t>fact := 1;</a:t>
            </a:r>
            <a:r>
              <a:rPr lang="en-US" sz="2200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200" dirty="0" smtClean="0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200" dirty="0" smtClean="0">
                <a:solidFill>
                  <a:srgbClr val="FF0000"/>
                </a:solidFill>
                <a:latin typeface="Calibri" pitchFamily="34" charset="0"/>
                <a:cs typeface="Times New Roman" pitchFamily="18" charset="0"/>
              </a:rPr>
              <a:t>{</a:t>
            </a:r>
            <a:r>
              <a:rPr lang="en-US" sz="2200" dirty="0">
                <a:solidFill>
                  <a:srgbClr val="FF0000"/>
                </a:solidFill>
                <a:latin typeface="Calibri" pitchFamily="34" charset="0"/>
                <a:cs typeface="Times New Roman" pitchFamily="18" charset="0"/>
              </a:rPr>
              <a:t>Time complexity 1 cycle}</a:t>
            </a:r>
            <a:endParaRPr lang="en-US" sz="2200" dirty="0" smtClean="0">
              <a:solidFill>
                <a:srgbClr val="FF0000"/>
              </a:solidFill>
              <a:latin typeface="Calibri" pitchFamily="34" charset="0"/>
              <a:cs typeface="Times New Roman" pitchFamily="18" charset="0"/>
            </a:endParaRPr>
          </a:p>
          <a:p>
            <a:pPr marL="4763" lvl="2" indent="0" algn="just">
              <a:buNone/>
            </a:pPr>
            <a:r>
              <a:rPr lang="en-US" sz="2200" b="1" dirty="0" smtClean="0">
                <a:latin typeface="Calibri" pitchFamily="34" charset="0"/>
                <a:cs typeface="Times New Roman" pitchFamily="18" charset="0"/>
              </a:rPr>
              <a:t>	for </a:t>
            </a:r>
            <a:r>
              <a:rPr lang="en-US" sz="2200" dirty="0" err="1" smtClean="0">
                <a:latin typeface="Calibri" pitchFamily="34" charset="0"/>
                <a:cs typeface="Times New Roman" pitchFamily="18" charset="0"/>
              </a:rPr>
              <a:t>iLoop</a:t>
            </a:r>
            <a:r>
              <a:rPr lang="en-US" sz="2200" dirty="0" smtClean="0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200" b="1" dirty="0" smtClean="0">
                <a:latin typeface="Calibri" pitchFamily="34" charset="0"/>
                <a:cs typeface="Times New Roman" pitchFamily="18" charset="0"/>
              </a:rPr>
              <a:t>in  range(</a:t>
            </a:r>
            <a:r>
              <a:rPr lang="en-US" sz="2200" dirty="0" smtClean="0">
                <a:latin typeface="Calibri" pitchFamily="34" charset="0"/>
                <a:cs typeface="Times New Roman" pitchFamily="18" charset="0"/>
              </a:rPr>
              <a:t>1,n+1) </a:t>
            </a:r>
            <a:r>
              <a:rPr lang="en-US" sz="2200" b="1" dirty="0" smtClean="0">
                <a:latin typeface="Calibri" pitchFamily="34" charset="0"/>
                <a:cs typeface="Times New Roman" pitchFamily="18" charset="0"/>
              </a:rPr>
              <a:t>do</a:t>
            </a:r>
            <a:r>
              <a:rPr lang="en-US" sz="2200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200" dirty="0" smtClean="0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200" dirty="0" smtClean="0">
                <a:solidFill>
                  <a:srgbClr val="FF0000"/>
                </a:solidFill>
                <a:latin typeface="Calibri" pitchFamily="34" charset="0"/>
                <a:cs typeface="Times New Roman" pitchFamily="18" charset="0"/>
              </a:rPr>
              <a:t>{</a:t>
            </a:r>
            <a:r>
              <a:rPr lang="en-US" sz="2200" dirty="0">
                <a:solidFill>
                  <a:srgbClr val="FF0000"/>
                </a:solidFill>
                <a:latin typeface="Calibri" pitchFamily="34" charset="0"/>
                <a:cs typeface="Times New Roman" pitchFamily="18" charset="0"/>
              </a:rPr>
              <a:t>Time complexity </a:t>
            </a:r>
            <a:r>
              <a:rPr lang="en-US" sz="2200" dirty="0" smtClean="0">
                <a:solidFill>
                  <a:srgbClr val="FF0000"/>
                </a:solidFill>
                <a:latin typeface="Calibri" pitchFamily="34" charset="0"/>
                <a:cs typeface="Times New Roman" pitchFamily="18" charset="0"/>
              </a:rPr>
              <a:t>n cycles+ 1 cycle}</a:t>
            </a:r>
            <a:endParaRPr lang="en-US" sz="2200" dirty="0">
              <a:solidFill>
                <a:srgbClr val="FF0000"/>
              </a:solidFill>
              <a:latin typeface="Calibri" pitchFamily="34" charset="0"/>
              <a:cs typeface="Times New Roman" pitchFamily="18" charset="0"/>
            </a:endParaRPr>
          </a:p>
          <a:p>
            <a:pPr marL="4763" lvl="2" indent="0" algn="just">
              <a:buNone/>
            </a:pPr>
            <a:r>
              <a:rPr lang="en-US" sz="2200" b="1" dirty="0" smtClean="0">
                <a:latin typeface="Calibri" pitchFamily="34" charset="0"/>
                <a:cs typeface="Times New Roman" pitchFamily="18" charset="0"/>
              </a:rPr>
              <a:t>	begin</a:t>
            </a:r>
          </a:p>
          <a:p>
            <a:pPr marL="4763" lvl="2" indent="0" algn="just">
              <a:buNone/>
            </a:pPr>
            <a:r>
              <a:rPr lang="en-US" sz="2200" dirty="0" smtClean="0">
                <a:latin typeface="Calibri" pitchFamily="34" charset="0"/>
                <a:cs typeface="Times New Roman" pitchFamily="18" charset="0"/>
              </a:rPr>
              <a:t>		fact:= fact * </a:t>
            </a:r>
            <a:r>
              <a:rPr lang="en-US" sz="2200" dirty="0" err="1" smtClean="0">
                <a:latin typeface="Calibri" pitchFamily="34" charset="0"/>
                <a:cs typeface="Times New Roman" pitchFamily="18" charset="0"/>
              </a:rPr>
              <a:t>iLoop</a:t>
            </a:r>
            <a:r>
              <a:rPr lang="en-US" sz="2200" dirty="0" smtClean="0">
                <a:latin typeface="Calibri" pitchFamily="34" charset="0"/>
                <a:cs typeface="Times New Roman" pitchFamily="18" charset="0"/>
              </a:rPr>
              <a:t>;  </a:t>
            </a:r>
            <a:r>
              <a:rPr lang="en-US" sz="2200" dirty="0" smtClean="0">
                <a:solidFill>
                  <a:srgbClr val="FF0000"/>
                </a:solidFill>
                <a:latin typeface="Calibri" pitchFamily="34" charset="0"/>
                <a:cs typeface="Times New Roman" pitchFamily="18" charset="0"/>
              </a:rPr>
              <a:t>{</a:t>
            </a:r>
            <a:r>
              <a:rPr lang="en-US" sz="2200" dirty="0">
                <a:solidFill>
                  <a:srgbClr val="FF0000"/>
                </a:solidFill>
                <a:latin typeface="Calibri" pitchFamily="34" charset="0"/>
                <a:cs typeface="Times New Roman" pitchFamily="18" charset="0"/>
              </a:rPr>
              <a:t>Time complexity </a:t>
            </a:r>
            <a:r>
              <a:rPr lang="en-US" sz="2200" dirty="0" smtClean="0">
                <a:solidFill>
                  <a:srgbClr val="FF0000"/>
                </a:solidFill>
                <a:latin typeface="Calibri" pitchFamily="34" charset="0"/>
                <a:cs typeface="Times New Roman" pitchFamily="18" charset="0"/>
              </a:rPr>
              <a:t>2 </a:t>
            </a:r>
            <a:r>
              <a:rPr lang="en-US" sz="2200" dirty="0">
                <a:solidFill>
                  <a:srgbClr val="FF0000"/>
                </a:solidFill>
                <a:latin typeface="Calibri" pitchFamily="34" charset="0"/>
                <a:cs typeface="Times New Roman" pitchFamily="18" charset="0"/>
              </a:rPr>
              <a:t>cycle}</a:t>
            </a:r>
          </a:p>
          <a:p>
            <a:pPr marL="4763" lvl="2" indent="0" algn="just">
              <a:buNone/>
            </a:pPr>
            <a:r>
              <a:rPr lang="en-US" sz="2200" b="1" dirty="0" smtClean="0">
                <a:latin typeface="Calibri" pitchFamily="34" charset="0"/>
                <a:cs typeface="Times New Roman" pitchFamily="18" charset="0"/>
              </a:rPr>
              <a:t>	end</a:t>
            </a:r>
            <a:endParaRPr lang="en-US" sz="2200" dirty="0" smtClean="0">
              <a:latin typeface="Calibri" pitchFamily="34" charset="0"/>
              <a:cs typeface="Times New Roman" pitchFamily="18" charset="0"/>
            </a:endParaRPr>
          </a:p>
          <a:p>
            <a:pPr marL="4763" lvl="1" indent="0" algn="just">
              <a:buNone/>
            </a:pPr>
            <a:r>
              <a:rPr lang="en-US" sz="2200" b="1" dirty="0" smtClean="0">
                <a:latin typeface="Calibri" pitchFamily="34" charset="0"/>
                <a:cs typeface="Times New Roman" pitchFamily="18" charset="0"/>
              </a:rPr>
              <a:t>end</a:t>
            </a:r>
          </a:p>
          <a:p>
            <a:pPr marL="400050" lvl="1" indent="0" algn="just">
              <a:buNone/>
            </a:pPr>
            <a:endParaRPr lang="en-US" sz="2000" b="1" dirty="0" smtClean="0">
              <a:latin typeface="Calibri" pitchFamily="34" charset="0"/>
              <a:cs typeface="Times New Roman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357687" y="5257800"/>
            <a:ext cx="5029200" cy="1446550"/>
          </a:xfrm>
          <a:prstGeom prst="rect">
            <a:avLst/>
          </a:prstGeom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pPr marL="400050" lvl="1" indent="0" algn="r">
              <a:buNone/>
            </a:pPr>
            <a:r>
              <a:rPr lang="en-US" sz="2200" dirty="0">
                <a:latin typeface="Calibri" pitchFamily="34" charset="0"/>
                <a:cs typeface="Times New Roman" pitchFamily="18" charset="0"/>
              </a:rPr>
              <a:t>Total Space complexity: </a:t>
            </a:r>
            <a:r>
              <a:rPr lang="en-US" sz="2200" dirty="0" smtClean="0">
                <a:solidFill>
                  <a:srgbClr val="7030A0"/>
                </a:solidFill>
                <a:latin typeface="Calibri" pitchFamily="34" charset="0"/>
                <a:cs typeface="Times New Roman" pitchFamily="18" charset="0"/>
              </a:rPr>
              <a:t>3 </a:t>
            </a:r>
            <a:r>
              <a:rPr lang="en-US" sz="2200" b="1" i="1" dirty="0">
                <a:solidFill>
                  <a:srgbClr val="7030A0"/>
                </a:solidFill>
                <a:latin typeface="Calibri" pitchFamily="34" charset="0"/>
                <a:cs typeface="Times New Roman" pitchFamily="18" charset="0"/>
              </a:rPr>
              <a:t>words</a:t>
            </a:r>
          </a:p>
          <a:p>
            <a:pPr marL="400050" lvl="1" indent="0" algn="r">
              <a:buNone/>
            </a:pPr>
            <a:r>
              <a:rPr lang="en-US" sz="2200" dirty="0">
                <a:latin typeface="Calibri" pitchFamily="34" charset="0"/>
                <a:cs typeface="Times New Roman" pitchFamily="18" charset="0"/>
              </a:rPr>
              <a:t>Total Time complexity: </a:t>
            </a:r>
            <a:endParaRPr lang="en-US" sz="2200" dirty="0" smtClean="0">
              <a:latin typeface="Calibri" pitchFamily="34" charset="0"/>
              <a:cs typeface="Times New Roman" pitchFamily="18" charset="0"/>
            </a:endParaRPr>
          </a:p>
          <a:p>
            <a:pPr marL="400050" lvl="1" indent="0" algn="r">
              <a:buNone/>
            </a:pPr>
            <a:r>
              <a:rPr lang="en-US" sz="2200" dirty="0" smtClean="0">
                <a:solidFill>
                  <a:srgbClr val="7030A0"/>
                </a:solidFill>
                <a:latin typeface="Calibri" pitchFamily="34" charset="0"/>
                <a:cs typeface="Times New Roman" pitchFamily="18" charset="0"/>
              </a:rPr>
              <a:t>2 cycles + n times 2 cycles</a:t>
            </a:r>
          </a:p>
          <a:p>
            <a:pPr marL="400050" lvl="1" indent="0" algn="r">
              <a:buNone/>
            </a:pPr>
            <a:r>
              <a:rPr lang="en-US" sz="2200" dirty="0" smtClean="0">
                <a:latin typeface="Calibri" pitchFamily="34" charset="0"/>
                <a:cs typeface="Times New Roman" pitchFamily="18" charset="0"/>
              </a:rPr>
              <a:t>= 2</a:t>
            </a:r>
            <a:r>
              <a:rPr lang="en-US" sz="2200" dirty="0" smtClean="0">
                <a:solidFill>
                  <a:srgbClr val="7030A0"/>
                </a:solidFill>
                <a:latin typeface="Calibri" pitchFamily="34" charset="0"/>
                <a:cs typeface="Times New Roman" pitchFamily="18" charset="0"/>
              </a:rPr>
              <a:t>n+2 </a:t>
            </a:r>
            <a:r>
              <a:rPr lang="en-US" sz="2200" b="1" i="1" dirty="0" smtClean="0">
                <a:solidFill>
                  <a:srgbClr val="7030A0"/>
                </a:solidFill>
                <a:latin typeface="Calibri" pitchFamily="34" charset="0"/>
                <a:cs typeface="Times New Roman" pitchFamily="18" charset="0"/>
              </a:rPr>
              <a:t>cycles</a:t>
            </a:r>
            <a:endParaRPr lang="en-US" sz="2400" b="1" i="1" dirty="0">
              <a:latin typeface="Calibri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74842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304800"/>
            <a:ext cx="8915400" cy="1371600"/>
          </a:xfrm>
        </p:spPr>
        <p:txBody>
          <a:bodyPr/>
          <a:lstStyle/>
          <a:p>
            <a:r>
              <a:rPr lang="en-US" sz="4000" dirty="0" smtClean="0"/>
              <a:t>Growth Rate</a:t>
            </a:r>
            <a:endParaRPr lang="en-US" sz="4000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143000"/>
            <a:ext cx="8724900" cy="5334000"/>
          </a:xfrm>
        </p:spPr>
        <p:txBody>
          <a:bodyPr/>
          <a:lstStyle/>
          <a:p>
            <a:pPr marL="400050" lvl="1" indent="0" algn="just">
              <a:buNone/>
            </a:pPr>
            <a:r>
              <a:rPr lang="en-US" sz="2200" b="1" dirty="0" smtClean="0">
                <a:latin typeface="Calibri" pitchFamily="34" charset="0"/>
                <a:cs typeface="Times New Roman" pitchFamily="18" charset="0"/>
              </a:rPr>
              <a:t>Algorithm </a:t>
            </a:r>
            <a:r>
              <a:rPr lang="en-US" sz="2200" i="1" dirty="0" err="1" smtClean="0">
                <a:latin typeface="Calibri" pitchFamily="34" charset="0"/>
                <a:cs typeface="Times New Roman" pitchFamily="18" charset="0"/>
              </a:rPr>
              <a:t>sumN</a:t>
            </a:r>
            <a:r>
              <a:rPr lang="en-US" sz="2200" i="1" dirty="0" smtClean="0">
                <a:latin typeface="Calibri" pitchFamily="34" charset="0"/>
                <a:cs typeface="Times New Roman" pitchFamily="18" charset="0"/>
              </a:rPr>
              <a:t>(</a:t>
            </a:r>
            <a:r>
              <a:rPr lang="en-US" sz="2200" i="1" dirty="0" err="1" smtClean="0">
                <a:latin typeface="Calibri" pitchFamily="34" charset="0"/>
                <a:cs typeface="Times New Roman" pitchFamily="18" charset="0"/>
              </a:rPr>
              <a:t>array:nIntegerElements</a:t>
            </a:r>
            <a:r>
              <a:rPr lang="en-US" sz="2200" i="1" dirty="0" smtClean="0">
                <a:latin typeface="Calibri" pitchFamily="34" charset="0"/>
                <a:cs typeface="Times New Roman" pitchFamily="18" charset="0"/>
              </a:rPr>
              <a:t>, n:Integer)</a:t>
            </a:r>
            <a:r>
              <a:rPr lang="en-US" sz="2200" dirty="0" smtClean="0">
                <a:latin typeface="Calibri" pitchFamily="34" charset="0"/>
                <a:cs typeface="Times New Roman" pitchFamily="18" charset="0"/>
              </a:rPr>
              <a:t>:Integer;</a:t>
            </a:r>
          </a:p>
          <a:p>
            <a:pPr marL="400050" lvl="1" indent="0" algn="just">
              <a:buNone/>
            </a:pPr>
            <a:r>
              <a:rPr lang="en-US" sz="2200" b="1" dirty="0" err="1" smtClean="0">
                <a:latin typeface="Calibri" pitchFamily="34" charset="0"/>
                <a:cs typeface="Times New Roman" pitchFamily="18" charset="0"/>
              </a:rPr>
              <a:t>var</a:t>
            </a:r>
            <a:r>
              <a:rPr lang="en-US" sz="2200" dirty="0" smtClean="0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Calibri" pitchFamily="34" charset="0"/>
                <a:cs typeface="Times New Roman" pitchFamily="18" charset="0"/>
              </a:rPr>
              <a:t>s,i:</a:t>
            </a:r>
            <a:r>
              <a:rPr lang="en-US" sz="2200" b="1" dirty="0" err="1" smtClean="0">
                <a:latin typeface="Calibri" pitchFamily="34" charset="0"/>
                <a:cs typeface="Times New Roman" pitchFamily="18" charset="0"/>
              </a:rPr>
              <a:t>Integer</a:t>
            </a:r>
            <a:r>
              <a:rPr lang="en-US" sz="2200" dirty="0" smtClean="0">
                <a:latin typeface="Calibri" pitchFamily="34" charset="0"/>
                <a:cs typeface="Times New Roman" pitchFamily="18" charset="0"/>
              </a:rPr>
              <a:t>; </a:t>
            </a:r>
            <a:r>
              <a:rPr lang="en-US" sz="2200" dirty="0" smtClean="0">
                <a:solidFill>
                  <a:srgbClr val="FF0000"/>
                </a:solidFill>
                <a:latin typeface="Calibri" pitchFamily="34" charset="0"/>
                <a:cs typeface="Times New Roman" pitchFamily="18" charset="0"/>
              </a:rPr>
              <a:t>{The partial sum}</a:t>
            </a:r>
          </a:p>
          <a:p>
            <a:pPr marL="400050" lvl="1" indent="0" algn="just">
              <a:buNone/>
            </a:pPr>
            <a:r>
              <a:rPr lang="en-US" sz="2200" b="1" dirty="0" smtClean="0">
                <a:latin typeface="Calibri" pitchFamily="34" charset="0"/>
                <a:cs typeface="Times New Roman" pitchFamily="18" charset="0"/>
              </a:rPr>
              <a:t>begin</a:t>
            </a:r>
          </a:p>
          <a:p>
            <a:pPr marL="400050" lvl="1" indent="0" algn="just">
              <a:buNone/>
            </a:pPr>
            <a:r>
              <a:rPr lang="en-US" sz="2200" dirty="0" smtClean="0">
                <a:latin typeface="Calibri" pitchFamily="34" charset="0"/>
                <a:cs typeface="Times New Roman" pitchFamily="18" charset="0"/>
              </a:rPr>
              <a:t>	s := 0; </a:t>
            </a:r>
            <a:r>
              <a:rPr lang="en-US" sz="2200" dirty="0" smtClean="0">
                <a:solidFill>
                  <a:srgbClr val="FF0000"/>
                </a:solidFill>
                <a:latin typeface="Calibri" pitchFamily="34" charset="0"/>
                <a:cs typeface="Times New Roman" pitchFamily="18" charset="0"/>
              </a:rPr>
              <a:t>{1 cycle}</a:t>
            </a:r>
          </a:p>
          <a:p>
            <a:pPr marL="400050" lvl="1" indent="0" algn="just">
              <a:buNone/>
            </a:pPr>
            <a:r>
              <a:rPr lang="en-US" sz="2200" dirty="0" smtClean="0">
                <a:latin typeface="Calibri" pitchFamily="34" charset="0"/>
                <a:cs typeface="Times New Roman" pitchFamily="18" charset="0"/>
              </a:rPr>
              <a:t>	for </a:t>
            </a:r>
            <a:r>
              <a:rPr lang="en-US" sz="2200" dirty="0" err="1" smtClean="0">
                <a:latin typeface="Calibri" pitchFamily="34" charset="0"/>
                <a:cs typeface="Times New Roman" pitchFamily="18" charset="0"/>
              </a:rPr>
              <a:t>i</a:t>
            </a:r>
            <a:r>
              <a:rPr lang="en-US" sz="2200" dirty="0" smtClean="0">
                <a:latin typeface="Calibri" pitchFamily="34" charset="0"/>
                <a:cs typeface="Times New Roman" pitchFamily="18" charset="0"/>
              </a:rPr>
              <a:t> in range(0 ,</a:t>
            </a:r>
            <a:r>
              <a:rPr lang="en-US" sz="2200" b="1" dirty="0" smtClean="0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200" dirty="0" smtClean="0">
                <a:latin typeface="Calibri" pitchFamily="34" charset="0"/>
                <a:cs typeface="Times New Roman" pitchFamily="18" charset="0"/>
              </a:rPr>
              <a:t>n+1) </a:t>
            </a:r>
            <a:r>
              <a:rPr lang="en-US" sz="2200" b="1" dirty="0" smtClean="0">
                <a:latin typeface="Calibri" pitchFamily="34" charset="0"/>
                <a:cs typeface="Times New Roman" pitchFamily="18" charset="0"/>
              </a:rPr>
              <a:t>do </a:t>
            </a:r>
            <a:r>
              <a:rPr lang="en-US" sz="2200" dirty="0" smtClean="0">
                <a:solidFill>
                  <a:srgbClr val="FF0000"/>
                </a:solidFill>
                <a:latin typeface="Calibri" pitchFamily="34" charset="0"/>
                <a:cs typeface="Times New Roman" pitchFamily="18" charset="0"/>
              </a:rPr>
              <a:t>{n times + 1 cycle}</a:t>
            </a:r>
          </a:p>
          <a:p>
            <a:pPr marL="400050" lvl="1" indent="0" algn="just">
              <a:buNone/>
            </a:pPr>
            <a:r>
              <a:rPr lang="en-US" sz="2200" b="1" dirty="0">
                <a:latin typeface="Calibri" pitchFamily="34" charset="0"/>
                <a:cs typeface="Times New Roman" pitchFamily="18" charset="0"/>
              </a:rPr>
              <a:t>	</a:t>
            </a:r>
            <a:r>
              <a:rPr lang="en-US" sz="2200" b="1" dirty="0" smtClean="0">
                <a:latin typeface="Calibri" pitchFamily="34" charset="0"/>
                <a:cs typeface="Times New Roman" pitchFamily="18" charset="0"/>
              </a:rPr>
              <a:t>begin</a:t>
            </a:r>
          </a:p>
          <a:p>
            <a:pPr marL="400050" lvl="1" indent="0" algn="just">
              <a:buNone/>
            </a:pPr>
            <a:r>
              <a:rPr lang="en-US" sz="2200" dirty="0">
                <a:latin typeface="Calibri" pitchFamily="34" charset="0"/>
                <a:cs typeface="Times New Roman" pitchFamily="18" charset="0"/>
              </a:rPr>
              <a:t>	</a:t>
            </a:r>
            <a:r>
              <a:rPr lang="en-US" sz="2200" dirty="0" smtClean="0">
                <a:latin typeface="Calibri" pitchFamily="34" charset="0"/>
                <a:cs typeface="Times New Roman" pitchFamily="18" charset="0"/>
              </a:rPr>
              <a:t>	s := s + array[</a:t>
            </a:r>
            <a:r>
              <a:rPr lang="en-US" sz="2200" dirty="0" err="1" smtClean="0">
                <a:latin typeface="Calibri" pitchFamily="34" charset="0"/>
                <a:cs typeface="Times New Roman" pitchFamily="18" charset="0"/>
              </a:rPr>
              <a:t>i</a:t>
            </a:r>
            <a:r>
              <a:rPr lang="en-US" sz="2200" dirty="0" smtClean="0">
                <a:latin typeface="Calibri" pitchFamily="34" charset="0"/>
                <a:cs typeface="Times New Roman" pitchFamily="18" charset="0"/>
              </a:rPr>
              <a:t>]; </a:t>
            </a:r>
            <a:r>
              <a:rPr lang="en-US" sz="2200" dirty="0" smtClean="0">
                <a:solidFill>
                  <a:srgbClr val="FF0000"/>
                </a:solidFill>
                <a:latin typeface="Calibri" pitchFamily="34" charset="0"/>
                <a:cs typeface="Times New Roman" pitchFamily="18" charset="0"/>
              </a:rPr>
              <a:t>{2 cycle}</a:t>
            </a:r>
          </a:p>
          <a:p>
            <a:pPr marL="400050" lvl="1" indent="0" algn="just">
              <a:buNone/>
            </a:pPr>
            <a:r>
              <a:rPr lang="en-US" sz="2200" b="1" dirty="0">
                <a:latin typeface="Calibri" pitchFamily="34" charset="0"/>
                <a:cs typeface="Times New Roman" pitchFamily="18" charset="0"/>
              </a:rPr>
              <a:t>	</a:t>
            </a:r>
            <a:r>
              <a:rPr lang="en-US" sz="2200" b="1" dirty="0" smtClean="0">
                <a:latin typeface="Calibri" pitchFamily="34" charset="0"/>
                <a:cs typeface="Times New Roman" pitchFamily="18" charset="0"/>
              </a:rPr>
              <a:t>end</a:t>
            </a:r>
            <a:endParaRPr lang="en-US" sz="2200" dirty="0" smtClean="0">
              <a:latin typeface="Calibri" pitchFamily="34" charset="0"/>
              <a:cs typeface="Times New Roman" pitchFamily="18" charset="0"/>
            </a:endParaRPr>
          </a:p>
          <a:p>
            <a:pPr marL="400050" lvl="1" indent="0" algn="just">
              <a:buNone/>
            </a:pPr>
            <a:r>
              <a:rPr lang="en-US" sz="2200" b="1" dirty="0" smtClean="0">
                <a:latin typeface="Calibri" pitchFamily="34" charset="0"/>
                <a:cs typeface="Times New Roman" pitchFamily="18" charset="0"/>
              </a:rPr>
              <a:t>end</a:t>
            </a:r>
          </a:p>
          <a:p>
            <a:pPr marL="400050" lvl="1" indent="0" algn="just">
              <a:buNone/>
            </a:pPr>
            <a:r>
              <a:rPr lang="en-US" sz="2200" b="1" dirty="0" smtClean="0">
                <a:latin typeface="Calibri" pitchFamily="34" charset="0"/>
                <a:cs typeface="Times New Roman" pitchFamily="18" charset="0"/>
              </a:rPr>
              <a:t>Total time  =  </a:t>
            </a:r>
            <a:r>
              <a:rPr lang="en-US" sz="2200" b="1" dirty="0" smtClean="0">
                <a:solidFill>
                  <a:srgbClr val="7030A0"/>
                </a:solidFill>
                <a:latin typeface="Calibri" pitchFamily="34" charset="0"/>
                <a:cs typeface="Times New Roman" pitchFamily="18" charset="0"/>
              </a:rPr>
              <a:t>1+n*2+1 = 2n+2 cycles</a:t>
            </a:r>
          </a:p>
          <a:p>
            <a:pPr marL="400050" lvl="1" indent="0" algn="just">
              <a:buNone/>
            </a:pPr>
            <a:endParaRPr lang="en-US" sz="2200" dirty="0" smtClean="0">
              <a:latin typeface="Calibri" pitchFamily="34" charset="0"/>
              <a:cs typeface="Times New Roman" pitchFamily="18" charset="0"/>
            </a:endParaRPr>
          </a:p>
          <a:p>
            <a:pPr marL="400050" lvl="1" indent="0" algn="just">
              <a:buNone/>
            </a:pPr>
            <a:r>
              <a:rPr lang="en-US" sz="2400" dirty="0" smtClean="0">
                <a:latin typeface="Calibri" pitchFamily="34" charset="0"/>
                <a:cs typeface="Times New Roman" pitchFamily="18" charset="0"/>
              </a:rPr>
              <a:t>How much time will this algorithm take when the value of n is increased from 0 towards infinity in steps of 1?</a:t>
            </a:r>
          </a:p>
        </p:txBody>
      </p:sp>
    </p:spTree>
    <p:extLst>
      <p:ext uri="{BB962C8B-B14F-4D97-AF65-F5344CB8AC3E}">
        <p14:creationId xmlns:p14="http://schemas.microsoft.com/office/powerpoint/2010/main" val="25807335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304800"/>
            <a:ext cx="8915400" cy="1371600"/>
          </a:xfrm>
        </p:spPr>
        <p:txBody>
          <a:bodyPr/>
          <a:lstStyle/>
          <a:p>
            <a:r>
              <a:rPr lang="en-US" sz="4000" dirty="0" smtClean="0"/>
              <a:t>Growth Rate</a:t>
            </a:r>
            <a:endParaRPr lang="en-US" sz="4000" dirty="0"/>
          </a:p>
        </p:txBody>
      </p:sp>
      <p:cxnSp>
        <p:nvCxnSpPr>
          <p:cNvPr id="5" name="Straight Arrow Connector 4"/>
          <p:cNvCxnSpPr/>
          <p:nvPr/>
        </p:nvCxnSpPr>
        <p:spPr>
          <a:xfrm rot="5400000" flipH="1" flipV="1">
            <a:off x="-495300" y="3695700"/>
            <a:ext cx="4648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1828800" y="6019800"/>
            <a:ext cx="5486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endCxn id="11" idx="3"/>
          </p:cNvCxnSpPr>
          <p:nvPr/>
        </p:nvCxnSpPr>
        <p:spPr>
          <a:xfrm rot="5400000" flipH="1" flipV="1">
            <a:off x="1540133" y="1844933"/>
            <a:ext cx="3701534" cy="31242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981200" y="1371600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Time in cycles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086600" y="55626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057400" y="603146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514600" y="603146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971800" y="60198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429000" y="60198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524000" y="55626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524000" y="51054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524000" y="46482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524000" y="41910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6793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304800"/>
            <a:ext cx="8915400" cy="1112838"/>
          </a:xfrm>
        </p:spPr>
        <p:txBody>
          <a:bodyPr/>
          <a:lstStyle/>
          <a:p>
            <a:r>
              <a:rPr lang="en-US" sz="4000" dirty="0" smtClean="0"/>
              <a:t>Examples</a:t>
            </a:r>
            <a:endParaRPr lang="en-US" sz="4000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495300" y="1219200"/>
            <a:ext cx="8901642" cy="5257800"/>
          </a:xfrm>
        </p:spPr>
        <p:txBody>
          <a:bodyPr/>
          <a:lstStyle/>
          <a:p>
            <a:pPr marL="400050" lvl="1" indent="0" algn="just">
              <a:buNone/>
            </a:pPr>
            <a:r>
              <a:rPr lang="en-US" sz="2200" b="1" dirty="0" smtClean="0">
                <a:latin typeface="Calibri" pitchFamily="34" charset="0"/>
                <a:cs typeface="Times New Roman" pitchFamily="18" charset="0"/>
              </a:rPr>
              <a:t>Algorithm</a:t>
            </a:r>
            <a:r>
              <a:rPr lang="en-US" sz="2200" dirty="0" smtClean="0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200" i="1" dirty="0" smtClean="0">
                <a:latin typeface="Calibri" pitchFamily="34" charset="0"/>
                <a:cs typeface="Times New Roman" pitchFamily="18" charset="0"/>
              </a:rPr>
              <a:t>swap</a:t>
            </a:r>
            <a:r>
              <a:rPr lang="en-US" sz="2200" dirty="0" smtClean="0">
                <a:latin typeface="Calibri" pitchFamily="34" charset="0"/>
                <a:cs typeface="Times New Roman" pitchFamily="18" charset="0"/>
              </a:rPr>
              <a:t> (</a:t>
            </a:r>
            <a:r>
              <a:rPr lang="en-US" sz="2200" b="1" dirty="0" err="1" smtClean="0">
                <a:latin typeface="Calibri" pitchFamily="34" charset="0"/>
                <a:cs typeface="Times New Roman" pitchFamily="18" charset="0"/>
              </a:rPr>
              <a:t>var</a:t>
            </a:r>
            <a:r>
              <a:rPr lang="en-US" sz="2200" dirty="0" smtClean="0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Calibri" pitchFamily="34" charset="0"/>
                <a:cs typeface="Times New Roman" pitchFamily="18" charset="0"/>
              </a:rPr>
              <a:t>a,b</a:t>
            </a:r>
            <a:r>
              <a:rPr lang="en-US" sz="2200" dirty="0" smtClean="0">
                <a:latin typeface="Calibri" pitchFamily="34" charset="0"/>
                <a:cs typeface="Times New Roman" pitchFamily="18" charset="0"/>
              </a:rPr>
              <a:t> : </a:t>
            </a:r>
            <a:r>
              <a:rPr lang="en-US" sz="2200" b="1" dirty="0" smtClean="0">
                <a:latin typeface="Calibri" pitchFamily="34" charset="0"/>
                <a:cs typeface="Times New Roman" pitchFamily="18" charset="0"/>
              </a:rPr>
              <a:t>Integer</a:t>
            </a:r>
            <a:r>
              <a:rPr lang="en-US" sz="2200" dirty="0" smtClean="0">
                <a:latin typeface="Calibri" pitchFamily="34" charset="0"/>
                <a:cs typeface="Times New Roman" pitchFamily="18" charset="0"/>
              </a:rPr>
              <a:t>)</a:t>
            </a:r>
            <a:r>
              <a:rPr lang="en-US" sz="2200" dirty="0" smtClean="0">
                <a:solidFill>
                  <a:srgbClr val="FF0000"/>
                </a:solidFill>
                <a:latin typeface="Calibri" pitchFamily="34" charset="0"/>
                <a:cs typeface="Times New Roman" pitchFamily="18" charset="0"/>
              </a:rPr>
              <a:t>{ Space complexity: 2 words}</a:t>
            </a:r>
          </a:p>
          <a:p>
            <a:pPr marL="400050" lvl="1" indent="0" algn="just">
              <a:buNone/>
            </a:pPr>
            <a:r>
              <a:rPr lang="en-US" sz="2200" b="1" dirty="0" err="1" smtClean="0">
                <a:latin typeface="Calibri" pitchFamily="34" charset="0"/>
                <a:cs typeface="Times New Roman" pitchFamily="18" charset="0"/>
              </a:rPr>
              <a:t>var</a:t>
            </a:r>
            <a:r>
              <a:rPr lang="en-US" sz="2200" dirty="0" smtClean="0">
                <a:latin typeface="Calibri" pitchFamily="34" charset="0"/>
                <a:cs typeface="Times New Roman" pitchFamily="18" charset="0"/>
              </a:rPr>
              <a:t> temp : </a:t>
            </a:r>
            <a:r>
              <a:rPr lang="en-US" sz="2200" b="1" dirty="0" smtClean="0">
                <a:latin typeface="Calibri" pitchFamily="34" charset="0"/>
                <a:cs typeface="Times New Roman" pitchFamily="18" charset="0"/>
              </a:rPr>
              <a:t>Integer</a:t>
            </a:r>
            <a:r>
              <a:rPr lang="en-US" sz="2200" dirty="0" smtClean="0">
                <a:latin typeface="Calibri" pitchFamily="34" charset="0"/>
                <a:cs typeface="Times New Roman" pitchFamily="18" charset="0"/>
              </a:rPr>
              <a:t>;</a:t>
            </a:r>
            <a:r>
              <a:rPr lang="en-US" sz="2200" dirty="0" smtClean="0">
                <a:solidFill>
                  <a:srgbClr val="FF0000"/>
                </a:solidFill>
                <a:latin typeface="Calibri" pitchFamily="34" charset="0"/>
                <a:cs typeface="Times New Roman" pitchFamily="18" charset="0"/>
              </a:rPr>
              <a:t>{Space complexity: 1 word}</a:t>
            </a:r>
          </a:p>
          <a:p>
            <a:pPr marL="400050" lvl="1" indent="0" algn="just">
              <a:buNone/>
            </a:pPr>
            <a:r>
              <a:rPr lang="en-US" sz="2200" b="1" dirty="0" smtClean="0">
                <a:latin typeface="Calibri" pitchFamily="34" charset="0"/>
                <a:cs typeface="Times New Roman" pitchFamily="18" charset="0"/>
              </a:rPr>
              <a:t>begin</a:t>
            </a:r>
          </a:p>
          <a:p>
            <a:pPr marL="857250" lvl="2" indent="0" algn="just">
              <a:buNone/>
            </a:pPr>
            <a:r>
              <a:rPr lang="en-US" sz="2200" dirty="0" smtClean="0">
                <a:latin typeface="Calibri" pitchFamily="34" charset="0"/>
                <a:cs typeface="Times New Roman" pitchFamily="18" charset="0"/>
              </a:rPr>
              <a:t>temp := a; </a:t>
            </a:r>
            <a:r>
              <a:rPr lang="en-US" sz="2200" dirty="0" smtClean="0">
                <a:solidFill>
                  <a:srgbClr val="FF0000"/>
                </a:solidFill>
                <a:latin typeface="Calibri" pitchFamily="34" charset="0"/>
                <a:cs typeface="Times New Roman" pitchFamily="18" charset="0"/>
              </a:rPr>
              <a:t>{Time complexity: 1 cycle}</a:t>
            </a:r>
          </a:p>
          <a:p>
            <a:pPr marL="857250" lvl="2" indent="0" algn="just">
              <a:buNone/>
            </a:pPr>
            <a:r>
              <a:rPr lang="en-US" sz="2200" dirty="0" smtClean="0">
                <a:latin typeface="Calibri" pitchFamily="34" charset="0"/>
                <a:cs typeface="Times New Roman" pitchFamily="18" charset="0"/>
              </a:rPr>
              <a:t>a := b; </a:t>
            </a:r>
            <a:r>
              <a:rPr lang="en-US" sz="2200" dirty="0">
                <a:solidFill>
                  <a:srgbClr val="FF0000"/>
                </a:solidFill>
                <a:latin typeface="Calibri" pitchFamily="34" charset="0"/>
                <a:cs typeface="Times New Roman" pitchFamily="18" charset="0"/>
              </a:rPr>
              <a:t>{Time complexity: 1 cycle}</a:t>
            </a:r>
          </a:p>
          <a:p>
            <a:pPr marL="857250" lvl="2" indent="0" algn="just">
              <a:buNone/>
            </a:pPr>
            <a:r>
              <a:rPr lang="en-US" sz="2200" dirty="0" smtClean="0">
                <a:latin typeface="Calibri" pitchFamily="34" charset="0"/>
                <a:cs typeface="Times New Roman" pitchFamily="18" charset="0"/>
              </a:rPr>
              <a:t>b := </a:t>
            </a:r>
            <a:r>
              <a:rPr lang="en-US" sz="2200" dirty="0">
                <a:latin typeface="Calibri" pitchFamily="34" charset="0"/>
                <a:cs typeface="Times New Roman" pitchFamily="18" charset="0"/>
              </a:rPr>
              <a:t>temp; </a:t>
            </a:r>
            <a:r>
              <a:rPr lang="en-US" sz="2200" dirty="0">
                <a:solidFill>
                  <a:srgbClr val="FF0000"/>
                </a:solidFill>
                <a:latin typeface="Calibri" pitchFamily="34" charset="0"/>
                <a:cs typeface="Times New Roman" pitchFamily="18" charset="0"/>
              </a:rPr>
              <a:t>{Time complexity: 1 cycle</a:t>
            </a:r>
            <a:r>
              <a:rPr lang="en-US" sz="2200" dirty="0" smtClean="0">
                <a:solidFill>
                  <a:srgbClr val="FF0000"/>
                </a:solidFill>
                <a:latin typeface="Calibri" pitchFamily="34" charset="0"/>
                <a:cs typeface="Times New Roman" pitchFamily="18" charset="0"/>
              </a:rPr>
              <a:t>}</a:t>
            </a:r>
          </a:p>
          <a:p>
            <a:pPr marL="400050" lvl="1" indent="0" algn="just">
              <a:buNone/>
            </a:pPr>
            <a:r>
              <a:rPr lang="en-US" sz="2200" b="1" dirty="0" smtClean="0">
                <a:latin typeface="Calibri" pitchFamily="34" charset="0"/>
                <a:cs typeface="Times New Roman" pitchFamily="18" charset="0"/>
              </a:rPr>
              <a:t>end</a:t>
            </a:r>
          </a:p>
          <a:p>
            <a:pPr marL="400050" lvl="1" indent="0" algn="just">
              <a:buNone/>
            </a:pPr>
            <a:endParaRPr lang="en-US" sz="2200" b="1" dirty="0" smtClean="0">
              <a:latin typeface="Calibri" pitchFamily="34" charset="0"/>
              <a:cs typeface="Times New Roman" pitchFamily="18" charset="0"/>
            </a:endParaRPr>
          </a:p>
          <a:p>
            <a:pPr marL="400050" lvl="1" indent="0" algn="r">
              <a:buNone/>
            </a:pPr>
            <a:r>
              <a:rPr lang="en-US" sz="2200" b="1" i="1" dirty="0" smtClean="0">
                <a:latin typeface="Calibri" pitchFamily="34" charset="0"/>
                <a:cs typeface="Times New Roman" pitchFamily="18" charset="0"/>
              </a:rPr>
              <a:t>Type of time complexity: </a:t>
            </a:r>
            <a:r>
              <a:rPr lang="en-US" sz="2200" dirty="0" smtClean="0">
                <a:solidFill>
                  <a:srgbClr val="7030A0"/>
                </a:solidFill>
                <a:latin typeface="Calibri" pitchFamily="34" charset="0"/>
                <a:cs typeface="Times New Roman" pitchFamily="18" charset="0"/>
              </a:rPr>
              <a:t>Constant (does not change with different inputs)</a:t>
            </a:r>
          </a:p>
          <a:p>
            <a:pPr marL="400050" lvl="1" indent="0" algn="r">
              <a:buNone/>
            </a:pPr>
            <a:r>
              <a:rPr lang="en-US" sz="2200" b="1" i="1" dirty="0" smtClean="0">
                <a:latin typeface="Calibri" pitchFamily="34" charset="0"/>
                <a:cs typeface="Times New Roman" pitchFamily="18" charset="0"/>
              </a:rPr>
              <a:t>Type </a:t>
            </a:r>
            <a:r>
              <a:rPr lang="en-US" sz="2200" b="1" i="1" dirty="0">
                <a:latin typeface="Calibri" pitchFamily="34" charset="0"/>
                <a:cs typeface="Times New Roman" pitchFamily="18" charset="0"/>
              </a:rPr>
              <a:t>of </a:t>
            </a:r>
            <a:r>
              <a:rPr lang="en-US" sz="2200" b="1" i="1" dirty="0" smtClean="0">
                <a:latin typeface="Calibri" pitchFamily="34" charset="0"/>
                <a:cs typeface="Times New Roman" pitchFamily="18" charset="0"/>
              </a:rPr>
              <a:t>space complexity: </a:t>
            </a:r>
            <a:r>
              <a:rPr lang="en-US" sz="2200" dirty="0" smtClean="0">
                <a:solidFill>
                  <a:srgbClr val="7030A0"/>
                </a:solidFill>
                <a:latin typeface="Calibri" pitchFamily="34" charset="0"/>
                <a:cs typeface="Times New Roman" pitchFamily="18" charset="0"/>
              </a:rPr>
              <a:t>Constant</a:t>
            </a:r>
            <a:endParaRPr lang="en-US" sz="2200" dirty="0">
              <a:solidFill>
                <a:srgbClr val="7030A0"/>
              </a:solidFill>
              <a:latin typeface="Calibri" pitchFamily="34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US" sz="2200" b="1" i="1" dirty="0">
              <a:latin typeface="Calibri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36332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304800"/>
            <a:ext cx="8915400" cy="1371600"/>
          </a:xfrm>
        </p:spPr>
        <p:txBody>
          <a:bodyPr/>
          <a:lstStyle/>
          <a:p>
            <a:r>
              <a:rPr lang="en-US" sz="4000" dirty="0" smtClean="0"/>
              <a:t>Examples contd.</a:t>
            </a:r>
            <a:endParaRPr lang="en-US" sz="4000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295400"/>
            <a:ext cx="8839200" cy="5181600"/>
          </a:xfrm>
        </p:spPr>
        <p:txBody>
          <a:bodyPr/>
          <a:lstStyle/>
          <a:p>
            <a:pPr marL="400050" lvl="1" indent="0" algn="just">
              <a:buNone/>
            </a:pPr>
            <a:r>
              <a:rPr lang="en-US" sz="2000" b="1" dirty="0" smtClean="0">
                <a:latin typeface="Calibri" pitchFamily="34" charset="0"/>
                <a:cs typeface="Times New Roman" pitchFamily="18" charset="0"/>
              </a:rPr>
              <a:t>Algorithm</a:t>
            </a:r>
            <a:r>
              <a:rPr lang="en-US" sz="2000" dirty="0" smtClean="0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000" i="1" dirty="0" err="1" smtClean="0">
                <a:latin typeface="Calibri" pitchFamily="34" charset="0"/>
                <a:cs typeface="Times New Roman" pitchFamily="18" charset="0"/>
              </a:rPr>
              <a:t>isEven</a:t>
            </a:r>
            <a:r>
              <a:rPr lang="en-US" sz="2000" i="1" dirty="0" smtClean="0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Calibri" pitchFamily="34" charset="0"/>
                <a:cs typeface="Times New Roman" pitchFamily="18" charset="0"/>
              </a:rPr>
              <a:t>(</a:t>
            </a:r>
            <a:r>
              <a:rPr lang="en-US" sz="2000" b="1" dirty="0" err="1" smtClean="0">
                <a:latin typeface="Calibri" pitchFamily="34" charset="0"/>
                <a:cs typeface="Times New Roman" pitchFamily="18" charset="0"/>
              </a:rPr>
              <a:t>var</a:t>
            </a:r>
            <a:r>
              <a:rPr lang="en-US" sz="2000" dirty="0" smtClean="0">
                <a:latin typeface="Calibri" pitchFamily="34" charset="0"/>
                <a:cs typeface="Times New Roman" pitchFamily="18" charset="0"/>
              </a:rPr>
              <a:t> a:</a:t>
            </a:r>
            <a:r>
              <a:rPr lang="en-US" sz="2000" b="1" dirty="0" smtClean="0">
                <a:latin typeface="Calibri" pitchFamily="34" charset="0"/>
                <a:cs typeface="Times New Roman" pitchFamily="18" charset="0"/>
              </a:rPr>
              <a:t>Integer</a:t>
            </a:r>
            <a:r>
              <a:rPr lang="en-US" sz="2000" dirty="0" smtClean="0">
                <a:latin typeface="Calibri" pitchFamily="34" charset="0"/>
                <a:cs typeface="Times New Roman" pitchFamily="18" charset="0"/>
              </a:rPr>
              <a:t>)</a:t>
            </a:r>
            <a:r>
              <a:rPr lang="en-US" sz="2000" dirty="0" smtClean="0">
                <a:solidFill>
                  <a:srgbClr val="FF0000"/>
                </a:solidFill>
                <a:latin typeface="Calibri" pitchFamily="34" charset="0"/>
                <a:cs typeface="Times New Roman" pitchFamily="18" charset="0"/>
              </a:rPr>
              <a:t>{ Space complexity: 1 word}</a:t>
            </a:r>
          </a:p>
          <a:p>
            <a:pPr marL="400050" lvl="1" indent="0" algn="just">
              <a:buNone/>
            </a:pPr>
            <a:r>
              <a:rPr lang="en-US" sz="2000" b="1" dirty="0" err="1">
                <a:latin typeface="Calibri" pitchFamily="34" charset="0"/>
                <a:cs typeface="Times New Roman" pitchFamily="18" charset="0"/>
              </a:rPr>
              <a:t>v</a:t>
            </a:r>
            <a:r>
              <a:rPr lang="en-US" sz="2000" b="1" dirty="0" err="1" smtClean="0">
                <a:latin typeface="Calibri" pitchFamily="34" charset="0"/>
                <a:cs typeface="Times New Roman" pitchFamily="18" charset="0"/>
              </a:rPr>
              <a:t>ar</a:t>
            </a:r>
            <a:r>
              <a:rPr lang="en-US" sz="2000" b="1" dirty="0" smtClean="0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Calibri" pitchFamily="34" charset="0"/>
                <a:cs typeface="Times New Roman" pitchFamily="18" charset="0"/>
              </a:rPr>
              <a:t>ret: </a:t>
            </a:r>
            <a:r>
              <a:rPr lang="en-US" sz="2000" b="1" dirty="0" err="1" smtClean="0">
                <a:latin typeface="Calibri" pitchFamily="34" charset="0"/>
                <a:cs typeface="Times New Roman" pitchFamily="18" charset="0"/>
              </a:rPr>
              <a:t>boolean</a:t>
            </a:r>
            <a:r>
              <a:rPr lang="en-US" sz="2000" b="1" dirty="0" smtClean="0">
                <a:latin typeface="Calibri" pitchFamily="34" charset="0"/>
                <a:cs typeface="Times New Roman" pitchFamily="18" charset="0"/>
              </a:rPr>
              <a:t>; </a:t>
            </a:r>
            <a:r>
              <a:rPr lang="en-US" sz="2000" dirty="0">
                <a:solidFill>
                  <a:srgbClr val="FF0000"/>
                </a:solidFill>
                <a:latin typeface="Calibri" pitchFamily="34" charset="0"/>
                <a:cs typeface="Times New Roman" pitchFamily="18" charset="0"/>
              </a:rPr>
              <a:t>{ Space complexity: 1 word}</a:t>
            </a:r>
          </a:p>
          <a:p>
            <a:pPr marL="400050" lvl="1" indent="0" algn="just">
              <a:buNone/>
            </a:pPr>
            <a:r>
              <a:rPr lang="en-US" sz="2000" b="1" dirty="0" smtClean="0">
                <a:latin typeface="Calibri" pitchFamily="34" charset="0"/>
                <a:cs typeface="Times New Roman" pitchFamily="18" charset="0"/>
              </a:rPr>
              <a:t>begin</a:t>
            </a:r>
          </a:p>
          <a:p>
            <a:pPr marL="857250" lvl="2" indent="0" algn="just">
              <a:buNone/>
            </a:pPr>
            <a:r>
              <a:rPr lang="en-US" sz="2000" b="1" dirty="0" smtClean="0">
                <a:latin typeface="Calibri" pitchFamily="34" charset="0"/>
                <a:cs typeface="Times New Roman" pitchFamily="18" charset="0"/>
              </a:rPr>
              <a:t>{assert</a:t>
            </a:r>
            <a:r>
              <a:rPr lang="en-US" sz="2000" dirty="0" smtClean="0">
                <a:latin typeface="Calibri" pitchFamily="34" charset="0"/>
                <a:cs typeface="Times New Roman" pitchFamily="18" charset="0"/>
              </a:rPr>
              <a:t> a &gt; 0</a:t>
            </a:r>
            <a:r>
              <a:rPr lang="en-US" sz="2000" b="1" dirty="0" smtClean="0">
                <a:latin typeface="Calibri" pitchFamily="34" charset="0"/>
                <a:cs typeface="Times New Roman" pitchFamily="18" charset="0"/>
              </a:rPr>
              <a:t>} </a:t>
            </a:r>
            <a:r>
              <a:rPr lang="en-US" sz="2000" dirty="0" smtClean="0">
                <a:solidFill>
                  <a:srgbClr val="FF0000"/>
                </a:solidFill>
                <a:latin typeface="Calibri" pitchFamily="34" charset="0"/>
                <a:cs typeface="Times New Roman" pitchFamily="18" charset="0"/>
              </a:rPr>
              <a:t>{Time complexity 1 cycle}</a:t>
            </a:r>
          </a:p>
          <a:p>
            <a:pPr marL="857250" lvl="2" indent="0" algn="just">
              <a:buNone/>
            </a:pPr>
            <a:r>
              <a:rPr lang="en-US" sz="2000" b="1" dirty="0" smtClean="0">
                <a:latin typeface="Calibri" pitchFamily="34" charset="0"/>
                <a:cs typeface="Times New Roman" pitchFamily="18" charset="0"/>
              </a:rPr>
              <a:t>if </a:t>
            </a:r>
            <a:r>
              <a:rPr lang="en-US" sz="2000" dirty="0" smtClean="0">
                <a:latin typeface="Calibri" pitchFamily="34" charset="0"/>
                <a:cs typeface="Times New Roman" pitchFamily="18" charset="0"/>
              </a:rPr>
              <a:t>( (a </a:t>
            </a:r>
            <a:r>
              <a:rPr lang="en-US" sz="2000" b="1" dirty="0" smtClean="0">
                <a:latin typeface="Calibri" pitchFamily="34" charset="0"/>
                <a:cs typeface="Times New Roman" pitchFamily="18" charset="0"/>
              </a:rPr>
              <a:t>mod </a:t>
            </a:r>
            <a:r>
              <a:rPr lang="en-US" sz="2000" dirty="0" smtClean="0">
                <a:latin typeface="Calibri" pitchFamily="34" charset="0"/>
                <a:cs typeface="Times New Roman" pitchFamily="18" charset="0"/>
              </a:rPr>
              <a:t>2) = 0) </a:t>
            </a:r>
            <a:r>
              <a:rPr lang="en-US" sz="2000" b="1" dirty="0" smtClean="0">
                <a:latin typeface="Calibri" pitchFamily="34" charset="0"/>
                <a:cs typeface="Times New Roman" pitchFamily="18" charset="0"/>
              </a:rPr>
              <a:t>then </a:t>
            </a:r>
            <a:r>
              <a:rPr lang="en-US" sz="2000" dirty="0">
                <a:solidFill>
                  <a:srgbClr val="FF0000"/>
                </a:solidFill>
                <a:latin typeface="Calibri" pitchFamily="34" charset="0"/>
                <a:cs typeface="Times New Roman" pitchFamily="18" charset="0"/>
              </a:rPr>
              <a:t>{Time complexity 1 cycle}</a:t>
            </a:r>
          </a:p>
          <a:p>
            <a:pPr marL="857250" lvl="2" indent="0" algn="just">
              <a:buNone/>
            </a:pPr>
            <a:r>
              <a:rPr lang="en-US" sz="2000" b="1" dirty="0" smtClean="0">
                <a:latin typeface="Calibri" pitchFamily="34" charset="0"/>
                <a:cs typeface="Times New Roman" pitchFamily="18" charset="0"/>
              </a:rPr>
              <a:t>begin</a:t>
            </a:r>
          </a:p>
          <a:p>
            <a:pPr marL="857250" lvl="2" indent="0" algn="just">
              <a:buNone/>
            </a:pPr>
            <a:r>
              <a:rPr lang="en-US" sz="2000" dirty="0" smtClean="0">
                <a:latin typeface="Calibri" pitchFamily="34" charset="0"/>
                <a:cs typeface="Times New Roman" pitchFamily="18" charset="0"/>
              </a:rPr>
              <a:t>		ret := true; </a:t>
            </a:r>
            <a:r>
              <a:rPr lang="en-US" sz="2000" dirty="0">
                <a:solidFill>
                  <a:srgbClr val="FF0000"/>
                </a:solidFill>
                <a:latin typeface="Calibri" pitchFamily="34" charset="0"/>
                <a:cs typeface="Times New Roman" pitchFamily="18" charset="0"/>
              </a:rPr>
              <a:t>{Time complexity 1 cycle}</a:t>
            </a:r>
          </a:p>
          <a:p>
            <a:pPr marL="857250" lvl="2" indent="0" algn="just">
              <a:buNone/>
            </a:pPr>
            <a:r>
              <a:rPr lang="en-US" sz="2000" b="1" dirty="0" smtClean="0">
                <a:latin typeface="Calibri" pitchFamily="34" charset="0"/>
                <a:cs typeface="Times New Roman" pitchFamily="18" charset="0"/>
              </a:rPr>
              <a:t>end</a:t>
            </a:r>
          </a:p>
          <a:p>
            <a:pPr marL="857250" lvl="2" indent="0" algn="just">
              <a:buNone/>
            </a:pPr>
            <a:r>
              <a:rPr lang="en-US" sz="2000" b="1" dirty="0">
                <a:latin typeface="Calibri" pitchFamily="34" charset="0"/>
                <a:cs typeface="Times New Roman" pitchFamily="18" charset="0"/>
              </a:rPr>
              <a:t>e</a:t>
            </a:r>
            <a:r>
              <a:rPr lang="en-US" sz="2000" b="1" dirty="0" smtClean="0">
                <a:latin typeface="Calibri" pitchFamily="34" charset="0"/>
                <a:cs typeface="Times New Roman" pitchFamily="18" charset="0"/>
              </a:rPr>
              <a:t>lse</a:t>
            </a:r>
          </a:p>
          <a:p>
            <a:pPr marL="857250" lvl="2" indent="0" algn="just">
              <a:buNone/>
            </a:pPr>
            <a:r>
              <a:rPr lang="en-US" sz="2000" b="1" dirty="0">
                <a:latin typeface="Calibri" pitchFamily="34" charset="0"/>
                <a:cs typeface="Times New Roman" pitchFamily="18" charset="0"/>
              </a:rPr>
              <a:t>begin</a:t>
            </a:r>
          </a:p>
          <a:p>
            <a:pPr marL="857250" lvl="2" indent="0" algn="just">
              <a:buNone/>
            </a:pPr>
            <a:r>
              <a:rPr lang="en-US" sz="2000" dirty="0">
                <a:latin typeface="Calibri" pitchFamily="34" charset="0"/>
                <a:cs typeface="Times New Roman" pitchFamily="18" charset="0"/>
              </a:rPr>
              <a:t>		ret := </a:t>
            </a:r>
            <a:r>
              <a:rPr lang="en-US" sz="2000" dirty="0" smtClean="0">
                <a:latin typeface="Calibri" pitchFamily="34" charset="0"/>
                <a:cs typeface="Times New Roman" pitchFamily="18" charset="0"/>
              </a:rPr>
              <a:t>false; </a:t>
            </a:r>
            <a:r>
              <a:rPr lang="en-US" sz="2000" dirty="0">
                <a:solidFill>
                  <a:srgbClr val="FF0000"/>
                </a:solidFill>
                <a:latin typeface="Calibri" pitchFamily="34" charset="0"/>
                <a:cs typeface="Times New Roman" pitchFamily="18" charset="0"/>
              </a:rPr>
              <a:t>{Time complexity 1 cycle}</a:t>
            </a:r>
          </a:p>
          <a:p>
            <a:pPr marL="857250" lvl="2" indent="0" algn="just">
              <a:buNone/>
            </a:pPr>
            <a:r>
              <a:rPr lang="en-US" sz="2000" b="1" dirty="0" smtClean="0">
                <a:latin typeface="Calibri" pitchFamily="34" charset="0"/>
                <a:cs typeface="Times New Roman" pitchFamily="18" charset="0"/>
              </a:rPr>
              <a:t>end</a:t>
            </a:r>
            <a:endParaRPr lang="en-US" sz="2000" dirty="0" smtClean="0">
              <a:latin typeface="Calibri" pitchFamily="34" charset="0"/>
              <a:cs typeface="Times New Roman" pitchFamily="18" charset="0"/>
            </a:endParaRPr>
          </a:p>
          <a:p>
            <a:pPr marL="400050" lvl="1" indent="0" algn="just">
              <a:buNone/>
            </a:pPr>
            <a:r>
              <a:rPr lang="en-US" sz="2000" b="1" dirty="0" smtClean="0">
                <a:latin typeface="Calibri" pitchFamily="34" charset="0"/>
                <a:cs typeface="Times New Roman" pitchFamily="18" charset="0"/>
              </a:rPr>
              <a:t>end</a:t>
            </a:r>
          </a:p>
          <a:p>
            <a:pPr marL="400050" lvl="1" indent="0" algn="just">
              <a:buNone/>
            </a:pPr>
            <a:endParaRPr lang="en-US" sz="2200" b="1" dirty="0" smtClean="0">
              <a:latin typeface="Calibri" pitchFamily="34" charset="0"/>
              <a:cs typeface="Times New Roman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862637" y="5334000"/>
            <a:ext cx="3657600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763" lvl="1" algn="just">
              <a:buNone/>
            </a:pPr>
            <a:r>
              <a:rPr lang="en-US" sz="2000" b="1" i="1" dirty="0" smtClean="0">
                <a:latin typeface="Calibri" pitchFamily="34" charset="0"/>
                <a:cs typeface="Times New Roman" pitchFamily="18" charset="0"/>
              </a:rPr>
              <a:t>Type </a:t>
            </a:r>
            <a:r>
              <a:rPr lang="en-US" sz="2000" b="1" i="1" dirty="0">
                <a:latin typeface="Calibri" pitchFamily="34" charset="0"/>
                <a:cs typeface="Times New Roman" pitchFamily="18" charset="0"/>
              </a:rPr>
              <a:t>of time complexity: </a:t>
            </a:r>
            <a:r>
              <a:rPr lang="en-US" sz="2000" dirty="0" smtClean="0">
                <a:solidFill>
                  <a:srgbClr val="7030A0"/>
                </a:solidFill>
                <a:latin typeface="Calibri" pitchFamily="34" charset="0"/>
                <a:cs typeface="Times New Roman" pitchFamily="18" charset="0"/>
              </a:rPr>
              <a:t>Constant</a:t>
            </a:r>
            <a:endParaRPr lang="en-US" sz="2000" dirty="0">
              <a:solidFill>
                <a:srgbClr val="7030A0"/>
              </a:solidFill>
              <a:latin typeface="Calibri" pitchFamily="34" charset="0"/>
              <a:cs typeface="Times New Roman" pitchFamily="18" charset="0"/>
            </a:endParaRPr>
          </a:p>
          <a:p>
            <a:pPr marL="4763" lvl="1" algn="just">
              <a:buNone/>
            </a:pPr>
            <a:r>
              <a:rPr lang="en-US" sz="2000" b="1" i="1" dirty="0">
                <a:latin typeface="Calibri" pitchFamily="34" charset="0"/>
                <a:cs typeface="Times New Roman" pitchFamily="18" charset="0"/>
              </a:rPr>
              <a:t>Type of space complexity: </a:t>
            </a:r>
            <a:r>
              <a:rPr lang="en-US" sz="2000" dirty="0">
                <a:solidFill>
                  <a:srgbClr val="7030A0"/>
                </a:solidFill>
                <a:latin typeface="Calibri" pitchFamily="34" charset="0"/>
                <a:cs typeface="Times New Roman" pitchFamily="18" charset="0"/>
              </a:rPr>
              <a:t>Constant</a:t>
            </a:r>
            <a:endParaRPr lang="en-US" sz="1400" dirty="0">
              <a:solidFill>
                <a:srgbClr val="7030A0"/>
              </a:solidFill>
              <a:latin typeface="Calibri" pitchFamily="34" charset="0"/>
              <a:cs typeface="Times New Roman" pitchFamily="18" charset="0"/>
            </a:endParaRPr>
          </a:p>
          <a:p>
            <a:pPr algn="just"/>
            <a:endParaRPr lang="en-US" sz="2400" b="1" i="1" dirty="0">
              <a:latin typeface="Calibri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11348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304800"/>
            <a:ext cx="8915400" cy="1371600"/>
          </a:xfrm>
        </p:spPr>
        <p:txBody>
          <a:bodyPr/>
          <a:lstStyle/>
          <a:p>
            <a:r>
              <a:rPr lang="en-US" sz="4000" dirty="0"/>
              <a:t>Examples contd.</a:t>
            </a:r>
            <a:endParaRPr lang="en-US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419600" y="5105400"/>
            <a:ext cx="50292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0050" lvl="1" indent="0" algn="r">
              <a:buNone/>
            </a:pPr>
            <a:endParaRPr lang="en-US" sz="2000" b="1" i="1" dirty="0">
              <a:latin typeface="Calibri" pitchFamily="34" charset="0"/>
              <a:cs typeface="Times New Roman" pitchFamily="18" charset="0"/>
            </a:endParaRPr>
          </a:p>
          <a:p>
            <a:pPr marL="400050" lvl="1" indent="0" algn="r">
              <a:buNone/>
            </a:pPr>
            <a:r>
              <a:rPr lang="en-US" sz="2400" b="1" i="1" dirty="0" smtClean="0">
                <a:latin typeface="Calibri" pitchFamily="34" charset="0"/>
                <a:cs typeface="Times New Roman" pitchFamily="18" charset="0"/>
              </a:rPr>
              <a:t>T</a:t>
            </a:r>
            <a:r>
              <a:rPr lang="en-US" sz="2000" b="1" i="1" dirty="0" smtClean="0">
                <a:latin typeface="Calibri" pitchFamily="34" charset="0"/>
                <a:cs typeface="Times New Roman" pitchFamily="18" charset="0"/>
              </a:rPr>
              <a:t>ype </a:t>
            </a:r>
            <a:r>
              <a:rPr lang="en-US" sz="2000" b="1" i="1" dirty="0">
                <a:latin typeface="Calibri" pitchFamily="34" charset="0"/>
                <a:cs typeface="Times New Roman" pitchFamily="18" charset="0"/>
              </a:rPr>
              <a:t>of time complexity: </a:t>
            </a:r>
            <a:r>
              <a:rPr lang="en-US" sz="2000" dirty="0" smtClean="0">
                <a:solidFill>
                  <a:srgbClr val="7030A0"/>
                </a:solidFill>
                <a:latin typeface="Calibri" pitchFamily="34" charset="0"/>
                <a:cs typeface="Times New Roman" pitchFamily="18" charset="0"/>
              </a:rPr>
              <a:t>Linear</a:t>
            </a:r>
            <a:endParaRPr lang="en-US" sz="2000" dirty="0">
              <a:solidFill>
                <a:srgbClr val="7030A0"/>
              </a:solidFill>
              <a:latin typeface="Calibri" pitchFamily="34" charset="0"/>
              <a:cs typeface="Times New Roman" pitchFamily="18" charset="0"/>
            </a:endParaRPr>
          </a:p>
          <a:p>
            <a:pPr marL="400050" lvl="1" indent="0" algn="r">
              <a:buNone/>
            </a:pPr>
            <a:r>
              <a:rPr lang="en-US" sz="2000" b="1" i="1" dirty="0">
                <a:latin typeface="Calibri" pitchFamily="34" charset="0"/>
                <a:cs typeface="Times New Roman" pitchFamily="18" charset="0"/>
              </a:rPr>
              <a:t>Type of space complexity:</a:t>
            </a:r>
            <a:r>
              <a:rPr lang="en-US" sz="2000" b="1" i="1" dirty="0">
                <a:solidFill>
                  <a:srgbClr val="7030A0"/>
                </a:solidFill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000" dirty="0">
                <a:solidFill>
                  <a:srgbClr val="7030A0"/>
                </a:solidFill>
                <a:latin typeface="Calibri" pitchFamily="34" charset="0"/>
                <a:cs typeface="Times New Roman" pitchFamily="18" charset="0"/>
              </a:rPr>
              <a:t>Constant</a:t>
            </a:r>
          </a:p>
          <a:p>
            <a:pPr algn="just"/>
            <a:endParaRPr lang="en-US" sz="2400" b="1" i="1" dirty="0">
              <a:latin typeface="Calibri" pitchFamily="34" charset="0"/>
              <a:cs typeface="Times New Roman" pitchFamily="18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763" lvl="1" indent="0" algn="just">
              <a:buNone/>
            </a:pPr>
            <a:r>
              <a:rPr lang="en-US" sz="2200" b="1" dirty="0" smtClean="0">
                <a:latin typeface="Calibri" pitchFamily="34" charset="0"/>
                <a:cs typeface="Times New Roman" pitchFamily="18" charset="0"/>
              </a:rPr>
              <a:t>Algorithm</a:t>
            </a:r>
            <a:r>
              <a:rPr lang="en-US" sz="2200" dirty="0" smtClean="0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200" i="1" dirty="0" smtClean="0">
                <a:latin typeface="Calibri" pitchFamily="34" charset="0"/>
                <a:cs typeface="Times New Roman" pitchFamily="18" charset="0"/>
              </a:rPr>
              <a:t>factorial </a:t>
            </a:r>
            <a:r>
              <a:rPr lang="en-US" sz="2200" dirty="0" smtClean="0">
                <a:latin typeface="Calibri" pitchFamily="34" charset="0"/>
                <a:cs typeface="Times New Roman" pitchFamily="18" charset="0"/>
              </a:rPr>
              <a:t>(</a:t>
            </a:r>
            <a:r>
              <a:rPr lang="en-US" sz="2200" b="1" dirty="0" err="1" smtClean="0">
                <a:latin typeface="Calibri" pitchFamily="34" charset="0"/>
                <a:cs typeface="Times New Roman" pitchFamily="18" charset="0"/>
              </a:rPr>
              <a:t>var</a:t>
            </a:r>
            <a:r>
              <a:rPr lang="en-US" sz="2200" dirty="0" smtClean="0">
                <a:latin typeface="Calibri" pitchFamily="34" charset="0"/>
                <a:cs typeface="Times New Roman" pitchFamily="18" charset="0"/>
              </a:rPr>
              <a:t> n:</a:t>
            </a:r>
            <a:r>
              <a:rPr lang="en-US" sz="2200" b="1" dirty="0" smtClean="0">
                <a:latin typeface="Calibri" pitchFamily="34" charset="0"/>
                <a:cs typeface="Times New Roman" pitchFamily="18" charset="0"/>
              </a:rPr>
              <a:t>Integer</a:t>
            </a:r>
            <a:r>
              <a:rPr lang="en-US" sz="2200" dirty="0" smtClean="0">
                <a:latin typeface="Calibri" pitchFamily="34" charset="0"/>
                <a:cs typeface="Times New Roman" pitchFamily="18" charset="0"/>
              </a:rPr>
              <a:t>) </a:t>
            </a:r>
            <a:r>
              <a:rPr lang="en-US" sz="2200" dirty="0" smtClean="0">
                <a:solidFill>
                  <a:srgbClr val="FF0000"/>
                </a:solidFill>
                <a:latin typeface="Calibri" pitchFamily="34" charset="0"/>
                <a:cs typeface="Times New Roman" pitchFamily="18" charset="0"/>
              </a:rPr>
              <a:t>{ Space complexity: 1 word}</a:t>
            </a:r>
          </a:p>
          <a:p>
            <a:pPr marL="4763" lvl="1" indent="0" algn="just">
              <a:buNone/>
            </a:pPr>
            <a:r>
              <a:rPr lang="en-US" sz="2200" b="1" dirty="0" err="1">
                <a:latin typeface="Calibri" pitchFamily="34" charset="0"/>
                <a:cs typeface="Times New Roman" pitchFamily="18" charset="0"/>
              </a:rPr>
              <a:t>v</a:t>
            </a:r>
            <a:r>
              <a:rPr lang="en-US" sz="2200" b="1" dirty="0" err="1" smtClean="0">
                <a:latin typeface="Calibri" pitchFamily="34" charset="0"/>
                <a:cs typeface="Times New Roman" pitchFamily="18" charset="0"/>
              </a:rPr>
              <a:t>ar</a:t>
            </a:r>
            <a:r>
              <a:rPr lang="en-US" sz="2200" b="1" dirty="0" smtClean="0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200" dirty="0" smtClean="0">
                <a:latin typeface="Calibri" pitchFamily="34" charset="0"/>
                <a:cs typeface="Times New Roman" pitchFamily="18" charset="0"/>
              </a:rPr>
              <a:t>fact, </a:t>
            </a:r>
            <a:r>
              <a:rPr lang="en-US" sz="2200" dirty="0" err="1" smtClean="0">
                <a:latin typeface="Calibri" pitchFamily="34" charset="0"/>
                <a:cs typeface="Times New Roman" pitchFamily="18" charset="0"/>
              </a:rPr>
              <a:t>iLoop</a:t>
            </a:r>
            <a:r>
              <a:rPr lang="en-US" sz="2200" dirty="0" smtClean="0">
                <a:latin typeface="Calibri" pitchFamily="34" charset="0"/>
                <a:cs typeface="Times New Roman" pitchFamily="18" charset="0"/>
              </a:rPr>
              <a:t>: </a:t>
            </a:r>
            <a:r>
              <a:rPr lang="en-US" sz="2200" b="1" dirty="0" smtClean="0">
                <a:latin typeface="Calibri" pitchFamily="34" charset="0"/>
                <a:cs typeface="Times New Roman" pitchFamily="18" charset="0"/>
              </a:rPr>
              <a:t>Integer;  </a:t>
            </a:r>
            <a:r>
              <a:rPr lang="en-US" sz="2200" dirty="0" smtClean="0">
                <a:solidFill>
                  <a:srgbClr val="FF0000"/>
                </a:solidFill>
                <a:latin typeface="Calibri" pitchFamily="34" charset="0"/>
                <a:cs typeface="Times New Roman" pitchFamily="18" charset="0"/>
              </a:rPr>
              <a:t>{ </a:t>
            </a:r>
            <a:r>
              <a:rPr lang="en-US" sz="2200" dirty="0">
                <a:solidFill>
                  <a:srgbClr val="FF0000"/>
                </a:solidFill>
                <a:latin typeface="Calibri" pitchFamily="34" charset="0"/>
                <a:cs typeface="Times New Roman" pitchFamily="18" charset="0"/>
              </a:rPr>
              <a:t>Space complexity: </a:t>
            </a:r>
            <a:r>
              <a:rPr lang="en-US" sz="2200" dirty="0" smtClean="0">
                <a:solidFill>
                  <a:srgbClr val="FF0000"/>
                </a:solidFill>
                <a:latin typeface="Calibri" pitchFamily="34" charset="0"/>
                <a:cs typeface="Times New Roman" pitchFamily="18" charset="0"/>
              </a:rPr>
              <a:t>2 words}</a:t>
            </a:r>
            <a:endParaRPr lang="en-US" sz="2200" dirty="0">
              <a:solidFill>
                <a:srgbClr val="FF0000"/>
              </a:solidFill>
              <a:latin typeface="Calibri" pitchFamily="34" charset="0"/>
              <a:cs typeface="Times New Roman" pitchFamily="18" charset="0"/>
            </a:endParaRPr>
          </a:p>
          <a:p>
            <a:pPr marL="4763" lvl="1" indent="0" algn="just">
              <a:buNone/>
            </a:pPr>
            <a:r>
              <a:rPr lang="en-US" sz="2200" b="1" dirty="0" smtClean="0">
                <a:latin typeface="Calibri" pitchFamily="34" charset="0"/>
                <a:cs typeface="Times New Roman" pitchFamily="18" charset="0"/>
              </a:rPr>
              <a:t>begin</a:t>
            </a:r>
          </a:p>
          <a:p>
            <a:pPr marL="4763" lvl="2" indent="0" algn="just">
              <a:buNone/>
            </a:pPr>
            <a:r>
              <a:rPr lang="en-US" sz="2200" b="1" dirty="0" smtClean="0">
                <a:latin typeface="Calibri" pitchFamily="34" charset="0"/>
                <a:cs typeface="Times New Roman" pitchFamily="18" charset="0"/>
              </a:rPr>
              <a:t>	</a:t>
            </a:r>
            <a:r>
              <a:rPr lang="en-US" sz="2200" dirty="0" smtClean="0">
                <a:latin typeface="Calibri" pitchFamily="34" charset="0"/>
                <a:cs typeface="Times New Roman" pitchFamily="18" charset="0"/>
              </a:rPr>
              <a:t>fact := 1;</a:t>
            </a:r>
            <a:r>
              <a:rPr lang="en-US" sz="2200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200" dirty="0" smtClean="0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200" dirty="0" smtClean="0">
                <a:solidFill>
                  <a:srgbClr val="FF0000"/>
                </a:solidFill>
                <a:latin typeface="Calibri" pitchFamily="34" charset="0"/>
                <a:cs typeface="Times New Roman" pitchFamily="18" charset="0"/>
              </a:rPr>
              <a:t>{</a:t>
            </a:r>
            <a:r>
              <a:rPr lang="en-US" sz="2200" dirty="0">
                <a:solidFill>
                  <a:srgbClr val="FF0000"/>
                </a:solidFill>
                <a:latin typeface="Calibri" pitchFamily="34" charset="0"/>
                <a:cs typeface="Times New Roman" pitchFamily="18" charset="0"/>
              </a:rPr>
              <a:t>Time complexity 1 cycle}</a:t>
            </a:r>
            <a:endParaRPr lang="en-US" sz="2200" dirty="0" smtClean="0">
              <a:solidFill>
                <a:srgbClr val="FF0000"/>
              </a:solidFill>
              <a:latin typeface="Calibri" pitchFamily="34" charset="0"/>
              <a:cs typeface="Times New Roman" pitchFamily="18" charset="0"/>
            </a:endParaRPr>
          </a:p>
          <a:p>
            <a:pPr marL="4763" lvl="2" indent="0" algn="just">
              <a:buNone/>
            </a:pPr>
            <a:r>
              <a:rPr lang="en-US" sz="2200" b="1" dirty="0" smtClean="0">
                <a:latin typeface="Calibri" pitchFamily="34" charset="0"/>
                <a:cs typeface="Times New Roman" pitchFamily="18" charset="0"/>
              </a:rPr>
              <a:t>	for </a:t>
            </a:r>
            <a:r>
              <a:rPr lang="en-US" sz="2200" dirty="0" err="1" smtClean="0">
                <a:latin typeface="Calibri" pitchFamily="34" charset="0"/>
                <a:cs typeface="Times New Roman" pitchFamily="18" charset="0"/>
              </a:rPr>
              <a:t>iLoop</a:t>
            </a:r>
            <a:r>
              <a:rPr lang="en-US" sz="2200" dirty="0" smtClean="0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200" b="1" dirty="0" smtClean="0">
                <a:latin typeface="Calibri" pitchFamily="34" charset="0"/>
                <a:cs typeface="Times New Roman" pitchFamily="18" charset="0"/>
              </a:rPr>
              <a:t>in  range(</a:t>
            </a:r>
            <a:r>
              <a:rPr lang="en-US" sz="2200" dirty="0" smtClean="0">
                <a:latin typeface="Calibri" pitchFamily="34" charset="0"/>
                <a:cs typeface="Times New Roman" pitchFamily="18" charset="0"/>
              </a:rPr>
              <a:t>1,n+1) </a:t>
            </a:r>
            <a:r>
              <a:rPr lang="en-US" sz="2200" b="1" dirty="0" smtClean="0">
                <a:latin typeface="Calibri" pitchFamily="34" charset="0"/>
                <a:cs typeface="Times New Roman" pitchFamily="18" charset="0"/>
              </a:rPr>
              <a:t>do</a:t>
            </a:r>
            <a:r>
              <a:rPr lang="en-US" sz="2200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200" dirty="0" smtClean="0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200" dirty="0" smtClean="0">
                <a:solidFill>
                  <a:srgbClr val="FF0000"/>
                </a:solidFill>
                <a:latin typeface="Calibri" pitchFamily="34" charset="0"/>
                <a:cs typeface="Times New Roman" pitchFamily="18" charset="0"/>
              </a:rPr>
              <a:t>{</a:t>
            </a:r>
            <a:r>
              <a:rPr lang="en-US" sz="2200" dirty="0">
                <a:solidFill>
                  <a:srgbClr val="FF0000"/>
                </a:solidFill>
                <a:latin typeface="Calibri" pitchFamily="34" charset="0"/>
                <a:cs typeface="Times New Roman" pitchFamily="18" charset="0"/>
              </a:rPr>
              <a:t>Time complexity </a:t>
            </a:r>
            <a:r>
              <a:rPr lang="en-US" sz="2200" dirty="0" smtClean="0">
                <a:solidFill>
                  <a:srgbClr val="FF0000"/>
                </a:solidFill>
                <a:latin typeface="Calibri" pitchFamily="34" charset="0"/>
                <a:cs typeface="Times New Roman" pitchFamily="18" charset="0"/>
              </a:rPr>
              <a:t>n cycles+ 1 cycle}</a:t>
            </a:r>
            <a:endParaRPr lang="en-US" sz="2200" dirty="0">
              <a:solidFill>
                <a:srgbClr val="FF0000"/>
              </a:solidFill>
              <a:latin typeface="Calibri" pitchFamily="34" charset="0"/>
              <a:cs typeface="Times New Roman" pitchFamily="18" charset="0"/>
            </a:endParaRPr>
          </a:p>
          <a:p>
            <a:pPr marL="4763" lvl="2" indent="0" algn="just">
              <a:buNone/>
            </a:pPr>
            <a:r>
              <a:rPr lang="en-US" sz="2200" b="1" dirty="0" smtClean="0">
                <a:latin typeface="Calibri" pitchFamily="34" charset="0"/>
                <a:cs typeface="Times New Roman" pitchFamily="18" charset="0"/>
              </a:rPr>
              <a:t>	begin</a:t>
            </a:r>
          </a:p>
          <a:p>
            <a:pPr marL="4763" lvl="2" indent="0" algn="just">
              <a:buNone/>
            </a:pPr>
            <a:r>
              <a:rPr lang="en-US" sz="2200" dirty="0" smtClean="0">
                <a:latin typeface="Calibri" pitchFamily="34" charset="0"/>
                <a:cs typeface="Times New Roman" pitchFamily="18" charset="0"/>
              </a:rPr>
              <a:t>		fact:= fact * </a:t>
            </a:r>
            <a:r>
              <a:rPr lang="en-US" sz="2200" dirty="0" err="1" smtClean="0">
                <a:latin typeface="Calibri" pitchFamily="34" charset="0"/>
                <a:cs typeface="Times New Roman" pitchFamily="18" charset="0"/>
              </a:rPr>
              <a:t>iLoop</a:t>
            </a:r>
            <a:r>
              <a:rPr lang="en-US" sz="2200" dirty="0" smtClean="0">
                <a:latin typeface="Calibri" pitchFamily="34" charset="0"/>
                <a:cs typeface="Times New Roman" pitchFamily="18" charset="0"/>
              </a:rPr>
              <a:t>;  </a:t>
            </a:r>
            <a:r>
              <a:rPr lang="en-US" sz="2200" dirty="0" smtClean="0">
                <a:solidFill>
                  <a:srgbClr val="FF0000"/>
                </a:solidFill>
                <a:latin typeface="Calibri" pitchFamily="34" charset="0"/>
                <a:cs typeface="Times New Roman" pitchFamily="18" charset="0"/>
              </a:rPr>
              <a:t>{</a:t>
            </a:r>
            <a:r>
              <a:rPr lang="en-US" sz="2200" dirty="0">
                <a:solidFill>
                  <a:srgbClr val="FF0000"/>
                </a:solidFill>
                <a:latin typeface="Calibri" pitchFamily="34" charset="0"/>
                <a:cs typeface="Times New Roman" pitchFamily="18" charset="0"/>
              </a:rPr>
              <a:t>Time complexity </a:t>
            </a:r>
            <a:r>
              <a:rPr lang="en-US" sz="2200" dirty="0" smtClean="0">
                <a:solidFill>
                  <a:srgbClr val="FF0000"/>
                </a:solidFill>
                <a:latin typeface="Calibri" pitchFamily="34" charset="0"/>
                <a:cs typeface="Times New Roman" pitchFamily="18" charset="0"/>
              </a:rPr>
              <a:t>2 </a:t>
            </a:r>
            <a:r>
              <a:rPr lang="en-US" sz="2200" dirty="0">
                <a:solidFill>
                  <a:srgbClr val="FF0000"/>
                </a:solidFill>
                <a:latin typeface="Calibri" pitchFamily="34" charset="0"/>
                <a:cs typeface="Times New Roman" pitchFamily="18" charset="0"/>
              </a:rPr>
              <a:t>cycle}</a:t>
            </a:r>
          </a:p>
          <a:p>
            <a:pPr marL="4763" lvl="2" indent="0" algn="just">
              <a:buNone/>
            </a:pPr>
            <a:r>
              <a:rPr lang="en-US" sz="2200" b="1" dirty="0" smtClean="0">
                <a:latin typeface="Calibri" pitchFamily="34" charset="0"/>
                <a:cs typeface="Times New Roman" pitchFamily="18" charset="0"/>
              </a:rPr>
              <a:t>	end</a:t>
            </a:r>
            <a:endParaRPr lang="en-US" sz="2200" dirty="0" smtClean="0">
              <a:latin typeface="Calibri" pitchFamily="34" charset="0"/>
              <a:cs typeface="Times New Roman" pitchFamily="18" charset="0"/>
            </a:endParaRPr>
          </a:p>
          <a:p>
            <a:pPr marL="4763" lvl="1" indent="0" algn="just">
              <a:buNone/>
            </a:pPr>
            <a:r>
              <a:rPr lang="en-US" sz="2200" b="1" dirty="0" smtClean="0">
                <a:latin typeface="Calibri" pitchFamily="34" charset="0"/>
                <a:cs typeface="Times New Roman" pitchFamily="18" charset="0"/>
              </a:rPr>
              <a:t>end</a:t>
            </a:r>
          </a:p>
          <a:p>
            <a:pPr marL="400050" lvl="1" indent="0" algn="just">
              <a:buNone/>
            </a:pPr>
            <a:endParaRPr lang="en-US" sz="2200" b="1" dirty="0" smtClean="0">
              <a:latin typeface="Calibri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74842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304800"/>
            <a:ext cx="8915400" cy="762000"/>
          </a:xfrm>
        </p:spPr>
        <p:txBody>
          <a:bodyPr/>
          <a:lstStyle/>
          <a:p>
            <a:r>
              <a:rPr lang="en-US" sz="4000" dirty="0" smtClean="0"/>
              <a:t>Asymptotic Analysis</a:t>
            </a:r>
            <a:endParaRPr lang="en-US" sz="4000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495300" y="1371600"/>
            <a:ext cx="8915400" cy="5105400"/>
          </a:xfrm>
        </p:spPr>
        <p:txBody>
          <a:bodyPr/>
          <a:lstStyle/>
          <a:p>
            <a:pPr algn="just"/>
            <a:r>
              <a:rPr lang="en-US" sz="2400" dirty="0" smtClean="0">
                <a:latin typeface="Calibri" pitchFamily="34" charset="0"/>
                <a:cs typeface="Times New Roman" pitchFamily="18" charset="0"/>
              </a:rPr>
              <a:t>Asymptotic analysis of algorithms</a:t>
            </a:r>
          </a:p>
          <a:p>
            <a:pPr lvl="1" algn="just"/>
            <a:r>
              <a:rPr lang="en-US" sz="2200" dirty="0" smtClean="0">
                <a:latin typeface="Calibri" pitchFamily="34" charset="0"/>
                <a:cs typeface="Times New Roman" pitchFamily="18" charset="0"/>
              </a:rPr>
              <a:t>Describe behavior of algorithms with bounds</a:t>
            </a:r>
          </a:p>
          <a:p>
            <a:pPr lvl="1" algn="just"/>
            <a:r>
              <a:rPr lang="en-US" sz="2200" dirty="0" smtClean="0">
                <a:latin typeface="Calibri" pitchFamily="34" charset="0"/>
                <a:cs typeface="Times New Roman" pitchFamily="18" charset="0"/>
              </a:rPr>
              <a:t>A way to group algorithms having similar performance behavior</a:t>
            </a:r>
          </a:p>
          <a:p>
            <a:pPr marL="457200" lvl="1" indent="0" algn="just">
              <a:buNone/>
            </a:pPr>
            <a:endParaRPr lang="en-US" sz="2000" dirty="0" smtClean="0">
              <a:latin typeface="Calibri" pitchFamily="34" charset="0"/>
              <a:cs typeface="Times New Roman" pitchFamily="18" charset="0"/>
            </a:endParaRPr>
          </a:p>
          <a:p>
            <a:pPr algn="just"/>
            <a:r>
              <a:rPr lang="en-US" sz="2400" dirty="0" smtClean="0">
                <a:latin typeface="Calibri" pitchFamily="34" charset="0"/>
                <a:cs typeface="Times New Roman" pitchFamily="18" charset="0"/>
              </a:rPr>
              <a:t>Big-Oh (</a:t>
            </a:r>
            <a:r>
              <a:rPr lang="en-US" sz="2400" dirty="0">
                <a:latin typeface="Calibri" pitchFamily="34" charset="0"/>
                <a:cs typeface="Times New Roman" pitchFamily="18" charset="0"/>
              </a:rPr>
              <a:t>O) notation </a:t>
            </a:r>
            <a:r>
              <a:rPr lang="en-US" sz="2400" dirty="0" smtClean="0">
                <a:latin typeface="Calibri" pitchFamily="34" charset="0"/>
                <a:cs typeface="Times New Roman" pitchFamily="18" charset="0"/>
              </a:rPr>
              <a:t>is the most popular as it provides an upper bound to the behavior of an algorithm</a:t>
            </a:r>
            <a:endParaRPr lang="en-US" sz="2400" dirty="0">
              <a:latin typeface="Calibri" pitchFamily="34" charset="0"/>
              <a:cs typeface="Times New Roman" pitchFamily="18" charset="0"/>
            </a:endParaRPr>
          </a:p>
          <a:p>
            <a:pPr lvl="1" algn="just"/>
            <a:r>
              <a:rPr lang="en-US" sz="2200" dirty="0">
                <a:latin typeface="Calibri" pitchFamily="34" charset="0"/>
                <a:cs typeface="Times New Roman" pitchFamily="18" charset="0"/>
              </a:rPr>
              <a:t>O(f(x)) tells that the complexity of the algorithm is always limited with f(x)+c1 as upper </a:t>
            </a:r>
            <a:r>
              <a:rPr lang="en-US" sz="2200" dirty="0" smtClean="0">
                <a:latin typeface="Calibri" pitchFamily="34" charset="0"/>
                <a:cs typeface="Times New Roman" pitchFamily="18" charset="0"/>
              </a:rPr>
              <a:t>bound, where c1 is an arbitrary constant</a:t>
            </a:r>
            <a:endParaRPr lang="en-US" sz="2200" dirty="0">
              <a:latin typeface="Calibri" pitchFamily="34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US" sz="2400" dirty="0">
              <a:latin typeface="Calibri" pitchFamily="34" charset="0"/>
              <a:cs typeface="Times New Roman" pitchFamily="18" charset="0"/>
            </a:endParaRPr>
          </a:p>
          <a:p>
            <a:pPr algn="just"/>
            <a:r>
              <a:rPr lang="en-US" sz="2400" dirty="0" smtClean="0">
                <a:latin typeface="Calibri" pitchFamily="34" charset="0"/>
                <a:cs typeface="Times New Roman" pitchFamily="18" charset="0"/>
              </a:rPr>
              <a:t>For example:</a:t>
            </a:r>
          </a:p>
          <a:p>
            <a:pPr lvl="1" algn="just"/>
            <a:r>
              <a:rPr lang="en-US" sz="2200" dirty="0" smtClean="0">
                <a:latin typeface="Calibri" pitchFamily="34" charset="0"/>
                <a:cs typeface="Times New Roman" pitchFamily="18" charset="0"/>
              </a:rPr>
              <a:t>2 cycles and 3 cycles all belong to constant time complexity - O(1)</a:t>
            </a:r>
          </a:p>
          <a:p>
            <a:pPr lvl="1" algn="just"/>
            <a:r>
              <a:rPr lang="en-US" sz="2200" dirty="0" smtClean="0">
                <a:latin typeface="Calibri" pitchFamily="34" charset="0"/>
                <a:cs typeface="Times New Roman" pitchFamily="18" charset="0"/>
              </a:rPr>
              <a:t>n cycles, n+2 cycles, 2n+3 cycles belong to linear time complexity - O(n)</a:t>
            </a:r>
          </a:p>
          <a:p>
            <a:pPr lvl="1" algn="just"/>
            <a:endParaRPr lang="en-US" sz="2000" dirty="0">
              <a:latin typeface="Calibri" pitchFamily="34" charset="0"/>
              <a:cs typeface="Times New Roman" pitchFamily="18" charset="0"/>
            </a:endParaRPr>
          </a:p>
          <a:p>
            <a:pPr marL="914400" lvl="2" indent="0" algn="just">
              <a:buNone/>
            </a:pPr>
            <a:endParaRPr lang="en-US" sz="1600" dirty="0" smtClean="0">
              <a:latin typeface="Calibri" pitchFamily="34" charset="0"/>
              <a:cs typeface="Times New Roman" pitchFamily="18" charset="0"/>
            </a:endParaRPr>
          </a:p>
          <a:p>
            <a:pPr lvl="2" algn="just"/>
            <a:endParaRPr lang="en-US" sz="1600" dirty="0" smtClean="0">
              <a:latin typeface="Calibri" pitchFamily="34" charset="0"/>
              <a:cs typeface="Times New Roman" pitchFamily="18" charset="0"/>
            </a:endParaRPr>
          </a:p>
          <a:p>
            <a:pPr lvl="2" algn="just"/>
            <a:endParaRPr lang="en-US" sz="1600" dirty="0" smtClean="0">
              <a:latin typeface="Calibri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56756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Summary</a:t>
            </a:r>
            <a:endParaRPr lang="en-GB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295400"/>
            <a:ext cx="8915400" cy="4830765"/>
          </a:xfrm>
        </p:spPr>
        <p:txBody>
          <a:bodyPr/>
          <a:lstStyle/>
          <a:p>
            <a:pPr algn="just"/>
            <a:r>
              <a:rPr lang="en-US" sz="2400" dirty="0" smtClean="0">
                <a:latin typeface="Calibri" pitchFamily="34" charset="0"/>
                <a:cs typeface="Times New Roman" pitchFamily="18" charset="0"/>
              </a:rPr>
              <a:t>Efficiency is the process of achieving maximum productivity with minimum wasted effort or expense</a:t>
            </a:r>
          </a:p>
          <a:p>
            <a:pPr algn="just"/>
            <a:r>
              <a:rPr lang="en-US" sz="2400" dirty="0" smtClean="0">
                <a:latin typeface="Calibri" pitchFamily="34" charset="0"/>
                <a:cs typeface="Times New Roman" pitchFamily="18" charset="0"/>
              </a:rPr>
              <a:t>For algorithms, efficiency is measured in terms of space (memory used) and time (number of operations) complexity</a:t>
            </a:r>
          </a:p>
          <a:p>
            <a:pPr algn="just"/>
            <a:r>
              <a:rPr lang="en-US" sz="2400" dirty="0" smtClean="0">
                <a:latin typeface="Calibri" pitchFamily="34" charset="0"/>
                <a:cs typeface="Times New Roman" pitchFamily="18" charset="0"/>
              </a:rPr>
              <a:t>Space and time complexity are estimated by expressing as growth rate functions</a:t>
            </a:r>
          </a:p>
          <a:p>
            <a:pPr algn="just"/>
            <a:r>
              <a:rPr lang="en-GB" sz="2400" dirty="0" smtClean="0">
                <a:latin typeface="Calibri" pitchFamily="34" charset="0"/>
                <a:cs typeface="Times New Roman" pitchFamily="18" charset="0"/>
              </a:rPr>
              <a:t>The upper bound of worst case growth rate is generally used to categorise algorithms</a:t>
            </a:r>
            <a:r>
              <a:rPr lang="en-GB" sz="2400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en-GB" sz="2400" dirty="0" smtClean="0">
                <a:latin typeface="Calibri" pitchFamily="34" charset="0"/>
                <a:cs typeface="Times New Roman" pitchFamily="18" charset="0"/>
              </a:rPr>
              <a:t>and the notation used is Big-Oh notation (O)</a:t>
            </a:r>
          </a:p>
          <a:p>
            <a:pPr algn="just"/>
            <a:r>
              <a:rPr lang="en-GB" sz="2400" dirty="0" smtClean="0">
                <a:latin typeface="Calibri" pitchFamily="34" charset="0"/>
                <a:cs typeface="Times New Roman" pitchFamily="18" charset="0"/>
              </a:rPr>
              <a:t>If the steps are in sequence, the time complexity is the sum of the steps</a:t>
            </a:r>
          </a:p>
          <a:p>
            <a:pPr algn="just"/>
            <a:r>
              <a:rPr lang="en-GB" sz="2400" dirty="0" smtClean="0">
                <a:latin typeface="Calibri" pitchFamily="34" charset="0"/>
                <a:cs typeface="Times New Roman" pitchFamily="18" charset="0"/>
              </a:rPr>
              <a:t>If there is a branch based on a condition, the time complexity is 1+worst case branch complexity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/>
          <p:cNvSpPr>
            <a:spLocks noGrp="1" noChangeArrowheads="1"/>
          </p:cNvSpPr>
          <p:nvPr>
            <p:ph type="title"/>
          </p:nvPr>
        </p:nvSpPr>
        <p:spPr>
          <a:xfrm>
            <a:off x="495300" y="381001"/>
            <a:ext cx="8903362" cy="754063"/>
          </a:xfrm>
          <a:prstGeom prst="rect">
            <a:avLst/>
          </a:prstGeom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4000" dirty="0" smtClean="0">
                <a:latin typeface="Calibri" pitchFamily="34" charset="0"/>
                <a:cs typeface="Times New Roman" pitchFamily="18" charset="0"/>
              </a:rPr>
              <a:t>Objectives</a:t>
            </a:r>
            <a:endParaRPr lang="en-GB" sz="2400" dirty="0" smtClean="0">
              <a:latin typeface="Calibri" pitchFamily="34" charset="0"/>
              <a:cs typeface="Times New Roman" pitchFamily="18" charset="0"/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idx="1"/>
          </p:nvPr>
        </p:nvSpPr>
        <p:spPr>
          <a:xfrm>
            <a:off x="495300" y="1447800"/>
            <a:ext cx="8903362" cy="4667250"/>
          </a:xfrm>
          <a:prstGeom prst="rect">
            <a:avLst/>
          </a:prstGeom>
        </p:spPr>
        <p:txBody>
          <a:bodyPr/>
          <a:lstStyle/>
          <a:p>
            <a:pPr algn="just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400" dirty="0" smtClean="0">
                <a:latin typeface="Calibri" pitchFamily="34" charset="0"/>
                <a:cs typeface="Times New Roman" pitchFamily="18" charset="0"/>
              </a:rPr>
              <a:t>At the end of this lecture, students will be able to</a:t>
            </a:r>
          </a:p>
          <a:p>
            <a:pPr lvl="1" algn="just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200" dirty="0" smtClean="0">
                <a:latin typeface="Calibri" pitchFamily="34" charset="0"/>
                <a:cs typeface="Times New Roman" pitchFamily="18" charset="0"/>
              </a:rPr>
              <a:t>Explain the terms ‘efficiency’ and ‘complexity’</a:t>
            </a:r>
          </a:p>
          <a:p>
            <a:pPr lvl="1" algn="just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200" dirty="0" smtClean="0">
                <a:latin typeface="Calibri" pitchFamily="34" charset="0"/>
                <a:cs typeface="Times New Roman" pitchFamily="18" charset="0"/>
              </a:rPr>
              <a:t>Calculate efficiency of an algorithm </a:t>
            </a:r>
          </a:p>
          <a:p>
            <a:pPr lvl="1" algn="just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200" dirty="0" smtClean="0">
                <a:latin typeface="Calibri" pitchFamily="34" charset="0"/>
                <a:cs typeface="Times New Roman" pitchFamily="18" charset="0"/>
              </a:rPr>
              <a:t>Express the complexity of algorithms in asymptotic notation</a:t>
            </a:r>
          </a:p>
          <a:p>
            <a:pPr lvl="1" algn="just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US" sz="2000" dirty="0" smtClean="0">
              <a:latin typeface="Calibri" pitchFamily="34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304800"/>
            <a:ext cx="8915400" cy="1112838"/>
          </a:xfrm>
        </p:spPr>
        <p:txBody>
          <a:bodyPr/>
          <a:lstStyle/>
          <a:p>
            <a:r>
              <a:rPr lang="en-US" sz="4000" dirty="0"/>
              <a:t>Contents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495300" y="1417637"/>
            <a:ext cx="8915400" cy="4708527"/>
          </a:xfrm>
        </p:spPr>
        <p:txBody>
          <a:bodyPr/>
          <a:lstStyle/>
          <a:p>
            <a:pPr algn="just"/>
            <a:r>
              <a:rPr lang="en-US" sz="2400" dirty="0" smtClean="0">
                <a:latin typeface="Calibri" pitchFamily="34" charset="0"/>
                <a:cs typeface="Times New Roman" pitchFamily="18" charset="0"/>
              </a:rPr>
              <a:t>Efficiency and Complexity</a:t>
            </a:r>
          </a:p>
          <a:p>
            <a:pPr algn="just"/>
            <a:r>
              <a:rPr lang="en-US" sz="2400" dirty="0" smtClean="0">
                <a:latin typeface="Calibri" pitchFamily="34" charset="0"/>
                <a:cs typeface="Times New Roman" pitchFamily="18" charset="0"/>
              </a:rPr>
              <a:t>Time Complexity of an algorithm</a:t>
            </a:r>
          </a:p>
          <a:p>
            <a:pPr algn="just"/>
            <a:r>
              <a:rPr lang="en-US" sz="2400" dirty="0" smtClean="0">
                <a:latin typeface="Calibri" pitchFamily="34" charset="0"/>
                <a:cs typeface="Times New Roman" pitchFamily="18" charset="0"/>
              </a:rPr>
              <a:t>Space Complexity of an algorithm</a:t>
            </a:r>
          </a:p>
          <a:p>
            <a:pPr algn="just"/>
            <a:r>
              <a:rPr lang="en-US" sz="2400" dirty="0" smtClean="0">
                <a:latin typeface="Calibri" pitchFamily="34" charset="0"/>
                <a:cs typeface="Times New Roman" pitchFamily="18" charset="0"/>
              </a:rPr>
              <a:t>Measuring complexity of a sequential algorithm</a:t>
            </a:r>
          </a:p>
          <a:p>
            <a:pPr algn="just"/>
            <a:r>
              <a:rPr lang="en-US" sz="2400" dirty="0" smtClean="0">
                <a:latin typeface="Calibri" pitchFamily="34" charset="0"/>
                <a:cs typeface="Times New Roman" pitchFamily="18" charset="0"/>
              </a:rPr>
              <a:t>Measuring complexity of an algorithm with branching</a:t>
            </a:r>
          </a:p>
          <a:p>
            <a:pPr algn="just"/>
            <a:r>
              <a:rPr lang="en-US" sz="2400" dirty="0" smtClean="0">
                <a:latin typeface="Calibri" pitchFamily="34" charset="0"/>
                <a:cs typeface="Times New Roman" pitchFamily="18" charset="0"/>
              </a:rPr>
              <a:t>Measuring complexity of an algorithm with loops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304800"/>
            <a:ext cx="8915400" cy="1112838"/>
          </a:xfrm>
        </p:spPr>
        <p:txBody>
          <a:bodyPr/>
          <a:lstStyle/>
          <a:p>
            <a:r>
              <a:rPr lang="en-IN" sz="4000" dirty="0" smtClean="0"/>
              <a:t>Computer Engineering</a:t>
            </a:r>
            <a:endParaRPr lang="en-US" sz="4000" dirty="0"/>
          </a:p>
        </p:txBody>
      </p:sp>
      <p:sp>
        <p:nvSpPr>
          <p:cNvPr id="5" name="Oval 4"/>
          <p:cNvSpPr/>
          <p:nvPr/>
        </p:nvSpPr>
        <p:spPr>
          <a:xfrm>
            <a:off x="1524000" y="1295400"/>
            <a:ext cx="6781800" cy="50292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Develop Good Quality Systems</a:t>
            </a:r>
            <a:endParaRPr lang="en-US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Oval 5"/>
          <p:cNvSpPr/>
          <p:nvPr/>
        </p:nvSpPr>
        <p:spPr>
          <a:xfrm>
            <a:off x="1981200" y="4038600"/>
            <a:ext cx="2362200" cy="16002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Build </a:t>
            </a:r>
            <a:r>
              <a:rPr lang="en-US" b="1" i="1" dirty="0" smtClean="0"/>
              <a:t>Stable</a:t>
            </a:r>
            <a:r>
              <a:rPr lang="en-US" dirty="0" smtClean="0"/>
              <a:t> Software and Hardware 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5562600" y="3962400"/>
            <a:ext cx="2362200" cy="16002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Build </a:t>
            </a:r>
            <a:r>
              <a:rPr lang="en-US" b="1" i="1" dirty="0" smtClean="0"/>
              <a:t>Efficient</a:t>
            </a:r>
            <a:r>
              <a:rPr lang="en-US" dirty="0" smtClean="0"/>
              <a:t> Software and Hardware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304800"/>
            <a:ext cx="8915400" cy="1112838"/>
          </a:xfrm>
        </p:spPr>
        <p:txBody>
          <a:bodyPr/>
          <a:lstStyle/>
          <a:p>
            <a:r>
              <a:rPr lang="en-US" sz="4000" dirty="0" smtClean="0"/>
              <a:t>Which is Better Algorithm?</a:t>
            </a:r>
            <a:endParaRPr lang="en-US" sz="4000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495300" y="1219200"/>
            <a:ext cx="4914900" cy="5334000"/>
          </a:xfrm>
        </p:spPr>
        <p:txBody>
          <a:bodyPr/>
          <a:lstStyle/>
          <a:p>
            <a:pPr marL="400050" lvl="1" indent="0" algn="just">
              <a:buNone/>
            </a:pPr>
            <a:r>
              <a:rPr lang="en-US" sz="1600" b="1" dirty="0" smtClean="0">
                <a:latin typeface="Calibri" pitchFamily="34" charset="0"/>
                <a:cs typeface="Times New Roman" pitchFamily="18" charset="0"/>
              </a:rPr>
              <a:t>Algorithm</a:t>
            </a:r>
            <a:r>
              <a:rPr lang="en-US" sz="1600" dirty="0" smtClean="0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1600" i="1" dirty="0" smtClean="0">
                <a:latin typeface="Calibri" pitchFamily="34" charset="0"/>
                <a:cs typeface="Times New Roman" pitchFamily="18" charset="0"/>
              </a:rPr>
              <a:t>multiply</a:t>
            </a:r>
            <a:r>
              <a:rPr lang="en-US" sz="1600" dirty="0" smtClean="0">
                <a:latin typeface="Calibri" pitchFamily="34" charset="0"/>
                <a:cs typeface="Times New Roman" pitchFamily="18" charset="0"/>
              </a:rPr>
              <a:t> (</a:t>
            </a:r>
            <a:r>
              <a:rPr lang="en-US" sz="1600" b="1" dirty="0" err="1" smtClean="0">
                <a:latin typeface="Calibri" pitchFamily="34" charset="0"/>
                <a:cs typeface="Times New Roman" pitchFamily="18" charset="0"/>
              </a:rPr>
              <a:t>var</a:t>
            </a:r>
            <a:r>
              <a:rPr lang="en-US" sz="1600" dirty="0" smtClean="0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Calibri" pitchFamily="34" charset="0"/>
                <a:cs typeface="Times New Roman" pitchFamily="18" charset="0"/>
              </a:rPr>
              <a:t>m,n:</a:t>
            </a:r>
            <a:r>
              <a:rPr lang="en-US" sz="1600" b="1" dirty="0" err="1" smtClean="0">
                <a:latin typeface="Calibri" pitchFamily="34" charset="0"/>
                <a:cs typeface="Times New Roman" pitchFamily="18" charset="0"/>
              </a:rPr>
              <a:t>Integer</a:t>
            </a:r>
            <a:r>
              <a:rPr lang="en-US" sz="1600" dirty="0" smtClean="0">
                <a:latin typeface="Calibri" pitchFamily="34" charset="0"/>
                <a:cs typeface="Times New Roman" pitchFamily="18" charset="0"/>
              </a:rPr>
              <a:t>):Integer</a:t>
            </a:r>
          </a:p>
          <a:p>
            <a:pPr marL="400050" lvl="1" indent="0" algn="just">
              <a:buNone/>
            </a:pPr>
            <a:r>
              <a:rPr lang="en-US" sz="1600" b="1" dirty="0" err="1" smtClean="0">
                <a:latin typeface="Calibri" pitchFamily="34" charset="0"/>
                <a:cs typeface="Times New Roman" pitchFamily="18" charset="0"/>
              </a:rPr>
              <a:t>var</a:t>
            </a:r>
            <a:r>
              <a:rPr lang="en-US" sz="1600" dirty="0" smtClean="0">
                <a:latin typeface="Calibri" pitchFamily="34" charset="0"/>
                <a:cs typeface="Times New Roman" pitchFamily="18" charset="0"/>
              </a:rPr>
              <a:t> index, </a:t>
            </a:r>
            <a:r>
              <a:rPr lang="en-US" sz="1600" dirty="0" err="1" smtClean="0">
                <a:latin typeface="Calibri" pitchFamily="34" charset="0"/>
                <a:cs typeface="Times New Roman" pitchFamily="18" charset="0"/>
              </a:rPr>
              <a:t>temp:</a:t>
            </a:r>
            <a:r>
              <a:rPr lang="en-US" sz="1600" b="1" dirty="0" err="1" smtClean="0">
                <a:latin typeface="Calibri" pitchFamily="34" charset="0"/>
                <a:cs typeface="Times New Roman" pitchFamily="18" charset="0"/>
              </a:rPr>
              <a:t>Integer</a:t>
            </a:r>
            <a:r>
              <a:rPr lang="en-US" sz="1600" dirty="0" smtClean="0">
                <a:latin typeface="Calibri" pitchFamily="34" charset="0"/>
                <a:cs typeface="Times New Roman" pitchFamily="18" charset="0"/>
              </a:rPr>
              <a:t>;</a:t>
            </a:r>
          </a:p>
          <a:p>
            <a:pPr marL="400050" lvl="1" indent="0" algn="just">
              <a:buNone/>
            </a:pPr>
            <a:r>
              <a:rPr lang="en-US" sz="1600" b="1" dirty="0" smtClean="0">
                <a:latin typeface="Calibri" pitchFamily="34" charset="0"/>
                <a:cs typeface="Times New Roman" pitchFamily="18" charset="0"/>
              </a:rPr>
              <a:t>begin</a:t>
            </a:r>
          </a:p>
          <a:p>
            <a:pPr marL="400050" lvl="1" indent="0" algn="just">
              <a:buNone/>
            </a:pPr>
            <a:r>
              <a:rPr lang="en-US" sz="1600" b="1" dirty="0" smtClean="0">
                <a:latin typeface="Calibri" pitchFamily="34" charset="0"/>
                <a:cs typeface="Times New Roman" pitchFamily="18" charset="0"/>
              </a:rPr>
              <a:t>	{Is this stable?} </a:t>
            </a:r>
          </a:p>
          <a:p>
            <a:pPr marL="400050" lvl="1" indent="0" algn="just">
              <a:buNone/>
            </a:pPr>
            <a:r>
              <a:rPr lang="en-US" sz="1600" b="1" dirty="0" smtClean="0">
                <a:solidFill>
                  <a:srgbClr val="7030A0"/>
                </a:solidFill>
                <a:latin typeface="Calibri" pitchFamily="34" charset="0"/>
                <a:cs typeface="Times New Roman" pitchFamily="18" charset="0"/>
              </a:rPr>
              <a:t>	</a:t>
            </a:r>
            <a:r>
              <a:rPr lang="en-US" sz="1600" b="1" dirty="0" smtClean="0">
                <a:latin typeface="Calibri" pitchFamily="34" charset="0"/>
                <a:cs typeface="Times New Roman" pitchFamily="18" charset="0"/>
              </a:rPr>
              <a:t>if </a:t>
            </a:r>
            <a:r>
              <a:rPr lang="en-US" sz="1600" dirty="0" smtClean="0">
                <a:latin typeface="Calibri" pitchFamily="34" charset="0"/>
                <a:cs typeface="Times New Roman" pitchFamily="18" charset="0"/>
              </a:rPr>
              <a:t>(n=0) </a:t>
            </a:r>
            <a:r>
              <a:rPr lang="en-US" sz="1600" b="1" dirty="0" smtClean="0">
                <a:latin typeface="Calibri" pitchFamily="34" charset="0"/>
                <a:cs typeface="Times New Roman" pitchFamily="18" charset="0"/>
              </a:rPr>
              <a:t>then</a:t>
            </a:r>
          </a:p>
          <a:p>
            <a:pPr marL="400050" lvl="1" indent="0" algn="just">
              <a:buNone/>
            </a:pPr>
            <a:r>
              <a:rPr lang="en-US" sz="1600" b="1" dirty="0" smtClean="0">
                <a:latin typeface="Calibri" pitchFamily="34" charset="0"/>
                <a:cs typeface="Times New Roman" pitchFamily="18" charset="0"/>
              </a:rPr>
              <a:t>	begin</a:t>
            </a:r>
          </a:p>
          <a:p>
            <a:pPr marL="400050" lvl="1" indent="0" algn="just">
              <a:buNone/>
            </a:pPr>
            <a:r>
              <a:rPr lang="en-US" sz="1600" b="1" dirty="0" smtClean="0">
                <a:latin typeface="Calibri" pitchFamily="34" charset="0"/>
                <a:cs typeface="Times New Roman" pitchFamily="18" charset="0"/>
              </a:rPr>
              <a:t>		</a:t>
            </a:r>
            <a:r>
              <a:rPr lang="en-US" sz="1600" dirty="0" smtClean="0">
                <a:latin typeface="Calibri" pitchFamily="34" charset="0"/>
                <a:cs typeface="Times New Roman" pitchFamily="18" charset="0"/>
              </a:rPr>
              <a:t>temp </a:t>
            </a:r>
            <a:r>
              <a:rPr lang="en-US" sz="1600" b="1" dirty="0" smtClean="0">
                <a:latin typeface="Calibri" pitchFamily="34" charset="0"/>
                <a:cs typeface="Times New Roman" pitchFamily="18" charset="0"/>
              </a:rPr>
              <a:t>:=</a:t>
            </a:r>
            <a:r>
              <a:rPr lang="en-US" sz="1600" dirty="0" smtClean="0">
                <a:latin typeface="Calibri" pitchFamily="34" charset="0"/>
                <a:cs typeface="Times New Roman" pitchFamily="18" charset="0"/>
              </a:rPr>
              <a:t> 0;</a:t>
            </a:r>
          </a:p>
          <a:p>
            <a:pPr marL="400050" lvl="1" indent="0" algn="just">
              <a:buNone/>
            </a:pPr>
            <a:r>
              <a:rPr lang="en-US" sz="1600" b="1" dirty="0" smtClean="0">
                <a:latin typeface="Calibri" pitchFamily="34" charset="0"/>
                <a:cs typeface="Times New Roman" pitchFamily="18" charset="0"/>
              </a:rPr>
              <a:t>	end</a:t>
            </a:r>
          </a:p>
          <a:p>
            <a:pPr marL="400050" lvl="1" indent="0" algn="just">
              <a:buNone/>
            </a:pPr>
            <a:r>
              <a:rPr lang="en-US" sz="1600" b="1" dirty="0" smtClean="0">
                <a:latin typeface="Calibri" pitchFamily="34" charset="0"/>
                <a:cs typeface="Times New Roman" pitchFamily="18" charset="0"/>
              </a:rPr>
              <a:t>	else</a:t>
            </a:r>
          </a:p>
          <a:p>
            <a:pPr marL="400050" lvl="1" indent="0" algn="just">
              <a:buNone/>
            </a:pPr>
            <a:r>
              <a:rPr lang="en-US" sz="1600" b="1" dirty="0" smtClean="0">
                <a:latin typeface="Calibri" pitchFamily="34" charset="0"/>
                <a:cs typeface="Times New Roman" pitchFamily="18" charset="0"/>
              </a:rPr>
              <a:t>	begin</a:t>
            </a:r>
          </a:p>
          <a:p>
            <a:pPr marL="1314450" lvl="3" indent="0" algn="just">
              <a:buNone/>
            </a:pPr>
            <a:r>
              <a:rPr lang="en-US" sz="1600" dirty="0" smtClean="0">
                <a:latin typeface="Calibri" pitchFamily="34" charset="0"/>
                <a:cs typeface="Times New Roman" pitchFamily="18" charset="0"/>
              </a:rPr>
              <a:t>temp </a:t>
            </a:r>
            <a:r>
              <a:rPr lang="en-US" sz="1600" b="1" dirty="0" smtClean="0">
                <a:latin typeface="Calibri" pitchFamily="34" charset="0"/>
                <a:cs typeface="Times New Roman" pitchFamily="18" charset="0"/>
              </a:rPr>
              <a:t>:=</a:t>
            </a:r>
            <a:r>
              <a:rPr lang="en-US" sz="1600" dirty="0" smtClean="0">
                <a:latin typeface="Calibri" pitchFamily="34" charset="0"/>
                <a:cs typeface="Times New Roman" pitchFamily="18" charset="0"/>
              </a:rPr>
              <a:t> m; </a:t>
            </a:r>
          </a:p>
          <a:p>
            <a:pPr marL="1314450" lvl="3" indent="0" algn="just">
              <a:buNone/>
            </a:pPr>
            <a:r>
              <a:rPr lang="en-US" sz="1600" dirty="0" smtClean="0">
                <a:latin typeface="Calibri" pitchFamily="34" charset="0"/>
                <a:cs typeface="Times New Roman" pitchFamily="18" charset="0"/>
              </a:rPr>
              <a:t>for index in range( 2 ,n) do</a:t>
            </a:r>
          </a:p>
          <a:p>
            <a:pPr marL="1314450" lvl="3" indent="0" algn="just">
              <a:buNone/>
            </a:pPr>
            <a:r>
              <a:rPr lang="en-US" sz="1600" b="1" dirty="0" smtClean="0">
                <a:latin typeface="Calibri" pitchFamily="34" charset="0"/>
                <a:cs typeface="Times New Roman" pitchFamily="18" charset="0"/>
              </a:rPr>
              <a:t>begin</a:t>
            </a:r>
          </a:p>
          <a:p>
            <a:pPr marL="1314450" lvl="3" indent="0" algn="just">
              <a:buNone/>
            </a:pPr>
            <a:r>
              <a:rPr lang="en-US" sz="1600" dirty="0" smtClean="0">
                <a:latin typeface="Calibri" pitchFamily="34" charset="0"/>
                <a:cs typeface="Times New Roman" pitchFamily="18" charset="0"/>
              </a:rPr>
              <a:t>	temp </a:t>
            </a:r>
            <a:r>
              <a:rPr lang="en-US" sz="1600" b="1" dirty="0" smtClean="0">
                <a:latin typeface="Calibri" pitchFamily="34" charset="0"/>
                <a:cs typeface="Times New Roman" pitchFamily="18" charset="0"/>
              </a:rPr>
              <a:t>:= </a:t>
            </a:r>
            <a:r>
              <a:rPr lang="en-US" sz="1600" dirty="0" smtClean="0">
                <a:latin typeface="Calibri" pitchFamily="34" charset="0"/>
                <a:cs typeface="Times New Roman" pitchFamily="18" charset="0"/>
              </a:rPr>
              <a:t>temp + m;	</a:t>
            </a:r>
          </a:p>
          <a:p>
            <a:pPr marL="1314450" lvl="3" indent="0" algn="just">
              <a:buNone/>
            </a:pPr>
            <a:r>
              <a:rPr lang="en-US" sz="1600" b="1" dirty="0" smtClean="0">
                <a:latin typeface="Calibri" pitchFamily="34" charset="0"/>
                <a:cs typeface="Times New Roman" pitchFamily="18" charset="0"/>
              </a:rPr>
              <a:t>end</a:t>
            </a:r>
          </a:p>
          <a:p>
            <a:pPr marL="857250" lvl="2" indent="0" algn="just">
              <a:buNone/>
            </a:pPr>
            <a:r>
              <a:rPr lang="en-US" sz="1600" b="1" dirty="0" smtClean="0">
                <a:latin typeface="Calibri" pitchFamily="34" charset="0"/>
                <a:cs typeface="Times New Roman" pitchFamily="18" charset="0"/>
              </a:rPr>
              <a:t>end</a:t>
            </a:r>
          </a:p>
          <a:p>
            <a:pPr marL="400050" lvl="1" indent="0" algn="just">
              <a:buNone/>
            </a:pPr>
            <a:r>
              <a:rPr lang="en-US" sz="1600" b="1" dirty="0" smtClean="0">
                <a:latin typeface="Calibri" pitchFamily="34" charset="0"/>
                <a:cs typeface="Times New Roman" pitchFamily="18" charset="0"/>
              </a:rPr>
              <a:t>end</a:t>
            </a:r>
          </a:p>
          <a:p>
            <a:pPr marL="400050" lvl="1" indent="0" algn="just">
              <a:buNone/>
            </a:pPr>
            <a:endParaRPr lang="en-US" sz="2000" b="1" dirty="0" smtClean="0">
              <a:latin typeface="Calibri" pitchFamily="34" charset="0"/>
              <a:cs typeface="Times New Roman" pitchFamily="18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991100" y="1295400"/>
            <a:ext cx="4914900" cy="1752600"/>
          </a:xfrm>
          <a:prstGeom prst="rect">
            <a:avLst/>
          </a:prstGeom>
        </p:spPr>
        <p:txBody>
          <a:bodyPr/>
          <a:lstStyle/>
          <a:p>
            <a:pPr marL="400050" marR="0" lvl="1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Times New Roman" pitchFamily="18" charset="0"/>
              </a:rPr>
              <a:t>Algorithm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Times New Roman" pitchFamily="18" charset="0"/>
              </a:rPr>
              <a:t> </a:t>
            </a:r>
            <a:r>
              <a:rPr kumimoji="0" lang="en-US" sz="1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Times New Roman" pitchFamily="18" charset="0"/>
              </a:rPr>
              <a:t>multiply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Times New Roman" pitchFamily="18" charset="0"/>
              </a:rPr>
              <a:t> (</a:t>
            </a: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Times New Roman" pitchFamily="18" charset="0"/>
              </a:rPr>
              <a:t>var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Times New Roman" pitchFamily="18" charset="0"/>
              </a:rPr>
              <a:t>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Times New Roman" pitchFamily="18" charset="0"/>
              </a:rPr>
              <a:t>m,n:</a:t>
            </a: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Times New Roman" pitchFamily="18" charset="0"/>
              </a:rPr>
              <a:t>Integer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Times New Roman" pitchFamily="18" charset="0"/>
              </a:rPr>
              <a:t>):Integer</a:t>
            </a:r>
          </a:p>
          <a:p>
            <a:pPr marL="400050" marR="0" lvl="1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Times New Roman" pitchFamily="18" charset="0"/>
              </a:rPr>
              <a:t>var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Times New Roman" pitchFamily="18" charset="0"/>
              </a:rPr>
              <a:t> temp: 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Times New Roman" pitchFamily="18" charset="0"/>
              </a:rPr>
              <a:t>Integer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Times New Roman" pitchFamily="18" charset="0"/>
              </a:rPr>
              <a:t>;</a:t>
            </a:r>
          </a:p>
          <a:p>
            <a:pPr marL="400050" marR="0" lvl="1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Times New Roman" pitchFamily="18" charset="0"/>
              </a:rPr>
              <a:t>begin</a:t>
            </a:r>
          </a:p>
          <a:p>
            <a:pPr marL="400050" marR="0" lvl="1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Times New Roman" pitchFamily="18" charset="0"/>
              </a:rPr>
              <a:t>	</a:t>
            </a:r>
            <a:r>
              <a:rPr kumimoji="0" lang="en-US" sz="16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Times New Roman" pitchFamily="18" charset="0"/>
              </a:rPr>
              <a:t>temp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Times New Roman" pitchFamily="18" charset="0"/>
              </a:rPr>
              <a:t> := </a:t>
            </a:r>
            <a:r>
              <a:rPr kumimoji="0" lang="en-US" sz="16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Times New Roman" pitchFamily="18" charset="0"/>
              </a:rPr>
              <a:t>m * n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Times New Roman" pitchFamily="18" charset="0"/>
              </a:rPr>
              <a:t>;</a:t>
            </a:r>
          </a:p>
          <a:p>
            <a:pPr marL="400050" marR="0" lvl="1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Times New Roman" pitchFamily="18" charset="0"/>
              </a:rPr>
              <a:t>end</a:t>
            </a:r>
          </a:p>
          <a:p>
            <a:pPr marL="400050" marR="0" lvl="1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05400" y="3429000"/>
            <a:ext cx="3733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Why</a:t>
            </a:r>
          </a:p>
          <a:p>
            <a:pPr>
              <a:buFont typeface="Arial" pitchFamily="34" charset="0"/>
              <a:buChar char="•"/>
            </a:pPr>
            <a:r>
              <a:rPr lang="en-US" b="1" dirty="0" smtClean="0">
                <a:solidFill>
                  <a:srgbClr val="7030A0"/>
                </a:solidFill>
              </a:rPr>
              <a:t> Less space</a:t>
            </a:r>
          </a:p>
          <a:p>
            <a:pPr>
              <a:buFont typeface="Arial" pitchFamily="34" charset="0"/>
              <a:buChar char="•"/>
            </a:pPr>
            <a:r>
              <a:rPr lang="en-US" b="1" dirty="0" smtClean="0">
                <a:solidFill>
                  <a:srgbClr val="FF0000"/>
                </a:solidFill>
              </a:rPr>
              <a:t> Less time</a:t>
            </a:r>
          </a:p>
          <a:p>
            <a:pPr>
              <a:buFont typeface="Arial" pitchFamily="34" charset="0"/>
              <a:buChar char="•"/>
            </a:pPr>
            <a:r>
              <a:rPr lang="en-US" b="1" dirty="0" smtClean="0">
                <a:solidFill>
                  <a:srgbClr val="00B050"/>
                </a:solidFill>
              </a:rPr>
              <a:t> More stable</a:t>
            </a:r>
            <a:endParaRPr 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36332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6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" dur="2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8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" dur="2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0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2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2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" dur="2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304800"/>
            <a:ext cx="8915400" cy="1112838"/>
          </a:xfrm>
        </p:spPr>
        <p:txBody>
          <a:bodyPr/>
          <a:lstStyle/>
          <a:p>
            <a:r>
              <a:rPr lang="en-IN" sz="4000" dirty="0" smtClean="0"/>
              <a:t>Software Efficiency</a:t>
            </a:r>
            <a:endParaRPr lang="en-US" sz="4000" dirty="0"/>
          </a:p>
        </p:txBody>
      </p:sp>
      <p:sp>
        <p:nvSpPr>
          <p:cNvPr id="4" name="Oval 3"/>
          <p:cNvSpPr/>
          <p:nvPr/>
        </p:nvSpPr>
        <p:spPr>
          <a:xfrm>
            <a:off x="1524000" y="1295400"/>
            <a:ext cx="6781800" cy="50292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Software Efficiency</a:t>
            </a:r>
            <a:endParaRPr lang="en-US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Oval 4"/>
          <p:cNvSpPr/>
          <p:nvPr/>
        </p:nvSpPr>
        <p:spPr>
          <a:xfrm>
            <a:off x="1981200" y="4038600"/>
            <a:ext cx="2362200" cy="16002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Less space</a:t>
            </a:r>
          </a:p>
          <a:p>
            <a:pPr algn="ctr"/>
            <a:r>
              <a:rPr lang="en-US" sz="2400" b="1" dirty="0" smtClean="0"/>
              <a:t>(</a:t>
            </a:r>
            <a:r>
              <a:rPr lang="en-US" sz="2400" i="1" dirty="0" smtClean="0"/>
              <a:t>memory</a:t>
            </a:r>
            <a:r>
              <a:rPr lang="en-US" sz="2400" b="1" dirty="0" smtClean="0"/>
              <a:t>)</a:t>
            </a:r>
            <a:endParaRPr lang="en-US" sz="2400" b="1" dirty="0"/>
          </a:p>
        </p:txBody>
      </p:sp>
      <p:sp>
        <p:nvSpPr>
          <p:cNvPr id="6" name="Oval 5"/>
          <p:cNvSpPr/>
          <p:nvPr/>
        </p:nvSpPr>
        <p:spPr>
          <a:xfrm>
            <a:off x="5562600" y="3962400"/>
            <a:ext cx="2362200" cy="16002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400" b="1" dirty="0" smtClean="0">
                <a:solidFill>
                  <a:prstClr val="white"/>
                </a:solidFill>
              </a:rPr>
              <a:t>Faster Software</a:t>
            </a:r>
          </a:p>
          <a:p>
            <a:pPr lvl="0" algn="ctr"/>
            <a:r>
              <a:rPr lang="en-US" sz="2400" b="1" dirty="0" smtClean="0">
                <a:solidFill>
                  <a:prstClr val="white"/>
                </a:solidFill>
              </a:rPr>
              <a:t>(</a:t>
            </a:r>
            <a:r>
              <a:rPr lang="en-US" sz="2400" i="1" dirty="0" smtClean="0">
                <a:solidFill>
                  <a:prstClr val="white"/>
                </a:solidFill>
              </a:rPr>
              <a:t>Less operations</a:t>
            </a:r>
            <a:r>
              <a:rPr lang="en-US" sz="2400" b="1" dirty="0" smtClean="0">
                <a:solidFill>
                  <a:prstClr val="white"/>
                </a:solidFill>
              </a:rPr>
              <a:t>)</a:t>
            </a:r>
            <a:endParaRPr lang="en-US" sz="2400" b="1" dirty="0">
              <a:solidFill>
                <a:prstClr val="white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304800"/>
            <a:ext cx="8915400" cy="1112838"/>
          </a:xfrm>
        </p:spPr>
        <p:txBody>
          <a:bodyPr/>
          <a:lstStyle/>
          <a:p>
            <a:r>
              <a:rPr lang="en-IN" sz="4000" dirty="0" smtClean="0"/>
              <a:t>Efficiency and Complexity</a:t>
            </a:r>
            <a:endParaRPr lang="en-US" sz="4000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495300" y="1417638"/>
            <a:ext cx="8901642" cy="5059362"/>
          </a:xfrm>
        </p:spPr>
        <p:txBody>
          <a:bodyPr/>
          <a:lstStyle/>
          <a:p>
            <a:pPr algn="just"/>
            <a:r>
              <a:rPr lang="en-IN" sz="2400" dirty="0" smtClean="0">
                <a:latin typeface="Calibri" pitchFamily="34" charset="0"/>
                <a:cs typeface="Times New Roman" pitchFamily="18" charset="0"/>
              </a:rPr>
              <a:t>Time Complexity</a:t>
            </a:r>
          </a:p>
          <a:p>
            <a:pPr lvl="1" algn="just"/>
            <a:r>
              <a:rPr lang="en-IN" sz="2200" dirty="0" smtClean="0">
                <a:latin typeface="Calibri" pitchFamily="34" charset="0"/>
                <a:cs typeface="Times New Roman" pitchFamily="18" charset="0"/>
              </a:rPr>
              <a:t>Time is a factor in measuring the efficiency of computer program</a:t>
            </a:r>
          </a:p>
          <a:p>
            <a:pPr lvl="1" algn="just"/>
            <a:r>
              <a:rPr lang="en-IN" sz="2200" dirty="0" smtClean="0">
                <a:latin typeface="Calibri" pitchFamily="34" charset="0"/>
                <a:cs typeface="Times New Roman" pitchFamily="18" charset="0"/>
              </a:rPr>
              <a:t>A measure of time taken for an algorithm to execute</a:t>
            </a:r>
          </a:p>
          <a:p>
            <a:pPr lvl="2" algn="just"/>
            <a:r>
              <a:rPr lang="en-IN" sz="2200" dirty="0" smtClean="0">
                <a:latin typeface="Calibri" pitchFamily="34" charset="0"/>
                <a:cs typeface="Times New Roman" pitchFamily="18" charset="0"/>
              </a:rPr>
              <a:t>Number of cycles</a:t>
            </a:r>
          </a:p>
          <a:p>
            <a:pPr lvl="2" algn="just">
              <a:buNone/>
            </a:pPr>
            <a:endParaRPr lang="en-IN" sz="2000" dirty="0" smtClean="0">
              <a:latin typeface="Calibri" pitchFamily="34" charset="0"/>
              <a:cs typeface="Times New Roman" pitchFamily="18" charset="0"/>
            </a:endParaRPr>
          </a:p>
          <a:p>
            <a:pPr algn="just"/>
            <a:r>
              <a:rPr lang="en-IN" sz="2400" dirty="0" smtClean="0">
                <a:latin typeface="Calibri" pitchFamily="34" charset="0"/>
                <a:cs typeface="Times New Roman" pitchFamily="18" charset="0"/>
              </a:rPr>
              <a:t>Space Complexity</a:t>
            </a:r>
          </a:p>
          <a:p>
            <a:pPr lvl="1" algn="just"/>
            <a:r>
              <a:rPr lang="en-IN" sz="2200" dirty="0" smtClean="0">
                <a:latin typeface="Calibri" pitchFamily="34" charset="0"/>
                <a:cs typeface="Times New Roman" pitchFamily="18" charset="0"/>
              </a:rPr>
              <a:t>Space </a:t>
            </a:r>
            <a:r>
              <a:rPr lang="en-IN" sz="2200" dirty="0">
                <a:latin typeface="Calibri" pitchFamily="34" charset="0"/>
                <a:cs typeface="Times New Roman" pitchFamily="18" charset="0"/>
              </a:rPr>
              <a:t>is </a:t>
            </a:r>
            <a:r>
              <a:rPr lang="en-IN" sz="2200" dirty="0" smtClean="0">
                <a:latin typeface="Calibri" pitchFamily="34" charset="0"/>
                <a:cs typeface="Times New Roman" pitchFamily="18" charset="0"/>
              </a:rPr>
              <a:t>also a </a:t>
            </a:r>
            <a:r>
              <a:rPr lang="en-IN" sz="2200" dirty="0">
                <a:latin typeface="Calibri" pitchFamily="34" charset="0"/>
                <a:cs typeface="Times New Roman" pitchFamily="18" charset="0"/>
              </a:rPr>
              <a:t>factor in measuring the efficiency of computer program</a:t>
            </a:r>
          </a:p>
          <a:p>
            <a:pPr lvl="1" algn="just"/>
            <a:r>
              <a:rPr lang="en-IN" sz="2200" dirty="0">
                <a:latin typeface="Calibri" pitchFamily="34" charset="0"/>
                <a:cs typeface="Times New Roman" pitchFamily="18" charset="0"/>
              </a:rPr>
              <a:t>A measure of </a:t>
            </a:r>
            <a:r>
              <a:rPr lang="en-IN" sz="2200" dirty="0" smtClean="0">
                <a:latin typeface="Calibri" pitchFamily="34" charset="0"/>
                <a:cs typeface="Times New Roman" pitchFamily="18" charset="0"/>
              </a:rPr>
              <a:t>space </a:t>
            </a:r>
            <a:r>
              <a:rPr lang="en-IN" sz="2200" dirty="0">
                <a:latin typeface="Calibri" pitchFamily="34" charset="0"/>
                <a:cs typeface="Times New Roman" pitchFamily="18" charset="0"/>
              </a:rPr>
              <a:t>taken for </a:t>
            </a:r>
            <a:r>
              <a:rPr lang="en-IN" sz="2200" dirty="0" smtClean="0">
                <a:latin typeface="Calibri" pitchFamily="34" charset="0"/>
                <a:cs typeface="Times New Roman" pitchFamily="18" charset="0"/>
              </a:rPr>
              <a:t>executing an algorithm</a:t>
            </a:r>
          </a:p>
          <a:p>
            <a:pPr lvl="2" algn="just"/>
            <a:r>
              <a:rPr lang="en-IN" sz="2200" dirty="0" smtClean="0">
                <a:latin typeface="Calibri" pitchFamily="34" charset="0"/>
                <a:cs typeface="Times New Roman" pitchFamily="18" charset="0"/>
              </a:rPr>
              <a:t>Number of words</a:t>
            </a:r>
            <a:endParaRPr lang="en-US" sz="2200" dirty="0">
              <a:latin typeface="Calibri" pitchFamily="34" charset="0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304800"/>
            <a:ext cx="8915400" cy="1112838"/>
          </a:xfrm>
        </p:spPr>
        <p:txBody>
          <a:bodyPr/>
          <a:lstStyle/>
          <a:p>
            <a:r>
              <a:rPr lang="en-US" sz="4000" dirty="0" smtClean="0"/>
              <a:t>A </a:t>
            </a:r>
            <a:r>
              <a:rPr lang="en-US" sz="4000" dirty="0"/>
              <a:t>Sequential Algorithm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495300" y="1417638"/>
            <a:ext cx="8901642" cy="5059362"/>
          </a:xfrm>
        </p:spPr>
        <p:txBody>
          <a:bodyPr/>
          <a:lstStyle/>
          <a:p>
            <a:pPr algn="just"/>
            <a:r>
              <a:rPr lang="en-US" sz="2400" dirty="0" smtClean="0">
                <a:latin typeface="Calibri" pitchFamily="34" charset="0"/>
                <a:cs typeface="Times New Roman" pitchFamily="18" charset="0"/>
              </a:rPr>
              <a:t>An Example: </a:t>
            </a:r>
            <a:r>
              <a:rPr lang="en-US" sz="2400" dirty="0" smtClean="0">
                <a:solidFill>
                  <a:srgbClr val="0070C0"/>
                </a:solidFill>
                <a:latin typeface="Calibri" pitchFamily="34" charset="0"/>
                <a:cs typeface="Times New Roman" pitchFamily="18" charset="0"/>
              </a:rPr>
              <a:t>Swap 2 numbers</a:t>
            </a:r>
          </a:p>
          <a:p>
            <a:pPr marL="400050" lvl="1" indent="0" algn="just">
              <a:buNone/>
            </a:pPr>
            <a:endParaRPr lang="en-US" sz="2000" b="1" dirty="0" smtClean="0">
              <a:latin typeface="Calibri" pitchFamily="34" charset="0"/>
              <a:cs typeface="Times New Roman" pitchFamily="18" charset="0"/>
            </a:endParaRPr>
          </a:p>
          <a:p>
            <a:pPr marL="400050" lvl="1" indent="0" algn="just">
              <a:buNone/>
            </a:pPr>
            <a:r>
              <a:rPr lang="en-US" sz="2200" b="1" dirty="0" smtClean="0">
                <a:latin typeface="Calibri" pitchFamily="34" charset="0"/>
                <a:cs typeface="Times New Roman" pitchFamily="18" charset="0"/>
              </a:rPr>
              <a:t>Algorithm</a:t>
            </a:r>
            <a:r>
              <a:rPr lang="en-US" sz="2200" dirty="0" smtClean="0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200" i="1" dirty="0" smtClean="0">
                <a:latin typeface="Calibri" pitchFamily="34" charset="0"/>
                <a:cs typeface="Times New Roman" pitchFamily="18" charset="0"/>
              </a:rPr>
              <a:t>swap</a:t>
            </a:r>
            <a:endParaRPr lang="en-US" sz="2200" dirty="0" smtClean="0">
              <a:solidFill>
                <a:srgbClr val="FF0000"/>
              </a:solidFill>
              <a:latin typeface="Calibri" pitchFamily="34" charset="0"/>
              <a:cs typeface="Times New Roman" pitchFamily="18" charset="0"/>
            </a:endParaRPr>
          </a:p>
          <a:p>
            <a:pPr marL="400050" lvl="1" indent="0" algn="just">
              <a:buNone/>
            </a:pPr>
            <a:r>
              <a:rPr lang="en-US" sz="2200" b="1" dirty="0" err="1" smtClean="0">
                <a:latin typeface="Calibri" pitchFamily="34" charset="0"/>
                <a:cs typeface="Times New Roman" pitchFamily="18" charset="0"/>
              </a:rPr>
              <a:t>var</a:t>
            </a:r>
            <a:r>
              <a:rPr lang="en-US" sz="2200" dirty="0" smtClean="0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Calibri" pitchFamily="34" charset="0"/>
                <a:cs typeface="Times New Roman" pitchFamily="18" charset="0"/>
              </a:rPr>
              <a:t>a,b,temp</a:t>
            </a:r>
            <a:r>
              <a:rPr lang="en-US" sz="2200" dirty="0" smtClean="0">
                <a:latin typeface="Calibri" pitchFamily="34" charset="0"/>
                <a:cs typeface="Times New Roman" pitchFamily="18" charset="0"/>
              </a:rPr>
              <a:t> : </a:t>
            </a:r>
            <a:r>
              <a:rPr lang="en-US" sz="2200" b="1" dirty="0" smtClean="0">
                <a:latin typeface="Calibri" pitchFamily="34" charset="0"/>
                <a:cs typeface="Times New Roman" pitchFamily="18" charset="0"/>
              </a:rPr>
              <a:t>Integer</a:t>
            </a:r>
            <a:r>
              <a:rPr lang="en-US" sz="2200" dirty="0" smtClean="0">
                <a:latin typeface="Calibri" pitchFamily="34" charset="0"/>
                <a:cs typeface="Times New Roman" pitchFamily="18" charset="0"/>
              </a:rPr>
              <a:t>;</a:t>
            </a:r>
            <a:r>
              <a:rPr lang="en-US" sz="2200" dirty="0" smtClean="0">
                <a:solidFill>
                  <a:srgbClr val="FF0000"/>
                </a:solidFill>
                <a:latin typeface="Calibri" pitchFamily="34" charset="0"/>
                <a:cs typeface="Times New Roman" pitchFamily="18" charset="0"/>
              </a:rPr>
              <a:t>{Space complexity: 3 words}</a:t>
            </a:r>
          </a:p>
          <a:p>
            <a:pPr marL="400050" lvl="1" indent="0" algn="just">
              <a:buNone/>
            </a:pPr>
            <a:r>
              <a:rPr lang="en-US" sz="2200" b="1" dirty="0" smtClean="0">
                <a:latin typeface="Calibri" pitchFamily="34" charset="0"/>
                <a:cs typeface="Times New Roman" pitchFamily="18" charset="0"/>
              </a:rPr>
              <a:t>begin</a:t>
            </a:r>
          </a:p>
          <a:p>
            <a:pPr marL="857250" lvl="2" indent="0" algn="just">
              <a:buNone/>
            </a:pPr>
            <a:r>
              <a:rPr lang="en-US" sz="2200" dirty="0" smtClean="0">
                <a:latin typeface="Calibri" pitchFamily="34" charset="0"/>
                <a:cs typeface="Times New Roman" pitchFamily="18" charset="0"/>
              </a:rPr>
              <a:t>temp := a; </a:t>
            </a:r>
            <a:r>
              <a:rPr lang="en-US" sz="2200" dirty="0" smtClean="0">
                <a:solidFill>
                  <a:srgbClr val="FF0000"/>
                </a:solidFill>
                <a:latin typeface="Calibri" pitchFamily="34" charset="0"/>
                <a:cs typeface="Times New Roman" pitchFamily="18" charset="0"/>
              </a:rPr>
              <a:t>{Time complexity: 1 cycle}</a:t>
            </a:r>
          </a:p>
          <a:p>
            <a:pPr marL="857250" lvl="2" indent="0" algn="just">
              <a:buNone/>
            </a:pPr>
            <a:r>
              <a:rPr lang="en-US" sz="2200" dirty="0" smtClean="0">
                <a:latin typeface="Calibri" pitchFamily="34" charset="0"/>
                <a:cs typeface="Times New Roman" pitchFamily="18" charset="0"/>
              </a:rPr>
              <a:t>a := b; </a:t>
            </a:r>
            <a:r>
              <a:rPr lang="en-US" sz="2200" dirty="0">
                <a:solidFill>
                  <a:srgbClr val="FF0000"/>
                </a:solidFill>
                <a:latin typeface="Calibri" pitchFamily="34" charset="0"/>
                <a:cs typeface="Times New Roman" pitchFamily="18" charset="0"/>
              </a:rPr>
              <a:t>{Time complexity: 1 cycle}</a:t>
            </a:r>
          </a:p>
          <a:p>
            <a:pPr marL="857250" lvl="2" indent="0" algn="just">
              <a:buNone/>
            </a:pPr>
            <a:r>
              <a:rPr lang="en-US" sz="2200" dirty="0" smtClean="0">
                <a:latin typeface="Calibri" pitchFamily="34" charset="0"/>
                <a:cs typeface="Times New Roman" pitchFamily="18" charset="0"/>
              </a:rPr>
              <a:t>b := </a:t>
            </a:r>
            <a:r>
              <a:rPr lang="en-US" sz="2200" dirty="0">
                <a:latin typeface="Calibri" pitchFamily="34" charset="0"/>
                <a:cs typeface="Times New Roman" pitchFamily="18" charset="0"/>
              </a:rPr>
              <a:t>temp; </a:t>
            </a:r>
            <a:r>
              <a:rPr lang="en-US" sz="2200" dirty="0">
                <a:solidFill>
                  <a:srgbClr val="FF0000"/>
                </a:solidFill>
                <a:latin typeface="Calibri" pitchFamily="34" charset="0"/>
                <a:cs typeface="Times New Roman" pitchFamily="18" charset="0"/>
              </a:rPr>
              <a:t>{Time complexity: 1 cycle</a:t>
            </a:r>
            <a:r>
              <a:rPr lang="en-US" sz="2200" dirty="0" smtClean="0">
                <a:solidFill>
                  <a:srgbClr val="FF0000"/>
                </a:solidFill>
                <a:latin typeface="Calibri" pitchFamily="34" charset="0"/>
                <a:cs typeface="Times New Roman" pitchFamily="18" charset="0"/>
              </a:rPr>
              <a:t>}</a:t>
            </a:r>
          </a:p>
          <a:p>
            <a:pPr marL="400050" lvl="1" indent="0" algn="just">
              <a:buNone/>
            </a:pPr>
            <a:r>
              <a:rPr lang="en-US" sz="2200" b="1" dirty="0" smtClean="0">
                <a:latin typeface="Calibri" pitchFamily="34" charset="0"/>
                <a:cs typeface="Times New Roman" pitchFamily="18" charset="0"/>
              </a:rPr>
              <a:t>end</a:t>
            </a:r>
          </a:p>
          <a:p>
            <a:pPr marL="400050" lvl="1" indent="0" algn="just">
              <a:buNone/>
            </a:pPr>
            <a:endParaRPr lang="en-US" sz="2200" b="1" dirty="0" smtClean="0">
              <a:latin typeface="Calibri" pitchFamily="34" charset="0"/>
              <a:cs typeface="Times New Roman" pitchFamily="18" charset="0"/>
            </a:endParaRPr>
          </a:p>
          <a:p>
            <a:pPr marL="400050" lvl="1" indent="0" algn="r">
              <a:buNone/>
            </a:pPr>
            <a:r>
              <a:rPr lang="en-US" sz="2200" dirty="0" smtClean="0">
                <a:latin typeface="Calibri" pitchFamily="34" charset="0"/>
                <a:cs typeface="Times New Roman" pitchFamily="18" charset="0"/>
              </a:rPr>
              <a:t>Total Space complexity: </a:t>
            </a:r>
            <a:r>
              <a:rPr lang="en-US" sz="2200" b="1" dirty="0" smtClean="0">
                <a:solidFill>
                  <a:srgbClr val="7030A0"/>
                </a:solidFill>
                <a:latin typeface="Calibri" pitchFamily="34" charset="0"/>
                <a:cs typeface="Times New Roman" pitchFamily="18" charset="0"/>
              </a:rPr>
              <a:t>3</a:t>
            </a:r>
            <a:r>
              <a:rPr lang="en-US" sz="2200" dirty="0" smtClean="0">
                <a:solidFill>
                  <a:srgbClr val="7030A0"/>
                </a:solidFill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200" b="1" i="1" dirty="0" smtClean="0">
                <a:solidFill>
                  <a:srgbClr val="7030A0"/>
                </a:solidFill>
                <a:latin typeface="Calibri" pitchFamily="34" charset="0"/>
                <a:cs typeface="Times New Roman" pitchFamily="18" charset="0"/>
              </a:rPr>
              <a:t>words</a:t>
            </a:r>
          </a:p>
          <a:p>
            <a:pPr marL="400050" lvl="1" indent="0" algn="r">
              <a:buNone/>
            </a:pPr>
            <a:r>
              <a:rPr lang="en-US" sz="2200" dirty="0">
                <a:latin typeface="Calibri" pitchFamily="34" charset="0"/>
                <a:cs typeface="Times New Roman" pitchFamily="18" charset="0"/>
              </a:rPr>
              <a:t>Total </a:t>
            </a:r>
            <a:r>
              <a:rPr lang="en-US" sz="2200" dirty="0" smtClean="0">
                <a:latin typeface="Calibri" pitchFamily="34" charset="0"/>
                <a:cs typeface="Times New Roman" pitchFamily="18" charset="0"/>
              </a:rPr>
              <a:t>Time </a:t>
            </a:r>
            <a:r>
              <a:rPr lang="en-US" sz="2200" dirty="0">
                <a:latin typeface="Calibri" pitchFamily="34" charset="0"/>
                <a:cs typeface="Times New Roman" pitchFamily="18" charset="0"/>
              </a:rPr>
              <a:t>complexity: </a:t>
            </a:r>
            <a:r>
              <a:rPr lang="en-US" sz="2200" b="1" i="1" dirty="0">
                <a:solidFill>
                  <a:srgbClr val="7030A0"/>
                </a:solidFill>
                <a:latin typeface="Calibri" pitchFamily="34" charset="0"/>
                <a:cs typeface="Times New Roman" pitchFamily="18" charset="0"/>
              </a:rPr>
              <a:t>3 </a:t>
            </a:r>
            <a:r>
              <a:rPr lang="en-US" sz="2200" b="1" i="1" dirty="0" smtClean="0">
                <a:solidFill>
                  <a:srgbClr val="7030A0"/>
                </a:solidFill>
                <a:latin typeface="Calibri" pitchFamily="34" charset="0"/>
                <a:cs typeface="Times New Roman" pitchFamily="18" charset="0"/>
              </a:rPr>
              <a:t>cycles</a:t>
            </a:r>
          </a:p>
        </p:txBody>
      </p:sp>
    </p:spTree>
    <p:extLst>
      <p:ext uri="{BB962C8B-B14F-4D97-AF65-F5344CB8AC3E}">
        <p14:creationId xmlns:p14="http://schemas.microsoft.com/office/powerpoint/2010/main" val="22036332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49984"/>
            <a:ext cx="9253537" cy="1371600"/>
          </a:xfrm>
        </p:spPr>
        <p:txBody>
          <a:bodyPr/>
          <a:lstStyle/>
          <a:p>
            <a:r>
              <a:rPr lang="en-US" sz="4000" dirty="0" smtClean="0"/>
              <a:t>An Algorithm with Branching Construct</a:t>
            </a:r>
            <a:endParaRPr lang="en-US" sz="4000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447800"/>
            <a:ext cx="8839200" cy="5029200"/>
          </a:xfrm>
        </p:spPr>
        <p:txBody>
          <a:bodyPr/>
          <a:lstStyle/>
          <a:p>
            <a:pPr marL="342900" lvl="1" indent="-342900" algn="just"/>
            <a:r>
              <a:rPr lang="en-US" sz="2400" dirty="0">
                <a:latin typeface="Calibri" pitchFamily="34" charset="0"/>
                <a:cs typeface="Times New Roman" pitchFamily="18" charset="0"/>
              </a:rPr>
              <a:t>An Example: </a:t>
            </a:r>
            <a:r>
              <a:rPr lang="en-US" sz="2400" dirty="0" smtClean="0">
                <a:solidFill>
                  <a:srgbClr val="0070C0"/>
                </a:solidFill>
                <a:latin typeface="Calibri" pitchFamily="34" charset="0"/>
                <a:cs typeface="Times New Roman" pitchFamily="18" charset="0"/>
              </a:rPr>
              <a:t>checking a number is odd or even</a:t>
            </a:r>
            <a:endParaRPr lang="en-US" sz="2400" dirty="0">
              <a:solidFill>
                <a:srgbClr val="0070C0"/>
              </a:solidFill>
              <a:latin typeface="Calibri" pitchFamily="34" charset="0"/>
              <a:cs typeface="Times New Roman" pitchFamily="18" charset="0"/>
            </a:endParaRPr>
          </a:p>
          <a:p>
            <a:pPr marL="400050" lvl="1" indent="0" algn="just">
              <a:buNone/>
            </a:pPr>
            <a:r>
              <a:rPr lang="en-US" sz="2000" b="1" dirty="0" smtClean="0">
                <a:latin typeface="Calibri" pitchFamily="34" charset="0"/>
                <a:cs typeface="Times New Roman" pitchFamily="18" charset="0"/>
              </a:rPr>
              <a:t>Algorithm</a:t>
            </a:r>
            <a:r>
              <a:rPr lang="en-US" sz="2000" dirty="0" smtClean="0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000" i="1" dirty="0" err="1" smtClean="0">
                <a:latin typeface="Calibri" pitchFamily="34" charset="0"/>
                <a:cs typeface="Times New Roman" pitchFamily="18" charset="0"/>
              </a:rPr>
              <a:t>isEven</a:t>
            </a:r>
            <a:r>
              <a:rPr lang="en-US" sz="2000" i="1" dirty="0" smtClean="0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Calibri" pitchFamily="34" charset="0"/>
                <a:cs typeface="Times New Roman" pitchFamily="18" charset="0"/>
              </a:rPr>
              <a:t>(</a:t>
            </a:r>
            <a:r>
              <a:rPr lang="en-US" sz="2000" b="1" dirty="0" err="1" smtClean="0">
                <a:latin typeface="Calibri" pitchFamily="34" charset="0"/>
                <a:cs typeface="Times New Roman" pitchFamily="18" charset="0"/>
              </a:rPr>
              <a:t>var</a:t>
            </a:r>
            <a:r>
              <a:rPr lang="en-US" sz="2000" dirty="0" smtClean="0">
                <a:latin typeface="Calibri" pitchFamily="34" charset="0"/>
                <a:cs typeface="Times New Roman" pitchFamily="18" charset="0"/>
              </a:rPr>
              <a:t> a:</a:t>
            </a:r>
            <a:r>
              <a:rPr lang="en-US" sz="2000" b="1" dirty="0" smtClean="0">
                <a:latin typeface="Calibri" pitchFamily="34" charset="0"/>
                <a:cs typeface="Times New Roman" pitchFamily="18" charset="0"/>
              </a:rPr>
              <a:t>Integer</a:t>
            </a:r>
            <a:r>
              <a:rPr lang="en-US" sz="2000" dirty="0" smtClean="0">
                <a:latin typeface="Calibri" pitchFamily="34" charset="0"/>
                <a:cs typeface="Times New Roman" pitchFamily="18" charset="0"/>
              </a:rPr>
              <a:t>)</a:t>
            </a:r>
            <a:r>
              <a:rPr lang="en-US" sz="2000" dirty="0" smtClean="0">
                <a:solidFill>
                  <a:srgbClr val="FF0000"/>
                </a:solidFill>
                <a:latin typeface="Calibri" pitchFamily="34" charset="0"/>
                <a:cs typeface="Times New Roman" pitchFamily="18" charset="0"/>
              </a:rPr>
              <a:t>{ Space complexity: 1 word}</a:t>
            </a:r>
          </a:p>
          <a:p>
            <a:pPr marL="400050" lvl="1" indent="0" algn="just">
              <a:buNone/>
            </a:pPr>
            <a:r>
              <a:rPr lang="en-US" sz="2000" b="1" dirty="0" err="1">
                <a:latin typeface="Calibri" pitchFamily="34" charset="0"/>
                <a:cs typeface="Times New Roman" pitchFamily="18" charset="0"/>
              </a:rPr>
              <a:t>v</a:t>
            </a:r>
            <a:r>
              <a:rPr lang="en-US" sz="2000" b="1" dirty="0" err="1" smtClean="0">
                <a:latin typeface="Calibri" pitchFamily="34" charset="0"/>
                <a:cs typeface="Times New Roman" pitchFamily="18" charset="0"/>
              </a:rPr>
              <a:t>ar</a:t>
            </a:r>
            <a:r>
              <a:rPr lang="en-US" sz="2000" b="1" dirty="0" smtClean="0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Calibri" pitchFamily="34" charset="0"/>
                <a:cs typeface="Times New Roman" pitchFamily="18" charset="0"/>
              </a:rPr>
              <a:t>ret: </a:t>
            </a:r>
            <a:r>
              <a:rPr lang="en-US" sz="2000" b="1" dirty="0" err="1" smtClean="0">
                <a:latin typeface="Calibri" pitchFamily="34" charset="0"/>
                <a:cs typeface="Times New Roman" pitchFamily="18" charset="0"/>
              </a:rPr>
              <a:t>boolean</a:t>
            </a:r>
            <a:r>
              <a:rPr lang="en-US" sz="2000" b="1" dirty="0" smtClean="0">
                <a:latin typeface="Calibri" pitchFamily="34" charset="0"/>
                <a:cs typeface="Times New Roman" pitchFamily="18" charset="0"/>
              </a:rPr>
              <a:t>; </a:t>
            </a:r>
            <a:r>
              <a:rPr lang="en-US" sz="2000" dirty="0">
                <a:solidFill>
                  <a:srgbClr val="FF0000"/>
                </a:solidFill>
                <a:latin typeface="Calibri" pitchFamily="34" charset="0"/>
                <a:cs typeface="Times New Roman" pitchFamily="18" charset="0"/>
              </a:rPr>
              <a:t>{ Space complexity: 1 word}</a:t>
            </a:r>
          </a:p>
          <a:p>
            <a:pPr marL="400050" lvl="1" indent="0" algn="just">
              <a:buNone/>
            </a:pPr>
            <a:r>
              <a:rPr lang="en-US" sz="2000" b="1" dirty="0" smtClean="0">
                <a:latin typeface="Calibri" pitchFamily="34" charset="0"/>
                <a:cs typeface="Times New Roman" pitchFamily="18" charset="0"/>
              </a:rPr>
              <a:t>begin</a:t>
            </a:r>
          </a:p>
          <a:p>
            <a:pPr marL="857250" lvl="2" indent="0" algn="just">
              <a:buNone/>
            </a:pPr>
            <a:r>
              <a:rPr lang="en-US" sz="2000" b="1" dirty="0" smtClean="0">
                <a:latin typeface="Calibri" pitchFamily="34" charset="0"/>
                <a:cs typeface="Times New Roman" pitchFamily="18" charset="0"/>
              </a:rPr>
              <a:t>{assert</a:t>
            </a:r>
            <a:r>
              <a:rPr lang="en-US" sz="2000" dirty="0" smtClean="0">
                <a:latin typeface="Calibri" pitchFamily="34" charset="0"/>
                <a:cs typeface="Times New Roman" pitchFamily="18" charset="0"/>
              </a:rPr>
              <a:t> a &gt; 0</a:t>
            </a:r>
            <a:r>
              <a:rPr lang="en-US" sz="2000" b="1" dirty="0" smtClean="0">
                <a:latin typeface="Calibri" pitchFamily="34" charset="0"/>
                <a:cs typeface="Times New Roman" pitchFamily="18" charset="0"/>
              </a:rPr>
              <a:t>} </a:t>
            </a:r>
            <a:r>
              <a:rPr lang="en-US" sz="2000" dirty="0" smtClean="0">
                <a:solidFill>
                  <a:srgbClr val="FF0000"/>
                </a:solidFill>
                <a:latin typeface="Calibri" pitchFamily="34" charset="0"/>
                <a:cs typeface="Times New Roman" pitchFamily="18" charset="0"/>
              </a:rPr>
              <a:t>{Time complexity 1 cycle}</a:t>
            </a:r>
          </a:p>
          <a:p>
            <a:pPr marL="857250" lvl="2" indent="0" algn="just">
              <a:buNone/>
            </a:pPr>
            <a:r>
              <a:rPr lang="en-US" sz="2000" b="1" dirty="0" smtClean="0">
                <a:latin typeface="Calibri" pitchFamily="34" charset="0"/>
                <a:cs typeface="Times New Roman" pitchFamily="18" charset="0"/>
              </a:rPr>
              <a:t>if </a:t>
            </a:r>
            <a:r>
              <a:rPr lang="en-US" sz="2000" dirty="0" smtClean="0">
                <a:latin typeface="Calibri" pitchFamily="34" charset="0"/>
                <a:cs typeface="Times New Roman" pitchFamily="18" charset="0"/>
              </a:rPr>
              <a:t>( (a </a:t>
            </a:r>
            <a:r>
              <a:rPr lang="en-US" sz="2000" b="1" dirty="0" smtClean="0">
                <a:latin typeface="Calibri" pitchFamily="34" charset="0"/>
                <a:cs typeface="Times New Roman" pitchFamily="18" charset="0"/>
              </a:rPr>
              <a:t>mod </a:t>
            </a:r>
            <a:r>
              <a:rPr lang="en-US" sz="2000" dirty="0" smtClean="0">
                <a:latin typeface="Calibri" pitchFamily="34" charset="0"/>
                <a:cs typeface="Times New Roman" pitchFamily="18" charset="0"/>
              </a:rPr>
              <a:t>2) = 0) </a:t>
            </a:r>
            <a:r>
              <a:rPr lang="en-US" sz="2000" b="1" dirty="0" smtClean="0">
                <a:latin typeface="Calibri" pitchFamily="34" charset="0"/>
                <a:cs typeface="Times New Roman" pitchFamily="18" charset="0"/>
              </a:rPr>
              <a:t>then </a:t>
            </a:r>
            <a:r>
              <a:rPr lang="en-US" sz="2000" dirty="0">
                <a:solidFill>
                  <a:srgbClr val="FF0000"/>
                </a:solidFill>
                <a:latin typeface="Calibri" pitchFamily="34" charset="0"/>
                <a:cs typeface="Times New Roman" pitchFamily="18" charset="0"/>
              </a:rPr>
              <a:t>{Time complexity 1 cycle}</a:t>
            </a:r>
          </a:p>
          <a:p>
            <a:pPr marL="857250" lvl="2" indent="0" algn="just">
              <a:buNone/>
            </a:pPr>
            <a:r>
              <a:rPr lang="en-US" sz="2000" b="1" dirty="0" smtClean="0">
                <a:latin typeface="Calibri" pitchFamily="34" charset="0"/>
                <a:cs typeface="Times New Roman" pitchFamily="18" charset="0"/>
              </a:rPr>
              <a:t>begin</a:t>
            </a:r>
          </a:p>
          <a:p>
            <a:pPr marL="857250" lvl="2" indent="0" algn="just">
              <a:buNone/>
            </a:pPr>
            <a:r>
              <a:rPr lang="en-US" sz="2000" dirty="0" smtClean="0">
                <a:latin typeface="Calibri" pitchFamily="34" charset="0"/>
                <a:cs typeface="Times New Roman" pitchFamily="18" charset="0"/>
              </a:rPr>
              <a:t>		ret := true; </a:t>
            </a:r>
            <a:r>
              <a:rPr lang="en-US" sz="2000" dirty="0">
                <a:solidFill>
                  <a:srgbClr val="FF0000"/>
                </a:solidFill>
                <a:latin typeface="Calibri" pitchFamily="34" charset="0"/>
                <a:cs typeface="Times New Roman" pitchFamily="18" charset="0"/>
              </a:rPr>
              <a:t>{Time complexity 1 cycle}</a:t>
            </a:r>
          </a:p>
          <a:p>
            <a:pPr marL="857250" lvl="2" indent="0" algn="just">
              <a:buNone/>
            </a:pPr>
            <a:r>
              <a:rPr lang="en-US" sz="2000" b="1" dirty="0" smtClean="0">
                <a:latin typeface="Calibri" pitchFamily="34" charset="0"/>
                <a:cs typeface="Times New Roman" pitchFamily="18" charset="0"/>
              </a:rPr>
              <a:t>end</a:t>
            </a:r>
          </a:p>
          <a:p>
            <a:pPr marL="857250" lvl="2" indent="0" algn="just">
              <a:buNone/>
            </a:pPr>
            <a:r>
              <a:rPr lang="en-US" sz="2000" b="1" dirty="0">
                <a:latin typeface="Calibri" pitchFamily="34" charset="0"/>
                <a:cs typeface="Times New Roman" pitchFamily="18" charset="0"/>
              </a:rPr>
              <a:t>e</a:t>
            </a:r>
            <a:r>
              <a:rPr lang="en-US" sz="2000" b="1" dirty="0" smtClean="0">
                <a:latin typeface="Calibri" pitchFamily="34" charset="0"/>
                <a:cs typeface="Times New Roman" pitchFamily="18" charset="0"/>
              </a:rPr>
              <a:t>lse</a:t>
            </a:r>
          </a:p>
          <a:p>
            <a:pPr marL="857250" lvl="2" indent="0" algn="just">
              <a:buNone/>
            </a:pPr>
            <a:r>
              <a:rPr lang="en-US" sz="2000" b="1" dirty="0">
                <a:latin typeface="Calibri" pitchFamily="34" charset="0"/>
                <a:cs typeface="Times New Roman" pitchFamily="18" charset="0"/>
              </a:rPr>
              <a:t>begin</a:t>
            </a:r>
          </a:p>
          <a:p>
            <a:pPr marL="857250" lvl="2" indent="0" algn="just">
              <a:buNone/>
            </a:pPr>
            <a:r>
              <a:rPr lang="en-US" sz="2000" dirty="0">
                <a:latin typeface="Calibri" pitchFamily="34" charset="0"/>
                <a:cs typeface="Times New Roman" pitchFamily="18" charset="0"/>
              </a:rPr>
              <a:t>		ret := </a:t>
            </a:r>
            <a:r>
              <a:rPr lang="en-US" sz="2000" dirty="0" smtClean="0">
                <a:latin typeface="Calibri" pitchFamily="34" charset="0"/>
                <a:cs typeface="Times New Roman" pitchFamily="18" charset="0"/>
              </a:rPr>
              <a:t>false; </a:t>
            </a:r>
            <a:r>
              <a:rPr lang="en-US" sz="2000" dirty="0">
                <a:solidFill>
                  <a:srgbClr val="FF0000"/>
                </a:solidFill>
                <a:latin typeface="Calibri" pitchFamily="34" charset="0"/>
                <a:cs typeface="Times New Roman" pitchFamily="18" charset="0"/>
              </a:rPr>
              <a:t>{Time complexity 1 cycle}</a:t>
            </a:r>
          </a:p>
          <a:p>
            <a:pPr marL="857250" lvl="2" indent="0" algn="just">
              <a:buNone/>
            </a:pPr>
            <a:r>
              <a:rPr lang="en-US" sz="2000" b="1" dirty="0" smtClean="0">
                <a:latin typeface="Calibri" pitchFamily="34" charset="0"/>
                <a:cs typeface="Times New Roman" pitchFamily="18" charset="0"/>
              </a:rPr>
              <a:t>end</a:t>
            </a:r>
            <a:endParaRPr lang="en-US" sz="2000" dirty="0" smtClean="0">
              <a:latin typeface="Calibri" pitchFamily="34" charset="0"/>
              <a:cs typeface="Times New Roman" pitchFamily="18" charset="0"/>
            </a:endParaRPr>
          </a:p>
          <a:p>
            <a:pPr marL="400050" lvl="1" indent="0" algn="just">
              <a:buNone/>
            </a:pPr>
            <a:r>
              <a:rPr lang="en-US" sz="2000" b="1" dirty="0" smtClean="0">
                <a:latin typeface="Calibri" pitchFamily="34" charset="0"/>
                <a:cs typeface="Times New Roman" pitchFamily="18" charset="0"/>
              </a:rPr>
              <a:t>end</a:t>
            </a:r>
          </a:p>
          <a:p>
            <a:pPr marL="400050" lvl="1" indent="0" algn="just">
              <a:buNone/>
            </a:pPr>
            <a:endParaRPr lang="en-US" sz="2000" b="1" dirty="0" smtClean="0">
              <a:latin typeface="Calibri" pitchFamily="34" charset="0"/>
              <a:cs typeface="Times New Roman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698456" y="3733800"/>
            <a:ext cx="3100387" cy="2246769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marL="4763" lvl="1" algn="r">
              <a:buNone/>
            </a:pPr>
            <a:r>
              <a:rPr lang="en-US" sz="2000" dirty="0">
                <a:latin typeface="Calibri" pitchFamily="34" charset="0"/>
                <a:cs typeface="Times New Roman" pitchFamily="18" charset="0"/>
              </a:rPr>
              <a:t>Total Space complexity: </a:t>
            </a:r>
            <a:r>
              <a:rPr lang="en-US" sz="2000" dirty="0" smtClean="0">
                <a:solidFill>
                  <a:srgbClr val="7030A0"/>
                </a:solidFill>
                <a:latin typeface="Calibri" pitchFamily="34" charset="0"/>
                <a:cs typeface="Times New Roman" pitchFamily="18" charset="0"/>
              </a:rPr>
              <a:t>2 </a:t>
            </a:r>
            <a:r>
              <a:rPr lang="en-US" sz="2000" b="1" i="1" dirty="0">
                <a:solidFill>
                  <a:srgbClr val="7030A0"/>
                </a:solidFill>
                <a:latin typeface="Calibri" pitchFamily="34" charset="0"/>
                <a:cs typeface="Times New Roman" pitchFamily="18" charset="0"/>
              </a:rPr>
              <a:t>words</a:t>
            </a:r>
          </a:p>
          <a:p>
            <a:pPr marL="4763" lvl="1" algn="r">
              <a:buNone/>
            </a:pPr>
            <a:r>
              <a:rPr lang="en-US" sz="2000" dirty="0">
                <a:latin typeface="Calibri" pitchFamily="34" charset="0"/>
                <a:cs typeface="Times New Roman" pitchFamily="18" charset="0"/>
              </a:rPr>
              <a:t>Total Time complexity: </a:t>
            </a:r>
            <a:endParaRPr lang="en-US" sz="2000" dirty="0" smtClean="0">
              <a:latin typeface="Calibri" pitchFamily="34" charset="0"/>
              <a:cs typeface="Times New Roman" pitchFamily="18" charset="0"/>
            </a:endParaRPr>
          </a:p>
          <a:p>
            <a:pPr marL="4763" lvl="1" algn="r">
              <a:buNone/>
            </a:pPr>
            <a:r>
              <a:rPr lang="en-US" sz="2000" dirty="0" smtClean="0">
                <a:solidFill>
                  <a:srgbClr val="7030A0"/>
                </a:solidFill>
                <a:latin typeface="Calibri" pitchFamily="34" charset="0"/>
                <a:cs typeface="Times New Roman" pitchFamily="18" charset="0"/>
              </a:rPr>
              <a:t>2 cycles + {1 cycle or 1 cycle}</a:t>
            </a:r>
          </a:p>
          <a:p>
            <a:pPr marL="4763" lvl="1" algn="r">
              <a:buNone/>
            </a:pPr>
            <a:r>
              <a:rPr lang="en-US" sz="2000" dirty="0" smtClean="0">
                <a:latin typeface="Calibri" pitchFamily="34" charset="0"/>
                <a:cs typeface="Times New Roman" pitchFamily="18" charset="0"/>
              </a:rPr>
              <a:t>= </a:t>
            </a:r>
            <a:r>
              <a:rPr lang="en-US" sz="2000" dirty="0" smtClean="0">
                <a:solidFill>
                  <a:srgbClr val="7030A0"/>
                </a:solidFill>
                <a:latin typeface="Calibri" pitchFamily="34" charset="0"/>
                <a:cs typeface="Times New Roman" pitchFamily="18" charset="0"/>
              </a:rPr>
              <a:t>3 </a:t>
            </a:r>
            <a:r>
              <a:rPr lang="en-US" sz="2000" b="1" i="1" dirty="0">
                <a:solidFill>
                  <a:srgbClr val="7030A0"/>
                </a:solidFill>
                <a:latin typeface="Calibri" pitchFamily="34" charset="0"/>
                <a:cs typeface="Times New Roman" pitchFamily="18" charset="0"/>
              </a:rPr>
              <a:t>cycles</a:t>
            </a:r>
          </a:p>
          <a:p>
            <a:pPr marL="4763" lvl="1" algn="just">
              <a:buNone/>
            </a:pPr>
            <a:endParaRPr lang="en-US" sz="2000" b="1" i="1" dirty="0">
              <a:latin typeface="Calibri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11348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11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1111" id="{A1BAF793-D9A4-45C3-87F9-DB68FA1B5BFC}" vid="{E422D33F-7E8A-4037-9A3A-188E26740B8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1477</TotalTime>
  <Words>893</Words>
  <Application>Microsoft Office PowerPoint</Application>
  <PresentationFormat>A4 Paper (210x297 mm)</PresentationFormat>
  <Paragraphs>202</Paragraphs>
  <Slides>17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Times New Roman</vt:lpstr>
      <vt:lpstr>1111</vt:lpstr>
      <vt:lpstr>PowerPoint Presentation</vt:lpstr>
      <vt:lpstr>Objectives</vt:lpstr>
      <vt:lpstr>Contents</vt:lpstr>
      <vt:lpstr>Computer Engineering</vt:lpstr>
      <vt:lpstr>Which is Better Algorithm?</vt:lpstr>
      <vt:lpstr>Software Efficiency</vt:lpstr>
      <vt:lpstr>Efficiency and Complexity</vt:lpstr>
      <vt:lpstr>A Sequential Algorithm</vt:lpstr>
      <vt:lpstr>An Algorithm with Branching Construct</vt:lpstr>
      <vt:lpstr>An Algorithm with Looping Construct</vt:lpstr>
      <vt:lpstr>Growth Rate</vt:lpstr>
      <vt:lpstr>Growth Rate</vt:lpstr>
      <vt:lpstr>Examples</vt:lpstr>
      <vt:lpstr>Examples contd.</vt:lpstr>
      <vt:lpstr>Examples contd.</vt:lpstr>
      <vt:lpstr>Asymptotic Analysis</vt:lpstr>
      <vt:lpstr>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anil</dc:creator>
  <cp:lastModifiedBy>Ami Rai E</cp:lastModifiedBy>
  <cp:revision>420</cp:revision>
  <dcterms:created xsi:type="dcterms:W3CDTF">2006-08-16T00:00:00Z</dcterms:created>
  <dcterms:modified xsi:type="dcterms:W3CDTF">2018-08-11T04:56:05Z</dcterms:modified>
</cp:coreProperties>
</file>