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338" r:id="rId3"/>
    <p:sldId id="281" r:id="rId4"/>
    <p:sldId id="282" r:id="rId5"/>
    <p:sldId id="353" r:id="rId6"/>
    <p:sldId id="354" r:id="rId7"/>
    <p:sldId id="355" r:id="rId8"/>
    <p:sldId id="351" r:id="rId9"/>
    <p:sldId id="352" r:id="rId10"/>
    <p:sldId id="330" r:id="rId11"/>
    <p:sldId id="343" r:id="rId12"/>
    <p:sldId id="341" r:id="rId13"/>
    <p:sldId id="356" r:id="rId14"/>
    <p:sldId id="344" r:id="rId15"/>
    <p:sldId id="346" r:id="rId16"/>
    <p:sldId id="345" r:id="rId17"/>
    <p:sldId id="347" r:id="rId18"/>
    <p:sldId id="327" r:id="rId19"/>
    <p:sldId id="349" r:id="rId20"/>
    <p:sldId id="348" r:id="rId21"/>
    <p:sldId id="3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Classes and Objects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72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Date is an empty class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class Date: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"""</a:t>
            </a:r>
            <a:r>
              <a:rPr lang="en-US" dirty="0" smtClean="0">
                <a:solidFill>
                  <a:srgbClr val="C00000"/>
                </a:solidFill>
              </a:rPr>
              <a:t>First implementation of the Date class"“”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pass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Date.__doc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'First implementation of the Date class'</a:t>
            </a:r>
          </a:p>
        </p:txBody>
      </p:sp>
    </p:spTree>
    <p:extLst>
      <p:ext uri="{BB962C8B-B14F-4D97-AF65-F5344CB8AC3E}">
        <p14:creationId xmlns:p14="http://schemas.microsoft.com/office/powerpoint/2010/main" val="40773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r>
              <a:rPr lang="en-US" dirty="0" smtClean="0"/>
              <a:t>Once the class definition is done, it is possible to instantiate it and create objects</a:t>
            </a:r>
          </a:p>
          <a:p>
            <a:r>
              <a:rPr lang="en-US" dirty="0" smtClean="0"/>
              <a:t>The syntax for instantiating a class, creating an object and storing it’s reference in a variable: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Var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d=Date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&lt;__</a:t>
            </a:r>
            <a:r>
              <a:rPr lang="en-US" dirty="0" err="1">
                <a:solidFill>
                  <a:srgbClr val="0070C0"/>
                </a:solidFill>
              </a:rPr>
              <a:t>main__.Date</a:t>
            </a:r>
            <a:r>
              <a:rPr lang="en-US" dirty="0">
                <a:solidFill>
                  <a:srgbClr val="0070C0"/>
                </a:solidFill>
              </a:rPr>
              <a:t> instance at 0x0000000005E13B08&gt;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type(d)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'instance'&gt;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d.__doc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'First'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Object Instances –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988" y="4486275"/>
            <a:ext cx="6078230" cy="1822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7048500" cy="26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 and Instance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Class Variables</a:t>
            </a:r>
          </a:p>
          <a:p>
            <a:r>
              <a:rPr lang="en-US" dirty="0" smtClean="0"/>
              <a:t>Variables that belong to class</a:t>
            </a:r>
          </a:p>
          <a:p>
            <a:r>
              <a:rPr lang="en-US" dirty="0" smtClean="0"/>
              <a:t>It is shared across instances of that class</a:t>
            </a:r>
          </a:p>
          <a:p>
            <a:r>
              <a:rPr lang="en-US" dirty="0" smtClean="0"/>
              <a:t>Accessible using the class name (the class object) or any instance of that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Instance Variables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Variables that belong to an object</a:t>
            </a:r>
            <a:endParaRPr lang="en-US" dirty="0"/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/>
              <a:t># </a:t>
            </a:r>
            <a:r>
              <a:rPr lang="en-US" dirty="0" smtClean="0">
                <a:solidFill>
                  <a:srgbClr val="002060"/>
                </a:solidFill>
              </a:rPr>
              <a:t>class </a:t>
            </a:r>
            <a:r>
              <a:rPr lang="en-US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2060"/>
                </a:solidFill>
              </a:rPr>
              <a:t> with class variable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>
                <a:solidFill>
                  <a:srgbClr val="002060"/>
                </a:solidFill>
              </a:rPr>
              <a:t> initialized to </a:t>
            </a:r>
            <a:r>
              <a:rPr lang="en-US" dirty="0" smtClean="0">
                <a:solidFill>
                  <a:srgbClr val="00B0F0"/>
                </a:solidFill>
              </a:rPr>
              <a:t>10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class A: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</a:t>
            </a:r>
            <a:r>
              <a:rPr lang="en-US" dirty="0" smtClean="0">
                <a:solidFill>
                  <a:srgbClr val="C00000"/>
                </a:solidFill>
              </a:rPr>
              <a:t>		x=10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a=A</a:t>
            </a:r>
            <a:r>
              <a:rPr lang="en-US" dirty="0" smtClean="0">
                <a:solidFill>
                  <a:srgbClr val="C00000"/>
                </a:solidFill>
              </a:rPr>
              <a:t>()	</a:t>
            </a:r>
            <a:r>
              <a:rPr lang="en-US" dirty="0" smtClean="0">
                <a:solidFill>
                  <a:srgbClr val="002060"/>
                </a:solidFill>
              </a:rPr>
              <a:t>#creating object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b=A</a:t>
            </a:r>
            <a:r>
              <a:rPr lang="en-US" dirty="0">
                <a:solidFill>
                  <a:srgbClr val="C00000"/>
                </a:solidFill>
              </a:rPr>
              <a:t>()	</a:t>
            </a:r>
            <a:r>
              <a:rPr lang="en-US" dirty="0">
                <a:solidFill>
                  <a:srgbClr val="002060"/>
                </a:solidFill>
              </a:rPr>
              <a:t>#creating </a:t>
            </a:r>
            <a:r>
              <a:rPr lang="en-US" dirty="0" smtClean="0">
                <a:solidFill>
                  <a:srgbClr val="002060"/>
                </a:solidFill>
              </a:rPr>
              <a:t>another object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b.x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a.x</a:t>
            </a:r>
            <a:r>
              <a:rPr lang="en-US" dirty="0" smtClean="0">
                <a:solidFill>
                  <a:srgbClr val="C00000"/>
                </a:solidFill>
              </a:rPr>
              <a:t>=30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# When an assignment is made to a variable using an instance, the 			# variable is assumed to be an instance variable 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10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30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b.x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Variables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00164"/>
            <a:ext cx="10972800" cy="4826002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A.x</a:t>
            </a:r>
            <a:r>
              <a:rPr lang="en-US" dirty="0" smtClean="0">
                <a:solidFill>
                  <a:srgbClr val="C00000"/>
                </a:solidFill>
              </a:rPr>
              <a:t>=50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2060"/>
                </a:solidFill>
              </a:rPr>
              <a:t># Assignment to the class variable using the class object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50</a:t>
            </a:r>
            <a:endParaRPr lang="en-US" dirty="0"/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/>
              <a:t>30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b.x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/>
              <a:t>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Class functions </a:t>
            </a:r>
            <a:r>
              <a:rPr lang="en-US" dirty="0" smtClean="0"/>
              <a:t>– functions defined within a class</a:t>
            </a:r>
          </a:p>
          <a:p>
            <a:r>
              <a:rPr lang="en-US" dirty="0" smtClean="0"/>
              <a:t>They are methods only when an object is used to invoke the function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class A: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x=10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increment():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    x=x+1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A.increment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A.x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1575"/>
            <a:ext cx="10972800" cy="4954591"/>
          </a:xfrm>
        </p:spPr>
        <p:txBody>
          <a:bodyPr/>
          <a:lstStyle/>
          <a:p>
            <a:r>
              <a:rPr lang="en-US" dirty="0" smtClean="0"/>
              <a:t>The object can create whatever instance variables it desires</a:t>
            </a:r>
          </a:p>
          <a:p>
            <a:r>
              <a:rPr lang="en-US" sz="2400" dirty="0" smtClean="0"/>
              <a:t>It is possibl</a:t>
            </a:r>
            <a:r>
              <a:rPr lang="en-US" dirty="0" smtClean="0"/>
              <a:t>e for different objects of the same class to have different instance variables (not a good idea)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class Date: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setDate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self,d,m,y</a:t>
            </a:r>
            <a:r>
              <a:rPr lang="en-US" dirty="0" smtClean="0">
                <a:solidFill>
                  <a:srgbClr val="C00000"/>
                </a:solidFill>
              </a:rPr>
              <a:t>):	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err="1" smtClean="0">
                <a:solidFill>
                  <a:srgbClr val="002060"/>
                </a:solidFill>
              </a:rPr>
              <a:t>setDate</a:t>
            </a:r>
            <a:r>
              <a:rPr lang="en-US" dirty="0" smtClean="0">
                <a:solidFill>
                  <a:srgbClr val="002060"/>
                </a:solidFill>
              </a:rPr>
              <a:t> is a function of the class Date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     </a:t>
            </a:r>
            <a:r>
              <a:rPr lang="en-US" dirty="0" err="1">
                <a:solidFill>
                  <a:srgbClr val="C00000"/>
                </a:solidFill>
              </a:rPr>
              <a:t>self.day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self.month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self.year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d,m,y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err="1" smtClean="0">
                <a:solidFill>
                  <a:srgbClr val="002060"/>
                </a:solidFill>
              </a:rPr>
              <a:t>self.day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self.month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self.year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are instance 						# variables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d=Date()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d.setDate</a:t>
            </a:r>
            <a:r>
              <a:rPr lang="en-US" dirty="0">
                <a:solidFill>
                  <a:srgbClr val="C00000"/>
                </a:solidFill>
              </a:rPr>
              <a:t>(1,2,2000)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d.day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d.month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 </a:t>
            </a:r>
            <a:r>
              <a:rPr lang="en-US" dirty="0" smtClean="0">
                <a:solidFill>
                  <a:srgbClr val="0070C0"/>
                </a:solidFill>
              </a:rPr>
              <a:t>diagram </a:t>
            </a:r>
            <a:r>
              <a:rPr lang="en-US" dirty="0" smtClean="0"/>
              <a:t>- </a:t>
            </a:r>
            <a:r>
              <a:rPr lang="en-US" dirty="0"/>
              <a:t>A state diagram that </a:t>
            </a:r>
            <a:r>
              <a:rPr lang="en-US" dirty="0" smtClean="0"/>
              <a:t>shows an </a:t>
            </a:r>
            <a:r>
              <a:rPr lang="en-US" dirty="0"/>
              <a:t>object and its </a:t>
            </a:r>
            <a:r>
              <a:rPr lang="en-US" dirty="0" smtClean="0"/>
              <a:t>attributes</a:t>
            </a:r>
          </a:p>
          <a:p>
            <a:endParaRPr lang="en-US" sz="2400" dirty="0"/>
          </a:p>
          <a:p>
            <a:r>
              <a:rPr lang="en-US" dirty="0" smtClean="0"/>
              <a:t>Consider the code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class Point</a:t>
            </a:r>
            <a:r>
              <a:rPr lang="en-US" dirty="0" smtClean="0">
                <a:solidFill>
                  <a:srgbClr val="C00000"/>
                </a:solidFill>
              </a:rPr>
              <a:t>:	</a:t>
            </a:r>
            <a:r>
              <a:rPr lang="en-US" dirty="0" smtClean="0">
                <a:solidFill>
                  <a:srgbClr val="002060"/>
                </a:solidFill>
              </a:rPr>
              <a:t>#empty class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   </a:t>
            </a:r>
            <a:r>
              <a:rPr lang="en-US" dirty="0" smtClean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rgbClr val="C00000"/>
                </a:solidFill>
              </a:rPr>
              <a:t>pass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blank=Point</a:t>
            </a:r>
            <a:r>
              <a:rPr lang="en-US" dirty="0" smtClean="0">
                <a:solidFill>
                  <a:srgbClr val="C00000"/>
                </a:solidFill>
              </a:rPr>
              <a:t>() 	</a:t>
            </a:r>
            <a:r>
              <a:rPr lang="en-US" dirty="0" smtClean="0">
                <a:solidFill>
                  <a:srgbClr val="002060"/>
                </a:solidFill>
              </a:rPr>
              <a:t># The </a:t>
            </a:r>
            <a:r>
              <a:rPr lang="en-US" dirty="0">
                <a:solidFill>
                  <a:srgbClr val="002060"/>
                </a:solidFill>
              </a:rPr>
              <a:t>return value is a reference to a Point object, which </a:t>
            </a:r>
            <a:r>
              <a:rPr lang="en-US" dirty="0" smtClean="0">
                <a:solidFill>
                  <a:srgbClr val="002060"/>
                </a:solidFill>
              </a:rPr>
              <a:t>is assigned </a:t>
            </a:r>
            <a:r>
              <a:rPr lang="en-US" dirty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			# blank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blank.x</a:t>
            </a:r>
            <a:r>
              <a:rPr lang="en-US" dirty="0">
                <a:solidFill>
                  <a:srgbClr val="C00000"/>
                </a:solidFill>
              </a:rPr>
              <a:t>=3.0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blank.y</a:t>
            </a:r>
            <a:r>
              <a:rPr lang="en-US" dirty="0" smtClean="0">
                <a:solidFill>
                  <a:srgbClr val="C00000"/>
                </a:solidFill>
              </a:rPr>
              <a:t>=4.0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49" y="4905375"/>
            <a:ext cx="3427822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concept of object oriented programming</a:t>
            </a:r>
          </a:p>
          <a:p>
            <a:pPr lvl="1"/>
            <a:r>
              <a:rPr lang="en-US" dirty="0" smtClean="0"/>
              <a:t>Define classes and instantiate them</a:t>
            </a:r>
          </a:p>
          <a:p>
            <a:pPr lvl="1"/>
            <a:r>
              <a:rPr lang="en-US" dirty="0" smtClean="0"/>
              <a:t>Define and use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Object-oriented programming (OOP) involves programming using objects</a:t>
            </a:r>
          </a:p>
          <a:p>
            <a:r>
              <a:rPr lang="en-US" altLang="en-US">
                <a:cs typeface="Courier New" panose="02070309020205020404" pitchFamily="49" charset="0"/>
              </a:rPr>
              <a:t>An object represents an entity in the real world that can be distinctly identified</a:t>
            </a:r>
          </a:p>
          <a:p>
            <a:r>
              <a:rPr lang="en-US" smtClean="0"/>
              <a:t>A </a:t>
            </a:r>
            <a:r>
              <a:rPr lang="en-US" dirty="0" smtClean="0"/>
              <a:t>class is a design according to which objects can later be instantiated</a:t>
            </a:r>
          </a:p>
          <a:p>
            <a:r>
              <a:rPr lang="en-US" sz="2400" dirty="0" smtClean="0"/>
              <a:t>An object is an instance of a class</a:t>
            </a:r>
          </a:p>
          <a:p>
            <a:r>
              <a:rPr lang="en-US" dirty="0" smtClean="0"/>
              <a:t>Classes can be defined using the keyword </a:t>
            </a:r>
            <a:r>
              <a:rPr lang="en-US" i="1" dirty="0" smtClean="0"/>
              <a:t>class</a:t>
            </a:r>
          </a:p>
          <a:p>
            <a:r>
              <a:rPr lang="en-US" sz="2400" dirty="0" smtClean="0"/>
              <a:t>Class variables are defined directly within a class</a:t>
            </a:r>
          </a:p>
          <a:p>
            <a:r>
              <a:rPr lang="en-US" dirty="0" smtClean="0"/>
              <a:t>Class functions are functions defined within the class that are not dependent on the invoking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Classes </a:t>
            </a:r>
          </a:p>
          <a:p>
            <a:r>
              <a:rPr lang="en-US" dirty="0" smtClean="0"/>
              <a:t>Instances</a:t>
            </a:r>
          </a:p>
          <a:p>
            <a:r>
              <a:rPr lang="en-US" dirty="0" smtClean="0"/>
              <a:t>Methods 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436"/>
            <a:ext cx="10972800" cy="4636730"/>
          </a:xfrm>
        </p:spPr>
        <p:txBody>
          <a:bodyPr/>
          <a:lstStyle/>
          <a:p>
            <a:r>
              <a:rPr lang="en-US" dirty="0"/>
              <a:t>A key aspect of the object </a:t>
            </a:r>
            <a:r>
              <a:rPr lang="en-US" dirty="0" smtClean="0"/>
              <a:t>oriented approach </a:t>
            </a:r>
            <a:r>
              <a:rPr lang="en-US" dirty="0"/>
              <a:t>is to break the problem into smaller understandable parts (divide and conquer)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 is made up of many cooperating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</a:p>
          <a:p>
            <a:r>
              <a:rPr lang="en-US" dirty="0"/>
              <a:t>An object is a bit of self-contained code and data</a:t>
            </a:r>
          </a:p>
          <a:p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being the “whole program” - each object is a little “island” within the program and cooperatively working with other </a:t>
            </a:r>
            <a:r>
              <a:rPr lang="en-US" dirty="0" smtClean="0"/>
              <a:t>objects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47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- a </a:t>
            </a:r>
            <a:r>
              <a:rPr lang="en-US" dirty="0" smtClean="0"/>
              <a:t>template of an entity that exists in the real world</a:t>
            </a:r>
          </a:p>
          <a:p>
            <a:pPr lvl="1"/>
            <a:r>
              <a:rPr lang="en-US" dirty="0" smtClean="0"/>
              <a:t>dog</a:t>
            </a:r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Object  </a:t>
            </a:r>
            <a:r>
              <a:rPr lang="en-US" dirty="0"/>
              <a:t>- an instance of a class</a:t>
            </a:r>
          </a:p>
          <a:p>
            <a:pPr lvl="1"/>
            <a:r>
              <a:rPr lang="en-US" dirty="0"/>
              <a:t>Lassie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Method </a:t>
            </a:r>
            <a:r>
              <a:rPr lang="en-US" dirty="0"/>
              <a:t>- </a:t>
            </a:r>
            <a:r>
              <a:rPr lang="en-US" dirty="0" smtClean="0"/>
              <a:t>a </a:t>
            </a:r>
            <a:r>
              <a:rPr lang="en-US" dirty="0"/>
              <a:t>defined capability of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bark</a:t>
            </a:r>
            <a:r>
              <a:rPr lang="en-US" dirty="0"/>
              <a:t>()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Attribute- </a:t>
            </a:r>
            <a:r>
              <a:rPr lang="en-US" dirty="0" smtClean="0"/>
              <a:t>a </a:t>
            </a:r>
            <a:r>
              <a:rPr lang="en-US" dirty="0"/>
              <a:t>bit of data in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length</a:t>
            </a:r>
            <a:endParaRPr lang="en-US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- 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1528763"/>
            <a:ext cx="7717955" cy="4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Object Oriented Programming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IN" dirty="0"/>
              <a:t>For example, banking software can be developed</a:t>
            </a:r>
          </a:p>
          <a:p>
            <a:pPr lvl="1"/>
            <a:r>
              <a:rPr lang="en-IN" dirty="0"/>
              <a:t>A new Bank </a:t>
            </a:r>
            <a:r>
              <a:rPr lang="en-IN" b="1" dirty="0"/>
              <a:t>Account</a:t>
            </a:r>
            <a:r>
              <a:rPr lang="en-IN" dirty="0"/>
              <a:t> can be 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opened</a:t>
            </a:r>
            <a:r>
              <a:rPr lang="en-IN" dirty="0"/>
              <a:t> with minimum balance</a:t>
            </a:r>
          </a:p>
          <a:p>
            <a:pPr lvl="1"/>
            <a:r>
              <a:rPr lang="en-IN" dirty="0"/>
              <a:t>A specified amount can be 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deposited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into the </a:t>
            </a:r>
            <a:r>
              <a:rPr lang="en-IN" b="1" dirty="0"/>
              <a:t>Account</a:t>
            </a:r>
          </a:p>
          <a:p>
            <a:pPr lvl="1"/>
            <a:r>
              <a:rPr lang="en-IN" dirty="0"/>
              <a:t>A specified amount may be 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withdrawn</a:t>
            </a:r>
            <a:r>
              <a:rPr lang="en-IN" dirty="0"/>
              <a:t> from the </a:t>
            </a:r>
            <a:r>
              <a:rPr lang="en-IN" b="1" dirty="0"/>
              <a:t>Account</a:t>
            </a:r>
          </a:p>
          <a:p>
            <a:pPr lvl="1"/>
            <a:r>
              <a:rPr lang="en-IN" dirty="0"/>
              <a:t>A specified </a:t>
            </a:r>
            <a:r>
              <a:rPr lang="en-IN" b="1" dirty="0"/>
              <a:t>Account</a:t>
            </a:r>
            <a:r>
              <a:rPr lang="en-IN" dirty="0"/>
              <a:t> may be </a:t>
            </a: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closed</a:t>
            </a:r>
          </a:p>
          <a:p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a Python program can open an account, deposit amount into an account  and so on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In general,  a Python program can </a:t>
            </a:r>
            <a:r>
              <a:rPr lang="en-IN" i="1" dirty="0"/>
              <a:t>create</a:t>
            </a:r>
            <a:r>
              <a:rPr lang="en-IN" dirty="0"/>
              <a:t> </a:t>
            </a:r>
            <a:r>
              <a:rPr lang="en-IN" b="1" dirty="0"/>
              <a:t>objects</a:t>
            </a:r>
            <a:r>
              <a:rPr lang="en-IN" dirty="0"/>
              <a:t> and perform </a:t>
            </a:r>
            <a:r>
              <a:rPr lang="en-IN" i="1" dirty="0"/>
              <a:t>operations</a:t>
            </a:r>
            <a:r>
              <a:rPr lang="en-IN" dirty="0"/>
              <a:t> on </a:t>
            </a:r>
            <a:r>
              <a:rPr lang="en-IN" b="1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403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Objects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Query operations </a:t>
            </a:r>
            <a:r>
              <a:rPr lang="en-IN" dirty="0"/>
              <a:t>may be performed on objects</a:t>
            </a:r>
          </a:p>
          <a:p>
            <a:pPr lvl="1"/>
            <a:r>
              <a:rPr lang="en-IN" dirty="0"/>
              <a:t>For example, the balance amount in a bank account may be queried</a:t>
            </a:r>
          </a:p>
          <a:p>
            <a:pPr lvl="1"/>
            <a:r>
              <a:rPr lang="en-IN" dirty="0"/>
              <a:t>Query operations on objects are </a:t>
            </a:r>
            <a:r>
              <a:rPr lang="en-IN" dirty="0">
                <a:solidFill>
                  <a:srgbClr val="0070C0"/>
                </a:solidFill>
              </a:rPr>
              <a:t>read only </a:t>
            </a:r>
            <a:r>
              <a:rPr lang="en-IN" dirty="0"/>
              <a:t>and do not change the state of the object</a:t>
            </a:r>
          </a:p>
          <a:p>
            <a:pPr>
              <a:buNone/>
            </a:pPr>
            <a:endParaRPr lang="en-IN" dirty="0"/>
          </a:p>
          <a:p>
            <a:pPr marL="457200" indent="-457200">
              <a:buFont typeface="+mj-lt"/>
              <a:buAutoNum type="arabicPeriod" startAt="2"/>
            </a:pPr>
            <a:r>
              <a:rPr lang="en-IN" dirty="0">
                <a:solidFill>
                  <a:srgbClr val="C00000"/>
                </a:solidFill>
              </a:rPr>
              <a:t>Update operations </a:t>
            </a:r>
            <a:r>
              <a:rPr lang="en-IN" dirty="0"/>
              <a:t>may be performed on objects</a:t>
            </a:r>
          </a:p>
          <a:p>
            <a:pPr lvl="1"/>
            <a:r>
              <a:rPr lang="en-IN" dirty="0"/>
              <a:t>For example, a specified amount can be deposited into an account</a:t>
            </a:r>
          </a:p>
          <a:p>
            <a:pPr lvl="1"/>
            <a:r>
              <a:rPr lang="en-IN" dirty="0"/>
              <a:t>A specified amount may be withdrawn</a:t>
            </a:r>
          </a:p>
          <a:p>
            <a:pPr lvl="1"/>
            <a:r>
              <a:rPr lang="en-IN" dirty="0"/>
              <a:t>Update operations on objects perform </a:t>
            </a:r>
            <a:r>
              <a:rPr lang="en-IN" dirty="0">
                <a:solidFill>
                  <a:srgbClr val="0070C0"/>
                </a:solidFill>
              </a:rPr>
              <a:t>writes and change </a:t>
            </a:r>
            <a:r>
              <a:rPr lang="en-IN" dirty="0"/>
              <a:t>the state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31360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 smtClean="0"/>
              <a:t>A class is the design of an entity that exists in the real world</a:t>
            </a:r>
          </a:p>
          <a:p>
            <a:endParaRPr lang="en-US" dirty="0"/>
          </a:p>
          <a:p>
            <a:r>
              <a:rPr lang="en-US" dirty="0" smtClean="0"/>
              <a:t>The syntax of defining a class in Python: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class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statements</a:t>
            </a:r>
          </a:p>
          <a:p>
            <a:endParaRPr lang="en-US" sz="2200" dirty="0"/>
          </a:p>
          <a:p>
            <a:r>
              <a:rPr lang="en-US" dirty="0" smtClean="0"/>
              <a:t>The statements within a class can be nay of the following</a:t>
            </a:r>
          </a:p>
          <a:p>
            <a:pPr lvl="1"/>
            <a:r>
              <a:rPr lang="en-US" dirty="0" smtClean="0"/>
              <a:t>Blank lines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Class variables</a:t>
            </a:r>
          </a:p>
          <a:p>
            <a:pPr lvl="1"/>
            <a:r>
              <a:rPr lang="en-US" dirty="0" smtClean="0"/>
              <a:t>Class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763</Words>
  <Application>Microsoft Office PowerPoint</Application>
  <PresentationFormat>Widescreen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1_Office Theme</vt:lpstr>
      <vt:lpstr>PowerPoint Presentation</vt:lpstr>
      <vt:lpstr>Objectives</vt:lpstr>
      <vt:lpstr>Topics</vt:lpstr>
      <vt:lpstr>Object Oriented Programming</vt:lpstr>
      <vt:lpstr>Definitions </vt:lpstr>
      <vt:lpstr>Class and Object - Example </vt:lpstr>
      <vt:lpstr>Applications of Object Oriented Programming</vt:lpstr>
      <vt:lpstr>Operations on Objects</vt:lpstr>
      <vt:lpstr>Defining Classes</vt:lpstr>
      <vt:lpstr>Defining Classes - Example</vt:lpstr>
      <vt:lpstr>Instantiating Classes</vt:lpstr>
      <vt:lpstr>Creating Object Instances – Example</vt:lpstr>
      <vt:lpstr>Class Variables and Instance Variables</vt:lpstr>
      <vt:lpstr>Class Variables - Example</vt:lpstr>
      <vt:lpstr>Class Variables contd.</vt:lpstr>
      <vt:lpstr>Class Variables contd.</vt:lpstr>
      <vt:lpstr>Class Functions</vt:lpstr>
      <vt:lpstr>Instance Variables</vt:lpstr>
      <vt:lpstr>Object Diagram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142</cp:revision>
  <dcterms:created xsi:type="dcterms:W3CDTF">2015-10-21T06:04:19Z</dcterms:created>
  <dcterms:modified xsi:type="dcterms:W3CDTF">2018-08-11T04:59:31Z</dcterms:modified>
</cp:coreProperties>
</file>