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0" r:id="rId3"/>
    <p:sldId id="311" r:id="rId4"/>
    <p:sldId id="363" r:id="rId5"/>
    <p:sldId id="364" r:id="rId6"/>
    <p:sldId id="365" r:id="rId7"/>
    <p:sldId id="366" r:id="rId8"/>
    <p:sldId id="367" r:id="rId9"/>
    <p:sldId id="368" r:id="rId10"/>
    <p:sldId id="339" r:id="rId11"/>
    <p:sldId id="340" r:id="rId12"/>
    <p:sldId id="341" r:id="rId13"/>
    <p:sldId id="342" r:id="rId14"/>
    <p:sldId id="343" r:id="rId15"/>
    <p:sldId id="352" r:id="rId16"/>
    <p:sldId id="360" r:id="rId17"/>
    <p:sldId id="353" r:id="rId18"/>
    <p:sldId id="354" r:id="rId19"/>
    <p:sldId id="355" r:id="rId20"/>
    <p:sldId id="361" r:id="rId21"/>
    <p:sldId id="359" r:id="rId22"/>
    <p:sldId id="320" r:id="rId23"/>
    <p:sldId id="362" r:id="rId24"/>
    <p:sldId id="369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67" d="100"/>
          <a:sy n="67" d="100"/>
        </p:scale>
        <p:origin x="124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931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460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949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395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470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1"/>
            <a:ext cx="5478463" cy="41068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5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8420100" cy="1943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" y="4076700"/>
            <a:ext cx="8420100" cy="1943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248400"/>
            <a:ext cx="37973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2005 Pearson Addison-Wes99ley.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DAE2EB6-ADE9-42EE-895A-E00654B71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55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3113" y="2094884"/>
            <a:ext cx="5819775" cy="27605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Introduction 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to </a:t>
            </a:r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Data Structure</a:t>
            </a:r>
          </a:p>
          <a:p>
            <a:pPr algn="ctr"/>
            <a:r>
              <a:rPr lang="en-US" sz="1300" dirty="0" smtClean="0">
                <a:solidFill>
                  <a:srgbClr val="0000CC"/>
                </a:solidFill>
                <a:cs typeface="Times New Roman" pitchFamily="18" charset="0"/>
              </a:rPr>
              <a:t>18ESC108A </a:t>
            </a:r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Elements of Computer Science and Engineering</a:t>
            </a: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575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Ami Rai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Chaitra S</a:t>
            </a: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138" dirty="0"/>
              <a:t>Department of Computer Science and Engineering</a:t>
            </a:r>
          </a:p>
          <a:p>
            <a:pPr algn="ctr"/>
            <a:r>
              <a:rPr lang="en-US" sz="1138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3999"/>
            <a:ext cx="8915400" cy="4602165"/>
          </a:xfrm>
        </p:spPr>
        <p:txBody>
          <a:bodyPr/>
          <a:lstStyle/>
          <a:p>
            <a:pPr algn="just"/>
            <a:r>
              <a:rPr lang="en-US" sz="2400" dirty="0" smtClean="0">
                <a:cs typeface="Times New Roman" pitchFamily="18" charset="0"/>
              </a:rPr>
              <a:t>A linked list can grow or shrink in size as the program runs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Does not require the shifting of items during insertions and deletions</a:t>
            </a:r>
          </a:p>
          <a:p>
            <a:pPr algn="just"/>
            <a:r>
              <a:rPr lang="en-US" sz="2400" dirty="0" smtClean="0">
                <a:cs typeface="Times New Roman" pitchFamily="18" charset="0"/>
              </a:rPr>
              <a:t>A linked list is called "linked" because each node in the series has a pointer that points to the next node in the list</a:t>
            </a:r>
            <a:endParaRPr lang="en-US" sz="2400" dirty="0" smtClean="0"/>
          </a:p>
          <a:p>
            <a:pPr algn="just"/>
            <a:endParaRPr lang="en-GB" dirty="0"/>
          </a:p>
        </p:txBody>
      </p:sp>
      <p:pic>
        <p:nvPicPr>
          <p:cNvPr id="5" name="Picture 4" descr="Figure 17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953000"/>
            <a:ext cx="7381875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14476"/>
            <a:ext cx="8915400" cy="49625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DF0721"/>
                </a:solidFill>
              </a:rPr>
              <a:t>linked list</a:t>
            </a:r>
            <a:r>
              <a:rPr lang="en-US" sz="2400" dirty="0" smtClean="0"/>
              <a:t> is a series of connected </a:t>
            </a:r>
            <a:r>
              <a:rPr lang="en-US" sz="2400" i="1" dirty="0" smtClean="0">
                <a:solidFill>
                  <a:srgbClr val="DF0721"/>
                </a:solidFill>
              </a:rPr>
              <a:t>nodes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node contains at least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/>
              <a:t>A piece of data (any type)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 smtClean="0"/>
              <a:t>Pointer to the next node in the list</a:t>
            </a:r>
            <a:endParaRPr lang="en-US" sz="2200" i="1" dirty="0" smtClean="0">
              <a:solidFill>
                <a:srgbClr val="DF0721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Head</a:t>
            </a:r>
            <a:r>
              <a:rPr lang="en-US" sz="2400" dirty="0" smtClean="0">
                <a:solidFill>
                  <a:srgbClr val="DF0721"/>
                </a:solidFill>
              </a:rPr>
              <a:t>:</a:t>
            </a:r>
            <a:r>
              <a:rPr lang="en-US" sz="2400" dirty="0" smtClean="0"/>
              <a:t> pointer to</a:t>
            </a:r>
            <a:r>
              <a:rPr lang="en-US" altLang="zh-CN" sz="2400" dirty="0" smtClean="0">
                <a:ea typeface="SimSun" pitchFamily="2" charset="-122"/>
              </a:rPr>
              <a:t> the first</a:t>
            </a:r>
            <a:r>
              <a:rPr lang="en-US" sz="2400" dirty="0" smtClean="0"/>
              <a:t> node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last node points to NULL to mark the end of the list</a:t>
            </a:r>
          </a:p>
          <a:p>
            <a:endParaRPr lang="en-GB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791200" y="4724400"/>
            <a:ext cx="3505200" cy="1600200"/>
            <a:chOff x="3504" y="3168"/>
            <a:chExt cx="2208" cy="10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816" y="3416"/>
              <a:ext cx="576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4144" y="3416"/>
              <a:ext cx="672" cy="384"/>
              <a:chOff x="1728" y="2880"/>
              <a:chExt cx="384" cy="384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864" y="2966"/>
                <a:ext cx="1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272" y="3849"/>
              <a:ext cx="432" cy="23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latin typeface="Arial" charset="0"/>
                </a:rPr>
                <a:t>data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800" y="3849"/>
              <a:ext cx="624" cy="23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latin typeface="Arial" charset="0"/>
                </a:rPr>
                <a:t>pointer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504" y="3168"/>
              <a:ext cx="2112" cy="1008"/>
            </a:xfrm>
            <a:prstGeom prst="rect">
              <a:avLst/>
            </a:prstGeom>
            <a:noFill/>
            <a:ln w="317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552" y="3225"/>
              <a:ext cx="528" cy="23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latin typeface="Arial" charset="0"/>
                </a:rPr>
                <a:t>node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5136" y="36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A Linked List of Integers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21" y="1600200"/>
            <a:ext cx="8587957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Example </a:t>
            </a:r>
            <a:r>
              <a:rPr lang="en-GB" sz="4000" dirty="0"/>
              <a:t>of Linked Lists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waiting line of customers: John, Mary, Dan, Sue (from the head to the tail of the line)</a:t>
            </a:r>
          </a:p>
          <a:p>
            <a:r>
              <a:rPr lang="en-US" sz="2400" dirty="0" smtClean="0"/>
              <a:t>A linked list of </a:t>
            </a:r>
            <a:r>
              <a:rPr lang="en-US" sz="2400" dirty="0" smtClean="0">
                <a:solidFill>
                  <a:srgbClr val="002060"/>
                </a:solidFill>
              </a:rPr>
              <a:t>strings </a:t>
            </a:r>
            <a:r>
              <a:rPr lang="en-US" sz="2400" dirty="0" smtClean="0"/>
              <a:t>can represent this line: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524000" y="4724400"/>
            <a:ext cx="914400" cy="533400"/>
            <a:chOff x="816" y="2448"/>
            <a:chExt cx="576" cy="33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16" y="244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200" y="2448"/>
              <a:ext cx="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86000" y="4724400"/>
            <a:ext cx="1295400" cy="533400"/>
            <a:chOff x="1296" y="2448"/>
            <a:chExt cx="816" cy="336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Mary</a:t>
                </a: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3429000" y="4724400"/>
            <a:ext cx="1295400" cy="533400"/>
            <a:chOff x="1296" y="2448"/>
            <a:chExt cx="816" cy="336"/>
          </a:xfrm>
        </p:grpSpPr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Dan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572000" y="4724400"/>
            <a:ext cx="1295400" cy="533400"/>
            <a:chOff x="1296" y="2448"/>
            <a:chExt cx="816" cy="336"/>
          </a:xfrm>
        </p:grpSpPr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536" y="2448"/>
              <a:ext cx="576" cy="336"/>
              <a:chOff x="816" y="2448"/>
              <a:chExt cx="576" cy="336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Sue</a:t>
                </a: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1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1295400" y="518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562600" y="5486400"/>
            <a:ext cx="137160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tail_ptr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 flipV="1">
            <a:off x="5791200" y="5257800"/>
            <a:ext cx="533400" cy="2286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" name="AutoShape 30"/>
          <p:cNvCxnSpPr>
            <a:cxnSpLocks noChangeShapeType="1"/>
            <a:stCxn id="22" idx="0"/>
            <a:endCxn id="22" idx="3"/>
          </p:cNvCxnSpPr>
          <p:nvPr/>
        </p:nvCxnSpPr>
        <p:spPr bwMode="auto">
          <a:xfrm rot="5400000" flipV="1">
            <a:off x="5657850" y="4781550"/>
            <a:ext cx="266700" cy="152400"/>
          </a:xfrm>
          <a:prstGeom prst="curvedConnector4">
            <a:avLst>
              <a:gd name="adj1" fmla="val -85713"/>
              <a:gd name="adj2" fmla="val 250000"/>
            </a:avLst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914400" y="5715000"/>
            <a:ext cx="137160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head_ptr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2060"/>
                </a:solidFill>
              </a:rPr>
              <a:t>What does the memory look like?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95300" y="685800"/>
            <a:ext cx="8915400" cy="5715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sz="2400" dirty="0"/>
              <a:t>Linked list nodes are normally not stored contiguously in </a:t>
            </a:r>
            <a:r>
              <a:rPr lang="en-US" sz="2400" dirty="0" smtClean="0"/>
              <a:t>memory</a:t>
            </a:r>
          </a:p>
          <a:p>
            <a:pPr algn="just"/>
            <a:r>
              <a:rPr lang="en-US" sz="2400" dirty="0" smtClean="0"/>
              <a:t>Logically</a:t>
            </a:r>
            <a:r>
              <a:rPr lang="en-US" sz="2400" dirty="0"/>
              <a:t>, however, the nodes of a linked list appear to be contiguous</a:t>
            </a:r>
          </a:p>
          <a:p>
            <a:endParaRPr lang="en-US" dirty="0" smtClean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08050" y="2554228"/>
            <a:ext cx="7594600" cy="1408172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898650" y="1417635"/>
            <a:ext cx="5613400" cy="2392365"/>
            <a:chOff x="810" y="1537"/>
            <a:chExt cx="3972" cy="1345"/>
          </a:xfrm>
        </p:grpSpPr>
        <p:sp>
          <p:nvSpPr>
            <p:cNvPr id="11271" name="Rectangle 36"/>
            <p:cNvSpPr>
              <a:spLocks noChangeArrowheads="1"/>
            </p:cNvSpPr>
            <p:nvPr/>
          </p:nvSpPr>
          <p:spPr bwMode="auto">
            <a:xfrm>
              <a:off x="1300" y="1540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a1</a:t>
              </a:r>
              <a:r>
                <a:rPr lang="en-US">
                  <a:latin typeface="Arial" charset="0"/>
                  <a:ea typeface="Dotum" pitchFamily="34" charset="-127"/>
                </a:rPr>
                <a:t>    </a:t>
              </a:r>
            </a:p>
          </p:txBody>
        </p:sp>
        <p:sp>
          <p:nvSpPr>
            <p:cNvPr id="11272" name="Line 37"/>
            <p:cNvSpPr>
              <a:spLocks noChangeShapeType="1"/>
            </p:cNvSpPr>
            <p:nvPr/>
          </p:nvSpPr>
          <p:spPr bwMode="auto">
            <a:xfrm>
              <a:off x="1566" y="1542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73" name="Line 38"/>
            <p:cNvSpPr>
              <a:spLocks noChangeShapeType="1"/>
            </p:cNvSpPr>
            <p:nvPr/>
          </p:nvSpPr>
          <p:spPr bwMode="auto">
            <a:xfrm>
              <a:off x="1708" y="1662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74" name="Rectangle 39"/>
            <p:cNvSpPr>
              <a:spLocks noChangeArrowheads="1"/>
            </p:cNvSpPr>
            <p:nvPr/>
          </p:nvSpPr>
          <p:spPr bwMode="auto">
            <a:xfrm>
              <a:off x="2135" y="1544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a2</a:t>
              </a:r>
              <a:r>
                <a:rPr lang="en-US">
                  <a:latin typeface="Arial" charset="0"/>
                  <a:ea typeface="Dotum" pitchFamily="34" charset="-127"/>
                </a:rPr>
                <a:t>    </a:t>
              </a:r>
            </a:p>
          </p:txBody>
        </p:sp>
        <p:sp>
          <p:nvSpPr>
            <p:cNvPr id="11275" name="Line 40"/>
            <p:cNvSpPr>
              <a:spLocks noChangeShapeType="1"/>
            </p:cNvSpPr>
            <p:nvPr/>
          </p:nvSpPr>
          <p:spPr bwMode="auto">
            <a:xfrm>
              <a:off x="2401" y="1546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76" name="Line 41"/>
            <p:cNvSpPr>
              <a:spLocks noChangeShapeType="1"/>
            </p:cNvSpPr>
            <p:nvPr/>
          </p:nvSpPr>
          <p:spPr bwMode="auto">
            <a:xfrm>
              <a:off x="2543" y="1666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77" name="Rectangle 42"/>
            <p:cNvSpPr>
              <a:spLocks noChangeArrowheads="1"/>
            </p:cNvSpPr>
            <p:nvPr/>
          </p:nvSpPr>
          <p:spPr bwMode="auto">
            <a:xfrm>
              <a:off x="2975" y="1543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a3</a:t>
              </a:r>
              <a:r>
                <a:rPr lang="en-US">
                  <a:latin typeface="Arial" charset="0"/>
                  <a:ea typeface="Dotum" pitchFamily="34" charset="-127"/>
                </a:rPr>
                <a:t>    </a:t>
              </a:r>
            </a:p>
          </p:txBody>
        </p:sp>
        <p:sp>
          <p:nvSpPr>
            <p:cNvPr id="11278" name="Line 43"/>
            <p:cNvSpPr>
              <a:spLocks noChangeShapeType="1"/>
            </p:cNvSpPr>
            <p:nvPr/>
          </p:nvSpPr>
          <p:spPr bwMode="auto">
            <a:xfrm>
              <a:off x="3241" y="1545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79" name="Line 44"/>
            <p:cNvSpPr>
              <a:spLocks noChangeShapeType="1"/>
            </p:cNvSpPr>
            <p:nvPr/>
          </p:nvSpPr>
          <p:spPr bwMode="auto">
            <a:xfrm>
              <a:off x="3383" y="1665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0" name="Rectangle 45"/>
            <p:cNvSpPr>
              <a:spLocks noChangeArrowheads="1"/>
            </p:cNvSpPr>
            <p:nvPr/>
          </p:nvSpPr>
          <p:spPr bwMode="auto">
            <a:xfrm>
              <a:off x="3828" y="1537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a4</a:t>
              </a:r>
              <a:r>
                <a:rPr lang="en-US">
                  <a:latin typeface="Arial" charset="0"/>
                  <a:ea typeface="Dotum" pitchFamily="34" charset="-127"/>
                </a:rPr>
                <a:t>    </a:t>
              </a:r>
            </a:p>
          </p:txBody>
        </p:sp>
        <p:sp>
          <p:nvSpPr>
            <p:cNvPr id="11281" name="Line 46"/>
            <p:cNvSpPr>
              <a:spLocks noChangeShapeType="1"/>
            </p:cNvSpPr>
            <p:nvPr/>
          </p:nvSpPr>
          <p:spPr bwMode="auto">
            <a:xfrm>
              <a:off x="4094" y="1539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2" name="Line 47"/>
            <p:cNvSpPr>
              <a:spLocks noChangeShapeType="1"/>
            </p:cNvSpPr>
            <p:nvPr/>
          </p:nvSpPr>
          <p:spPr bwMode="auto">
            <a:xfrm>
              <a:off x="4348" y="166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3" name="Line 48"/>
            <p:cNvSpPr>
              <a:spLocks noChangeShapeType="1"/>
            </p:cNvSpPr>
            <p:nvPr/>
          </p:nvSpPr>
          <p:spPr bwMode="auto">
            <a:xfrm>
              <a:off x="4643" y="166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4" name="Line 49"/>
            <p:cNvSpPr>
              <a:spLocks noChangeShapeType="1"/>
            </p:cNvSpPr>
            <p:nvPr/>
          </p:nvSpPr>
          <p:spPr bwMode="auto">
            <a:xfrm flipV="1">
              <a:off x="4492" y="1902"/>
              <a:ext cx="29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5" name="Line 50"/>
            <p:cNvSpPr>
              <a:spLocks noChangeShapeType="1"/>
            </p:cNvSpPr>
            <p:nvPr/>
          </p:nvSpPr>
          <p:spPr bwMode="auto">
            <a:xfrm flipV="1">
              <a:off x="4532" y="1968"/>
              <a:ext cx="20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6" name="Line 51"/>
            <p:cNvSpPr>
              <a:spLocks noChangeShapeType="1"/>
            </p:cNvSpPr>
            <p:nvPr/>
          </p:nvSpPr>
          <p:spPr bwMode="auto">
            <a:xfrm>
              <a:off x="4572" y="2022"/>
              <a:ext cx="1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7" name="Rectangle 52"/>
            <p:cNvSpPr>
              <a:spLocks noChangeArrowheads="1"/>
            </p:cNvSpPr>
            <p:nvPr/>
          </p:nvSpPr>
          <p:spPr bwMode="auto">
            <a:xfrm>
              <a:off x="1294" y="2340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   a1    800 </a:t>
              </a:r>
            </a:p>
          </p:txBody>
        </p:sp>
        <p:sp>
          <p:nvSpPr>
            <p:cNvPr id="11288" name="Line 53"/>
            <p:cNvSpPr>
              <a:spLocks noChangeShapeType="1"/>
            </p:cNvSpPr>
            <p:nvPr/>
          </p:nvSpPr>
          <p:spPr bwMode="auto">
            <a:xfrm>
              <a:off x="1560" y="2342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89" name="Rectangle 54"/>
            <p:cNvSpPr>
              <a:spLocks noChangeArrowheads="1"/>
            </p:cNvSpPr>
            <p:nvPr/>
          </p:nvSpPr>
          <p:spPr bwMode="auto">
            <a:xfrm>
              <a:off x="2122" y="2328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  a2    712</a:t>
              </a:r>
            </a:p>
          </p:txBody>
        </p:sp>
        <p:sp>
          <p:nvSpPr>
            <p:cNvPr id="11290" name="Line 55"/>
            <p:cNvSpPr>
              <a:spLocks noChangeShapeType="1"/>
            </p:cNvSpPr>
            <p:nvPr/>
          </p:nvSpPr>
          <p:spPr bwMode="auto">
            <a:xfrm>
              <a:off x="2394" y="2330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91" name="Rectangle 56"/>
            <p:cNvSpPr>
              <a:spLocks noChangeArrowheads="1"/>
            </p:cNvSpPr>
            <p:nvPr/>
          </p:nvSpPr>
          <p:spPr bwMode="auto">
            <a:xfrm>
              <a:off x="2980" y="2334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a3    992</a:t>
              </a:r>
            </a:p>
          </p:txBody>
        </p:sp>
        <p:sp>
          <p:nvSpPr>
            <p:cNvPr id="11292" name="Line 57"/>
            <p:cNvSpPr>
              <a:spLocks noChangeShapeType="1"/>
            </p:cNvSpPr>
            <p:nvPr/>
          </p:nvSpPr>
          <p:spPr bwMode="auto">
            <a:xfrm>
              <a:off x="3246" y="2336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93" name="Rectangle 58"/>
            <p:cNvSpPr>
              <a:spLocks noChangeArrowheads="1"/>
            </p:cNvSpPr>
            <p:nvPr/>
          </p:nvSpPr>
          <p:spPr bwMode="auto">
            <a:xfrm>
              <a:off x="3826" y="2334"/>
              <a:ext cx="520" cy="2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a4      0</a:t>
              </a:r>
            </a:p>
          </p:txBody>
        </p:sp>
        <p:sp>
          <p:nvSpPr>
            <p:cNvPr id="11294" name="Line 59"/>
            <p:cNvSpPr>
              <a:spLocks noChangeShapeType="1"/>
            </p:cNvSpPr>
            <p:nvPr/>
          </p:nvSpPr>
          <p:spPr bwMode="auto">
            <a:xfrm>
              <a:off x="4092" y="2336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95" name="Rectangle 60"/>
            <p:cNvSpPr>
              <a:spLocks noChangeArrowheads="1"/>
            </p:cNvSpPr>
            <p:nvPr/>
          </p:nvSpPr>
          <p:spPr bwMode="auto">
            <a:xfrm>
              <a:off x="810" y="2330"/>
              <a:ext cx="444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000" b="1">
                  <a:latin typeface="Arial" charset="0"/>
                  <a:ea typeface="Dotum" pitchFamily="34" charset="-127"/>
                </a:rPr>
                <a:t>Memory</a:t>
              </a:r>
            </a:p>
            <a:p>
              <a:pPr algn="ctr" eaLnBrk="0" hangingPunct="0"/>
              <a:r>
                <a:rPr lang="en-US" sz="1000" b="1">
                  <a:latin typeface="Arial" charset="0"/>
                  <a:ea typeface="Dotum" pitchFamily="34" charset="-127"/>
                </a:rPr>
                <a:t>Content</a:t>
              </a:r>
            </a:p>
            <a:p>
              <a:pPr algn="ctr" eaLnBrk="0" hangingPunct="0"/>
              <a:endParaRPr lang="en-US" sz="1000" b="1">
                <a:latin typeface="Arial" charset="0"/>
                <a:ea typeface="Dotum" pitchFamily="34" charset="-127"/>
              </a:endParaRPr>
            </a:p>
            <a:p>
              <a:pPr algn="ctr" eaLnBrk="0" hangingPunct="0"/>
              <a:r>
                <a:rPr lang="en-US" sz="1000" b="1">
                  <a:latin typeface="Arial" charset="0"/>
                  <a:ea typeface="Dotum" pitchFamily="34" charset="-127"/>
                </a:rPr>
                <a:t>Memory</a:t>
              </a:r>
            </a:p>
            <a:p>
              <a:pPr algn="ctr" eaLnBrk="0" hangingPunct="0"/>
              <a:r>
                <a:rPr lang="en-US" sz="1000" b="1">
                  <a:latin typeface="Arial" charset="0"/>
                  <a:ea typeface="Dotum" pitchFamily="34" charset="-127"/>
                </a:rPr>
                <a:t>Address</a:t>
              </a:r>
            </a:p>
          </p:txBody>
        </p:sp>
        <p:sp>
          <p:nvSpPr>
            <p:cNvPr id="11296" name="Rectangle 61"/>
            <p:cNvSpPr>
              <a:spLocks noChangeArrowheads="1"/>
            </p:cNvSpPr>
            <p:nvPr/>
          </p:nvSpPr>
          <p:spPr bwMode="auto">
            <a:xfrm>
              <a:off x="1296" y="2642"/>
              <a:ext cx="5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1000</a:t>
              </a:r>
            </a:p>
          </p:txBody>
        </p:sp>
        <p:sp>
          <p:nvSpPr>
            <p:cNvPr id="11297" name="Rectangle 62"/>
            <p:cNvSpPr>
              <a:spLocks noChangeArrowheads="1"/>
            </p:cNvSpPr>
            <p:nvPr/>
          </p:nvSpPr>
          <p:spPr bwMode="auto">
            <a:xfrm>
              <a:off x="2124" y="2636"/>
              <a:ext cx="5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800</a:t>
              </a:r>
            </a:p>
          </p:txBody>
        </p:sp>
        <p:sp>
          <p:nvSpPr>
            <p:cNvPr id="11298" name="Rectangle 63"/>
            <p:cNvSpPr>
              <a:spLocks noChangeArrowheads="1"/>
            </p:cNvSpPr>
            <p:nvPr/>
          </p:nvSpPr>
          <p:spPr bwMode="auto">
            <a:xfrm>
              <a:off x="2982" y="2624"/>
              <a:ext cx="5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712</a:t>
              </a:r>
            </a:p>
          </p:txBody>
        </p:sp>
        <p:sp>
          <p:nvSpPr>
            <p:cNvPr id="11299" name="Rectangle 64"/>
            <p:cNvSpPr>
              <a:spLocks noChangeArrowheads="1"/>
            </p:cNvSpPr>
            <p:nvPr/>
          </p:nvSpPr>
          <p:spPr bwMode="auto">
            <a:xfrm>
              <a:off x="3828" y="2624"/>
              <a:ext cx="5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>
                  <a:latin typeface="Arial" charset="0"/>
                  <a:ea typeface="Dotum" pitchFamily="34" charset="-127"/>
                </a:rPr>
                <a:t>992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rgbClr val="002060"/>
                </a:solidFill>
              </a:rPr>
              <a:t>Singly Linked list</a:t>
            </a:r>
            <a:r>
              <a:rPr lang="en-GB" sz="4000" dirty="0">
                <a:solidFill>
                  <a:srgbClr val="002060"/>
                </a:solidFill>
              </a:rPr>
              <a:t/>
            </a:r>
            <a:br>
              <a:rPr lang="en-GB" sz="4000" dirty="0">
                <a:solidFill>
                  <a:srgbClr val="002060"/>
                </a:solidFill>
              </a:rPr>
            </a:br>
            <a:endParaRPr lang="en-GB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6"/>
            <a:ext cx="8915400" cy="4830764"/>
          </a:xfrm>
        </p:spPr>
        <p:txBody>
          <a:bodyPr/>
          <a:lstStyle/>
          <a:p>
            <a:r>
              <a:rPr lang="en-US" sz="2400" dirty="0" smtClean="0"/>
              <a:t>Linked list is created by using the node class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2362200"/>
            <a:ext cx="5448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class Node: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dirty="0" err="1">
                <a:solidFill>
                  <a:srgbClr val="C00000"/>
                </a:solidFill>
              </a:rPr>
              <a:t>def</a:t>
            </a:r>
            <a:r>
              <a:rPr lang="en-US" sz="2400" dirty="0">
                <a:solidFill>
                  <a:srgbClr val="C00000"/>
                </a:solidFill>
              </a:rPr>
              <a:t> __</a:t>
            </a:r>
            <a:r>
              <a:rPr lang="en-US" sz="2400" dirty="0" err="1">
                <a:solidFill>
                  <a:srgbClr val="C00000"/>
                </a:solidFill>
              </a:rPr>
              <a:t>init</a:t>
            </a:r>
            <a:r>
              <a:rPr lang="en-US" sz="2400" dirty="0">
                <a:solidFill>
                  <a:srgbClr val="C00000"/>
                </a:solidFill>
              </a:rPr>
              <a:t>__(self, </a:t>
            </a:r>
            <a:r>
              <a:rPr lang="en-US" sz="2400" dirty="0" err="1">
                <a:solidFill>
                  <a:srgbClr val="C00000"/>
                </a:solidFill>
              </a:rPr>
              <a:t>dataval</a:t>
            </a:r>
            <a:r>
              <a:rPr lang="en-US" sz="2400" dirty="0">
                <a:solidFill>
                  <a:srgbClr val="C00000"/>
                </a:solidFill>
              </a:rPr>
              <a:t>=None):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   </a:t>
            </a:r>
            <a:r>
              <a:rPr lang="en-US" sz="2400" dirty="0" err="1">
                <a:solidFill>
                  <a:srgbClr val="C00000"/>
                </a:solidFill>
              </a:rPr>
              <a:t>self.dataval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dataval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    </a:t>
            </a:r>
            <a:r>
              <a:rPr lang="en-US" sz="2400" dirty="0" err="1">
                <a:solidFill>
                  <a:srgbClr val="C00000"/>
                </a:solidFill>
              </a:rPr>
              <a:t>self.nextval</a:t>
            </a:r>
            <a:r>
              <a:rPr lang="en-US" sz="2400" dirty="0">
                <a:solidFill>
                  <a:srgbClr val="C00000"/>
                </a:solidFill>
              </a:rPr>
              <a:t> =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Inserting a Node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r>
              <a:rPr lang="en-US" sz="2400" dirty="0" smtClean="0"/>
              <a:t>Three cases can arise for inserting a node: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Insertion at the beginning of the list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Insertion at the end of the list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Insertion in the middle of the list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9290050" cy="7620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4000" dirty="0">
                <a:latin typeface="Calibri" pitchFamily="34" charset="0"/>
                <a:cs typeface="Times New Roman" pitchFamily="18" charset="0"/>
              </a:rPr>
              <a:t>Inserting at the </a:t>
            </a: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Beginning </a:t>
            </a:r>
            <a:r>
              <a:rPr lang="en-US" sz="4000" dirty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a Linked List</a:t>
            </a:r>
            <a:endParaRPr lang="en-US" sz="4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420100" cy="3429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To insert a node at the beginning involves pointing the next </a:t>
            </a:r>
            <a:r>
              <a:rPr lang="en-US" sz="2400" dirty="0"/>
              <a:t>pointer of the new data node to the current head of the linked </a:t>
            </a:r>
            <a:r>
              <a:rPr lang="en-US" sz="2400" dirty="0" smtClean="0"/>
              <a:t>list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current head of the linked list becomes the second data element and the new node becomes the head of the linked </a:t>
            </a:r>
            <a:r>
              <a:rPr lang="en-US" sz="2400" dirty="0" smtClean="0"/>
              <a:t>list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 lvl="2">
              <a:lnSpc>
                <a:spcPct val="9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NewNode.nextval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self.headval</a:t>
            </a:r>
            <a:endParaRPr lang="en-US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self.headval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NewNode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Insertion at the </a:t>
            </a:r>
            <a:r>
              <a:rPr lang="en-US" sz="4000" dirty="0" smtClean="0"/>
              <a:t>Beginning </a:t>
            </a:r>
            <a:endParaRPr lang="en-US" sz="40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209800"/>
            <a:ext cx="69082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Insertion at the </a:t>
            </a:r>
            <a:r>
              <a:rPr lang="en-US" sz="4000" dirty="0" smtClean="0"/>
              <a:t>End of the List</a:t>
            </a:r>
            <a:endParaRPr 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400"/>
            <a:ext cx="8915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This </a:t>
            </a:r>
            <a:r>
              <a:rPr lang="en-US" sz="2400" dirty="0">
                <a:cs typeface="Times New Roman" pitchFamily="18" charset="0"/>
              </a:rPr>
              <a:t>involves pointing the next pointer of the </a:t>
            </a:r>
            <a:r>
              <a:rPr lang="en-US" sz="2400" dirty="0" smtClean="0">
                <a:cs typeface="Times New Roman" pitchFamily="18" charset="0"/>
              </a:rPr>
              <a:t>current </a:t>
            </a:r>
            <a:r>
              <a:rPr lang="en-US" sz="2400" dirty="0">
                <a:cs typeface="Times New Roman" pitchFamily="18" charset="0"/>
              </a:rPr>
              <a:t>last node of the linked list to the new data </a:t>
            </a:r>
            <a:r>
              <a:rPr lang="en-US" sz="2400" dirty="0" smtClean="0">
                <a:cs typeface="Times New Roman" pitchFamily="18" charset="0"/>
              </a:rPr>
              <a:t>node</a:t>
            </a:r>
            <a:endParaRPr lang="en-US" sz="2400" dirty="0"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52725"/>
            <a:ext cx="615315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At the end of this lecture, students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Explain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the idea of a data structure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Use the operations of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singly linked list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data structure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Use the operations of a </a:t>
            </a:r>
            <a:r>
              <a:rPr lang="en-US" sz="2400" b="1" i="1" dirty="0" smtClean="0">
                <a:latin typeface="Calibri" pitchFamily="34" charset="0"/>
                <a:cs typeface="Times New Roman" pitchFamily="18" charset="0"/>
              </a:rPr>
              <a:t>doubly linked list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data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Insertion in the middle of the list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Change </a:t>
            </a:r>
            <a:r>
              <a:rPr lang="en-US" sz="2400" dirty="0"/>
              <a:t>the pointer of a specific node to point to the new </a:t>
            </a:r>
            <a:r>
              <a:rPr lang="en-US" sz="2400" dirty="0" smtClean="0"/>
              <a:t>node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6781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Deleting a </a:t>
            </a:r>
            <a:r>
              <a:rPr lang="en-US" sz="4000" dirty="0" smtClean="0"/>
              <a:t>Node from list</a:t>
            </a:r>
            <a:endParaRPr lang="en-US" sz="40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Existing node can be removed by using the key for that node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777464" y="3192463"/>
            <a:ext cx="632883" cy="7731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149739" y="3205163"/>
            <a:ext cx="627725" cy="76676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138620" y="3556000"/>
            <a:ext cx="612246" cy="1905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4411266" y="3192463"/>
            <a:ext cx="632883" cy="7731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781823" y="3205163"/>
            <a:ext cx="629444" cy="76676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V="1">
            <a:off x="4772422" y="3556000"/>
            <a:ext cx="612246" cy="1905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6043348" y="3192463"/>
            <a:ext cx="632883" cy="7731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5415625" y="3205163"/>
            <a:ext cx="627723" cy="766762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V="1">
            <a:off x="6404504" y="3556000"/>
            <a:ext cx="612246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154098" y="3652838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154098" y="4419600"/>
            <a:ext cx="2512616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666714" y="3959226"/>
            <a:ext cx="0" cy="460375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49" name="Text Box 22"/>
          <p:cNvSpPr txBox="1">
            <a:spLocks noChangeArrowheads="1"/>
          </p:cNvSpPr>
          <p:nvPr/>
        </p:nvSpPr>
        <p:spPr bwMode="auto">
          <a:xfrm>
            <a:off x="2285604" y="3417888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18450" name="Text Box 29"/>
          <p:cNvSpPr txBox="1">
            <a:spLocks noChangeArrowheads="1"/>
          </p:cNvSpPr>
          <p:nvPr/>
        </p:nvSpPr>
        <p:spPr bwMode="auto">
          <a:xfrm>
            <a:off x="4043231" y="3389314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18451" name="Text Box 32"/>
          <p:cNvSpPr txBox="1">
            <a:spLocks noChangeArrowheads="1"/>
          </p:cNvSpPr>
          <p:nvPr/>
        </p:nvSpPr>
        <p:spPr bwMode="auto">
          <a:xfrm>
            <a:off x="5663274" y="3417888"/>
            <a:ext cx="303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487737" y="4552950"/>
            <a:ext cx="1882247" cy="40011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E13303"/>
                </a:solidFill>
                <a:latin typeface="Comic Sans MS" pitchFamily="66" charset="0"/>
              </a:rPr>
              <a:t>A-&gt;next = C;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467100" y="2647950"/>
            <a:ext cx="1337226" cy="40011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E13303"/>
                </a:solidFill>
                <a:latin typeface="Comic Sans MS" pitchFamily="66" charset="0"/>
              </a:rPr>
              <a:t>delete 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3" grpId="0" autoUpdateAnimBg="0"/>
      <p:bldP spid="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Doubly Linked List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95300" y="1447800"/>
            <a:ext cx="8915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Doubly Linked List provides a better implementation of the Link ADT (than Singly Linked List)</a:t>
            </a:r>
          </a:p>
          <a:p>
            <a:pPr marL="330200" indent="-330200">
              <a:spcBef>
                <a:spcPts val="600"/>
              </a:spcBef>
              <a:buClrTx/>
              <a:buFontTx/>
              <a:buNone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8315" y="4960144"/>
            <a:ext cx="2569369" cy="144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645569"/>
            <a:ext cx="7786687" cy="22002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Advantages over Singly Linked List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We </a:t>
            </a:r>
            <a:r>
              <a:rPr lang="en-US" sz="2400" dirty="0"/>
              <a:t>can traverse a Doubly Linked List in both forward and backward </a:t>
            </a:r>
            <a:r>
              <a:rPr lang="en-US" sz="2400" dirty="0" smtClean="0"/>
              <a:t>directions</a:t>
            </a:r>
          </a:p>
          <a:p>
            <a:pPr algn="just"/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we have to delete any node in a Singly Linked List, we have to </a:t>
            </a:r>
            <a:r>
              <a:rPr lang="en-US" sz="2400" dirty="0" smtClean="0"/>
              <a:t>define an </a:t>
            </a:r>
            <a:r>
              <a:rPr lang="en-US" sz="2400" dirty="0"/>
              <a:t>additional pointer to keep track of the previous node, which is not required in case of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9022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/>
              <a:t>Summary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Linked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lists optimise memory usage when compared with lists for dynamically changing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data</a:t>
            </a:r>
          </a:p>
          <a:p>
            <a:pPr algn="just"/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There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are various categories of linked lists such as singly linked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list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and doubly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linked list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3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Data structure</a:t>
            </a:r>
          </a:p>
          <a:p>
            <a:pPr algn="just"/>
            <a:r>
              <a:rPr lang="en-US" sz="2800" smtClean="0">
                <a:latin typeface="Calibri" pitchFamily="34" charset="0"/>
                <a:cs typeface="Times New Roman" pitchFamily="18" charset="0"/>
              </a:rPr>
              <a:t>Linked List</a:t>
            </a:r>
            <a:endParaRPr lang="en-US" sz="2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Derived Data Type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143000"/>
            <a:ext cx="6705600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Derived Data Type</a:t>
            </a:r>
            <a:endParaRPr 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32766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Homogeneous</a:t>
            </a:r>
          </a:p>
          <a:p>
            <a:pPr algn="ctr"/>
            <a:r>
              <a:rPr lang="en-US" sz="16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(Lists)</a:t>
            </a:r>
            <a:endParaRPr lang="en-US" sz="16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3124200"/>
            <a:ext cx="3124200" cy="228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Heterogeneous</a:t>
            </a:r>
          </a:p>
          <a:p>
            <a:pPr algn="ctr"/>
            <a:r>
              <a:rPr lang="en-US" sz="16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(Tuples)</a:t>
            </a:r>
          </a:p>
        </p:txBody>
      </p:sp>
    </p:spTree>
    <p:extLst>
      <p:ext uri="{BB962C8B-B14F-4D97-AF65-F5344CB8AC3E}">
        <p14:creationId xmlns:p14="http://schemas.microsoft.com/office/powerpoint/2010/main" val="119197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Effect of Data Organisation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4610100" cy="5059361"/>
          </a:xfrm>
        </p:spPr>
        <p:txBody>
          <a:bodyPr/>
          <a:lstStyle/>
          <a:p>
            <a:r>
              <a:rPr lang="en-IN" sz="2800" dirty="0" smtClean="0"/>
              <a:t>In a telephone </a:t>
            </a:r>
            <a:r>
              <a:rPr lang="en-IN" sz="2800" dirty="0"/>
              <a:t>directory </a:t>
            </a:r>
            <a:endParaRPr lang="en-IN" sz="2800" dirty="0" smtClean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Find the phone number of any person by name of “Anil”</a:t>
            </a:r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Find the owner’s name for phone number 23333333</a:t>
            </a:r>
          </a:p>
        </p:txBody>
      </p:sp>
      <p:pic>
        <p:nvPicPr>
          <p:cNvPr id="4" name="Picture 3" descr="direct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8800"/>
            <a:ext cx="4166749" cy="31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Data Structures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1417638"/>
            <a:ext cx="6705600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Structures</a:t>
            </a:r>
            <a:endParaRPr 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32766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Sequential Structures (Lists, Queues, Stacks)</a:t>
            </a:r>
            <a:endParaRPr lang="en-US" sz="16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3124200"/>
            <a:ext cx="2971800" cy="228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Linked </a:t>
            </a:r>
          </a:p>
          <a:p>
            <a:pPr algn="ctr"/>
            <a:r>
              <a:rPr lang="en-US" sz="24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(Linked Lists, Trees)</a:t>
            </a:r>
            <a:endParaRPr lang="en-US" sz="1600" b="1" dirty="0" smtClean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05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Data Structures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953500" cy="4983163"/>
          </a:xfrm>
        </p:spPr>
        <p:txBody>
          <a:bodyPr/>
          <a:lstStyle/>
          <a:p>
            <a:pPr marL="330200" indent="-330200" algn="just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Data Structure is</a:t>
            </a:r>
          </a:p>
          <a:p>
            <a:pPr marL="730250" lvl="1" indent="-273050" algn="just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 collection of elements of a type</a:t>
            </a:r>
          </a:p>
          <a:p>
            <a:pPr marL="730250" lvl="1" indent="-273050" algn="just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Along with an set of operations defined on it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Base of the programming tools</a:t>
            </a:r>
          </a:p>
          <a:p>
            <a:pPr algn="just"/>
            <a:r>
              <a:rPr lang="en-US" sz="2400" dirty="0" smtClean="0"/>
              <a:t>Choice of data structure </a:t>
            </a:r>
            <a:r>
              <a:rPr lang="en-GB" sz="2400" dirty="0" smtClean="0"/>
              <a:t>provides</a:t>
            </a:r>
          </a:p>
          <a:p>
            <a:pPr lvl="1" algn="just"/>
            <a:r>
              <a:rPr lang="en-US" sz="2200" dirty="0" smtClean="0"/>
              <a:t>The data structure should be satisfactory to represent the relationship between </a:t>
            </a:r>
            <a:r>
              <a:rPr lang="en-GB" sz="2200" dirty="0" smtClean="0"/>
              <a:t>data elements</a:t>
            </a:r>
          </a:p>
          <a:p>
            <a:pPr lvl="1" algn="just"/>
            <a:r>
              <a:rPr lang="en-US" sz="2200" dirty="0" smtClean="0"/>
              <a:t>The data structure should be easy so that the programmer can easily process the data, as per requirement</a:t>
            </a:r>
            <a:endParaRPr lang="en-GB" sz="2200" dirty="0" smtClean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07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latin typeface="+mj-lt"/>
                <a:ea typeface="+mj-ea"/>
                <a:cs typeface="+mj-cs"/>
              </a:rPr>
              <a:t>Abstract Data Types (ADTs)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95300" y="1447800"/>
            <a:ext cx="8915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Abstract </a:t>
            </a:r>
            <a:r>
              <a:rPr lang="en-GB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Data Types (ADTs)</a:t>
            </a:r>
          </a:p>
          <a:p>
            <a:pPr marL="730250" lvl="1" indent="-273050" algn="just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The Data Structure defined </a:t>
            </a:r>
            <a:r>
              <a:rPr lang="en-GB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is independent </a:t>
            </a: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of its implementation</a:t>
            </a:r>
          </a:p>
          <a:p>
            <a:pPr marL="730250" lvl="1" indent="-273050" algn="just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This abstracted definition of a Data Structure and its Operations constitute the ADT</a:t>
            </a:r>
          </a:p>
          <a:p>
            <a:pPr marL="730250" lvl="1" indent="-273050" algn="just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Provides a unified interface independent of the implementation details</a:t>
            </a:r>
          </a:p>
          <a:p>
            <a:pPr marL="730250" lvl="1" indent="-273050" algn="just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May store </a:t>
            </a:r>
            <a:r>
              <a:rPr lang="en-GB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redundant </a:t>
            </a:r>
            <a:r>
              <a:rPr lang="en-GB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information to aid efficient operations to be performed on it</a:t>
            </a:r>
          </a:p>
          <a:p>
            <a:pPr marL="330200" indent="-330200" algn="just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4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Classification of Data Structures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143000"/>
            <a:ext cx="8610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</Template>
  <TotalTime>1524</TotalTime>
  <Words>793</Words>
  <Application>Microsoft Office PowerPoint</Application>
  <PresentationFormat>A4 Paper (210x297 mm)</PresentationFormat>
  <Paragraphs>144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Dotum</vt:lpstr>
      <vt:lpstr>SimSun</vt:lpstr>
      <vt:lpstr>Arial</vt:lpstr>
      <vt:lpstr>Calibri</vt:lpstr>
      <vt:lpstr>Comic Sans MS</vt:lpstr>
      <vt:lpstr>Droid Sans</vt:lpstr>
      <vt:lpstr>Monotype Sorts</vt:lpstr>
      <vt:lpstr>Tahoma</vt:lpstr>
      <vt:lpstr>Times New Roman</vt:lpstr>
      <vt:lpstr>1111</vt:lpstr>
      <vt:lpstr>PowerPoint Presentation</vt:lpstr>
      <vt:lpstr>Objectives</vt:lpstr>
      <vt:lpstr>Contents</vt:lpstr>
      <vt:lpstr>Derived Data Type</vt:lpstr>
      <vt:lpstr>Effect of Data Organisation</vt:lpstr>
      <vt:lpstr>Data Structures</vt:lpstr>
      <vt:lpstr>Data Structures</vt:lpstr>
      <vt:lpstr>PowerPoint Presentation</vt:lpstr>
      <vt:lpstr>Classification of Data Structures</vt:lpstr>
      <vt:lpstr>Linked List</vt:lpstr>
      <vt:lpstr>Linked List</vt:lpstr>
      <vt:lpstr>A Linked List of Integers</vt:lpstr>
      <vt:lpstr>Example of Linked Lists </vt:lpstr>
      <vt:lpstr>What does the memory look like?</vt:lpstr>
      <vt:lpstr>Singly Linked list </vt:lpstr>
      <vt:lpstr>Inserting a Node </vt:lpstr>
      <vt:lpstr>Inserting at the Beginning of a Linked List</vt:lpstr>
      <vt:lpstr>Insertion at the Beginning </vt:lpstr>
      <vt:lpstr>Insertion at the End of the List</vt:lpstr>
      <vt:lpstr>Insertion in the middle of the list </vt:lpstr>
      <vt:lpstr>Deleting a Node from list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455</cp:revision>
  <dcterms:created xsi:type="dcterms:W3CDTF">2006-08-16T00:00:00Z</dcterms:created>
  <dcterms:modified xsi:type="dcterms:W3CDTF">2018-08-11T05:00:35Z</dcterms:modified>
</cp:coreProperties>
</file>