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6" r:id="rId2"/>
    <p:sldId id="310" r:id="rId3"/>
    <p:sldId id="311" r:id="rId4"/>
    <p:sldId id="342" r:id="rId5"/>
    <p:sldId id="320" r:id="rId6"/>
    <p:sldId id="324" r:id="rId7"/>
    <p:sldId id="325" r:id="rId8"/>
    <p:sldId id="343" r:id="rId9"/>
    <p:sldId id="344" r:id="rId10"/>
    <p:sldId id="336" r:id="rId11"/>
    <p:sldId id="327" r:id="rId12"/>
    <p:sldId id="339" r:id="rId13"/>
    <p:sldId id="341" r:id="rId14"/>
    <p:sldId id="330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67" d="100"/>
          <a:sy n="67" d="100"/>
        </p:scale>
        <p:origin x="124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7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46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1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3113" y="2094884"/>
            <a:ext cx="5819775" cy="27605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rgbClr val="0000CC"/>
                </a:solidFill>
                <a:cs typeface="Times New Roman" pitchFamily="18" charset="0"/>
              </a:rPr>
              <a:t>Queue </a:t>
            </a: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and Stack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575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625" dirty="0">
                <a:cs typeface="Times New Roman" pitchFamily="18" charset="0"/>
              </a:rPr>
              <a:t>Ami Rai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Chaitra S</a:t>
            </a: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138" dirty="0"/>
              <a:t>Department of Computer Science and Engineering</a:t>
            </a:r>
          </a:p>
          <a:p>
            <a:pPr algn="ctr"/>
            <a:r>
              <a:rPr lang="en-US" sz="1138" dirty="0"/>
              <a:t>Faculty of Engineering and Technology</a:t>
            </a:r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Overflow and Underflow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95300" y="1524000"/>
            <a:ext cx="8915400" cy="4578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It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is important to consider the cases </a:t>
            </a:r>
            <a:r>
              <a:rPr lang="en-GB" sz="2400" dirty="0">
                <a:solidFill>
                  <a:srgbClr val="FF0000"/>
                </a:solidFill>
                <a:ea typeface="Droid Sans" charset="0"/>
                <a:cs typeface="Droid Sans" charset="0"/>
              </a:rPr>
              <a:t>full Stack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and </a:t>
            </a:r>
            <a:r>
              <a:rPr lang="en-GB" sz="2400" dirty="0">
                <a:solidFill>
                  <a:srgbClr val="FF0000"/>
                </a:solidFill>
                <a:ea typeface="Droid Sans" charset="0"/>
                <a:cs typeface="Droid Sans" charset="0"/>
              </a:rPr>
              <a:t>empty </a:t>
            </a:r>
            <a:r>
              <a:rPr lang="en-GB" sz="2400" dirty="0" smtClean="0">
                <a:solidFill>
                  <a:srgbClr val="FF0000"/>
                </a:solidFill>
                <a:ea typeface="Droid Sans" charset="0"/>
                <a:cs typeface="Droid Sans" charset="0"/>
              </a:rPr>
              <a:t>Stack</a:t>
            </a:r>
          </a:p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b="1" dirty="0" smtClean="0"/>
          </a:p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b="1" dirty="0" smtClean="0"/>
              <a:t>Stack overflow</a:t>
            </a:r>
          </a:p>
          <a:p>
            <a:pPr marL="787400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/>
              <a:t>When the stack contains equal number of elements as per its capacity and no more elements can be added</a:t>
            </a:r>
            <a:endParaRPr lang="en-GB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b="1" dirty="0" smtClean="0"/>
          </a:p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b="1" dirty="0" smtClean="0"/>
              <a:t>Stack underflow</a:t>
            </a:r>
          </a:p>
          <a:p>
            <a:pPr marL="787400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/>
              <a:t>When there is no element in the stack or the stack holds elements less than its capacity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System Applications of Stack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95300" y="1371600"/>
            <a:ext cx="8915400" cy="227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Stack is one of most used data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structure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for system programming</a:t>
            </a:r>
          </a:p>
          <a:p>
            <a:pPr marL="730250" lvl="1" indent="-273050"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Compilers use it all the time to </a:t>
            </a:r>
            <a:r>
              <a:rPr lang="en-GB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impalement </a:t>
            </a: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function calls</a:t>
            </a:r>
          </a:p>
          <a:p>
            <a:pPr marL="730250" lvl="1" indent="-273050"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Function call: push local environment and return address</a:t>
            </a:r>
          </a:p>
          <a:p>
            <a:pPr marL="730250" lvl="1" indent="-273050"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Return: pop return address and local </a:t>
            </a:r>
            <a:r>
              <a:rPr lang="en-GB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environment</a:t>
            </a:r>
          </a:p>
          <a:p>
            <a:pPr marL="330200" indent="-330200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In evaluating arithmetic expressions</a:t>
            </a:r>
          </a:p>
          <a:p>
            <a:pPr marL="330200" indent="-330200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Recursive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function call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:</a:t>
            </a:r>
          </a:p>
          <a:p>
            <a:pPr marL="330200" indent="-330200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4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330200" indent="-330200">
              <a:spcBef>
                <a:spcPts val="600"/>
              </a:spcBef>
              <a:buClrTx/>
              <a:buFontTx/>
              <a:buNone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032250"/>
            <a:ext cx="7176691" cy="244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/>
              <a:t>Function Call Stack</a:t>
            </a:r>
            <a:endParaRPr lang="en-GB" sz="4000" dirty="0" smtClean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95300" y="1371600"/>
            <a:ext cx="8915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When a program calls a function, the called function must know how to return to its caller, so the return address of the calling function is pushed onto the </a:t>
            </a:r>
            <a:r>
              <a:rPr lang="en-US" sz="2400" dirty="0" smtClean="0">
                <a:solidFill>
                  <a:srgbClr val="0000CC"/>
                </a:solidFill>
              </a:rPr>
              <a:t>program execution stack 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sometimes referred to as </a:t>
            </a:r>
            <a:r>
              <a:rPr lang="en-US" sz="2400" dirty="0" smtClean="0">
                <a:solidFill>
                  <a:srgbClr val="0000CC"/>
                </a:solidFill>
              </a:rPr>
              <a:t>the function call stack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 smtClean="0">
              <a:solidFill>
                <a:srgbClr val="0000CC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C"/>
                </a:solidFill>
              </a:rPr>
              <a:t>Activation record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0000CC"/>
                </a:solidFill>
              </a:rPr>
              <a:t>stack frame of the function call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a portion of the program execution stack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memory for the local variables used in each invocation of a function during a program’s execution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/>
              <a:t>Function Call Stack contd.</a:t>
            </a:r>
            <a:endParaRPr lang="en-GB" sz="4000" dirty="0" smtClean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95300" y="1447800"/>
            <a:ext cx="8915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When a function call is made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200" dirty="0" smtClean="0"/>
              <a:t>the activation record for that function call is pushed onto the program execution stack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When the function returns to its caller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200" dirty="0"/>
              <a:t>the activation record for this function call is popped off the stack and those local variables are no longer known to the program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C"/>
                </a:solidFill>
              </a:rPr>
              <a:t>stack overflow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200" dirty="0" smtClean="0"/>
              <a:t>Error occurs if more function calls occur than can have their activation records stored on the program execution stack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95300" y="1371600"/>
            <a:ext cx="8915400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Stack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and Queue ADTs are data structures in which there is restriction on the insertion and deletion of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elements</a:t>
            </a:r>
          </a:p>
          <a:p>
            <a:pPr marL="330200" indent="-330200" algn="just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In a Queue, elements can be inserted at one end and can be removed only from the other end</a:t>
            </a:r>
          </a:p>
          <a:p>
            <a:pPr marL="330200" indent="-330200" algn="just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In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 Stack, elements can be inserted and removed only at one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end</a:t>
            </a:r>
            <a:endParaRPr lang="en-GB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At the end of this lecture, student will be able 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Use the operations of a </a:t>
            </a:r>
            <a:r>
              <a:rPr lang="en-US" sz="2200" b="1" i="1" dirty="0" smtClean="0">
                <a:latin typeface="Calibri" pitchFamily="34" charset="0"/>
                <a:cs typeface="Times New Roman" pitchFamily="18" charset="0"/>
              </a:rPr>
              <a:t>queue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data structure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Use the operations of a </a:t>
            </a:r>
            <a:r>
              <a:rPr lang="en-US" sz="2200" b="1" i="1" dirty="0" smtClean="0">
                <a:latin typeface="Calibri" pitchFamily="34" charset="0"/>
                <a:cs typeface="Times New Roman" pitchFamily="18" charset="0"/>
              </a:rPr>
              <a:t>stack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data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Queues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Stacks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Queue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801100" cy="5181600"/>
          </a:xfrm>
        </p:spPr>
        <p:txBody>
          <a:bodyPr/>
          <a:lstStyle/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Represent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waiting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lines</a:t>
            </a:r>
          </a:p>
          <a:p>
            <a:pPr marL="74136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first person in line is serviced first, and other customers enter the line only at the end and wait to be serviced</a:t>
            </a:r>
            <a:endParaRPr lang="en-US" sz="22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400" dirty="0" smtClean="0">
              <a:solidFill>
                <a:srgbClr val="0000CC"/>
              </a:solidFill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400" dirty="0" smtClean="0">
                <a:solidFill>
                  <a:srgbClr val="0000CC"/>
                </a:solidFill>
                <a:ea typeface="Droid Sans" charset="0"/>
                <a:cs typeface="Droid Sans" charset="0"/>
              </a:rPr>
              <a:t>first-in</a:t>
            </a:r>
            <a:r>
              <a:rPr lang="en-US" sz="2400" dirty="0">
                <a:solidFill>
                  <a:srgbClr val="0000CC"/>
                </a:solidFill>
                <a:ea typeface="Droid Sans" charset="0"/>
                <a:cs typeface="Droid Sans" charset="0"/>
              </a:rPr>
              <a:t>, first-out (FIFO) </a:t>
            </a:r>
            <a:r>
              <a:rPr lang="en-US" sz="2400" dirty="0">
                <a:ea typeface="Droid Sans" charset="0"/>
                <a:cs typeface="Droid Sans" charset="0"/>
              </a:rPr>
              <a:t>data structure</a:t>
            </a:r>
            <a:endParaRPr lang="en-US" sz="2400" dirty="0" smtClean="0"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400" dirty="0" smtClean="0">
              <a:solidFill>
                <a:srgbClr val="0000CC"/>
              </a:solidFill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400" dirty="0" err="1" smtClean="0">
                <a:solidFill>
                  <a:srgbClr val="0000CC"/>
                </a:solidFill>
                <a:ea typeface="Droid Sans" charset="0"/>
                <a:cs typeface="Droid Sans" charset="0"/>
              </a:rPr>
              <a:t>Enqueue</a:t>
            </a:r>
            <a:endParaRPr lang="en-US" sz="2400" dirty="0">
              <a:solidFill>
                <a:srgbClr val="0000CC"/>
              </a:solidFill>
              <a:ea typeface="Droid Sans" charset="0"/>
              <a:cs typeface="Droid Sans" charset="0"/>
            </a:endParaRPr>
          </a:p>
          <a:p>
            <a:pPr marL="74136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Insertions are made at the back (tail of a queue)</a:t>
            </a:r>
          </a:p>
          <a:p>
            <a:pPr marL="74136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400" dirty="0" err="1" smtClean="0">
                <a:solidFill>
                  <a:srgbClr val="0000CC"/>
                </a:solidFill>
                <a:ea typeface="Droid Sans" charset="0"/>
                <a:cs typeface="Droid Sans" charset="0"/>
              </a:rPr>
              <a:t>Dequeue</a:t>
            </a:r>
            <a:r>
              <a:rPr lang="en-US" sz="2400" dirty="0" smtClean="0">
                <a:solidFill>
                  <a:srgbClr val="0000CC"/>
                </a:solidFill>
                <a:ea typeface="Droid Sans" charset="0"/>
                <a:cs typeface="Droid Sans" charset="0"/>
              </a:rPr>
              <a:t> </a:t>
            </a:r>
          </a:p>
          <a:p>
            <a:pPr marL="74136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Deletions are made from the front (head of a queue)</a:t>
            </a:r>
          </a:p>
        </p:txBody>
      </p:sp>
    </p:spTree>
    <p:extLst>
      <p:ext uri="{BB962C8B-B14F-4D97-AF65-F5344CB8AC3E}">
        <p14:creationId xmlns:p14="http://schemas.microsoft.com/office/powerpoint/2010/main" val="4037392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Queues in Computer Systems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95300" y="1447800"/>
            <a:ext cx="8915400" cy="46529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Accessing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peripherals: Requests are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queued</a:t>
            </a:r>
          </a:p>
          <a:p>
            <a:pPr marL="79851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Print spooling - A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multiuser environment may have only a single printer</a:t>
            </a:r>
            <a:endParaRPr lang="en-GB" sz="22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GB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Kernel scheduling</a:t>
            </a:r>
          </a:p>
          <a:p>
            <a:pPr marL="79851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CPU and other resources are scheduled by the kernel and made available to processes</a:t>
            </a:r>
          </a:p>
          <a:p>
            <a:pPr marL="79851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Many computers have only a single processor, so only one user at a time may be serviced. Entries for the other users are placed in a queue</a:t>
            </a: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341313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Information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packets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wait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in queues in computer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networks</a:t>
            </a:r>
          </a:p>
          <a:p>
            <a:pPr marL="798513" lvl="1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routing node routes one packet at a time</a:t>
            </a:r>
            <a:endParaRPr lang="en-GB" sz="2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228600" y="304800"/>
            <a:ext cx="962025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List Based Realisation of Queue </a:t>
            </a:r>
            <a:r>
              <a:rPr lang="en-GB" sz="4000" dirty="0" smtClean="0">
                <a:latin typeface="+mj-lt"/>
                <a:ea typeface="+mj-ea"/>
                <a:cs typeface="+mj-cs"/>
              </a:rPr>
              <a:t>ADT</a:t>
            </a:r>
            <a:endParaRPr lang="en-GB" sz="4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33512"/>
            <a:ext cx="8001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Queue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rgbClr val="009900"/>
                </a:solidFill>
              </a:rPr>
              <a:t>def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/>
              <a:t>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self.items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rgbClr val="00990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isEmpty</a:t>
            </a:r>
            <a:r>
              <a:rPr lang="en-US" sz="2200" dirty="0"/>
              <a:t>(self):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>
                <a:solidFill>
                  <a:srgbClr val="00B0F0"/>
                </a:solidFill>
              </a:rPr>
              <a:t>return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self.items</a:t>
            </a:r>
            <a:r>
              <a:rPr lang="en-US" sz="2200" dirty="0"/>
              <a:t> == []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rgbClr val="00990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enqueue</a:t>
            </a:r>
            <a:r>
              <a:rPr lang="en-US" sz="2200" dirty="0"/>
              <a:t>(self, item):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self.items.insert</a:t>
            </a:r>
            <a:r>
              <a:rPr lang="en-US" sz="2200" dirty="0"/>
              <a:t>(0,item)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rgbClr val="00990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dequeue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00B0F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self.items.pop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rgbClr val="009900"/>
                </a:solidFill>
              </a:rPr>
              <a:t>def</a:t>
            </a:r>
            <a:r>
              <a:rPr lang="en-US" sz="2200" dirty="0"/>
              <a:t> size(self):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00B0F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self.items</a:t>
            </a:r>
            <a:r>
              <a:rPr lang="en-US" sz="2200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The Stack ADT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95300" y="1447800"/>
            <a:ext cx="8915400" cy="541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Stack - A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special kind of Vector where insertions and deletions are allowed at one end only (“top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”)</a:t>
            </a:r>
          </a:p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CC"/>
                </a:solidFill>
                <a:ea typeface="Droid Sans" charset="0"/>
                <a:cs typeface="Droid Sans" charset="0"/>
              </a:rPr>
              <a:t>Last-</a:t>
            </a:r>
            <a:r>
              <a:rPr lang="en-GB" sz="2400" dirty="0" err="1" smtClean="0">
                <a:solidFill>
                  <a:srgbClr val="0000CC"/>
                </a:solidFill>
                <a:ea typeface="Droid Sans" charset="0"/>
                <a:cs typeface="Droid Sans" charset="0"/>
              </a:rPr>
              <a:t>in,first</a:t>
            </a:r>
            <a:r>
              <a:rPr lang="en-GB" sz="2400" dirty="0" smtClean="0">
                <a:solidFill>
                  <a:srgbClr val="0000CC"/>
                </a:solidFill>
                <a:ea typeface="Droid Sans" charset="0"/>
                <a:cs typeface="Droid Sans" charset="0"/>
              </a:rPr>
              <a:t>-out (LIFO)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data structure</a:t>
            </a:r>
            <a:endParaRPr lang="en-GB" sz="24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895600"/>
            <a:ext cx="1325960" cy="3787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4432" y="3500439"/>
            <a:ext cx="5460339" cy="1152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 bwMode="auto">
          <a:xfrm>
            <a:off x="1219201" y="3048000"/>
            <a:ext cx="7467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42950" y="3810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The Stack ADT – Basic Operations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95300" y="1371600"/>
            <a:ext cx="8915400" cy="160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Basic operations: push and pop</a:t>
            </a:r>
          </a:p>
          <a:p>
            <a:pPr marL="730250" lvl="1" indent="-273050" algn="just"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CC"/>
                </a:solidFill>
                <a:ea typeface="Droid Sans" charset="0"/>
                <a:cs typeface="Droid Sans" charset="0"/>
              </a:rPr>
              <a:t>push(a):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Puts element </a:t>
            </a:r>
            <a:r>
              <a:rPr lang="en-GB" sz="2400" i="1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 at the top of the Stack</a:t>
            </a:r>
          </a:p>
          <a:p>
            <a:pPr marL="730250" lvl="1" indent="-273050" algn="just"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CC"/>
                </a:solidFill>
                <a:ea typeface="Droid Sans" charset="0"/>
                <a:cs typeface="Droid Sans" charset="0"/>
              </a:rPr>
              <a:t>pop():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Removes and returns the top-most element from the Stack</a:t>
            </a:r>
          </a:p>
          <a:p>
            <a:pPr algn="just">
              <a:spcBef>
                <a:spcPts val="600"/>
              </a:spcBef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grayscl/>
          </a:blip>
          <a:srcRect b="8712"/>
          <a:stretch/>
        </p:blipFill>
        <p:spPr>
          <a:xfrm>
            <a:off x="1032932" y="1703656"/>
            <a:ext cx="8339668" cy="3706544"/>
          </a:xfrm>
          <a:prstGeom prst="rect">
            <a:avLst/>
          </a:prstGeom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42950" y="3810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latin typeface="+mj-lt"/>
                <a:ea typeface="+mj-ea"/>
                <a:cs typeface="+mj-cs"/>
              </a:rPr>
              <a:t>S</a:t>
            </a:r>
            <a:r>
              <a:rPr lang="en-GB" sz="4000" dirty="0" smtClean="0">
                <a:latin typeface="+mj-lt"/>
                <a:ea typeface="+mj-ea"/>
                <a:cs typeface="+mj-cs"/>
              </a:rPr>
              <a:t>tack Interface</a:t>
            </a:r>
          </a:p>
        </p:txBody>
      </p:sp>
    </p:spTree>
    <p:extLst>
      <p:ext uri="{BB962C8B-B14F-4D97-AF65-F5344CB8AC3E}">
        <p14:creationId xmlns:p14="http://schemas.microsoft.com/office/powerpoint/2010/main" val="6372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1844</TotalTime>
  <Words>646</Words>
  <Application>Microsoft Office PowerPoint</Application>
  <PresentationFormat>A4 Paper (210x297 mm)</PresentationFormat>
  <Paragraphs>99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Droid Sans</vt:lpstr>
      <vt:lpstr>Times New Roman</vt:lpstr>
      <vt:lpstr>1111</vt:lpstr>
      <vt:lpstr>PowerPoint Presentation</vt:lpstr>
      <vt:lpstr>Objectives</vt:lpstr>
      <vt:lpstr>Contents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Ami Rai E</cp:lastModifiedBy>
  <cp:revision>459</cp:revision>
  <dcterms:created xsi:type="dcterms:W3CDTF">2006-08-16T00:00:00Z</dcterms:created>
  <dcterms:modified xsi:type="dcterms:W3CDTF">2018-08-11T05:01:57Z</dcterms:modified>
</cp:coreProperties>
</file>