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85" r:id="rId2"/>
    <p:sldId id="310" r:id="rId3"/>
    <p:sldId id="311" r:id="rId4"/>
    <p:sldId id="345" r:id="rId5"/>
    <p:sldId id="346" r:id="rId6"/>
    <p:sldId id="347" r:id="rId7"/>
    <p:sldId id="341" r:id="rId8"/>
    <p:sldId id="351" r:id="rId9"/>
    <p:sldId id="386" r:id="rId10"/>
    <p:sldId id="387" r:id="rId11"/>
    <p:sldId id="388" r:id="rId12"/>
    <p:sldId id="389" r:id="rId13"/>
    <p:sldId id="390" r:id="rId14"/>
    <p:sldId id="343" r:id="rId15"/>
    <p:sldId id="344" r:id="rId16"/>
    <p:sldId id="391" r:id="rId17"/>
    <p:sldId id="353" r:id="rId18"/>
    <p:sldId id="354" r:id="rId19"/>
    <p:sldId id="355" r:id="rId20"/>
    <p:sldId id="356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33" autoAdjust="0"/>
  </p:normalViewPr>
  <p:slideViewPr>
    <p:cSldViewPr>
      <p:cViewPr varScale="1">
        <p:scale>
          <a:sx n="67" d="100"/>
          <a:sy n="67" d="100"/>
        </p:scale>
        <p:origin x="124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291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749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78463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680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090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020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797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92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5067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21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3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7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3113" y="2094884"/>
            <a:ext cx="5819775" cy="29546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Trees </a:t>
            </a:r>
          </a:p>
          <a:p>
            <a:pPr algn="ctr"/>
            <a:r>
              <a:rPr lang="en-US" sz="1400" dirty="0" smtClean="0">
                <a:solidFill>
                  <a:srgbClr val="0000CC"/>
                </a:solidFill>
                <a:cs typeface="Times New Roman" pitchFamily="18" charset="0"/>
              </a:rPr>
              <a:t>18ESC108A </a:t>
            </a:r>
            <a:r>
              <a:rPr lang="en-US" sz="1400" dirty="0">
                <a:solidFill>
                  <a:srgbClr val="0000CC"/>
                </a:solidFill>
                <a:cs typeface="Times New Roman" pitchFamily="18" charset="0"/>
              </a:rPr>
              <a:t>Elements of Computer Science and Engineering</a:t>
            </a:r>
          </a:p>
          <a:p>
            <a:pPr algn="ctr"/>
            <a:r>
              <a:rPr lang="en-US" sz="14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36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dirty="0">
              <a:cs typeface="Times New Roman" pitchFamily="18" charset="0"/>
            </a:endParaRPr>
          </a:p>
          <a:p>
            <a:pPr algn="ctr"/>
            <a:r>
              <a:rPr lang="en-US" dirty="0">
                <a:cs typeface="Times New Roman" pitchFamily="18" charset="0"/>
              </a:rPr>
              <a:t>Ami </a:t>
            </a:r>
            <a:r>
              <a:rPr lang="en-US" dirty="0" smtClean="0">
                <a:cs typeface="Times New Roman" pitchFamily="18" charset="0"/>
              </a:rPr>
              <a:t>Rai E.</a:t>
            </a:r>
            <a:endParaRPr lang="en-US" dirty="0">
              <a:cs typeface="Times New Roman" pitchFamily="18" charset="0"/>
            </a:endParaRPr>
          </a:p>
          <a:p>
            <a:pPr algn="ctr"/>
            <a:r>
              <a:rPr lang="en-US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dirty="0">
                <a:cs typeface="Times New Roman" pitchFamily="18" charset="0"/>
              </a:rPr>
              <a:t>Chaitra S</a:t>
            </a:r>
          </a:p>
          <a:p>
            <a:pPr algn="ctr"/>
            <a:endParaRPr lang="en-US" dirty="0">
              <a:cs typeface="Times New Roman" pitchFamily="18" charset="0"/>
            </a:endParaRPr>
          </a:p>
          <a:p>
            <a:pPr algn="ctr"/>
            <a:r>
              <a:rPr lang="en-US" sz="1200" dirty="0"/>
              <a:t>Department of Computer Science and Engineering</a:t>
            </a:r>
          </a:p>
          <a:p>
            <a:pPr algn="ctr"/>
            <a:r>
              <a:rPr lang="en-US" sz="1200" dirty="0"/>
              <a:t>Faculty of Engineering and Technology</a:t>
            </a:r>
          </a:p>
          <a:p>
            <a:pPr algn="ctr"/>
            <a:r>
              <a:rPr lang="en-US" sz="12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1658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Building </a:t>
            </a:r>
            <a:r>
              <a:rPr lang="en-GB" dirty="0" smtClean="0"/>
              <a:t>Trees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9029700" cy="4906964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Each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constructor invocation builds a single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node</a:t>
            </a: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class Tree: </a:t>
            </a:r>
            <a:endParaRPr lang="en-US" sz="2400" dirty="0" smtClean="0">
              <a:solidFill>
                <a:srgbClr val="C00000"/>
              </a:solidFill>
              <a:ea typeface="Droid Sans" charset="0"/>
              <a:cs typeface="Droid Sans" charset="0"/>
            </a:endParaRP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def</a:t>
            </a: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__</a:t>
            </a:r>
            <a:r>
              <a:rPr lang="en-US" sz="2400" dirty="0" err="1">
                <a:solidFill>
                  <a:srgbClr val="C00000"/>
                </a:solidFill>
                <a:ea typeface="Droid Sans" charset="0"/>
                <a:cs typeface="Droid Sans" charset="0"/>
              </a:rPr>
              <a:t>init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__(self, </a:t>
            </a: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data, 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left=None, right=None): </a:t>
            </a:r>
            <a:endParaRPr lang="en-US" sz="2400" dirty="0" smtClean="0">
              <a:solidFill>
                <a:srgbClr val="C00000"/>
              </a:solidFill>
              <a:ea typeface="Droid Sans" charset="0"/>
              <a:cs typeface="Droid Sans" charset="0"/>
            </a:endParaRP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		</a:t>
            </a:r>
            <a:r>
              <a:rPr lang="en-US" sz="2400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self.data</a:t>
            </a: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data </a:t>
            </a: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		</a:t>
            </a:r>
            <a:r>
              <a:rPr lang="en-US" sz="2400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self.left</a:t>
            </a: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= left </a:t>
            </a:r>
            <a:endParaRPr lang="en-US" sz="2400" dirty="0" smtClean="0">
              <a:solidFill>
                <a:srgbClr val="C00000"/>
              </a:solidFill>
              <a:ea typeface="Droid Sans" charset="0"/>
              <a:cs typeface="Droid Sans" charset="0"/>
            </a:endParaRP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		</a:t>
            </a:r>
            <a:r>
              <a:rPr lang="en-US" sz="2400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self.right</a:t>
            </a: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= right</a:t>
            </a: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def</a:t>
            </a: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__</a:t>
            </a:r>
            <a:r>
              <a:rPr lang="en-US" sz="2400" dirty="0" err="1">
                <a:solidFill>
                  <a:srgbClr val="C00000"/>
                </a:solidFill>
                <a:ea typeface="Droid Sans" charset="0"/>
                <a:cs typeface="Droid Sans" charset="0"/>
              </a:rPr>
              <a:t>str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__(self): </a:t>
            </a:r>
            <a:endParaRPr lang="en-US" sz="2400" dirty="0" smtClean="0">
              <a:solidFill>
                <a:srgbClr val="C00000"/>
              </a:solidFill>
              <a:ea typeface="Droid Sans" charset="0"/>
              <a:cs typeface="Droid Sans" charset="0"/>
            </a:endParaRP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		return </a:t>
            </a:r>
            <a:r>
              <a:rPr lang="en-US" sz="2400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str</a:t>
            </a: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self.data</a:t>
            </a: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)</a:t>
            </a:r>
            <a:endParaRPr lang="en-US" sz="2400" dirty="0">
              <a:solidFill>
                <a:srgbClr val="C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data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can be any type, but the arguments for left and right should be tree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nodes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left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and right are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optional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default value is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None</a:t>
            </a: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74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Building </a:t>
            </a:r>
            <a:r>
              <a:rPr lang="en-GB" dirty="0" smtClean="0"/>
              <a:t>Trees contd.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9029700" cy="4906964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To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print a node,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just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print the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data</a:t>
            </a: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One way to build a tree is from the bottom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up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Allocate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child nodes ﬁrst:</a:t>
            </a: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left = Tree(2) </a:t>
            </a:r>
            <a:endParaRPr lang="en-US" sz="2400" dirty="0" smtClean="0">
              <a:solidFill>
                <a:srgbClr val="C00000"/>
              </a:solidFill>
              <a:ea typeface="Droid Sans" charset="0"/>
              <a:cs typeface="Droid Sans" charset="0"/>
            </a:endParaRP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right 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= Tree(3)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Then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create the parent node and link it to the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children</a:t>
            </a: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tree = Tree(1, left, right);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This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code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can be written more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concisely by nesting constructor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invocations</a:t>
            </a: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		&gt;&gt;&gt; 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tree = Tree(1, Tree(2), Tree(3))</a:t>
            </a:r>
          </a:p>
        </p:txBody>
      </p:sp>
    </p:spTree>
    <p:extLst>
      <p:ext uri="{BB962C8B-B14F-4D97-AF65-F5344CB8AC3E}">
        <p14:creationId xmlns:p14="http://schemas.microsoft.com/office/powerpoint/2010/main" val="939738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Traversing Trees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9029700" cy="4906964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 The most natural way to traverse a tree is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recursively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For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example, if the tree contains integers as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data,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this function returns their sum:</a:t>
            </a: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err="1">
                <a:solidFill>
                  <a:srgbClr val="C00000"/>
                </a:solidFill>
                <a:ea typeface="Droid Sans" charset="0"/>
                <a:cs typeface="Droid Sans" charset="0"/>
              </a:rPr>
              <a:t>def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 total(tree): </a:t>
            </a: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	if 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tree == None: </a:t>
            </a: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return 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0 </a:t>
            </a:r>
            <a:endParaRPr lang="en-US" sz="2400" dirty="0" smtClean="0">
              <a:solidFill>
                <a:srgbClr val="C00000"/>
              </a:solidFill>
              <a:ea typeface="Droid Sans" charset="0"/>
              <a:cs typeface="Droid Sans" charset="0"/>
            </a:endParaRP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	return 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total(</a:t>
            </a:r>
            <a:r>
              <a:rPr lang="en-US" sz="2400" dirty="0" err="1">
                <a:solidFill>
                  <a:srgbClr val="C00000"/>
                </a:solidFill>
                <a:ea typeface="Droid Sans" charset="0"/>
                <a:cs typeface="Droid Sans" charset="0"/>
              </a:rPr>
              <a:t>tree.left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) + total(</a:t>
            </a:r>
            <a:r>
              <a:rPr lang="en-US" sz="2400" dirty="0" err="1">
                <a:solidFill>
                  <a:srgbClr val="C00000"/>
                </a:solidFill>
                <a:ea typeface="Droid Sans" charset="0"/>
                <a:cs typeface="Droid Sans" charset="0"/>
              </a:rPr>
              <a:t>tree.right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) + </a:t>
            </a:r>
            <a:r>
              <a:rPr lang="en-US" sz="2400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tree.data</a:t>
            </a:r>
            <a:endParaRPr lang="en-US" sz="2400" dirty="0">
              <a:solidFill>
                <a:srgbClr val="C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base case is the empty tree, which contains no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data,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so the sum is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0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recursive step makes two recursive calls to ﬁnd the sum of the child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trees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recursive calls complete, we add the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data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of the parent and return the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total</a:t>
            </a: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7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Expression Trees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9029700" cy="4906964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tree is a natural way to represent the structure of an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expression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Consider the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inﬁx expression </a:t>
            </a:r>
            <a:r>
              <a:rPr lang="en-US" sz="2800" dirty="0">
                <a:solidFill>
                  <a:srgbClr val="0070C0"/>
                </a:solidFill>
                <a:ea typeface="Droid Sans" charset="0"/>
                <a:cs typeface="Droid Sans" charset="0"/>
              </a:rPr>
              <a:t>1 + 2 * </a:t>
            </a:r>
            <a:r>
              <a:rPr lang="en-US" sz="2800" dirty="0" smtClean="0">
                <a:solidFill>
                  <a:srgbClr val="0070C0"/>
                </a:solidFill>
                <a:ea typeface="Droid Sans" charset="0"/>
                <a:cs typeface="Droid Sans" charset="0"/>
              </a:rPr>
              <a:t>3</a:t>
            </a: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This expression tree represents the same computation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: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We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can build this tree like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this</a:t>
            </a: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&gt;&gt;&gt; tree = Tree(’+’, Tree(1), Tree(’*’, Tree(2), Tree(3)))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3124200"/>
            <a:ext cx="3693826" cy="28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0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GB" dirty="0"/>
              <a:t>Tree </a:t>
            </a:r>
            <a:r>
              <a:rPr lang="en-GB" dirty="0" smtClean="0"/>
              <a:t>Traversals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r>
              <a:rPr lang="en-GB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fundamental </a:t>
            </a:r>
            <a:r>
              <a:rPr lang="en-GB" sz="2800" i="1" dirty="0">
                <a:solidFill>
                  <a:srgbClr val="000000"/>
                </a:solidFill>
                <a:ea typeface="Droid Sans" charset="0"/>
                <a:cs typeface="Droid Sans" charset="0"/>
              </a:rPr>
              <a:t>algorithm </a:t>
            </a: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on Trees is </a:t>
            </a:r>
            <a:r>
              <a:rPr lang="en-GB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Traversal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Visit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each node of the 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Tree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Optionally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perform some operation during each 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visit</a:t>
            </a:r>
          </a:p>
          <a:p>
            <a:endParaRPr lang="en-GB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r>
              <a:rPr lang="en-GB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Types </a:t>
            </a: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of Tree traversals</a:t>
            </a:r>
          </a:p>
          <a:p>
            <a:pPr lvl="2" indent="-514350" algn="just">
              <a:spcBef>
                <a:spcPts val="450"/>
              </a:spcBef>
              <a:buClrTx/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Preorder</a:t>
            </a:r>
            <a:r>
              <a:rPr lang="en-GB" dirty="0">
                <a:solidFill>
                  <a:srgbClr val="000000"/>
                </a:solidFill>
                <a:ea typeface="Droid Sans" charset="0"/>
                <a:cs typeface="Droid Sans" charset="0"/>
              </a:rPr>
              <a:t> traversal</a:t>
            </a:r>
          </a:p>
          <a:p>
            <a:pPr lvl="2" indent="-514350" algn="just">
              <a:spcBef>
                <a:spcPts val="450"/>
              </a:spcBef>
              <a:buClrTx/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Postorder</a:t>
            </a:r>
            <a:r>
              <a:rPr lang="en-GB" dirty="0">
                <a:solidFill>
                  <a:srgbClr val="000000"/>
                </a:solidFill>
                <a:ea typeface="Droid Sans" charset="0"/>
                <a:cs typeface="Droid Sans" charset="0"/>
              </a:rPr>
              <a:t> traversal</a:t>
            </a:r>
          </a:p>
          <a:p>
            <a:pPr lvl="2" indent="-514350" algn="just">
              <a:spcBef>
                <a:spcPts val="450"/>
              </a:spcBef>
              <a:buClrTx/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Inorder</a:t>
            </a:r>
            <a:r>
              <a:rPr lang="en-GB" dirty="0">
                <a:solidFill>
                  <a:srgbClr val="000000"/>
                </a:solidFill>
                <a:ea typeface="Droid Sans" charset="0"/>
                <a:cs typeface="Droid Sans" charset="0"/>
              </a:rPr>
              <a:t> traversal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Tree </a:t>
            </a: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traversal is recursive in nature; the traversal algorithms are expressed recursively</a:t>
            </a:r>
          </a:p>
          <a:p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Preorder</a:t>
            </a:r>
            <a:r>
              <a:rPr lang="en-GB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Each node </a:t>
            </a: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is visited before all of its </a:t>
            </a:r>
            <a:r>
              <a:rPr lang="en-GB" sz="2800" dirty="0" err="1" smtClean="0">
                <a:solidFill>
                  <a:srgbClr val="000000"/>
                </a:solidFill>
                <a:ea typeface="Droid Sans" charset="0"/>
                <a:cs typeface="Droid Sans" charset="0"/>
              </a:rPr>
              <a:t>descendents</a:t>
            </a:r>
            <a:endParaRPr lang="en-GB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steps for a </a:t>
            </a:r>
            <a:r>
              <a:rPr lang="en-US" sz="28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preOrder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traversal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Process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value in the </a:t>
            </a: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node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Traverse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left </a:t>
            </a:r>
            <a:r>
              <a:rPr lang="en-US" sz="24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subtree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preorder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Traverse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right </a:t>
            </a:r>
            <a:r>
              <a:rPr lang="en-US" sz="24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subtree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preorder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value in each node is processed as the node is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visited</a:t>
            </a:r>
          </a:p>
          <a:p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Preorder</a:t>
            </a:r>
            <a:r>
              <a:rPr lang="en-GB" dirty="0"/>
              <a:t> </a:t>
            </a:r>
            <a:r>
              <a:rPr lang="en-GB" dirty="0" smtClean="0"/>
              <a:t>Traversal – Python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We can traverse an expression tree and print the contents like this:</a:t>
            </a:r>
          </a:p>
          <a:p>
            <a:pPr marL="457200" lvl="1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err="1">
                <a:solidFill>
                  <a:srgbClr val="C00000"/>
                </a:solidFill>
                <a:ea typeface="Droid Sans" charset="0"/>
                <a:cs typeface="Droid Sans" charset="0"/>
              </a:rPr>
              <a:t>def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ea typeface="Droid Sans" charset="0"/>
                <a:cs typeface="Droid Sans" charset="0"/>
              </a:rPr>
              <a:t>printTree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(tree): </a:t>
            </a:r>
            <a:endParaRPr lang="en-US" sz="2400" dirty="0" smtClean="0">
              <a:solidFill>
                <a:srgbClr val="C00000"/>
              </a:solidFill>
              <a:ea typeface="Droid Sans" charset="0"/>
              <a:cs typeface="Droid Sans" charset="0"/>
            </a:endParaRPr>
          </a:p>
          <a:p>
            <a:pPr marL="857250" lvl="2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if </a:t>
            </a:r>
            <a:r>
              <a:rPr lang="en-US" dirty="0">
                <a:solidFill>
                  <a:srgbClr val="C00000"/>
                </a:solidFill>
                <a:ea typeface="Droid Sans" charset="0"/>
                <a:cs typeface="Droid Sans" charset="0"/>
              </a:rPr>
              <a:t>tree == None: </a:t>
            </a:r>
            <a:r>
              <a:rPr lang="en-US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return </a:t>
            </a:r>
          </a:p>
          <a:p>
            <a:pPr marL="857250" lvl="2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print(</a:t>
            </a:r>
            <a:r>
              <a:rPr lang="en-US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tree.data</a:t>
            </a:r>
            <a:r>
              <a:rPr lang="en-US" dirty="0">
                <a:solidFill>
                  <a:srgbClr val="C00000"/>
                </a:solidFill>
                <a:ea typeface="Droid Sans" charset="0"/>
                <a:cs typeface="Droid Sans" charset="0"/>
              </a:rPr>
              <a:t>)</a:t>
            </a:r>
            <a:endParaRPr lang="en-US" dirty="0" smtClean="0">
              <a:solidFill>
                <a:srgbClr val="C00000"/>
              </a:solidFill>
              <a:ea typeface="Droid Sans" charset="0"/>
              <a:cs typeface="Droid Sans" charset="0"/>
            </a:endParaRPr>
          </a:p>
          <a:p>
            <a:pPr marL="857250" lvl="2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printTree</a:t>
            </a:r>
            <a:r>
              <a:rPr lang="en-US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tree.left</a:t>
            </a:r>
            <a:r>
              <a:rPr lang="en-US" dirty="0">
                <a:solidFill>
                  <a:srgbClr val="C00000"/>
                </a:solidFill>
                <a:ea typeface="Droid Sans" charset="0"/>
                <a:cs typeface="Droid Sans" charset="0"/>
              </a:rPr>
              <a:t>) </a:t>
            </a:r>
            <a:endParaRPr lang="en-US" dirty="0" smtClean="0">
              <a:solidFill>
                <a:srgbClr val="C00000"/>
              </a:solidFill>
              <a:ea typeface="Droid Sans" charset="0"/>
              <a:cs typeface="Droid Sans" charset="0"/>
            </a:endParaRPr>
          </a:p>
          <a:p>
            <a:pPr marL="857250" lvl="2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printTree</a:t>
            </a:r>
            <a:r>
              <a:rPr lang="en-US" dirty="0" smtClean="0">
                <a:solidFill>
                  <a:srgbClr val="C00000"/>
                </a:solidFill>
                <a:ea typeface="Droid Sans" charset="0"/>
                <a:cs typeface="Droid Sans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ea typeface="Droid Sans" charset="0"/>
                <a:cs typeface="Droid Sans" charset="0"/>
              </a:rPr>
              <a:t>tree.right</a:t>
            </a:r>
            <a:r>
              <a:rPr lang="en-US" sz="2000" dirty="0">
                <a:solidFill>
                  <a:srgbClr val="C00000"/>
                </a:solidFill>
                <a:ea typeface="Droid Sans" charset="0"/>
                <a:cs typeface="Droid Sans" charset="0"/>
              </a:rPr>
              <a:t>)</a:t>
            </a:r>
          </a:p>
          <a:p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output is: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&gt;&gt;&gt; tree = Tree(’+’, Tree(1), Tree(’*’, Tree(2), Tree(3))) 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&gt;&gt;&gt; </a:t>
            </a:r>
            <a:r>
              <a:rPr lang="en-US" sz="2400" dirty="0" err="1">
                <a:solidFill>
                  <a:srgbClr val="C00000"/>
                </a:solidFill>
                <a:ea typeface="Droid Sans" charset="0"/>
                <a:cs typeface="Droid Sans" charset="0"/>
              </a:rPr>
              <a:t>printTree</a:t>
            </a:r>
            <a:r>
              <a:rPr lang="en-US" sz="2400" dirty="0">
                <a:solidFill>
                  <a:srgbClr val="C00000"/>
                </a:solidFill>
                <a:ea typeface="Droid Sans" charset="0"/>
                <a:cs typeface="Droid Sans" charset="0"/>
              </a:rPr>
              <a:t>(tree) 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  <a:ea typeface="Droid Sans" charset="0"/>
                <a:cs typeface="Droid Sans" charset="0"/>
              </a:rPr>
              <a:t>+ 1 * 2 3</a:t>
            </a:r>
          </a:p>
          <a:p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Postorder</a:t>
            </a:r>
            <a:r>
              <a:rPr lang="en-GB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Each node </a:t>
            </a: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is visited </a:t>
            </a:r>
            <a:r>
              <a:rPr lang="en-GB" sz="2800" i="1" dirty="0">
                <a:solidFill>
                  <a:srgbClr val="000000"/>
                </a:solidFill>
                <a:ea typeface="Droid Sans" charset="0"/>
                <a:cs typeface="Droid Sans" charset="0"/>
              </a:rPr>
              <a:t>after </a:t>
            </a: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its </a:t>
            </a:r>
            <a:r>
              <a:rPr lang="en-GB" sz="28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descendents</a:t>
            </a:r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steps for a </a:t>
            </a:r>
            <a:r>
              <a:rPr lang="en-US" sz="28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postOrder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traversal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Traverse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left </a:t>
            </a:r>
            <a:r>
              <a:rPr lang="en-US" sz="24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subtree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postOrder</a:t>
            </a:r>
            <a:endParaRPr lang="en-US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Traverse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right </a:t>
            </a:r>
            <a:r>
              <a:rPr lang="en-US" sz="24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subtree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postOrder</a:t>
            </a:r>
            <a:endParaRPr lang="en-US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Process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value in the </a:t>
            </a: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node 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value in each node is not printed until the values of its children are printed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Inorder</a:t>
            </a:r>
            <a:r>
              <a:rPr lang="en-GB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steps for an </a:t>
            </a:r>
            <a:r>
              <a:rPr lang="en-US" sz="28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inOrder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traversal</a:t>
            </a:r>
          </a:p>
          <a:p>
            <a:pPr marL="914400" lvl="1" indent="-457200" algn="just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Traverse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left </a:t>
            </a:r>
            <a:r>
              <a:rPr lang="en-US" sz="24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subtree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a typeface="Droid Sans" charset="0"/>
                <a:cs typeface="Droid Sans" charset="0"/>
              </a:rPr>
              <a:t>inOrder</a:t>
            </a:r>
            <a:endParaRPr lang="en-US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914400" lvl="1" indent="-457200" algn="just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Process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value in the </a:t>
            </a: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node</a:t>
            </a:r>
          </a:p>
          <a:p>
            <a:pPr marL="914400" lvl="1" indent="-457200" algn="just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Traverse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right </a:t>
            </a:r>
            <a:r>
              <a:rPr lang="en-US" sz="24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subtree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inOrder</a:t>
            </a:r>
            <a:endParaRPr lang="en-US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value in a node is not processed until the values in its left </a:t>
            </a:r>
            <a:r>
              <a:rPr lang="en-US" sz="28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subtree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 are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processed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8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inOrder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 traversal of a binary search tree prints the node values in ascending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order</a:t>
            </a:r>
          </a:p>
          <a:p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Traversal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r>
              <a:rPr lang="en-US" sz="2800" dirty="0" smtClean="0"/>
              <a:t>Preorder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 smtClean="0"/>
              <a:t>27 13 6 17 42 33 48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err="1" smtClean="0"/>
              <a:t>Postorder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 smtClean="0"/>
              <a:t>6 </a:t>
            </a:r>
            <a:r>
              <a:rPr lang="en-US" sz="2400" dirty="0"/>
              <a:t>17 13 33 48 42 27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Inorder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6 </a:t>
            </a:r>
            <a:r>
              <a:rPr lang="en-US" sz="2400" dirty="0"/>
              <a:t>13 17 27 33 42 48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81200"/>
            <a:ext cx="3352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0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use the structure and operations of a </a:t>
            </a:r>
            <a:r>
              <a:rPr lang="en-US" sz="2400" b="1" i="1" dirty="0" smtClean="0">
                <a:latin typeface="Calibri" pitchFamily="34" charset="0"/>
                <a:cs typeface="Times New Roman" pitchFamily="18" charset="0"/>
              </a:rPr>
              <a:t>binary tree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data structure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dirty="0"/>
              <a:t>Summary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95300" y="1066800"/>
            <a:ext cx="8915400" cy="495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55613" indent="-450850" algn="just">
              <a:spcBef>
                <a:spcPts val="600"/>
              </a:spcBef>
              <a:buClrTx/>
              <a:buFont typeface="Arial" pitchFamily="34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Trees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are two dimensional data structures incorporating parent-child relationship</a:t>
            </a:r>
          </a:p>
          <a:p>
            <a:pPr marL="455613" indent="-450850" algn="just">
              <a:spcBef>
                <a:spcPts val="600"/>
              </a:spcBef>
              <a:buClrTx/>
              <a:buFont typeface="Arial" pitchFamily="34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Binary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Trees are among the most used data structures</a:t>
            </a:r>
          </a:p>
          <a:p>
            <a:pPr marL="455613" indent="-450850" algn="just">
              <a:spcBef>
                <a:spcPts val="600"/>
              </a:spcBef>
              <a:buClrTx/>
              <a:buFont typeface="Arial" pitchFamily="34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Arithmetic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expressions (and polynomials) are best represented and evaluated using Binary Trees</a:t>
            </a:r>
          </a:p>
          <a:p>
            <a:pPr marL="455613" indent="-450850" algn="just">
              <a:spcBef>
                <a:spcPts val="600"/>
              </a:spcBef>
              <a:buClrTx/>
              <a:buFont typeface="Arial" pitchFamily="34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height of a Tree is crucial for efficient implementation of algorithms using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it</a:t>
            </a:r>
          </a:p>
          <a:p>
            <a:pPr marL="455613" indent="-450850" algn="just">
              <a:spcBef>
                <a:spcPts val="600"/>
              </a:spcBef>
              <a:buClrTx/>
              <a:buFont typeface="Arial" pitchFamily="34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endParaRPr lang="en-US" sz="24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455613" indent="-450850" algn="just">
              <a:spcBef>
                <a:spcPts val="600"/>
              </a:spcBef>
              <a:buClrTx/>
              <a:buFont typeface="Arial" pitchFamily="34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endParaRPr lang="en-GB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455613" indent="-450850" algn="just">
              <a:spcBef>
                <a:spcPts val="600"/>
              </a:spcBef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endParaRPr lang="en-GB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45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Trees </a:t>
            </a:r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Binary Trees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 smtClean="0"/>
              <a:t>Trees 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Trees in Computer Science terminology refer to hierarchical structured data </a:t>
            </a:r>
            <a:r>
              <a:rPr lang="en-GB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representations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nonlinear, two-dimensional data structure with special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properties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Trees </a:t>
            </a:r>
            <a:r>
              <a:rPr lang="en-GB" sz="2800" dirty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consist of </a:t>
            </a:r>
            <a:r>
              <a:rPr lang="en-GB" sz="2800" i="1" dirty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nodes </a:t>
            </a:r>
            <a:r>
              <a:rPr lang="en-GB" sz="2800" dirty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with a parent-child relation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73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dirty="0"/>
              <a:t>Tree Data Structures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Tree has </a:t>
            </a:r>
            <a:r>
              <a:rPr lang="en-GB" sz="2800" i="1" dirty="0">
                <a:solidFill>
                  <a:srgbClr val="000000"/>
                </a:solidFill>
                <a:ea typeface="Droid Sans" charset="0"/>
                <a:cs typeface="Droid Sans" charset="0"/>
              </a:rPr>
              <a:t>root</a:t>
            </a: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 at the top and branches grown </a:t>
            </a:r>
            <a:r>
              <a:rPr lang="en-GB" sz="2800" i="1" dirty="0">
                <a:solidFill>
                  <a:srgbClr val="000000"/>
                </a:solidFill>
                <a:ea typeface="Droid Sans" charset="0"/>
                <a:cs typeface="Droid Sans" charset="0"/>
              </a:rPr>
              <a:t>down </a:t>
            </a: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ending in </a:t>
            </a:r>
            <a:r>
              <a:rPr lang="en-GB" sz="2800" i="1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leaves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Each link in the root node refers to a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child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left child is the first node in the left </a:t>
            </a:r>
            <a:r>
              <a:rPr lang="en-US" sz="2800" dirty="0" err="1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subtree</a:t>
            </a:r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Right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child is the first node in the right </a:t>
            </a:r>
            <a:r>
              <a:rPr lang="en-US" sz="2800" dirty="0" err="1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subtree</a:t>
            </a:r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695429"/>
            <a:ext cx="4123330" cy="28202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5122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smtClean="0"/>
              <a:t>Tree Terminology</a:t>
            </a:r>
            <a:endParaRPr lang="en-GB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9029700" cy="4906964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Root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A node without a parent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>
                <a:solidFill>
                  <a:srgbClr val="000000"/>
                </a:solidFill>
                <a:ea typeface="Droid Sans" charset="0"/>
                <a:cs typeface="Droid Sans" charset="0"/>
              </a:rPr>
              <a:t>Internal Node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A node with at least one child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>
                <a:solidFill>
                  <a:srgbClr val="000000"/>
                </a:solidFill>
                <a:ea typeface="Droid Sans" charset="0"/>
                <a:cs typeface="Droid Sans" charset="0"/>
              </a:rPr>
              <a:t>Leaf (or External Node):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A node without a child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>
                <a:solidFill>
                  <a:srgbClr val="000000"/>
                </a:solidFill>
                <a:ea typeface="Droid Sans" charset="0"/>
                <a:cs typeface="Droid Sans" charset="0"/>
              </a:rPr>
              <a:t>Ancestor of a node: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Parent, grand-parent, grand-grand-parent, etc.</a:t>
            </a: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>
                <a:solidFill>
                  <a:srgbClr val="000000"/>
                </a:solidFill>
                <a:ea typeface="Droid Sans" charset="0"/>
                <a:cs typeface="Droid Sans" charset="0"/>
              </a:rPr>
              <a:t>Descendent of a node: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Child, grand-child, great-grand-child, etc.</a:t>
            </a: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>
                <a:solidFill>
                  <a:srgbClr val="000000"/>
                </a:solidFill>
                <a:ea typeface="Droid Sans" charset="0"/>
                <a:cs typeface="Droid Sans" charset="0"/>
              </a:rPr>
              <a:t>Depth of a node: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Number of ancestors of the node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>
                <a:solidFill>
                  <a:srgbClr val="000000"/>
                </a:solidFill>
                <a:ea typeface="Droid Sans" charset="0"/>
                <a:cs typeface="Droid Sans" charset="0"/>
              </a:rPr>
              <a:t>Height of the Tree: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Maximum depth of any node in the Tree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i="1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53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a Tree</a:t>
            </a:r>
            <a:endParaRPr lang="en-US" dirty="0"/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4724401" y="1447801"/>
            <a:ext cx="3709988" cy="3116263"/>
            <a:chOff x="3135" y="1253"/>
            <a:chExt cx="2337" cy="1963"/>
          </a:xfrm>
        </p:grpSpPr>
        <p:sp>
          <p:nvSpPr>
            <p:cNvPr id="9226" name="AutoShape 5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9227" name="AutoShape 6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9228" name="AutoShape 7"/>
            <p:cNvSpPr>
              <a:spLocks noChangeAspect="1" noChangeArrowheads="1"/>
            </p:cNvSpPr>
            <p:nvPr/>
          </p:nvSpPr>
          <p:spPr bwMode="auto">
            <a:xfrm>
              <a:off x="5246" y="1828"/>
              <a:ext cx="226" cy="23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9229" name="AutoShape 8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9230" name="AutoShape 9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9231" name="AutoShape 10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9232" name="AutoShape 11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9233" name="AutoShape 12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9234" name="AutoShape 13"/>
            <p:cNvCxnSpPr>
              <a:cxnSpLocks noChangeShapeType="1"/>
              <a:stCxn id="9226" idx="2"/>
              <a:endCxn id="9227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AutoShape 14"/>
            <p:cNvCxnSpPr>
              <a:cxnSpLocks noChangeShapeType="1"/>
              <a:stCxn id="9226" idx="2"/>
              <a:endCxn id="9229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AutoShape 15"/>
            <p:cNvCxnSpPr>
              <a:cxnSpLocks noChangeShapeType="1"/>
              <a:stCxn id="9226" idx="2"/>
              <a:endCxn id="9228" idx="0"/>
            </p:cNvCxnSpPr>
            <p:nvPr/>
          </p:nvCxnSpPr>
          <p:spPr bwMode="auto">
            <a:xfrm>
              <a:off x="4323" y="1485"/>
              <a:ext cx="1036" cy="3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AutoShape 16"/>
            <p:cNvCxnSpPr>
              <a:cxnSpLocks noChangeShapeType="1"/>
              <a:stCxn id="9229" idx="2"/>
              <a:endCxn id="9231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AutoShape 17"/>
            <p:cNvCxnSpPr>
              <a:cxnSpLocks noChangeShapeType="1"/>
              <a:stCxn id="9229" idx="2"/>
              <a:endCxn id="9230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AutoShape 18"/>
            <p:cNvCxnSpPr>
              <a:cxnSpLocks noChangeShapeType="1"/>
              <a:stCxn id="9227" idx="2"/>
              <a:endCxn id="9233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0" name="AutoShape 19"/>
            <p:cNvCxnSpPr>
              <a:cxnSpLocks noChangeShapeType="1"/>
              <a:stCxn id="9227" idx="2"/>
              <a:endCxn id="9232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1" name="AutoShape 20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9242" name="AutoShape 21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cxnSp>
          <p:nvCxnSpPr>
            <p:cNvPr id="9243" name="AutoShape 22"/>
            <p:cNvCxnSpPr>
              <a:cxnSpLocks noChangeShapeType="1"/>
              <a:stCxn id="9233" idx="2"/>
              <a:endCxn id="9242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4" name="AutoShape 23"/>
            <p:cNvCxnSpPr>
              <a:cxnSpLocks noChangeShapeType="1"/>
              <a:stCxn id="9233" idx="2"/>
              <a:endCxn id="9241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5" name="AutoShape 24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anose="020B0604030504040204" pitchFamily="34" charset="0"/>
                </a:rPr>
                <a:t>K</a:t>
              </a:r>
            </a:p>
          </p:txBody>
        </p:sp>
        <p:cxnSp>
          <p:nvCxnSpPr>
            <p:cNvPr id="9246" name="AutoShape 25"/>
            <p:cNvCxnSpPr>
              <a:cxnSpLocks noChangeShapeType="1"/>
              <a:stCxn id="9233" idx="2"/>
              <a:endCxn id="9245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406400" y="1411160"/>
            <a:ext cx="4094164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0975" indent="-180975">
              <a:defRPr sz="2400" b="1" i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0" dirty="0">
                <a:latin typeface="+mn-lt"/>
                <a:cs typeface="Times New Roman" panose="02020603050405020304" pitchFamily="18" charset="0"/>
              </a:rPr>
              <a:t>root</a:t>
            </a:r>
            <a:r>
              <a:rPr lang="en-US" sz="2000" b="0" i="0" dirty="0">
                <a:solidFill>
                  <a:schemeClr val="tx1"/>
                </a:solidFill>
                <a:latin typeface="+mn-lt"/>
              </a:rPr>
              <a:t> is node 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n-lt"/>
                <a:cs typeface="Times New Roman" panose="02020603050405020304" pitchFamily="18" charset="0"/>
              </a:rPr>
              <a:t>Internal</a:t>
            </a:r>
            <a:r>
              <a:rPr lang="en-US" sz="2000" b="0" i="0" dirty="0">
                <a:solidFill>
                  <a:schemeClr val="tx1"/>
                </a:solidFill>
                <a:latin typeface="+mn-lt"/>
              </a:rPr>
              <a:t> (branch) nodes are nodes A, B, C, F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n-lt"/>
                <a:cs typeface="Times New Roman" panose="02020603050405020304" pitchFamily="18" charset="0"/>
              </a:rPr>
              <a:t>External</a:t>
            </a:r>
            <a:r>
              <a:rPr lang="en-US" sz="2000" b="0" i="0" dirty="0">
                <a:solidFill>
                  <a:schemeClr val="tx1"/>
                </a:solidFill>
                <a:latin typeface="+mn-lt"/>
              </a:rPr>
              <a:t> nodes (</a:t>
            </a:r>
            <a:r>
              <a:rPr lang="en-US" sz="20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leaves</a:t>
            </a:r>
            <a:r>
              <a:rPr lang="en-US" sz="2000" b="0" i="0" dirty="0">
                <a:solidFill>
                  <a:schemeClr val="tx1"/>
                </a:solidFill>
                <a:latin typeface="+mn-lt"/>
              </a:rPr>
              <a:t>) are nodes E, I, J, K, G, H, 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n-lt"/>
                <a:cs typeface="Times New Roman" panose="02020603050405020304" pitchFamily="18" charset="0"/>
              </a:rPr>
              <a:t>Depth</a:t>
            </a:r>
            <a:r>
              <a:rPr lang="en-US" sz="2000" b="0" i="0" dirty="0">
                <a:solidFill>
                  <a:schemeClr val="tx1"/>
                </a:solidFill>
                <a:latin typeface="+mn-lt"/>
              </a:rPr>
              <a:t> of node F is 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n-lt"/>
                <a:cs typeface="Times New Roman" panose="02020603050405020304" pitchFamily="18" charset="0"/>
              </a:rPr>
              <a:t>Height</a:t>
            </a:r>
            <a:r>
              <a:rPr lang="en-US" sz="2000" b="0" i="0" dirty="0">
                <a:solidFill>
                  <a:schemeClr val="tx1"/>
                </a:solidFill>
                <a:latin typeface="+mn-lt"/>
              </a:rPr>
              <a:t> of T is 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n-lt"/>
                <a:cs typeface="Times New Roman" panose="02020603050405020304" pitchFamily="18" charset="0"/>
              </a:rPr>
              <a:t>Ancestors</a:t>
            </a:r>
            <a:r>
              <a:rPr lang="en-US" sz="2000" b="0" i="0" dirty="0">
                <a:solidFill>
                  <a:schemeClr val="tx1"/>
                </a:solidFill>
                <a:latin typeface="+mn-lt"/>
              </a:rPr>
              <a:t> of node H are C and 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n-lt"/>
                <a:cs typeface="Times New Roman" panose="02020603050405020304" pitchFamily="18" charset="0"/>
              </a:rPr>
              <a:t>Children</a:t>
            </a:r>
            <a:r>
              <a:rPr lang="en-US" sz="2000" b="0" i="0" dirty="0">
                <a:solidFill>
                  <a:schemeClr val="tx1"/>
                </a:solidFill>
                <a:latin typeface="+mn-lt"/>
              </a:rPr>
              <a:t> of node A are B, C and 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0" i="0" dirty="0">
                <a:solidFill>
                  <a:schemeClr val="tx1"/>
                </a:solidFill>
                <a:latin typeface="+mn-lt"/>
              </a:rPr>
              <a:t>Nodes B, C and D are </a:t>
            </a:r>
            <a:r>
              <a:rPr lang="en-US" sz="2000" b="0" dirty="0">
                <a:latin typeface="+mn-lt"/>
                <a:cs typeface="Times New Roman" panose="02020603050405020304" pitchFamily="18" charset="0"/>
              </a:rPr>
              <a:t>siblings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n-lt"/>
                <a:cs typeface="Times New Roman" panose="02020603050405020304" pitchFamily="18" charset="0"/>
              </a:rPr>
              <a:t>Descendants</a:t>
            </a:r>
            <a:r>
              <a:rPr lang="en-US" sz="2000" b="0" i="0" dirty="0">
                <a:solidFill>
                  <a:schemeClr val="tx1"/>
                </a:solidFill>
                <a:latin typeface="+mn-lt"/>
              </a:rPr>
              <a:t> of node B are E, F, I, J and </a:t>
            </a:r>
            <a:r>
              <a:rPr lang="en-US" sz="2000" b="0" i="0" dirty="0" smtClean="0">
                <a:solidFill>
                  <a:schemeClr val="tx1"/>
                </a:solidFill>
                <a:latin typeface="+mn-lt"/>
              </a:rPr>
              <a:t>K</a:t>
            </a:r>
            <a:endParaRPr lang="en-US" sz="20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3917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dirty="0"/>
              <a:t>Binary 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9029700" cy="4906964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Each node has at most two children</a:t>
            </a:r>
          </a:p>
          <a:p>
            <a:pPr lvl="1" indent="-276225" algn="just">
              <a:spcBef>
                <a:spcPts val="500"/>
              </a:spcBef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Left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child and right child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Alternative </a:t>
            </a:r>
            <a:r>
              <a:rPr lang="en-GB" sz="2800" i="1" dirty="0">
                <a:solidFill>
                  <a:srgbClr val="000000"/>
                </a:solidFill>
                <a:ea typeface="Droid Sans" charset="0"/>
                <a:cs typeface="Droid Sans" charset="0"/>
              </a:rPr>
              <a:t>recursive definition</a:t>
            </a:r>
          </a:p>
          <a:p>
            <a:pPr lvl="1" indent="-276225" algn="just">
              <a:spcBef>
                <a:spcPts val="500"/>
              </a:spcBef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A Binary Tree is either a Tree with a single node</a:t>
            </a:r>
          </a:p>
          <a:p>
            <a:pPr lvl="1" indent="-276225" algn="just">
              <a:spcBef>
                <a:spcPts val="500"/>
              </a:spcBef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Or, a Tree whose root has an ordered pair of children, each of which is a Binary Tree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Applications</a:t>
            </a:r>
          </a:p>
          <a:p>
            <a:pPr lvl="1" indent="-276225" algn="just">
              <a:spcBef>
                <a:spcPts val="500"/>
              </a:spcBef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Binary (</a:t>
            </a:r>
            <a:r>
              <a:rPr lang="en-GB" sz="2400" i="1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e.g.,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 arithmetic) expression evaluation</a:t>
            </a:r>
          </a:p>
          <a:p>
            <a:pPr lvl="1" indent="-276225" algn="just">
              <a:spcBef>
                <a:spcPts val="500"/>
              </a:spcBef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Binary search algorithms</a:t>
            </a:r>
          </a:p>
          <a:p>
            <a:pPr lvl="1" indent="-276225" algn="just">
              <a:spcBef>
                <a:spcPts val="500"/>
              </a:spcBef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Decision logic implementation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i="1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96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dirty="0" smtClean="0"/>
              <a:t>Trees in Python</a:t>
            </a:r>
            <a:endParaRPr lang="en-GB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9029700" cy="4906964"/>
          </a:xfrm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Trees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are recursive data structures because they are deﬁned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recursively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tree is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either</a:t>
            </a:r>
            <a:endParaRPr lang="en-US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lvl="1"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empty tree, represented by None, or </a:t>
            </a:r>
            <a:endParaRPr lang="en-US" sz="24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lvl="1"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node that contains an object reference and two tree references</a:t>
            </a:r>
            <a:endParaRPr lang="en-GB" sz="2400" i="1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>state diagram for a 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tree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		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(cargo means data part)</a:t>
            </a:r>
          </a:p>
          <a:p>
            <a:pPr algn="just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596737"/>
            <a:ext cx="4000500" cy="27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2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1625</TotalTime>
  <Words>899</Words>
  <Application>Microsoft Office PowerPoint</Application>
  <PresentationFormat>A4 Paper (210x297 mm)</PresentationFormat>
  <Paragraphs>184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DejaVu Sans</vt:lpstr>
      <vt:lpstr>Droid Sans</vt:lpstr>
      <vt:lpstr>Tahoma</vt:lpstr>
      <vt:lpstr>Times New Roman</vt:lpstr>
      <vt:lpstr>1111</vt:lpstr>
      <vt:lpstr>PowerPoint Presentation</vt:lpstr>
      <vt:lpstr>Objectives</vt:lpstr>
      <vt:lpstr>Contents</vt:lpstr>
      <vt:lpstr>Trees </vt:lpstr>
      <vt:lpstr>Tree Data Structures</vt:lpstr>
      <vt:lpstr>Tree Terminology</vt:lpstr>
      <vt:lpstr>Example of a Tree</vt:lpstr>
      <vt:lpstr>Binary Trees</vt:lpstr>
      <vt:lpstr>Trees in Python</vt:lpstr>
      <vt:lpstr>Building Trees</vt:lpstr>
      <vt:lpstr>Building Trees contd.</vt:lpstr>
      <vt:lpstr>Traversing Trees</vt:lpstr>
      <vt:lpstr>Expression Trees</vt:lpstr>
      <vt:lpstr>Tree Traversals </vt:lpstr>
      <vt:lpstr>Preorder Traversal</vt:lpstr>
      <vt:lpstr>Preorder Traversal – Python Code</vt:lpstr>
      <vt:lpstr>Postorder Traversal</vt:lpstr>
      <vt:lpstr>Inorder Traversal</vt:lpstr>
      <vt:lpstr>Traversal -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Ami Rai E</cp:lastModifiedBy>
  <cp:revision>428</cp:revision>
  <dcterms:created xsi:type="dcterms:W3CDTF">2006-08-16T00:00:00Z</dcterms:created>
  <dcterms:modified xsi:type="dcterms:W3CDTF">2018-08-11T05:02:48Z</dcterms:modified>
</cp:coreProperties>
</file>