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64" r:id="rId2"/>
    <p:sldId id="281" r:id="rId3"/>
    <p:sldId id="282" r:id="rId4"/>
    <p:sldId id="365" r:id="rId5"/>
    <p:sldId id="366" r:id="rId6"/>
    <p:sldId id="332" r:id="rId7"/>
    <p:sldId id="367" r:id="rId8"/>
    <p:sldId id="368" r:id="rId9"/>
    <p:sldId id="334" r:id="rId10"/>
    <p:sldId id="336" r:id="rId11"/>
    <p:sldId id="371" r:id="rId12"/>
    <p:sldId id="335" r:id="rId13"/>
    <p:sldId id="370" r:id="rId14"/>
    <p:sldId id="333" r:id="rId15"/>
    <p:sldId id="372" r:id="rId16"/>
    <p:sldId id="338" r:id="rId17"/>
    <p:sldId id="340" r:id="rId18"/>
    <p:sldId id="341" r:id="rId19"/>
    <p:sldId id="342" r:id="rId20"/>
    <p:sldId id="343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3" r:id="rId29"/>
    <p:sldId id="354" r:id="rId30"/>
    <p:sldId id="356" r:id="rId31"/>
    <p:sldId id="355" r:id="rId32"/>
    <p:sldId id="358" r:id="rId33"/>
    <p:sldId id="359" r:id="rId34"/>
    <p:sldId id="360" r:id="rId35"/>
    <p:sldId id="362" r:id="rId36"/>
    <p:sldId id="363" r:id="rId37"/>
    <p:sldId id="361" r:id="rId38"/>
    <p:sldId id="327" r:id="rId39"/>
    <p:sldId id="35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4363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04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190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72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4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911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8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1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289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6114" y="2094884"/>
            <a:ext cx="5819775" cy="27605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Algorithm </a:t>
            </a:r>
            <a:r>
              <a:rPr lang="en-US" sz="32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Design </a:t>
            </a:r>
            <a:r>
              <a:rPr lang="en-US" sz="3200" dirty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A</a:t>
            </a:r>
            <a:r>
              <a:rPr lang="en-US" sz="32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pproaches</a:t>
            </a:r>
            <a:endParaRPr lang="en-US" sz="3200" dirty="0" smtClean="0">
              <a:solidFill>
                <a:srgbClr val="0000CC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sz="1300" dirty="0" smtClean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300" dirty="0" smtClean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sz="1300" dirty="0">
                <a:solidFill>
                  <a:srgbClr val="0000CC"/>
                </a:solidFill>
                <a:cs typeface="Times New Roman" pitchFamily="18" charset="0"/>
              </a:rPr>
              <a:t>. Tech. 2018</a:t>
            </a:r>
            <a:endParaRPr lang="en-US" sz="3575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625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1625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1625" dirty="0">
                <a:cs typeface="Times New Roman" pitchFamily="18" charset="0"/>
              </a:rPr>
              <a:t>Chaitra S</a:t>
            </a:r>
          </a:p>
          <a:p>
            <a:pPr algn="ctr"/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138" dirty="0"/>
              <a:t>Department of Computer Science and Engineering</a:t>
            </a:r>
          </a:p>
          <a:p>
            <a:pPr algn="ctr"/>
            <a:r>
              <a:rPr lang="en-US" sz="1138" dirty="0"/>
              <a:t>Faculty of Engineering and Technology</a:t>
            </a:r>
          </a:p>
          <a:p>
            <a:pPr algn="ctr"/>
            <a:r>
              <a:rPr lang="en-US" sz="1138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6190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Problem: Mathematical definition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Mathematical Definition:   </a:t>
            </a:r>
          </a:p>
          <a:p>
            <a:r>
              <a:rPr lang="en-IN" dirty="0"/>
              <a:t>n coins:  P = {p1, p2, p3, …, </a:t>
            </a:r>
            <a:r>
              <a:rPr lang="en-IN" dirty="0" err="1"/>
              <a:t>pn</a:t>
            </a:r>
            <a:r>
              <a:rPr lang="en-IN" dirty="0"/>
              <a:t>} with value D = {d1, d2, d3, …, </a:t>
            </a:r>
            <a:r>
              <a:rPr lang="en-IN" dirty="0" err="1"/>
              <a:t>dn</a:t>
            </a:r>
            <a:r>
              <a:rPr lang="en-IN" dirty="0"/>
              <a:t>} </a:t>
            </a:r>
          </a:p>
          <a:p>
            <a:r>
              <a:rPr lang="en-IN" dirty="0" smtClean="0"/>
              <a:t>can </a:t>
            </a:r>
            <a:r>
              <a:rPr lang="en-IN" dirty="0"/>
              <a:t>have repetition (two dimes, three pennies) </a:t>
            </a:r>
          </a:p>
          <a:p>
            <a:r>
              <a:rPr lang="en-IN" dirty="0" smtClean="0"/>
              <a:t>S </a:t>
            </a:r>
            <a:r>
              <a:rPr lang="en-IN" dirty="0"/>
              <a:t>is a subset of </a:t>
            </a:r>
            <a:r>
              <a:rPr lang="en-IN" dirty="0" smtClean="0"/>
              <a:t>P, </a:t>
            </a:r>
            <a:r>
              <a:rPr lang="en-IN" dirty="0"/>
              <a:t>S ⊆ P, such that </a:t>
            </a:r>
            <a:r>
              <a:rPr lang="en-IN" dirty="0" err="1"/>
              <a:t>si</a:t>
            </a:r>
            <a:r>
              <a:rPr lang="en-IN" dirty="0"/>
              <a:t> = 1 if pi ∈ S, </a:t>
            </a:r>
            <a:r>
              <a:rPr lang="en-IN" dirty="0" err="1"/>
              <a:t>si</a:t>
            </a:r>
            <a:r>
              <a:rPr lang="en-IN" dirty="0"/>
              <a:t> = 0 if pi ∉ S </a:t>
            </a:r>
          </a:p>
          <a:p>
            <a:r>
              <a:rPr lang="en-IN" dirty="0"/>
              <a:t>A:  sum to be returned </a:t>
            </a:r>
          </a:p>
          <a:p>
            <a:r>
              <a:rPr lang="en-IN" dirty="0"/>
              <a:t>Goal:  minimize </a:t>
            </a:r>
            <a:r>
              <a:rPr lang="en-IN" dirty="0" err="1"/>
              <a:t>Σsi</a:t>
            </a:r>
            <a:r>
              <a:rPr lang="en-IN" dirty="0"/>
              <a:t>, such that </a:t>
            </a:r>
            <a:r>
              <a:rPr lang="en-IN" dirty="0" err="1"/>
              <a:t>Σdi</a:t>
            </a:r>
            <a:r>
              <a:rPr lang="en-IN" dirty="0"/>
              <a:t> = 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1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</a:t>
            </a:r>
            <a:r>
              <a:rPr lang="en-GB" dirty="0" smtClean="0"/>
              <a:t>Making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9" y="1417638"/>
            <a:ext cx="10568066" cy="796917"/>
          </a:xfrm>
        </p:spPr>
        <p:txBody>
          <a:bodyPr/>
          <a:lstStyle/>
          <a:p>
            <a:pPr marL="357188" indent="-357188"/>
            <a:r>
              <a:rPr lang="en-IN" dirty="0">
                <a:cs typeface="Times New Roman" pitchFamily="18" charset="0"/>
              </a:rPr>
              <a:t>How should a payment counter make change using the least number of notes/coins?</a:t>
            </a:r>
          </a:p>
          <a:p>
            <a:pPr marL="357188" indent="-357188">
              <a:buNone/>
            </a:pPr>
            <a:endParaRPr lang="en-IN" dirty="0"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5538" y="2357430"/>
            <a:ext cx="3571900" cy="3857652"/>
          </a:xfrm>
          <a:prstGeom prst="rect">
            <a:avLst/>
          </a:prstGeom>
        </p:spPr>
        <p:txBody>
          <a:bodyPr/>
          <a:lstStyle/>
          <a:p>
            <a:pPr marL="357188" indent="-357188" algn="just">
              <a:spcBef>
                <a:spcPct val="20000"/>
              </a:spcBef>
            </a:pPr>
            <a:r>
              <a:rPr lang="en-IN" sz="2400" dirty="0">
                <a:cs typeface="Times New Roman" pitchFamily="18" charset="0"/>
              </a:rPr>
              <a:t>To make Rs. 488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IN" sz="2400" dirty="0">
              <a:cs typeface="Times New Roman" pitchFamily="18" charset="0"/>
            </a:endParaRP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4 x  100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50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20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10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  5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  2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  1 </a:t>
            </a:r>
          </a:p>
        </p:txBody>
      </p:sp>
    </p:spTree>
    <p:extLst>
      <p:ext uri="{BB962C8B-B14F-4D97-AF65-F5344CB8AC3E}">
        <p14:creationId xmlns:p14="http://schemas.microsoft.com/office/powerpoint/2010/main" val="30765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</a:t>
            </a:r>
            <a:r>
              <a:rPr lang="en-US" dirty="0" smtClean="0"/>
              <a:t>Force </a:t>
            </a:r>
            <a:r>
              <a:rPr lang="en-GB" dirty="0"/>
              <a:t>A</a:t>
            </a:r>
            <a:r>
              <a:rPr lang="en-GB" dirty="0" smtClean="0"/>
              <a:t>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Try all subsets of </a:t>
            </a:r>
            <a:r>
              <a:rPr lang="en-IN" dirty="0" smtClean="0"/>
              <a:t>P</a:t>
            </a:r>
          </a:p>
          <a:p>
            <a:pPr lvl="1"/>
            <a:r>
              <a:rPr lang="en-IN" dirty="0" smtClean="0"/>
              <a:t>since </a:t>
            </a:r>
            <a:r>
              <a:rPr lang="en-IN" dirty="0"/>
              <a:t>there are n coins, there are 2n possible subsets </a:t>
            </a:r>
          </a:p>
          <a:p>
            <a:r>
              <a:rPr lang="en-IN" dirty="0" err="1" smtClean="0"/>
              <a:t>Eenumerate</a:t>
            </a:r>
            <a:r>
              <a:rPr lang="en-IN" dirty="0" smtClean="0"/>
              <a:t> </a:t>
            </a:r>
            <a:r>
              <a:rPr lang="en-IN" dirty="0"/>
              <a:t>all possible subsets </a:t>
            </a:r>
          </a:p>
          <a:p>
            <a:r>
              <a:rPr lang="en-IN" dirty="0" smtClean="0"/>
              <a:t>Check </a:t>
            </a:r>
            <a:r>
              <a:rPr lang="en-IN" dirty="0"/>
              <a:t>if a subset equals A called ‘feasible solution’ set, O( n) </a:t>
            </a:r>
          </a:p>
          <a:p>
            <a:r>
              <a:rPr lang="en-IN" dirty="0" smtClean="0"/>
              <a:t>Pick </a:t>
            </a:r>
            <a:r>
              <a:rPr lang="en-IN" dirty="0"/>
              <a:t>subset that minimizes </a:t>
            </a:r>
            <a:r>
              <a:rPr lang="en-IN" dirty="0" err="1"/>
              <a:t>Σsi</a:t>
            </a:r>
            <a:r>
              <a:rPr lang="en-IN" dirty="0"/>
              <a:t> called ‘objective function’ O( 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9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Brute Force Approach?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44184"/>
            <a:ext cx="10857875" cy="4828022"/>
          </a:xfrm>
        </p:spPr>
        <p:txBody>
          <a:bodyPr/>
          <a:lstStyle/>
          <a:p>
            <a:pPr marL="357188" indent="-357188"/>
            <a:r>
              <a:rPr lang="en-IN" dirty="0">
                <a:cs typeface="Times New Roman" pitchFamily="18" charset="0"/>
              </a:rPr>
              <a:t>Brute Force is the worst algorithm for any problem</a:t>
            </a:r>
          </a:p>
          <a:p>
            <a:pPr marL="357188" indent="-357188"/>
            <a:endParaRPr lang="en-IN" dirty="0">
              <a:cs typeface="Times New Roman" pitchFamily="18" charset="0"/>
            </a:endParaRPr>
          </a:p>
          <a:p>
            <a:pPr marL="357188" indent="-357188"/>
            <a:r>
              <a:rPr lang="en-IN" dirty="0">
                <a:cs typeface="Times New Roman" pitchFamily="18" charset="0"/>
              </a:rPr>
              <a:t>Then, why study it?</a:t>
            </a:r>
          </a:p>
          <a:p>
            <a:pPr marL="757238" lvl="1" indent="-357188"/>
            <a:r>
              <a:rPr lang="en-IN" dirty="0">
                <a:cs typeface="Times New Roman" pitchFamily="18" charset="0"/>
              </a:rPr>
              <a:t>Applicable to almost all problems</a:t>
            </a:r>
          </a:p>
          <a:p>
            <a:pPr marL="757238" lvl="1" indent="-357188"/>
            <a:r>
              <a:rPr lang="en-IN" dirty="0">
                <a:cs typeface="Times New Roman" pitchFamily="18" charset="0"/>
              </a:rPr>
              <a:t>It leads to simple algorithms</a:t>
            </a:r>
          </a:p>
          <a:p>
            <a:pPr marL="757238" lvl="1" indent="-357188"/>
            <a:r>
              <a:rPr lang="en-IN" dirty="0">
                <a:cs typeface="Times New Roman" pitchFamily="18" charset="0"/>
              </a:rPr>
              <a:t>It is a good starting point for developing more efficient algorithms</a:t>
            </a:r>
          </a:p>
          <a:p>
            <a:pPr marL="357188" indent="-357188"/>
            <a:r>
              <a:rPr lang="en-IN" dirty="0" smtClean="0">
                <a:cs typeface="Times New Roman" pitchFamily="18" charset="0"/>
              </a:rPr>
              <a:t>It </a:t>
            </a:r>
            <a:r>
              <a:rPr lang="en-IN" dirty="0">
                <a:cs typeface="Times New Roman" pitchFamily="18" charset="0"/>
              </a:rPr>
              <a:t>is the standard algorithm for several problems</a:t>
            </a:r>
          </a:p>
          <a:p>
            <a:pPr marL="757238" lvl="1" indent="-357188"/>
            <a:r>
              <a:rPr lang="en-IN" dirty="0">
                <a:cs typeface="Times New Roman" pitchFamily="18" charset="0"/>
              </a:rPr>
              <a:t>Exhaustive Search</a:t>
            </a:r>
          </a:p>
          <a:p>
            <a:pPr marL="757238" lvl="1" indent="-357188"/>
            <a:r>
              <a:rPr lang="en-IN" dirty="0">
                <a:cs typeface="Times New Roman" pitchFamily="18" charset="0"/>
              </a:rPr>
              <a:t>Graph Traversal</a:t>
            </a:r>
          </a:p>
          <a:p>
            <a:pPr marL="757238" lvl="1" indent="-357188"/>
            <a:endParaRPr lang="en-IN" sz="2400" dirty="0">
              <a:cs typeface="Times New Roman" pitchFamily="18" charset="0"/>
            </a:endParaRPr>
          </a:p>
          <a:p>
            <a:pPr marL="357188" indent="-357188"/>
            <a:r>
              <a:rPr lang="en-IN" dirty="0">
                <a:cs typeface="Times New Roman" pitchFamily="18" charset="0"/>
              </a:rPr>
              <a:t>Caution</a:t>
            </a:r>
          </a:p>
          <a:p>
            <a:pPr marL="757238" lvl="1" indent="-357188"/>
            <a:r>
              <a:rPr lang="en-IN" dirty="0">
                <a:cs typeface="Times New Roman" pitchFamily="18" charset="0"/>
              </a:rPr>
              <a:t>Brute force algorithms can be unreasonably slow</a:t>
            </a:r>
          </a:p>
          <a:p>
            <a:pPr marL="757238" lvl="1" indent="-357188"/>
            <a:r>
              <a:rPr lang="en-IN" dirty="0">
                <a:cs typeface="Times New Roman" pitchFamily="18" charset="0"/>
              </a:rPr>
              <a:t>E.g., Recursive Fibonacci sequence computation</a:t>
            </a:r>
          </a:p>
        </p:txBody>
      </p:sp>
    </p:spTree>
    <p:extLst>
      <p:ext uri="{BB962C8B-B14F-4D97-AF65-F5344CB8AC3E}">
        <p14:creationId xmlns:p14="http://schemas.microsoft.com/office/powerpoint/2010/main" val="32636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Greedy </a:t>
            </a:r>
            <a:r>
              <a:rPr lang="en-IN" dirty="0"/>
              <a:t>A</a:t>
            </a:r>
            <a:r>
              <a:rPr lang="en-IN" dirty="0" smtClean="0"/>
              <a:t>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IN" dirty="0"/>
              <a:t>Algorithm that makes sequence of decisions, and never reconsiders decisions that have been made </a:t>
            </a:r>
          </a:p>
          <a:p>
            <a:pPr marL="457200" indent="-457200"/>
            <a:r>
              <a:rPr lang="en-IN" dirty="0"/>
              <a:t>May run significantly faster than brute-force </a:t>
            </a:r>
          </a:p>
          <a:p>
            <a:pPr marL="457200" indent="-457200"/>
            <a:r>
              <a:rPr lang="en-IN" dirty="0"/>
              <a:t>May not lead to correct/optimal </a:t>
            </a:r>
            <a:r>
              <a:rPr lang="en-IN" dirty="0" smtClean="0"/>
              <a:t>solution</a:t>
            </a:r>
          </a:p>
          <a:p>
            <a:pPr marL="457200" indent="-457200"/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Chang Making</a:t>
            </a:r>
          </a:p>
          <a:p>
            <a:pPr marL="285750" indent="-285750"/>
            <a:r>
              <a:rPr lang="en-IN" dirty="0"/>
              <a:t>Go from largest to smallest denomination – Return largest coin pi from P, such that di ≤ A –A = A – di –Find next largest coin …</a:t>
            </a:r>
          </a:p>
          <a:p>
            <a:pPr marL="285750" indent="-285750"/>
            <a:r>
              <a:rPr lang="en-IN" dirty="0"/>
              <a:t>If money is sorted (by value), then algorithm is O(n)</a:t>
            </a:r>
          </a:p>
          <a:p>
            <a:pPr marL="457200" indent="-457200"/>
            <a:endParaRPr lang="en-IN" dirty="0" smtClean="0"/>
          </a:p>
          <a:p>
            <a:pPr marL="457200" indent="-457200"/>
            <a:endParaRPr lang="en-IN" dirty="0"/>
          </a:p>
          <a:p>
            <a:pPr marL="457200" indent="-45720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7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Change Making </a:t>
            </a:r>
            <a:r>
              <a:rPr lang="en-GB" sz="4400" dirty="0" smtClean="0"/>
              <a:t>– Example</a:t>
            </a:r>
            <a:endParaRPr lang="en-GB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4144"/>
            <a:ext cx="10692984" cy="910411"/>
          </a:xfrm>
        </p:spPr>
        <p:txBody>
          <a:bodyPr/>
          <a:lstStyle/>
          <a:p>
            <a:pPr marL="357188" indent="-357188"/>
            <a:r>
              <a:rPr lang="en-IN" dirty="0">
                <a:cs typeface="Times New Roman" pitchFamily="18" charset="0"/>
              </a:rPr>
              <a:t>How should a payment counter make change using the least number of notes/coins?</a:t>
            </a:r>
          </a:p>
          <a:p>
            <a:pPr marL="357188" indent="-357188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66910" y="2357430"/>
            <a:ext cx="3571900" cy="3857652"/>
          </a:xfrm>
          <a:prstGeom prst="rect">
            <a:avLst/>
          </a:prstGeom>
        </p:spPr>
        <p:txBody>
          <a:bodyPr/>
          <a:lstStyle/>
          <a:p>
            <a:pPr marL="357188" indent="-357188" algn="just">
              <a:spcBef>
                <a:spcPct val="20000"/>
              </a:spcBef>
            </a:pPr>
            <a:r>
              <a:rPr lang="en-IN" sz="2400" dirty="0">
                <a:cs typeface="Times New Roman" pitchFamily="18" charset="0"/>
              </a:rPr>
              <a:t>To make Rs. 488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IN" sz="2400" dirty="0">
              <a:cs typeface="Times New Roman" pitchFamily="18" charset="0"/>
            </a:endParaRP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4 x  100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50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20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10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  5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  2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  1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03289" y="2357430"/>
            <a:ext cx="3571900" cy="3857652"/>
          </a:xfrm>
          <a:prstGeom prst="rect">
            <a:avLst/>
          </a:prstGeom>
        </p:spPr>
        <p:txBody>
          <a:bodyPr/>
          <a:lstStyle/>
          <a:p>
            <a:pPr marL="357188" indent="-357188" algn="just">
              <a:spcBef>
                <a:spcPct val="20000"/>
              </a:spcBef>
            </a:pPr>
            <a:r>
              <a:rPr lang="en-IN" sz="2400" dirty="0">
                <a:cs typeface="Times New Roman" pitchFamily="18" charset="0"/>
              </a:rPr>
              <a:t>If 20 notes are not available?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IN" sz="2400" dirty="0">
              <a:cs typeface="Times New Roman" pitchFamily="18" charset="0"/>
            </a:endParaRP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4 x  100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50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3 x    10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  5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  2</a:t>
            </a:r>
          </a:p>
          <a:p>
            <a:pPr marL="357188" indent="-357188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itchFamily="18" charset="0"/>
              </a:rPr>
              <a:t>1 x      1 </a:t>
            </a:r>
          </a:p>
        </p:txBody>
      </p:sp>
    </p:spTree>
    <p:extLst>
      <p:ext uri="{BB962C8B-B14F-4D97-AF65-F5344CB8AC3E}">
        <p14:creationId xmlns:p14="http://schemas.microsoft.com/office/powerpoint/2010/main" val="18698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Brute Force and Greedy Approaches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Brute-force</a:t>
            </a:r>
            <a:r>
              <a:rPr lang="en-IN" dirty="0"/>
              <a:t>: </a:t>
            </a:r>
          </a:p>
          <a:p>
            <a:pPr lvl="1"/>
            <a:r>
              <a:rPr lang="en-IN" dirty="0" smtClean="0"/>
              <a:t>solve </a:t>
            </a:r>
            <a:r>
              <a:rPr lang="en-IN" dirty="0"/>
              <a:t>problem in simplest way</a:t>
            </a:r>
          </a:p>
          <a:p>
            <a:pPr lvl="1"/>
            <a:r>
              <a:rPr lang="en-IN" dirty="0" smtClean="0"/>
              <a:t>generate </a:t>
            </a:r>
            <a:r>
              <a:rPr lang="en-IN" dirty="0"/>
              <a:t>entire solution set, pick best</a:t>
            </a:r>
          </a:p>
          <a:p>
            <a:pPr lvl="1"/>
            <a:r>
              <a:rPr lang="en-IN" dirty="0" smtClean="0"/>
              <a:t>will </a:t>
            </a:r>
            <a:r>
              <a:rPr lang="en-IN" dirty="0"/>
              <a:t>give optimal solution with (typically) poor efficiency </a:t>
            </a:r>
          </a:p>
          <a:p>
            <a:endParaRPr lang="en-IN" dirty="0" smtClean="0"/>
          </a:p>
          <a:p>
            <a:r>
              <a:rPr lang="en-IN" dirty="0" smtClean="0"/>
              <a:t>Greedy</a:t>
            </a:r>
            <a:r>
              <a:rPr lang="en-IN" dirty="0"/>
              <a:t>:  </a:t>
            </a:r>
          </a:p>
          <a:p>
            <a:pPr lvl="1"/>
            <a:r>
              <a:rPr lang="en-IN" dirty="0" smtClean="0"/>
              <a:t>make </a:t>
            </a:r>
            <a:r>
              <a:rPr lang="en-IN" dirty="0"/>
              <a:t>local, best decision, and don’t look back </a:t>
            </a:r>
          </a:p>
          <a:p>
            <a:pPr lvl="1"/>
            <a:r>
              <a:rPr lang="en-IN" dirty="0" smtClean="0"/>
              <a:t>may </a:t>
            </a:r>
            <a:r>
              <a:rPr lang="en-IN" dirty="0"/>
              <a:t>give optimal solution with (typically) ‘better’ efficiency </a:t>
            </a:r>
          </a:p>
          <a:p>
            <a:pPr lvl="1"/>
            <a:r>
              <a:rPr lang="en-IN" dirty="0" smtClean="0"/>
              <a:t>depends </a:t>
            </a:r>
            <a:r>
              <a:rPr lang="en-IN" dirty="0"/>
              <a:t>upon ‘greedy-choice property’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304800"/>
            <a:ext cx="8915400" cy="1112838"/>
          </a:xfrm>
        </p:spPr>
        <p:txBody>
          <a:bodyPr/>
          <a:lstStyle/>
          <a:p>
            <a:r>
              <a:rPr lang="en-US" sz="4400" dirty="0"/>
              <a:t>Divide and Conquer Approach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79489" y="1417638"/>
            <a:ext cx="10628026" cy="4708526"/>
          </a:xfrm>
        </p:spPr>
        <p:txBody>
          <a:bodyPr/>
          <a:lstStyle/>
          <a:p>
            <a:pPr marL="457200" indent="-457200"/>
            <a:r>
              <a:rPr lang="en-GB" b="1" dirty="0" smtClean="0">
                <a:latin typeface="Calibri" pitchFamily="34" charset="0"/>
                <a:cs typeface="Times New Roman" pitchFamily="18" charset="0"/>
              </a:rPr>
              <a:t>Divide </a:t>
            </a:r>
            <a:r>
              <a:rPr lang="en-GB" b="1" dirty="0">
                <a:latin typeface="Calibri" pitchFamily="34" charset="0"/>
                <a:cs typeface="Times New Roman" pitchFamily="18" charset="0"/>
              </a:rPr>
              <a:t>Phase</a:t>
            </a:r>
          </a:p>
          <a:p>
            <a:pPr marL="857250" lvl="1" indent="-457200"/>
            <a:r>
              <a:rPr lang="en-GB" sz="2400" dirty="0">
                <a:latin typeface="Calibri" pitchFamily="34" charset="0"/>
                <a:cs typeface="Times New Roman" pitchFamily="18" charset="0"/>
              </a:rPr>
              <a:t>Divide the problem into roughly equal sized sub-problems</a:t>
            </a:r>
          </a:p>
          <a:p>
            <a:pPr marL="857250" lvl="1" indent="-457200"/>
            <a:r>
              <a:rPr lang="en-GB" sz="2400" dirty="0">
                <a:latin typeface="Calibri" pitchFamily="34" charset="0"/>
                <a:cs typeface="Times New Roman" pitchFamily="18" charset="0"/>
              </a:rPr>
              <a:t>Recursively, down to the smallest size</a:t>
            </a:r>
          </a:p>
          <a:p>
            <a:pPr marL="457200" indent="-457200"/>
            <a:endParaRPr lang="en-GB" b="1" dirty="0" smtClean="0">
              <a:latin typeface="Calibri" pitchFamily="34" charset="0"/>
              <a:cs typeface="Times New Roman" pitchFamily="18" charset="0"/>
            </a:endParaRPr>
          </a:p>
          <a:p>
            <a:pPr marL="457200" indent="-457200"/>
            <a:r>
              <a:rPr lang="en-GB" b="1" dirty="0" smtClean="0">
                <a:latin typeface="Calibri" pitchFamily="34" charset="0"/>
                <a:cs typeface="Times New Roman" pitchFamily="18" charset="0"/>
              </a:rPr>
              <a:t>Conquer </a:t>
            </a:r>
            <a:r>
              <a:rPr lang="en-GB" b="1" dirty="0">
                <a:latin typeface="Calibri" pitchFamily="34" charset="0"/>
                <a:cs typeface="Times New Roman" pitchFamily="18" charset="0"/>
              </a:rPr>
              <a:t>Phase</a:t>
            </a:r>
          </a:p>
          <a:p>
            <a:pPr marL="857250" lvl="1" indent="-457200"/>
            <a:r>
              <a:rPr lang="en-GB" sz="2400" dirty="0">
                <a:latin typeface="Calibri" pitchFamily="34" charset="0"/>
                <a:cs typeface="Times New Roman" pitchFamily="18" charset="0"/>
              </a:rPr>
              <a:t>Solve the sub-problems independently</a:t>
            </a:r>
          </a:p>
          <a:p>
            <a:pPr marL="857250" lvl="1" indent="-457200"/>
            <a:r>
              <a:rPr lang="en-GB" sz="2400" dirty="0">
                <a:latin typeface="Calibri" pitchFamily="34" charset="0"/>
                <a:cs typeface="Times New Roman" pitchFamily="18" charset="0"/>
              </a:rPr>
              <a:t>Merge the </a:t>
            </a: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solutions</a:t>
            </a:r>
          </a:p>
          <a:p>
            <a:pPr marL="457200" indent="-457200">
              <a:buNone/>
            </a:pPr>
            <a:endParaRPr lang="en-GB" dirty="0">
              <a:latin typeface="Calibri" pitchFamily="34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GB" b="1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24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304800"/>
            <a:ext cx="8915400" cy="1112838"/>
          </a:xfrm>
        </p:spPr>
        <p:txBody>
          <a:bodyPr/>
          <a:lstStyle/>
          <a:p>
            <a:r>
              <a:rPr lang="en-US" sz="4400" dirty="0"/>
              <a:t>Merge Sort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638300" y="1219201"/>
            <a:ext cx="8915400" cy="4906964"/>
          </a:xfrm>
        </p:spPr>
        <p:txBody>
          <a:bodyPr/>
          <a:lstStyle/>
          <a:p>
            <a:pPr marL="457200" indent="-457200">
              <a:buNone/>
            </a:pPr>
            <a:endParaRPr lang="en-GB" dirty="0">
              <a:latin typeface="Calibri" pitchFamily="34" charset="0"/>
              <a:cs typeface="Times New Roman" pitchFamily="18" charset="0"/>
            </a:endParaRPr>
          </a:p>
          <a:p>
            <a:pPr marL="457200" indent="-457200"/>
            <a:endParaRPr lang="en-GB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GB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5" name="Picture 4" descr="mergeSort.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63" y="1214422"/>
            <a:ext cx="6934133" cy="5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75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304800"/>
            <a:ext cx="8915400" cy="1112838"/>
          </a:xfrm>
        </p:spPr>
        <p:txBody>
          <a:bodyPr/>
          <a:lstStyle/>
          <a:p>
            <a:r>
              <a:rPr lang="en-GB" sz="4400" dirty="0"/>
              <a:t>Merge Algorithm</a:t>
            </a:r>
            <a:endParaRPr lang="en-US" sz="4400" dirty="0"/>
          </a:p>
        </p:txBody>
      </p:sp>
      <p:pic>
        <p:nvPicPr>
          <p:cNvPr id="4" name="Picture 3" descr="mergingP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8" y="1500174"/>
            <a:ext cx="7453330" cy="41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70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Identify 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practice 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of Brute force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approach</a:t>
            </a:r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Identify the practice of 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Greedy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approach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Explain </a:t>
            </a:r>
            <a:r>
              <a:rPr lang="en-GB" sz="2400" dirty="0">
                <a:latin typeface="Calibri" pitchFamily="34" charset="0"/>
                <a:cs typeface="Times New Roman" pitchFamily="18" charset="0"/>
              </a:rPr>
              <a:t>divide and conquer approach to algorithm </a:t>
            </a: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design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Explain </a:t>
            </a:r>
            <a:r>
              <a:rPr lang="en-GB" sz="2400" dirty="0">
                <a:latin typeface="Calibri" pitchFamily="34" charset="0"/>
                <a:cs typeface="Times New Roman" pitchFamily="18" charset="0"/>
              </a:rPr>
              <a:t>reduce and conquer approach to solving problems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Understand Backtracking and Dynamic programming</a:t>
            </a:r>
            <a:endParaRPr lang="en-US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304800"/>
            <a:ext cx="8915400" cy="1112838"/>
          </a:xfrm>
        </p:spPr>
        <p:txBody>
          <a:bodyPr/>
          <a:lstStyle/>
          <a:p>
            <a:r>
              <a:rPr lang="en-GB" sz="4400" dirty="0"/>
              <a:t>Merge Sort Algorithm</a:t>
            </a:r>
            <a:endParaRPr lang="en-US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04538" y="1417638"/>
            <a:ext cx="10852878" cy="4708527"/>
          </a:xfrm>
        </p:spPr>
        <p:txBody>
          <a:bodyPr/>
          <a:lstStyle/>
          <a:p>
            <a:pPr algn="just"/>
            <a:r>
              <a:rPr lang="en-US" dirty="0" smtClean="0">
                <a:latin typeface="Calibri" pitchFamily="34" charset="0"/>
                <a:cs typeface="Times New Roman" pitchFamily="18" charset="0"/>
              </a:rPr>
              <a:t>Divide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the array into two equal parts</a:t>
            </a:r>
          </a:p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Recursively merge sort the left part of the array</a:t>
            </a:r>
          </a:p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Recursively merge sort the right part of the array</a:t>
            </a:r>
          </a:p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Merge the sorted left and the right part into a single sorted vector using </a:t>
            </a:r>
            <a:r>
              <a:rPr lang="en-US" b="1" dirty="0">
                <a:latin typeface="Calibri" pitchFamily="34" charset="0"/>
                <a:cs typeface="Times New Roman" pitchFamily="18" charset="0"/>
              </a:rPr>
              <a:t>Merge Algorithm</a:t>
            </a:r>
          </a:p>
          <a:p>
            <a:pPr marL="457200" indent="-457200">
              <a:buNone/>
            </a:pP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algn="just">
              <a:buNone/>
            </a:pPr>
            <a:endParaRPr lang="en-US" b="1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GB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4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Reduce and Conquer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89" y="1417638"/>
            <a:ext cx="10802911" cy="4654568"/>
          </a:xfrm>
        </p:spPr>
        <p:txBody>
          <a:bodyPr/>
          <a:lstStyle/>
          <a:p>
            <a:pPr marL="357188" indent="-357188"/>
            <a:r>
              <a:rPr lang="en-IN" b="1" dirty="0" smtClean="0">
                <a:latin typeface="Calibri" pitchFamily="34" charset="0"/>
                <a:cs typeface="Times New Roman" pitchFamily="18" charset="0"/>
              </a:rPr>
              <a:t>Divide </a:t>
            </a:r>
            <a:r>
              <a:rPr lang="en-IN" dirty="0">
                <a:latin typeface="Calibri" pitchFamily="34" charset="0"/>
                <a:cs typeface="Times New Roman" pitchFamily="18" charset="0"/>
              </a:rPr>
              <a:t>into sub-problems</a:t>
            </a:r>
          </a:p>
          <a:p>
            <a:pPr marL="357188" indent="-357188"/>
            <a:r>
              <a:rPr lang="en-IN" b="1" dirty="0">
                <a:latin typeface="Calibri" pitchFamily="34" charset="0"/>
                <a:cs typeface="Times New Roman" pitchFamily="18" charset="0"/>
              </a:rPr>
              <a:t>Conquer</a:t>
            </a:r>
            <a:endParaRPr lang="en-IN" dirty="0">
              <a:latin typeface="Calibri" pitchFamily="34" charset="0"/>
              <a:cs typeface="Times New Roman" pitchFamily="18" charset="0"/>
            </a:endParaRPr>
          </a:p>
          <a:p>
            <a:pPr marL="757238" lvl="1" indent="-357188"/>
            <a:r>
              <a:rPr lang="en-IN" dirty="0">
                <a:latin typeface="Calibri" pitchFamily="34" charset="0"/>
                <a:cs typeface="Times New Roman" pitchFamily="18" charset="0"/>
              </a:rPr>
              <a:t>Decision: Select the sub-problem to be solved</a:t>
            </a:r>
          </a:p>
          <a:p>
            <a:pPr marL="757238" lvl="1" indent="-357188"/>
            <a:r>
              <a:rPr lang="en-IN" dirty="0">
                <a:latin typeface="Calibri" pitchFamily="34" charset="0"/>
                <a:cs typeface="Times New Roman" pitchFamily="18" charset="0"/>
              </a:rPr>
              <a:t>Solve the sub-problem</a:t>
            </a:r>
          </a:p>
          <a:p>
            <a:pPr marL="357188" indent="-357188"/>
            <a:endParaRPr lang="en-IN" dirty="0">
              <a:latin typeface="Calibri" pitchFamily="34" charset="0"/>
              <a:cs typeface="Times New Roman" pitchFamily="18" charset="0"/>
            </a:endParaRPr>
          </a:p>
          <a:p>
            <a:pPr marL="357188" indent="-357188">
              <a:buNone/>
            </a:pPr>
            <a:r>
              <a:rPr lang="en-IN" dirty="0">
                <a:latin typeface="Calibri" pitchFamily="34" charset="0"/>
                <a:cs typeface="Times New Roman" pitchFamily="18" charset="0"/>
              </a:rPr>
              <a:t>Example: Binary Search</a:t>
            </a:r>
          </a:p>
          <a:p>
            <a:pPr marL="357188" indent="-357188"/>
            <a:r>
              <a:rPr lang="en-IN" b="1" dirty="0">
                <a:latin typeface="Calibri" pitchFamily="34" charset="0"/>
                <a:cs typeface="Times New Roman" pitchFamily="18" charset="0"/>
              </a:rPr>
              <a:t>Divide </a:t>
            </a:r>
            <a:r>
              <a:rPr lang="en-IN" dirty="0">
                <a:latin typeface="Calibri" pitchFamily="34" charset="0"/>
                <a:cs typeface="Times New Roman" pitchFamily="18" charset="0"/>
              </a:rPr>
              <a:t>the sorted array into (almost) equal parts</a:t>
            </a:r>
          </a:p>
          <a:p>
            <a:pPr marL="357188" indent="-357188"/>
            <a:r>
              <a:rPr lang="en-IN" b="1" dirty="0">
                <a:latin typeface="Calibri" pitchFamily="34" charset="0"/>
                <a:cs typeface="Times New Roman" pitchFamily="18" charset="0"/>
              </a:rPr>
              <a:t>Conquer</a:t>
            </a:r>
          </a:p>
          <a:p>
            <a:pPr marL="757238" lvl="1" indent="-357188"/>
            <a:r>
              <a:rPr lang="en-IN" dirty="0">
                <a:latin typeface="Calibri" pitchFamily="34" charset="0"/>
                <a:cs typeface="Times New Roman" pitchFamily="18" charset="0"/>
              </a:rPr>
              <a:t>Have we found the item?</a:t>
            </a:r>
          </a:p>
          <a:p>
            <a:pPr marL="757238" lvl="1" indent="-357188"/>
            <a:r>
              <a:rPr lang="en-IN" dirty="0">
                <a:latin typeface="Calibri" pitchFamily="34" charset="0"/>
                <a:cs typeface="Times New Roman" pitchFamily="18" charset="0"/>
              </a:rPr>
              <a:t>If no, choose left or right part of the array to search</a:t>
            </a:r>
          </a:p>
        </p:txBody>
      </p:sp>
    </p:spTree>
    <p:extLst>
      <p:ext uri="{BB962C8B-B14F-4D97-AF65-F5344CB8AC3E}">
        <p14:creationId xmlns:p14="http://schemas.microsoft.com/office/powerpoint/2010/main" val="28993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Binary Search</a:t>
            </a:r>
            <a:endParaRPr lang="en-GB" sz="4400" dirty="0"/>
          </a:p>
        </p:txBody>
      </p:sp>
      <p:pic>
        <p:nvPicPr>
          <p:cNvPr id="4" name="Content Placeholder 3" descr="binarySearchArray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8710" y="2909896"/>
            <a:ext cx="4467225" cy="1733550"/>
          </a:xfrm>
        </p:spPr>
      </p:pic>
      <p:pic>
        <p:nvPicPr>
          <p:cNvPr id="5" name="Picture 4" descr="binarySearchonArray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935" y="1024096"/>
            <a:ext cx="5000659" cy="55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164" y="274638"/>
            <a:ext cx="10208302" cy="1143000"/>
          </a:xfrm>
        </p:spPr>
        <p:txBody>
          <a:bodyPr/>
          <a:lstStyle/>
          <a:p>
            <a:r>
              <a:rPr lang="en-US" sz="4400" dirty="0"/>
              <a:t>Binary </a:t>
            </a:r>
            <a:r>
              <a:rPr lang="en-US" sz="4400" dirty="0" smtClean="0"/>
              <a:t>Search Algorithm</a:t>
            </a:r>
            <a:endParaRPr lang="en-GB" sz="4400" dirty="0"/>
          </a:p>
        </p:txBody>
      </p:sp>
      <p:pic>
        <p:nvPicPr>
          <p:cNvPr id="7" name="Content Placeholder 6" descr="binarySearchonArray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8704" y="1417638"/>
            <a:ext cx="4957891" cy="4797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9421" y="1714489"/>
            <a:ext cx="44158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" pitchFamily="34" charset="0"/>
                <a:cs typeface="Times New Roman" pitchFamily="18" charset="0"/>
              </a:rPr>
              <a:t>Observation:</a:t>
            </a:r>
          </a:p>
          <a:p>
            <a:endParaRPr lang="en-GB" sz="2400" dirty="0">
              <a:latin typeface="Calibri" pitchFamily="34" charset="0"/>
              <a:cs typeface="Times New Roman" pitchFamily="18" charset="0"/>
            </a:endParaRPr>
          </a:p>
          <a:p>
            <a:r>
              <a:rPr lang="en-GB" sz="2400" dirty="0">
                <a:latin typeface="Calibri" pitchFamily="34" charset="0"/>
                <a:cs typeface="Times New Roman" pitchFamily="18" charset="0"/>
              </a:rPr>
              <a:t>At each stage we are solving</a:t>
            </a:r>
          </a:p>
          <a:p>
            <a:r>
              <a:rPr lang="en-GB" sz="2400" b="1" dirty="0">
                <a:latin typeface="Calibri" pitchFamily="34" charset="0"/>
                <a:cs typeface="Times New Roman" pitchFamily="18" charset="0"/>
              </a:rPr>
              <a:t>only one of </a:t>
            </a:r>
            <a:r>
              <a:rPr lang="en-GB" sz="2400" dirty="0">
                <a:latin typeface="Calibri" pitchFamily="34" charset="0"/>
                <a:cs typeface="Times New Roman" pitchFamily="18" charset="0"/>
              </a:rPr>
              <a:t>the sub-problems!</a:t>
            </a:r>
          </a:p>
          <a:p>
            <a:endParaRPr lang="en-GB" sz="2400" dirty="0">
              <a:latin typeface="Calibri" pitchFamily="34" charset="0"/>
              <a:cs typeface="Times New Roman" pitchFamily="18" charset="0"/>
            </a:endParaRPr>
          </a:p>
          <a:p>
            <a:r>
              <a:rPr lang="en-GB" sz="2400" dirty="0">
                <a:latin typeface="Calibri" pitchFamily="34" charset="0"/>
                <a:cs typeface="Times New Roman" pitchFamily="18" charset="0"/>
              </a:rPr>
              <a:t>So, we are conquering by </a:t>
            </a:r>
            <a:r>
              <a:rPr lang="en-GB" sz="2400" b="1" dirty="0">
                <a:latin typeface="Calibri" pitchFamily="34" charset="0"/>
                <a:cs typeface="Times New Roman" pitchFamily="18" charset="0"/>
              </a:rPr>
              <a:t>reducing </a:t>
            </a:r>
            <a:r>
              <a:rPr lang="en-GB" sz="2400" dirty="0">
                <a:latin typeface="Calibri" pitchFamily="34" charset="0"/>
                <a:cs typeface="Times New Roman" pitchFamily="18" charset="0"/>
              </a:rPr>
              <a:t>the problem!</a:t>
            </a:r>
          </a:p>
          <a:p>
            <a:endParaRPr lang="en-GB" sz="2400" dirty="0">
              <a:latin typeface="Calibri" pitchFamily="34" charset="0"/>
              <a:cs typeface="Times New Roman" pitchFamily="18" charset="0"/>
            </a:endParaRPr>
          </a:p>
          <a:p>
            <a:r>
              <a:rPr lang="en-GB" sz="2400" dirty="0">
                <a:latin typeface="Calibri" pitchFamily="34" charset="0"/>
                <a:cs typeface="Times New Roman" pitchFamily="18" charset="0"/>
              </a:rPr>
              <a:t>Complexity?</a:t>
            </a:r>
          </a:p>
          <a:p>
            <a:r>
              <a:rPr lang="en-GB" sz="2400" dirty="0">
                <a:latin typeface="Calibri" pitchFamily="34" charset="0"/>
                <a:cs typeface="Times New Roman" pitchFamily="18" charset="0"/>
              </a:rPr>
              <a:t>= No of decisions/steps </a:t>
            </a:r>
          </a:p>
          <a:p>
            <a:r>
              <a:rPr lang="en-GB" sz="2400" dirty="0">
                <a:latin typeface="Calibri" pitchFamily="34" charset="0"/>
                <a:cs typeface="Times New Roman" pitchFamily="18" charset="0"/>
              </a:rPr>
              <a:t>= log n (How?)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0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</a:t>
            </a:r>
            <a:r>
              <a:rPr lang="en-US" dirty="0" smtClean="0"/>
              <a:t>acktracking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Suppose you have to make a series of </a:t>
            </a:r>
            <a:r>
              <a:rPr lang="en-US" altLang="en-US" i="1" dirty="0"/>
              <a:t>decisions,</a:t>
            </a:r>
            <a:r>
              <a:rPr lang="en-US" altLang="en-US" dirty="0"/>
              <a:t> among various </a:t>
            </a:r>
            <a:r>
              <a:rPr lang="en-US" altLang="en-US" i="1" dirty="0"/>
              <a:t>choices,</a:t>
            </a:r>
            <a:r>
              <a:rPr lang="en-US" altLang="en-US" dirty="0"/>
              <a:t> where</a:t>
            </a:r>
          </a:p>
          <a:p>
            <a:pPr lvl="1"/>
            <a:r>
              <a:rPr lang="en-US" altLang="en-US" dirty="0"/>
              <a:t>You don’t have enough information to know what to choose</a:t>
            </a:r>
          </a:p>
          <a:p>
            <a:pPr lvl="1"/>
            <a:r>
              <a:rPr lang="en-US" altLang="en-US" dirty="0"/>
              <a:t>Each decision leads to a new set of choices</a:t>
            </a:r>
          </a:p>
          <a:p>
            <a:pPr lvl="1"/>
            <a:r>
              <a:rPr lang="en-US" altLang="en-US" dirty="0"/>
              <a:t>Some sequence of choices (possibly more than one) may be a solution to your problem</a:t>
            </a:r>
          </a:p>
          <a:p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 smtClean="0">
                <a:solidFill>
                  <a:schemeClr val="tx2"/>
                </a:solidFill>
              </a:rPr>
              <a:t>Backtracking</a:t>
            </a:r>
            <a:r>
              <a:rPr lang="en-US" altLang="en-US" dirty="0" smtClean="0"/>
              <a:t> </a:t>
            </a:r>
            <a:r>
              <a:rPr lang="en-US" altLang="en-US" dirty="0"/>
              <a:t>is a methodical way of trying out various sequences of decisions, until you find one that “works”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6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Solving a </a:t>
            </a:r>
            <a:r>
              <a:rPr lang="en-US" altLang="en-US" dirty="0" smtClean="0"/>
              <a:t>Maze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Given a maze, find a path from start to finish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At each intersection, you have to decide between three or fewer choices: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Go straight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Go left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Go right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You don’t have enough information to choose correctly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Each </a:t>
            </a:r>
            <a:r>
              <a:rPr lang="en-US" altLang="en-US" dirty="0"/>
              <a:t>choice leads to another set of choices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One or more sequences of choices may (or may not) lead to a solution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Many </a:t>
            </a:r>
            <a:r>
              <a:rPr lang="en-US" altLang="en-US" dirty="0"/>
              <a:t>types of maze problem can be solved with backtracking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4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Coloring a </a:t>
            </a:r>
            <a:r>
              <a:rPr lang="en-US" altLang="en-US" dirty="0" smtClean="0"/>
              <a:t>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wish to color a map with not more than four colors</a:t>
            </a:r>
          </a:p>
          <a:p>
            <a:pPr lvl="1"/>
            <a:r>
              <a:rPr lang="en-US" altLang="en-US" sz="2000" dirty="0"/>
              <a:t>red, yellow, green, blue</a:t>
            </a:r>
          </a:p>
          <a:p>
            <a:r>
              <a:rPr lang="en-US" altLang="en-US" dirty="0"/>
              <a:t>Adjacent countries must be in different colors</a:t>
            </a:r>
          </a:p>
          <a:p>
            <a:r>
              <a:rPr lang="en-US" altLang="en-US" dirty="0"/>
              <a:t>You don’t have enough information to choose colors</a:t>
            </a:r>
          </a:p>
          <a:p>
            <a:r>
              <a:rPr lang="en-US" altLang="en-US" dirty="0"/>
              <a:t>Each choice leads to another set of choices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One </a:t>
            </a:r>
            <a:r>
              <a:rPr lang="en-US" altLang="en-US" dirty="0"/>
              <a:t>or more sequences of choices may (or may not) lead to a solution</a:t>
            </a:r>
          </a:p>
          <a:p>
            <a:r>
              <a:rPr lang="en-US" altLang="en-US" dirty="0"/>
              <a:t>Many coloring problems can be solved with backtracking</a:t>
            </a:r>
          </a:p>
          <a:p>
            <a:endParaRPr lang="en-IN" dirty="0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9240671" y="1728716"/>
            <a:ext cx="2133600" cy="1600200"/>
            <a:chOff x="3552" y="960"/>
            <a:chExt cx="1344" cy="1008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744" y="960"/>
              <a:ext cx="1152" cy="768"/>
            </a:xfrm>
            <a:custGeom>
              <a:avLst/>
              <a:gdLst>
                <a:gd name="T0" fmla="*/ 0 w 1152"/>
                <a:gd name="T1" fmla="*/ 0 h 768"/>
                <a:gd name="T2" fmla="*/ 0 w 1152"/>
                <a:gd name="T3" fmla="*/ 240 h 768"/>
                <a:gd name="T4" fmla="*/ 864 w 1152"/>
                <a:gd name="T5" fmla="*/ 240 h 768"/>
                <a:gd name="T6" fmla="*/ 864 w 1152"/>
                <a:gd name="T7" fmla="*/ 768 h 768"/>
                <a:gd name="T8" fmla="*/ 1152 w 1152"/>
                <a:gd name="T9" fmla="*/ 768 h 768"/>
                <a:gd name="T10" fmla="*/ 1152 w 1152"/>
                <a:gd name="T11" fmla="*/ 0 h 768"/>
                <a:gd name="T12" fmla="*/ 0 w 1152"/>
                <a:gd name="T13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768">
                  <a:moveTo>
                    <a:pt x="0" y="0"/>
                  </a:moveTo>
                  <a:lnTo>
                    <a:pt x="0" y="240"/>
                  </a:lnTo>
                  <a:lnTo>
                    <a:pt x="864" y="240"/>
                  </a:lnTo>
                  <a:lnTo>
                    <a:pt x="864" y="768"/>
                  </a:lnTo>
                  <a:lnTo>
                    <a:pt x="1152" y="768"/>
                  </a:lnTo>
                  <a:lnTo>
                    <a:pt x="1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416" y="1200"/>
              <a:ext cx="192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176" y="1440"/>
              <a:ext cx="432" cy="288"/>
            </a:xfrm>
            <a:custGeom>
              <a:avLst/>
              <a:gdLst>
                <a:gd name="T0" fmla="*/ 432 w 432"/>
                <a:gd name="T1" fmla="*/ 288 h 288"/>
                <a:gd name="T2" fmla="*/ 0 w 432"/>
                <a:gd name="T3" fmla="*/ 288 h 288"/>
                <a:gd name="T4" fmla="*/ 0 w 432"/>
                <a:gd name="T5" fmla="*/ 0 h 288"/>
                <a:gd name="T6" fmla="*/ 96 w 432"/>
                <a:gd name="T7" fmla="*/ 0 h 288"/>
                <a:gd name="T8" fmla="*/ 96 w 432"/>
                <a:gd name="T9" fmla="*/ 96 h 288"/>
                <a:gd name="T10" fmla="*/ 432 w 432"/>
                <a:gd name="T11" fmla="*/ 9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" h="288">
                  <a:moveTo>
                    <a:pt x="432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32" y="96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936" y="1344"/>
              <a:ext cx="480" cy="192"/>
            </a:xfrm>
            <a:custGeom>
              <a:avLst/>
              <a:gdLst>
                <a:gd name="T0" fmla="*/ 240 w 480"/>
                <a:gd name="T1" fmla="*/ 96 h 192"/>
                <a:gd name="T2" fmla="*/ 336 w 480"/>
                <a:gd name="T3" fmla="*/ 96 h 192"/>
                <a:gd name="T4" fmla="*/ 336 w 480"/>
                <a:gd name="T5" fmla="*/ 192 h 192"/>
                <a:gd name="T6" fmla="*/ 480 w 480"/>
                <a:gd name="T7" fmla="*/ 192 h 192"/>
                <a:gd name="T8" fmla="*/ 480 w 480"/>
                <a:gd name="T9" fmla="*/ 0 h 192"/>
                <a:gd name="T10" fmla="*/ 0 w 480"/>
                <a:gd name="T11" fmla="*/ 0 h 192"/>
                <a:gd name="T12" fmla="*/ 0 w 480"/>
                <a:gd name="T13" fmla="*/ 192 h 192"/>
                <a:gd name="T14" fmla="*/ 240 w 480"/>
                <a:gd name="T15" fmla="*/ 192 h 192"/>
                <a:gd name="T16" fmla="*/ 240 w 480"/>
                <a:gd name="T17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0" h="192">
                  <a:moveTo>
                    <a:pt x="240" y="96"/>
                  </a:moveTo>
                  <a:lnTo>
                    <a:pt x="336" y="96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240" y="192"/>
                  </a:lnTo>
                  <a:lnTo>
                    <a:pt x="240" y="96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792" y="1296"/>
              <a:ext cx="624" cy="336"/>
            </a:xfrm>
            <a:custGeom>
              <a:avLst/>
              <a:gdLst>
                <a:gd name="T0" fmla="*/ 624 w 624"/>
                <a:gd name="T1" fmla="*/ 48 h 336"/>
                <a:gd name="T2" fmla="*/ 624 w 624"/>
                <a:gd name="T3" fmla="*/ 0 h 336"/>
                <a:gd name="T4" fmla="*/ 0 w 624"/>
                <a:gd name="T5" fmla="*/ 0 h 336"/>
                <a:gd name="T6" fmla="*/ 0 w 624"/>
                <a:gd name="T7" fmla="*/ 336 h 336"/>
                <a:gd name="T8" fmla="*/ 384 w 624"/>
                <a:gd name="T9" fmla="*/ 336 h 336"/>
                <a:gd name="T10" fmla="*/ 384 w 624"/>
                <a:gd name="T11" fmla="*/ 240 h 336"/>
                <a:gd name="T12" fmla="*/ 144 w 624"/>
                <a:gd name="T13" fmla="*/ 240 h 336"/>
                <a:gd name="T14" fmla="*/ 144 w 624"/>
                <a:gd name="T15" fmla="*/ 48 h 336"/>
                <a:gd name="T16" fmla="*/ 624 w 624"/>
                <a:gd name="T17" fmla="*/ 4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4" h="336">
                  <a:moveTo>
                    <a:pt x="624" y="48"/>
                  </a:moveTo>
                  <a:lnTo>
                    <a:pt x="624" y="0"/>
                  </a:lnTo>
                  <a:lnTo>
                    <a:pt x="0" y="0"/>
                  </a:lnTo>
                  <a:lnTo>
                    <a:pt x="0" y="336"/>
                  </a:lnTo>
                  <a:lnTo>
                    <a:pt x="384" y="336"/>
                  </a:lnTo>
                  <a:lnTo>
                    <a:pt x="384" y="240"/>
                  </a:lnTo>
                  <a:lnTo>
                    <a:pt x="144" y="240"/>
                  </a:lnTo>
                  <a:lnTo>
                    <a:pt x="144" y="48"/>
                  </a:lnTo>
                  <a:lnTo>
                    <a:pt x="624" y="4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552" y="960"/>
              <a:ext cx="1344" cy="1008"/>
            </a:xfrm>
            <a:custGeom>
              <a:avLst/>
              <a:gdLst>
                <a:gd name="T0" fmla="*/ 192 w 1344"/>
                <a:gd name="T1" fmla="*/ 0 h 1008"/>
                <a:gd name="T2" fmla="*/ 192 w 1344"/>
                <a:gd name="T3" fmla="*/ 240 h 1008"/>
                <a:gd name="T4" fmla="*/ 864 w 1344"/>
                <a:gd name="T5" fmla="*/ 240 h 1008"/>
                <a:gd name="T6" fmla="*/ 864 w 1344"/>
                <a:gd name="T7" fmla="*/ 336 h 1008"/>
                <a:gd name="T8" fmla="*/ 240 w 1344"/>
                <a:gd name="T9" fmla="*/ 336 h 1008"/>
                <a:gd name="T10" fmla="*/ 240 w 1344"/>
                <a:gd name="T11" fmla="*/ 864 h 1008"/>
                <a:gd name="T12" fmla="*/ 1344 w 1344"/>
                <a:gd name="T13" fmla="*/ 864 h 1008"/>
                <a:gd name="T14" fmla="*/ 1344 w 1344"/>
                <a:gd name="T15" fmla="*/ 1008 h 1008"/>
                <a:gd name="T16" fmla="*/ 0 w 1344"/>
                <a:gd name="T17" fmla="*/ 1008 h 1008"/>
                <a:gd name="T18" fmla="*/ 0 w 1344"/>
                <a:gd name="T19" fmla="*/ 0 h 1008"/>
                <a:gd name="T20" fmla="*/ 192 w 1344"/>
                <a:gd name="T21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4" h="1008">
                  <a:moveTo>
                    <a:pt x="192" y="0"/>
                  </a:moveTo>
                  <a:lnTo>
                    <a:pt x="192" y="240"/>
                  </a:lnTo>
                  <a:lnTo>
                    <a:pt x="864" y="240"/>
                  </a:lnTo>
                  <a:lnTo>
                    <a:pt x="864" y="336"/>
                  </a:lnTo>
                  <a:lnTo>
                    <a:pt x="240" y="336"/>
                  </a:lnTo>
                  <a:lnTo>
                    <a:pt x="240" y="864"/>
                  </a:lnTo>
                  <a:lnTo>
                    <a:pt x="1344" y="864"/>
                  </a:lnTo>
                  <a:lnTo>
                    <a:pt x="1344" y="1008"/>
                  </a:lnTo>
                  <a:lnTo>
                    <a:pt x="0" y="1008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92" y="1632"/>
              <a:ext cx="1104" cy="192"/>
            </a:xfrm>
            <a:custGeom>
              <a:avLst/>
              <a:gdLst>
                <a:gd name="T0" fmla="*/ 1104 w 1104"/>
                <a:gd name="T1" fmla="*/ 192 h 192"/>
                <a:gd name="T2" fmla="*/ 1104 w 1104"/>
                <a:gd name="T3" fmla="*/ 96 h 192"/>
                <a:gd name="T4" fmla="*/ 384 w 1104"/>
                <a:gd name="T5" fmla="*/ 96 h 192"/>
                <a:gd name="T6" fmla="*/ 384 w 1104"/>
                <a:gd name="T7" fmla="*/ 0 h 192"/>
                <a:gd name="T8" fmla="*/ 0 w 1104"/>
                <a:gd name="T9" fmla="*/ 0 h 192"/>
                <a:gd name="T10" fmla="*/ 0 w 1104"/>
                <a:gd name="T11" fmla="*/ 192 h 192"/>
                <a:gd name="T12" fmla="*/ 1104 w 1104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92">
                  <a:moveTo>
                    <a:pt x="1104" y="192"/>
                  </a:moveTo>
                  <a:lnTo>
                    <a:pt x="1104" y="96"/>
                  </a:lnTo>
                  <a:lnTo>
                    <a:pt x="384" y="96"/>
                  </a:lnTo>
                  <a:lnTo>
                    <a:pt x="384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104" y="192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579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Solving a </a:t>
            </a:r>
            <a:r>
              <a:rPr lang="en-US" altLang="en-US" dirty="0" smtClean="0"/>
              <a:t>Puzzle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 this puzzle, all holes but one are filled with white pegs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You can jump over one peg with another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Jumped pegs are removed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object is to remove all but the last peg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You don’t have enough information to jump correctly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choice leads to another set of choices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One </a:t>
            </a:r>
            <a:r>
              <a:rPr lang="en-US" altLang="en-US" dirty="0"/>
              <a:t>or more sequences of choices may (or may not) lead to a solution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Many kinds of puzzle can be solved with backtracking</a:t>
            </a:r>
          </a:p>
          <a:p>
            <a:endParaRPr lang="en-IN" dirty="0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954306" y="1729583"/>
            <a:ext cx="2136775" cy="2133600"/>
            <a:chOff x="3504" y="1104"/>
            <a:chExt cx="1346" cy="1344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936" y="1536"/>
              <a:ext cx="480" cy="48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936" y="2016"/>
              <a:ext cx="480" cy="432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936" y="1104"/>
              <a:ext cx="480" cy="432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504" y="1536"/>
              <a:ext cx="432" cy="48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416" y="1536"/>
              <a:ext cx="432" cy="48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552" y="15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552" y="172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3696" y="172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3552" y="187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3696" y="187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3696" y="15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3840" y="15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3840" y="172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3984" y="172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3840" y="187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3984" y="187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3984" y="15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4128" y="15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128" y="17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4272" y="172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4128" y="187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4272" y="187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4272" y="15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416" y="15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4416" y="172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4560" y="172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4416" y="187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560" y="187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4560" y="15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4704" y="187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3984" y="12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3984" y="14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Oval 41"/>
            <p:cNvSpPr>
              <a:spLocks noChangeArrowheads="1"/>
            </p:cNvSpPr>
            <p:nvPr/>
          </p:nvSpPr>
          <p:spPr bwMode="auto">
            <a:xfrm>
              <a:off x="3984" y="11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4128" y="11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43"/>
            <p:cNvSpPr>
              <a:spLocks noChangeArrowheads="1"/>
            </p:cNvSpPr>
            <p:nvPr/>
          </p:nvSpPr>
          <p:spPr bwMode="auto">
            <a:xfrm>
              <a:off x="4128" y="12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44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Oval 45"/>
            <p:cNvSpPr>
              <a:spLocks noChangeArrowheads="1"/>
            </p:cNvSpPr>
            <p:nvPr/>
          </p:nvSpPr>
          <p:spPr bwMode="auto">
            <a:xfrm>
              <a:off x="4128" y="14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Oval 46"/>
            <p:cNvSpPr>
              <a:spLocks noChangeArrowheads="1"/>
            </p:cNvSpPr>
            <p:nvPr/>
          </p:nvSpPr>
          <p:spPr bwMode="auto">
            <a:xfrm>
              <a:off x="4272" y="14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47"/>
            <p:cNvSpPr>
              <a:spLocks noChangeArrowheads="1"/>
            </p:cNvSpPr>
            <p:nvPr/>
          </p:nvSpPr>
          <p:spPr bwMode="auto">
            <a:xfrm>
              <a:off x="4272" y="11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48"/>
            <p:cNvSpPr>
              <a:spLocks noChangeArrowheads="1"/>
            </p:cNvSpPr>
            <p:nvPr/>
          </p:nvSpPr>
          <p:spPr bwMode="auto">
            <a:xfrm>
              <a:off x="3984" y="216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Oval 49"/>
            <p:cNvSpPr>
              <a:spLocks noChangeArrowheads="1"/>
            </p:cNvSpPr>
            <p:nvPr/>
          </p:nvSpPr>
          <p:spPr bwMode="auto">
            <a:xfrm>
              <a:off x="3984" y="230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Oval 50"/>
            <p:cNvSpPr>
              <a:spLocks noChangeArrowheads="1"/>
            </p:cNvSpPr>
            <p:nvPr/>
          </p:nvSpPr>
          <p:spPr bwMode="auto">
            <a:xfrm>
              <a:off x="3984" y="20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Oval 51"/>
            <p:cNvSpPr>
              <a:spLocks noChangeArrowheads="1"/>
            </p:cNvSpPr>
            <p:nvPr/>
          </p:nvSpPr>
          <p:spPr bwMode="auto">
            <a:xfrm>
              <a:off x="4128" y="20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Oval 52"/>
            <p:cNvSpPr>
              <a:spLocks noChangeArrowheads="1"/>
            </p:cNvSpPr>
            <p:nvPr/>
          </p:nvSpPr>
          <p:spPr bwMode="auto">
            <a:xfrm>
              <a:off x="4128" y="216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Oval 53"/>
            <p:cNvSpPr>
              <a:spLocks noChangeArrowheads="1"/>
            </p:cNvSpPr>
            <p:nvPr/>
          </p:nvSpPr>
          <p:spPr bwMode="auto">
            <a:xfrm>
              <a:off x="4272" y="216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Oval 54"/>
            <p:cNvSpPr>
              <a:spLocks noChangeArrowheads="1"/>
            </p:cNvSpPr>
            <p:nvPr/>
          </p:nvSpPr>
          <p:spPr bwMode="auto">
            <a:xfrm>
              <a:off x="4128" y="230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Oval 55"/>
            <p:cNvSpPr>
              <a:spLocks noChangeArrowheads="1"/>
            </p:cNvSpPr>
            <p:nvPr/>
          </p:nvSpPr>
          <p:spPr bwMode="auto">
            <a:xfrm>
              <a:off x="4272" y="230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Oval 56"/>
            <p:cNvSpPr>
              <a:spLocks noChangeArrowheads="1"/>
            </p:cNvSpPr>
            <p:nvPr/>
          </p:nvSpPr>
          <p:spPr bwMode="auto">
            <a:xfrm>
              <a:off x="4272" y="20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58"/>
            <p:cNvSpPr>
              <a:spLocks/>
            </p:cNvSpPr>
            <p:nvPr/>
          </p:nvSpPr>
          <p:spPr bwMode="auto">
            <a:xfrm>
              <a:off x="3504" y="1104"/>
              <a:ext cx="1346" cy="1344"/>
            </a:xfrm>
            <a:custGeom>
              <a:avLst/>
              <a:gdLst>
                <a:gd name="T0" fmla="*/ 2 w 1346"/>
                <a:gd name="T1" fmla="*/ 432 h 1344"/>
                <a:gd name="T2" fmla="*/ 434 w 1346"/>
                <a:gd name="T3" fmla="*/ 432 h 1344"/>
                <a:gd name="T4" fmla="*/ 434 w 1346"/>
                <a:gd name="T5" fmla="*/ 0 h 1344"/>
                <a:gd name="T6" fmla="*/ 914 w 1346"/>
                <a:gd name="T7" fmla="*/ 0 h 1344"/>
                <a:gd name="T8" fmla="*/ 914 w 1346"/>
                <a:gd name="T9" fmla="*/ 432 h 1344"/>
                <a:gd name="T10" fmla="*/ 1346 w 1346"/>
                <a:gd name="T11" fmla="*/ 432 h 1344"/>
                <a:gd name="T12" fmla="*/ 1346 w 1346"/>
                <a:gd name="T13" fmla="*/ 912 h 1344"/>
                <a:gd name="T14" fmla="*/ 914 w 1346"/>
                <a:gd name="T15" fmla="*/ 912 h 1344"/>
                <a:gd name="T16" fmla="*/ 914 w 1346"/>
                <a:gd name="T17" fmla="*/ 1344 h 1344"/>
                <a:gd name="T18" fmla="*/ 434 w 1346"/>
                <a:gd name="T19" fmla="*/ 1344 h 1344"/>
                <a:gd name="T20" fmla="*/ 434 w 1346"/>
                <a:gd name="T21" fmla="*/ 912 h 1344"/>
                <a:gd name="T22" fmla="*/ 0 w 1346"/>
                <a:gd name="T23" fmla="*/ 910 h 1344"/>
                <a:gd name="T24" fmla="*/ 2 w 1346"/>
                <a:gd name="T25" fmla="*/ 43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6" h="1344">
                  <a:moveTo>
                    <a:pt x="2" y="432"/>
                  </a:moveTo>
                  <a:lnTo>
                    <a:pt x="434" y="432"/>
                  </a:lnTo>
                  <a:lnTo>
                    <a:pt x="434" y="0"/>
                  </a:lnTo>
                  <a:lnTo>
                    <a:pt x="914" y="0"/>
                  </a:lnTo>
                  <a:lnTo>
                    <a:pt x="914" y="432"/>
                  </a:lnTo>
                  <a:lnTo>
                    <a:pt x="1346" y="432"/>
                  </a:lnTo>
                  <a:lnTo>
                    <a:pt x="1346" y="912"/>
                  </a:lnTo>
                  <a:lnTo>
                    <a:pt x="914" y="912"/>
                  </a:lnTo>
                  <a:lnTo>
                    <a:pt x="914" y="1344"/>
                  </a:lnTo>
                  <a:lnTo>
                    <a:pt x="434" y="1344"/>
                  </a:lnTo>
                  <a:lnTo>
                    <a:pt x="434" y="912"/>
                  </a:lnTo>
                  <a:lnTo>
                    <a:pt x="0" y="910"/>
                  </a:lnTo>
                  <a:lnTo>
                    <a:pt x="2" y="432"/>
                  </a:lnTo>
                  <a:close/>
                </a:path>
              </a:pathLst>
            </a:custGeom>
            <a:noFill/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101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Sudoku</a:t>
            </a:r>
            <a:endParaRPr lang="en-IN" dirty="0"/>
          </a:p>
        </p:txBody>
      </p:sp>
      <p:pic>
        <p:nvPicPr>
          <p:cNvPr id="4" name="Content Placeholder 3" descr="250px-Sudoku-by-L2G-20050714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365" y="1853689"/>
            <a:ext cx="4287803" cy="4287803"/>
          </a:xfrm>
        </p:spPr>
      </p:pic>
      <p:pic>
        <p:nvPicPr>
          <p:cNvPr id="5" name="Picture 4" descr="250px-Sudoku-by-L2G-20050714_solution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54" y="1853689"/>
            <a:ext cx="4653632" cy="42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Candidate Solutions</a:t>
            </a:r>
            <a:endParaRPr lang="en-IN" dirty="0"/>
          </a:p>
        </p:txBody>
      </p:sp>
      <p:pic>
        <p:nvPicPr>
          <p:cNvPr id="4" name="Content Placeholder 3" descr="63726_wl_91789v00_sudoku_fig11_wl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2692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Times New Roman" pitchFamily="18" charset="0"/>
              </a:rPr>
              <a:t>Brute force </a:t>
            </a:r>
            <a:r>
              <a:rPr lang="en-GB" dirty="0" smtClean="0">
                <a:latin typeface="Calibri" pitchFamily="34" charset="0"/>
                <a:cs typeface="Times New Roman" pitchFamily="18" charset="0"/>
              </a:rPr>
              <a:t>approach</a:t>
            </a:r>
            <a:endParaRPr lang="en-US" dirty="0" smtClean="0">
              <a:latin typeface="Calibri" pitchFamily="34" charset="0"/>
              <a:cs typeface="Times New Roman" pitchFamily="18" charset="0"/>
            </a:endParaRPr>
          </a:p>
          <a:p>
            <a:r>
              <a:rPr lang="en-US" dirty="0">
                <a:latin typeface="Calibri" pitchFamily="34" charset="0"/>
                <a:cs typeface="Times New Roman" pitchFamily="18" charset="0"/>
              </a:rPr>
              <a:t>G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reedy approach</a:t>
            </a:r>
          </a:p>
          <a:p>
            <a:r>
              <a:rPr lang="en-GB" dirty="0" smtClean="0">
                <a:latin typeface="Calibri" pitchFamily="34" charset="0"/>
                <a:cs typeface="Times New Roman" pitchFamily="18" charset="0"/>
              </a:rPr>
              <a:t>Divide </a:t>
            </a:r>
            <a:r>
              <a:rPr lang="en-GB" dirty="0">
                <a:latin typeface="Calibri" pitchFamily="34" charset="0"/>
                <a:cs typeface="Times New Roman" pitchFamily="18" charset="0"/>
              </a:rPr>
              <a:t>and conquer </a:t>
            </a:r>
            <a:r>
              <a:rPr lang="en-GB" dirty="0" smtClean="0">
                <a:latin typeface="Calibri" pitchFamily="34" charset="0"/>
                <a:cs typeface="Times New Roman" pitchFamily="18" charset="0"/>
              </a:rPr>
              <a:t>approach</a:t>
            </a:r>
          </a:p>
          <a:p>
            <a:r>
              <a:rPr lang="en-GB" dirty="0" smtClean="0">
                <a:latin typeface="Calibri" pitchFamily="34" charset="0"/>
                <a:cs typeface="Times New Roman" pitchFamily="18" charset="0"/>
              </a:rPr>
              <a:t>Reduce </a:t>
            </a:r>
            <a:r>
              <a:rPr lang="en-GB" dirty="0">
                <a:latin typeface="Calibri" pitchFamily="34" charset="0"/>
                <a:cs typeface="Times New Roman" pitchFamily="18" charset="0"/>
              </a:rPr>
              <a:t>and </a:t>
            </a:r>
            <a:r>
              <a:rPr lang="en-GB" dirty="0" smtClean="0">
                <a:latin typeface="Calibri" pitchFamily="34" charset="0"/>
                <a:cs typeface="Times New Roman" pitchFamily="18" charset="0"/>
              </a:rPr>
              <a:t>Conquer </a:t>
            </a:r>
            <a:r>
              <a:rPr lang="en-GB" dirty="0">
                <a:latin typeface="Calibri" pitchFamily="34" charset="0"/>
                <a:cs typeface="Times New Roman" pitchFamily="18" charset="0"/>
              </a:rPr>
              <a:t>approach</a:t>
            </a:r>
            <a:endParaRPr lang="en-GB" dirty="0" smtClean="0">
              <a:latin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Calibri" pitchFamily="34" charset="0"/>
                <a:cs typeface="Times New Roman" pitchFamily="18" charset="0"/>
              </a:rPr>
              <a:t>Backtracking 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r>
              <a:rPr lang="en-US" dirty="0">
                <a:latin typeface="Calibri" pitchFamily="34" charset="0"/>
                <a:cs typeface="Times New Roman" pitchFamily="18" charset="0"/>
              </a:rPr>
              <a:t>D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ynamic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programming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IN" dirty="0">
                <a:cs typeface="Times New Roman" pitchFamily="18" charset="0"/>
              </a:rPr>
              <a:t>Overall scheme</a:t>
            </a:r>
          </a:p>
          <a:p>
            <a:pPr marL="357188" indent="-357188">
              <a:buNone/>
            </a:pPr>
            <a:endParaRPr lang="en-IN" dirty="0"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cs typeface="Times New Roman" pitchFamily="18" charset="0"/>
              </a:rPr>
              <a:t>Create a copy of the original</a:t>
            </a:r>
            <a:endParaRPr lang="en-US" dirty="0"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Search a place where there is no number entered yet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Search a number that could possibly 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Copy the whole field and enter the number into the copy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Solve the copy (recursively)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If solving doesn't work, use the original field (not the copy) and try the next number</a:t>
            </a:r>
            <a:endParaRPr lang="en-IN" dirty="0"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 Solver</a:t>
            </a:r>
            <a:endParaRPr lang="en-IN" dirty="0"/>
          </a:p>
        </p:txBody>
      </p:sp>
      <p:pic>
        <p:nvPicPr>
          <p:cNvPr id="4" name="Content Placeholder 3" descr="220px-Sudoku_solved_by_bactracking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579" y="1300780"/>
            <a:ext cx="4926842" cy="4926842"/>
          </a:xfrm>
        </p:spPr>
      </p:pic>
    </p:spTree>
    <p:extLst>
      <p:ext uri="{BB962C8B-B14F-4D97-AF65-F5344CB8AC3E}">
        <p14:creationId xmlns:p14="http://schemas.microsoft.com/office/powerpoint/2010/main" val="33071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</a:t>
            </a:r>
            <a:r>
              <a:rPr lang="en-US" dirty="0" smtClean="0"/>
              <a:t>ynamic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/>
            <a:r>
              <a:rPr lang="en-IN" dirty="0">
                <a:cs typeface="Times New Roman" pitchFamily="18" charset="0"/>
              </a:rPr>
              <a:t>Dynamic Programming (DP) is general problem solution technique</a:t>
            </a:r>
          </a:p>
          <a:p>
            <a:pPr marL="357188" indent="-357188"/>
            <a:r>
              <a:rPr lang="en-IN" dirty="0">
                <a:cs typeface="Times New Roman" pitchFamily="18" charset="0"/>
              </a:rPr>
              <a:t>DP can provide polynomial algorithms for seemly exponential problems</a:t>
            </a:r>
          </a:p>
          <a:p>
            <a:pPr marL="357188" indent="-357188"/>
            <a:r>
              <a:rPr lang="en-IN" dirty="0">
                <a:cs typeface="Times New Roman" pitchFamily="18" charset="0"/>
              </a:rPr>
              <a:t>DP technique requires careful formulation: Choosing the sub-problems with sub-problem optimality</a:t>
            </a:r>
          </a:p>
          <a:p>
            <a:pPr marL="357188" indent="-357188"/>
            <a:r>
              <a:rPr lang="en-IN" dirty="0">
                <a:cs typeface="Times New Roman" pitchFamily="18" charset="0"/>
              </a:rPr>
              <a:t>DP is a differs from recursive divide and conquer in that the sub-problems are overlap</a:t>
            </a:r>
          </a:p>
          <a:p>
            <a:pPr marL="357188" indent="-357188"/>
            <a:r>
              <a:rPr lang="en-IN" dirty="0">
                <a:cs typeface="Times New Roman" pitchFamily="18" charset="0"/>
              </a:rPr>
              <a:t>The optimal solution is constructed from optimal solutions to all the sub-problems</a:t>
            </a:r>
          </a:p>
          <a:p>
            <a:pPr marL="357188" indent="-357188"/>
            <a:r>
              <a:rPr lang="en-IN" dirty="0">
                <a:cs typeface="Times New Roman" pitchFamily="18" charset="0"/>
              </a:rPr>
              <a:t>In DP, the sub-problems are solved and their optimal solutions stored for reuse</a:t>
            </a:r>
          </a:p>
          <a:p>
            <a:pPr marL="357188" indent="-357188"/>
            <a:r>
              <a:rPr lang="en-IN" dirty="0">
                <a:cs typeface="Times New Roman" pitchFamily="18" charset="0"/>
              </a:rPr>
              <a:t>By solving the characteristic DP equation in a bottom-up fashion, DP achieves efficient algorithms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3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Sub-problems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spcAft>
                <a:spcPct val="0"/>
              </a:spcAft>
              <a:buNone/>
            </a:pPr>
            <a:r>
              <a:rPr lang="en-US" b="1" kern="0" dirty="0">
                <a:solidFill>
                  <a:srgbClr val="000000"/>
                </a:solidFill>
              </a:rPr>
              <a:t>Sub-problems </a:t>
            </a:r>
            <a:r>
              <a:rPr lang="en-GB" b="1" dirty="0" err="1" smtClean="0">
                <a:cs typeface="Times New Roman" pitchFamily="18" charset="0"/>
              </a:rPr>
              <a:t>S</a:t>
            </a:r>
            <a:r>
              <a:rPr lang="en-GB" b="1" baseline="-25000" dirty="0" err="1" smtClean="0">
                <a:cs typeface="Times New Roman" pitchFamily="18" charset="0"/>
              </a:rPr>
              <a:t>i,j</a:t>
            </a:r>
            <a:endParaRPr lang="en-US" kern="0" dirty="0">
              <a:solidFill>
                <a:srgbClr val="000000"/>
              </a:solidFill>
            </a:endParaRP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sz="2400" kern="0" dirty="0">
                <a:solidFill>
                  <a:srgbClr val="000000"/>
                </a:solidFill>
              </a:rPr>
              <a:t>Find the best </a:t>
            </a:r>
            <a:r>
              <a:rPr lang="en-US" sz="2400" kern="0" dirty="0" err="1">
                <a:solidFill>
                  <a:srgbClr val="000000"/>
                </a:solidFill>
              </a:rPr>
              <a:t>parenthesization</a:t>
            </a:r>
            <a:r>
              <a:rPr lang="en-US" sz="2400" kern="0" dirty="0">
                <a:solidFill>
                  <a:srgbClr val="000000"/>
                </a:solidFill>
              </a:rPr>
              <a:t> of </a:t>
            </a:r>
          </a:p>
          <a:p>
            <a:pPr lvl="1" algn="ctr" fontAlgn="base">
              <a:spcAft>
                <a:spcPct val="0"/>
              </a:spcAft>
              <a:buNone/>
            </a:pPr>
            <a:endParaRPr lang="en-GB" sz="2400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lvl="1" algn="ctr" fontAlgn="base">
              <a:spcAft>
                <a:spcPct val="0"/>
              </a:spcAft>
              <a:buNone/>
            </a:pPr>
            <a:r>
              <a:rPr lang="en-GB" sz="2400" dirty="0" err="1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GB" sz="2400" baseline="-25000" dirty="0" err="1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o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* A</a:t>
            </a:r>
            <a:r>
              <a:rPr lang="en-GB" sz="2400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* ... * A</a:t>
            </a:r>
            <a:r>
              <a:rPr lang="en-GB" sz="2400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i-1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* </a:t>
            </a:r>
            <a:r>
              <a:rPr lang="en-GB" sz="2400" b="1" dirty="0">
                <a:cs typeface="Times New Roman" pitchFamily="18" charset="0"/>
              </a:rPr>
              <a:t>A</a:t>
            </a:r>
            <a:r>
              <a:rPr lang="en-GB" sz="2400" b="1" baseline="-25000" dirty="0">
                <a:cs typeface="Times New Roman" pitchFamily="18" charset="0"/>
              </a:rPr>
              <a:t>i</a:t>
            </a:r>
            <a:r>
              <a:rPr lang="en-GB" sz="2400" b="1" dirty="0">
                <a:cs typeface="Times New Roman" pitchFamily="18" charset="0"/>
              </a:rPr>
              <a:t> * A</a:t>
            </a:r>
            <a:r>
              <a:rPr lang="en-GB" sz="2400" b="1" baseline="-25000" dirty="0">
                <a:cs typeface="Times New Roman" pitchFamily="18" charset="0"/>
              </a:rPr>
              <a:t>i+1</a:t>
            </a:r>
            <a:r>
              <a:rPr lang="en-GB" sz="2400" b="1" dirty="0">
                <a:cs typeface="Times New Roman" pitchFamily="18" charset="0"/>
              </a:rPr>
              <a:t> * ... * </a:t>
            </a:r>
            <a:r>
              <a:rPr lang="en-GB" sz="2400" b="1" dirty="0" err="1">
                <a:cs typeface="Times New Roman" pitchFamily="18" charset="0"/>
              </a:rPr>
              <a:t>A</a:t>
            </a:r>
            <a:r>
              <a:rPr lang="en-GB" sz="2400" b="1" baseline="-25000" dirty="0" err="1">
                <a:cs typeface="Times New Roman" pitchFamily="18" charset="0"/>
              </a:rPr>
              <a:t>j</a:t>
            </a:r>
            <a:r>
              <a:rPr lang="en-GB" sz="2400" b="1" baseline="-25000" dirty="0"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* A</a:t>
            </a:r>
            <a:r>
              <a:rPr lang="en-GB" sz="2400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j+1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* ... * A</a:t>
            </a:r>
            <a:r>
              <a:rPr lang="en-GB" sz="2400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n-1 </a:t>
            </a:r>
            <a:endParaRPr lang="en-US" sz="2400" kern="0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lvl="1" fontAlgn="base">
              <a:spcAft>
                <a:spcPct val="0"/>
              </a:spcAft>
              <a:buFontTx/>
              <a:buChar char="–"/>
            </a:pPr>
            <a:endParaRPr lang="en-US" sz="2400" kern="0" dirty="0">
              <a:solidFill>
                <a:srgbClr val="000000"/>
              </a:solidFill>
            </a:endParaRP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GB" sz="2400" dirty="0" err="1">
                <a:cs typeface="Times New Roman" pitchFamily="18" charset="0"/>
              </a:rPr>
              <a:t>N</a:t>
            </a:r>
            <a:r>
              <a:rPr lang="en-GB" sz="2400" baseline="-25000" dirty="0" err="1">
                <a:cs typeface="Times New Roman" pitchFamily="18" charset="0"/>
              </a:rPr>
              <a:t>i,j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kern="0" dirty="0">
                <a:solidFill>
                  <a:srgbClr val="000000"/>
                </a:solidFill>
              </a:rPr>
              <a:t>= minimum number operations required for this sub-problem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endParaRPr lang="en-US" sz="2400" kern="0" dirty="0">
              <a:solidFill>
                <a:srgbClr val="000000"/>
              </a:solidFill>
            </a:endParaRP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sz="2400" kern="0" dirty="0">
                <a:solidFill>
                  <a:srgbClr val="000000"/>
                </a:solidFill>
              </a:rPr>
              <a:t>The optimal solution for the original problem is </a:t>
            </a:r>
            <a:r>
              <a:rPr lang="en-GB" sz="2400" i="1" dirty="0">
                <a:cs typeface="Times New Roman" pitchFamily="18" charset="0"/>
              </a:rPr>
              <a:t>N</a:t>
            </a:r>
            <a:r>
              <a:rPr lang="en-GB" sz="2400" i="1" baseline="-25000" dirty="0">
                <a:cs typeface="Times New Roman" pitchFamily="18" charset="0"/>
              </a:rPr>
              <a:t>0,n-1</a:t>
            </a:r>
            <a:r>
              <a:rPr lang="en-US" sz="2400" i="1" dirty="0">
                <a:cs typeface="Times New Roman" pitchFamily="18" charset="0"/>
              </a:rPr>
              <a:t> </a:t>
            </a:r>
          </a:p>
          <a:p>
            <a:pPr lvl="1" algn="ctr" fontAlgn="base">
              <a:spcAft>
                <a:spcPct val="0"/>
              </a:spcAft>
              <a:buNone/>
            </a:pPr>
            <a:endParaRPr lang="en-GB" sz="2400" b="1" dirty="0">
              <a:cs typeface="Times New Roman" pitchFamily="18" charset="0"/>
            </a:endParaRPr>
          </a:p>
          <a:p>
            <a:pPr lvl="1" algn="ctr" fontAlgn="base">
              <a:spcAft>
                <a:spcPct val="0"/>
              </a:spcAft>
              <a:buNone/>
            </a:pPr>
            <a:r>
              <a:rPr lang="en-GB" sz="2400" b="1" dirty="0" err="1">
                <a:cs typeface="Times New Roman" pitchFamily="18" charset="0"/>
              </a:rPr>
              <a:t>A</a:t>
            </a:r>
            <a:r>
              <a:rPr lang="en-GB" sz="2400" b="1" baseline="-25000" dirty="0" err="1">
                <a:cs typeface="Times New Roman" pitchFamily="18" charset="0"/>
              </a:rPr>
              <a:t>o</a:t>
            </a:r>
            <a:r>
              <a:rPr lang="en-GB" sz="2400" b="1" dirty="0">
                <a:cs typeface="Times New Roman" pitchFamily="18" charset="0"/>
              </a:rPr>
              <a:t> * A</a:t>
            </a:r>
            <a:r>
              <a:rPr lang="en-GB" sz="2400" b="1" baseline="-25000" dirty="0">
                <a:cs typeface="Times New Roman" pitchFamily="18" charset="0"/>
              </a:rPr>
              <a:t>1</a:t>
            </a:r>
            <a:r>
              <a:rPr lang="en-GB" sz="2400" b="1" dirty="0">
                <a:cs typeface="Times New Roman" pitchFamily="18" charset="0"/>
              </a:rPr>
              <a:t> * ... * A</a:t>
            </a:r>
            <a:r>
              <a:rPr lang="en-GB" sz="2400" b="1" baseline="-25000" dirty="0">
                <a:cs typeface="Times New Roman" pitchFamily="18" charset="0"/>
              </a:rPr>
              <a:t>i-1</a:t>
            </a:r>
            <a:r>
              <a:rPr lang="en-GB" sz="2400" b="1" dirty="0">
                <a:cs typeface="Times New Roman" pitchFamily="18" charset="0"/>
              </a:rPr>
              <a:t> * A</a:t>
            </a:r>
            <a:r>
              <a:rPr lang="en-GB" sz="2400" b="1" baseline="-25000" dirty="0">
                <a:cs typeface="Times New Roman" pitchFamily="18" charset="0"/>
              </a:rPr>
              <a:t>i</a:t>
            </a:r>
            <a:r>
              <a:rPr lang="en-GB" sz="2400" b="1" dirty="0">
                <a:cs typeface="Times New Roman" pitchFamily="18" charset="0"/>
              </a:rPr>
              <a:t> * A</a:t>
            </a:r>
            <a:r>
              <a:rPr lang="en-GB" sz="2400" b="1" baseline="-25000" dirty="0">
                <a:cs typeface="Times New Roman" pitchFamily="18" charset="0"/>
              </a:rPr>
              <a:t>i+1</a:t>
            </a:r>
            <a:r>
              <a:rPr lang="en-GB" sz="2400" b="1" dirty="0">
                <a:cs typeface="Times New Roman" pitchFamily="18" charset="0"/>
              </a:rPr>
              <a:t> * ... * </a:t>
            </a:r>
            <a:r>
              <a:rPr lang="en-GB" sz="2400" b="1" dirty="0" err="1">
                <a:cs typeface="Times New Roman" pitchFamily="18" charset="0"/>
              </a:rPr>
              <a:t>A</a:t>
            </a:r>
            <a:r>
              <a:rPr lang="en-GB" sz="2400" b="1" baseline="-25000" dirty="0" err="1">
                <a:cs typeface="Times New Roman" pitchFamily="18" charset="0"/>
              </a:rPr>
              <a:t>j</a:t>
            </a:r>
            <a:r>
              <a:rPr lang="en-GB" sz="2400" b="1" baseline="-25000" dirty="0">
                <a:cs typeface="Times New Roman" pitchFamily="18" charset="0"/>
              </a:rPr>
              <a:t> </a:t>
            </a:r>
            <a:r>
              <a:rPr lang="en-GB" sz="2400" b="1" dirty="0">
                <a:cs typeface="Times New Roman" pitchFamily="18" charset="0"/>
              </a:rPr>
              <a:t>* A</a:t>
            </a:r>
            <a:r>
              <a:rPr lang="en-GB" sz="2400" b="1" baseline="-25000" dirty="0">
                <a:cs typeface="Times New Roman" pitchFamily="18" charset="0"/>
              </a:rPr>
              <a:t>j+1</a:t>
            </a:r>
            <a:r>
              <a:rPr lang="en-GB" sz="2400" b="1" dirty="0">
                <a:cs typeface="Times New Roman" pitchFamily="18" charset="0"/>
              </a:rPr>
              <a:t> * ... * A</a:t>
            </a:r>
            <a:r>
              <a:rPr lang="en-GB" sz="2400" b="1" baseline="-25000" dirty="0">
                <a:cs typeface="Times New Roman" pitchFamily="18" charset="0"/>
              </a:rPr>
              <a:t>n-1</a:t>
            </a:r>
            <a:r>
              <a:rPr lang="en-GB" sz="2400" b="1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</a:t>
            </a:r>
            <a:endParaRPr lang="en-US" sz="2400" b="1" kern="0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3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Sub-problems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fontAlgn="base"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</a:rPr>
              <a:t>Unlike Divide and Conquer, </a:t>
            </a:r>
            <a:r>
              <a:rPr lang="en-US" b="1" kern="0" dirty="0">
                <a:solidFill>
                  <a:srgbClr val="000000"/>
                </a:solidFill>
              </a:rPr>
              <a:t>sub-problems </a:t>
            </a:r>
            <a:r>
              <a:rPr lang="en-GB" b="1" kern="0" dirty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en-GB" b="1" dirty="0">
                <a:cs typeface="Times New Roman" pitchFamily="18" charset="0"/>
              </a:rPr>
              <a:t>verlap</a:t>
            </a:r>
            <a:endParaRPr lang="en-US" b="1" kern="0" dirty="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GB" kern="0" dirty="0">
                <a:solidFill>
                  <a:srgbClr val="000000"/>
                </a:solidFill>
              </a:rPr>
              <a:t>Example:</a:t>
            </a:r>
            <a:endParaRPr lang="en-US" kern="0" dirty="0">
              <a:solidFill>
                <a:srgbClr val="000000"/>
              </a:solidFill>
            </a:endParaRPr>
          </a:p>
          <a:p>
            <a:pPr marL="514350" indent="-514350" fontAlgn="base">
              <a:spcAft>
                <a:spcPct val="0"/>
              </a:spcAft>
            </a:pPr>
            <a:r>
              <a:rPr lang="en-GB" dirty="0" err="1">
                <a:cs typeface="Times New Roman" pitchFamily="18" charset="0"/>
              </a:rPr>
              <a:t>S</a:t>
            </a:r>
            <a:r>
              <a:rPr lang="en-GB" baseline="-25000" dirty="0" err="1">
                <a:cs typeface="Times New Roman" pitchFamily="18" charset="0"/>
              </a:rPr>
              <a:t>i,j</a:t>
            </a:r>
            <a:endParaRPr lang="en-US" kern="0" dirty="0">
              <a:solidFill>
                <a:srgbClr val="000000"/>
              </a:solidFill>
            </a:endParaRPr>
          </a:p>
          <a:p>
            <a:pPr lvl="1" algn="ctr" fontAlgn="base">
              <a:spcAft>
                <a:spcPct val="0"/>
              </a:spcAft>
              <a:buNone/>
            </a:pPr>
            <a:endParaRPr lang="en-GB" sz="2400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lvl="1" algn="ctr" fontAlgn="base">
              <a:spcAft>
                <a:spcPct val="0"/>
              </a:spcAft>
              <a:buNone/>
            </a:pPr>
            <a:r>
              <a:rPr lang="en-GB" sz="2400" dirty="0" err="1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GB" sz="2400" baseline="-25000" dirty="0" err="1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o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* A</a:t>
            </a:r>
            <a:r>
              <a:rPr lang="en-GB" sz="2400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* ... * A</a:t>
            </a:r>
            <a:r>
              <a:rPr lang="en-GB" sz="2400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i-1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* </a:t>
            </a:r>
            <a:r>
              <a:rPr lang="en-GB" sz="2400" b="1" dirty="0">
                <a:cs typeface="Times New Roman" pitchFamily="18" charset="0"/>
              </a:rPr>
              <a:t>A</a:t>
            </a:r>
            <a:r>
              <a:rPr lang="en-GB" sz="2400" b="1" baseline="-25000" dirty="0">
                <a:cs typeface="Times New Roman" pitchFamily="18" charset="0"/>
              </a:rPr>
              <a:t>i</a:t>
            </a:r>
            <a:r>
              <a:rPr lang="en-GB" sz="2400" b="1" dirty="0">
                <a:cs typeface="Times New Roman" pitchFamily="18" charset="0"/>
              </a:rPr>
              <a:t> * A</a:t>
            </a:r>
            <a:r>
              <a:rPr lang="en-GB" sz="2400" b="1" baseline="-25000" dirty="0">
                <a:cs typeface="Times New Roman" pitchFamily="18" charset="0"/>
              </a:rPr>
              <a:t>i+1</a:t>
            </a:r>
            <a:r>
              <a:rPr lang="en-GB" sz="2400" b="1" dirty="0">
                <a:cs typeface="Times New Roman" pitchFamily="18" charset="0"/>
              </a:rPr>
              <a:t> * ... * </a:t>
            </a:r>
            <a:r>
              <a:rPr lang="en-GB" sz="2400" b="1" dirty="0" err="1">
                <a:cs typeface="Times New Roman" pitchFamily="18" charset="0"/>
              </a:rPr>
              <a:t>A</a:t>
            </a:r>
            <a:r>
              <a:rPr lang="en-GB" sz="2400" b="1" baseline="-25000" dirty="0" err="1">
                <a:cs typeface="Times New Roman" pitchFamily="18" charset="0"/>
              </a:rPr>
              <a:t>j</a:t>
            </a:r>
            <a:r>
              <a:rPr lang="en-GB" sz="2400" b="1" baseline="-25000" dirty="0"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* A</a:t>
            </a:r>
            <a:r>
              <a:rPr lang="en-GB" sz="2400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j+1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* ... * A</a:t>
            </a:r>
            <a:r>
              <a:rPr lang="en-GB" sz="2400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n-1 </a:t>
            </a:r>
            <a:endParaRPr lang="en-US" sz="2400" kern="0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lvl="1" algn="ctr" fontAlgn="base">
              <a:spcAft>
                <a:spcPct val="0"/>
              </a:spcAft>
              <a:buNone/>
            </a:pPr>
            <a:endParaRPr lang="en-GB" sz="2400" b="1" kern="0" dirty="0">
              <a:solidFill>
                <a:srgbClr val="000000"/>
              </a:solidFill>
              <a:cs typeface="Times New Roman" pitchFamily="18" charset="0"/>
            </a:endParaRPr>
          </a:p>
          <a:p>
            <a:pPr lvl="0" fontAlgn="base">
              <a:spcAft>
                <a:spcPct val="0"/>
              </a:spcAft>
            </a:pPr>
            <a:r>
              <a:rPr lang="en-GB" dirty="0">
                <a:cs typeface="Times New Roman" pitchFamily="18" charset="0"/>
              </a:rPr>
              <a:t>S</a:t>
            </a:r>
            <a:r>
              <a:rPr lang="en-GB" baseline="-25000" dirty="0">
                <a:cs typeface="Times New Roman" pitchFamily="18" charset="0"/>
              </a:rPr>
              <a:t>i+1,j+2</a:t>
            </a:r>
            <a:endParaRPr lang="en-GB" dirty="0">
              <a:cs typeface="Times New Roman" pitchFamily="18" charset="0"/>
            </a:endParaRPr>
          </a:p>
          <a:p>
            <a:pPr lvl="1" fontAlgn="base">
              <a:spcAft>
                <a:spcPct val="0"/>
              </a:spcAft>
            </a:pPr>
            <a:endParaRPr lang="en-GB" sz="2400" b="1" dirty="0">
              <a:cs typeface="Times New Roman" pitchFamily="18" charset="0"/>
            </a:endParaRPr>
          </a:p>
          <a:p>
            <a:pPr algn="ctr" fontAlgn="base">
              <a:spcAft>
                <a:spcPct val="0"/>
              </a:spcAft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GB" baseline="-25000" dirty="0" err="1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o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* A</a:t>
            </a:r>
            <a:r>
              <a:rPr lang="en-GB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* ... * A</a:t>
            </a:r>
            <a:r>
              <a:rPr lang="en-GB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i-1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*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GB" b="1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*</a:t>
            </a:r>
            <a:r>
              <a:rPr lang="en-GB" b="1" dirty="0">
                <a:cs typeface="Times New Roman" pitchFamily="18" charset="0"/>
              </a:rPr>
              <a:t> A</a:t>
            </a:r>
            <a:r>
              <a:rPr lang="en-GB" b="1" baseline="-25000" dirty="0">
                <a:cs typeface="Times New Roman" pitchFamily="18" charset="0"/>
              </a:rPr>
              <a:t>i+1</a:t>
            </a:r>
            <a:r>
              <a:rPr lang="en-GB" b="1" dirty="0">
                <a:cs typeface="Times New Roman" pitchFamily="18" charset="0"/>
              </a:rPr>
              <a:t> * ... * </a:t>
            </a:r>
            <a:r>
              <a:rPr lang="en-GB" b="1" dirty="0" err="1">
                <a:cs typeface="Times New Roman" pitchFamily="18" charset="0"/>
              </a:rPr>
              <a:t>A</a:t>
            </a:r>
            <a:r>
              <a:rPr lang="en-GB" b="1" baseline="-25000" dirty="0" err="1">
                <a:cs typeface="Times New Roman" pitchFamily="18" charset="0"/>
              </a:rPr>
              <a:t>j</a:t>
            </a:r>
            <a:r>
              <a:rPr lang="en-GB" b="1" baseline="-25000" dirty="0">
                <a:cs typeface="Times New Roman" pitchFamily="18" charset="0"/>
              </a:rPr>
              <a:t> </a:t>
            </a:r>
            <a:r>
              <a:rPr lang="en-GB" b="1" dirty="0">
                <a:cs typeface="Times New Roman" pitchFamily="18" charset="0"/>
              </a:rPr>
              <a:t>* A</a:t>
            </a:r>
            <a:r>
              <a:rPr lang="en-GB" b="1" baseline="-25000" dirty="0">
                <a:cs typeface="Times New Roman" pitchFamily="18" charset="0"/>
              </a:rPr>
              <a:t>j+1</a:t>
            </a:r>
            <a:r>
              <a:rPr lang="en-GB" b="1" dirty="0">
                <a:cs typeface="Times New Roman" pitchFamily="18" charset="0"/>
              </a:rPr>
              <a:t> * A</a:t>
            </a:r>
            <a:r>
              <a:rPr lang="en-GB" b="1" baseline="-25000" dirty="0">
                <a:cs typeface="Times New Roman" pitchFamily="18" charset="0"/>
              </a:rPr>
              <a:t>j+2</a:t>
            </a:r>
            <a:r>
              <a:rPr lang="en-GB" b="1" dirty="0"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* ... * A</a:t>
            </a:r>
            <a:r>
              <a:rPr lang="en-GB" baseline="-250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n-1 </a:t>
            </a:r>
            <a:endParaRPr lang="en-US" kern="0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3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Optimality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rgbClr val="000000"/>
                </a:solidFill>
              </a:rPr>
              <a:t>Sub-problem optimality principle</a:t>
            </a:r>
            <a:endParaRPr lang="en-US" kern="0" dirty="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</a:rPr>
              <a:t>There has to be a final multiplication for the optimal solution</a:t>
            </a:r>
          </a:p>
          <a:p>
            <a:pPr lvl="1" algn="ctr" fontAlgn="base">
              <a:spcAft>
                <a:spcPct val="0"/>
              </a:spcAft>
              <a:buNone/>
            </a:pPr>
            <a:r>
              <a:rPr lang="en-GB" sz="2400" dirty="0">
                <a:cs typeface="Times New Roman" pitchFamily="18" charset="0"/>
              </a:rPr>
              <a:t>(</a:t>
            </a:r>
            <a:r>
              <a:rPr lang="en-GB" sz="2400" dirty="0" err="1">
                <a:cs typeface="Times New Roman" pitchFamily="18" charset="0"/>
              </a:rPr>
              <a:t>A</a:t>
            </a:r>
            <a:r>
              <a:rPr lang="en-GB" sz="2400" baseline="-25000" dirty="0" err="1">
                <a:cs typeface="Times New Roman" pitchFamily="18" charset="0"/>
              </a:rPr>
              <a:t>o</a:t>
            </a:r>
            <a:r>
              <a:rPr lang="en-GB" sz="2400" dirty="0">
                <a:cs typeface="Times New Roman" pitchFamily="18" charset="0"/>
              </a:rPr>
              <a:t> * A</a:t>
            </a:r>
            <a:r>
              <a:rPr lang="en-GB" sz="2400" baseline="-25000" dirty="0">
                <a:cs typeface="Times New Roman" pitchFamily="18" charset="0"/>
              </a:rPr>
              <a:t>1</a:t>
            </a:r>
            <a:r>
              <a:rPr lang="en-GB" sz="2400" dirty="0">
                <a:cs typeface="Times New Roman" pitchFamily="18" charset="0"/>
              </a:rPr>
              <a:t> * ... * A</a:t>
            </a:r>
            <a:r>
              <a:rPr lang="en-GB" sz="2400" baseline="-25000" dirty="0">
                <a:cs typeface="Times New Roman" pitchFamily="18" charset="0"/>
              </a:rPr>
              <a:t>i-1</a:t>
            </a:r>
            <a:r>
              <a:rPr lang="en-GB" sz="2400" dirty="0">
                <a:cs typeface="Times New Roman" pitchFamily="18" charset="0"/>
              </a:rPr>
              <a:t> * A</a:t>
            </a:r>
            <a:r>
              <a:rPr lang="en-GB" sz="2400" baseline="-25000" dirty="0">
                <a:cs typeface="Times New Roman" pitchFamily="18" charset="0"/>
              </a:rPr>
              <a:t>i</a:t>
            </a:r>
            <a:r>
              <a:rPr lang="en-GB" sz="2400" dirty="0">
                <a:cs typeface="Times New Roman" pitchFamily="18" charset="0"/>
              </a:rPr>
              <a:t> ) * (A</a:t>
            </a:r>
            <a:r>
              <a:rPr lang="en-GB" sz="2400" baseline="-25000" dirty="0">
                <a:cs typeface="Times New Roman" pitchFamily="18" charset="0"/>
              </a:rPr>
              <a:t>i+1</a:t>
            </a:r>
            <a:r>
              <a:rPr lang="en-GB" sz="2400" dirty="0">
                <a:cs typeface="Times New Roman" pitchFamily="18" charset="0"/>
              </a:rPr>
              <a:t> * ... * </a:t>
            </a:r>
            <a:r>
              <a:rPr lang="en-GB" sz="2400" dirty="0" err="1">
                <a:cs typeface="Times New Roman" pitchFamily="18" charset="0"/>
              </a:rPr>
              <a:t>A</a:t>
            </a:r>
            <a:r>
              <a:rPr lang="en-GB" sz="2400" baseline="-25000" dirty="0" err="1">
                <a:cs typeface="Times New Roman" pitchFamily="18" charset="0"/>
              </a:rPr>
              <a:t>j</a:t>
            </a:r>
            <a:r>
              <a:rPr lang="en-GB" sz="2400" baseline="-25000" dirty="0">
                <a:cs typeface="Times New Roman" pitchFamily="18" charset="0"/>
              </a:rPr>
              <a:t> </a:t>
            </a:r>
            <a:r>
              <a:rPr lang="en-GB" sz="2400" dirty="0">
                <a:cs typeface="Times New Roman" pitchFamily="18" charset="0"/>
              </a:rPr>
              <a:t>* A</a:t>
            </a:r>
            <a:r>
              <a:rPr lang="en-GB" sz="2400" baseline="-25000" dirty="0">
                <a:cs typeface="Times New Roman" pitchFamily="18" charset="0"/>
              </a:rPr>
              <a:t>j+1</a:t>
            </a:r>
            <a:r>
              <a:rPr lang="en-GB" sz="2400" dirty="0">
                <a:cs typeface="Times New Roman" pitchFamily="18" charset="0"/>
              </a:rPr>
              <a:t> * ... * A</a:t>
            </a:r>
            <a:r>
              <a:rPr lang="en-GB" sz="2400" baseline="-25000" dirty="0">
                <a:cs typeface="Times New Roman" pitchFamily="18" charset="0"/>
              </a:rPr>
              <a:t>n-1</a:t>
            </a:r>
            <a:r>
              <a:rPr lang="en-GB" sz="2400" dirty="0">
                <a:cs typeface="Times New Roman" pitchFamily="18" charset="0"/>
              </a:rPr>
              <a:t>)</a:t>
            </a:r>
            <a:endParaRPr lang="en-US" sz="2400" kern="0" dirty="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None/>
            </a:pPr>
            <a:endParaRPr lang="en-US" kern="0" dirty="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</a:rPr>
              <a:t>Then optimal number of ops is</a:t>
            </a:r>
          </a:p>
          <a:p>
            <a:pPr algn="ctr" fontAlgn="base">
              <a:spcAft>
                <a:spcPct val="0"/>
              </a:spcAft>
              <a:buNone/>
            </a:pPr>
            <a:r>
              <a:rPr lang="en-GB" i="1" dirty="0">
                <a:cs typeface="Times New Roman" pitchFamily="18" charset="0"/>
              </a:rPr>
              <a:t>N</a:t>
            </a:r>
            <a:r>
              <a:rPr lang="en-GB" i="1" baseline="-25000" dirty="0">
                <a:cs typeface="Times New Roman" pitchFamily="18" charset="0"/>
              </a:rPr>
              <a:t>0,n-1 </a:t>
            </a:r>
            <a:r>
              <a:rPr lang="en-GB" i="1" dirty="0">
                <a:cs typeface="Times New Roman" pitchFamily="18" charset="0"/>
              </a:rPr>
              <a:t>= N</a:t>
            </a:r>
            <a:r>
              <a:rPr lang="en-GB" i="1" baseline="-25000" dirty="0">
                <a:cs typeface="Times New Roman" pitchFamily="18" charset="0"/>
              </a:rPr>
              <a:t>0,i </a:t>
            </a:r>
            <a:r>
              <a:rPr lang="en-GB" i="1" dirty="0">
                <a:cs typeface="Times New Roman" pitchFamily="18" charset="0"/>
              </a:rPr>
              <a:t>+ N</a:t>
            </a:r>
            <a:r>
              <a:rPr lang="en-GB" i="1" baseline="-25000" dirty="0">
                <a:cs typeface="Times New Roman" pitchFamily="18" charset="0"/>
              </a:rPr>
              <a:t>i+1,n-1</a:t>
            </a:r>
            <a:r>
              <a:rPr lang="en-GB" i="1" dirty="0">
                <a:cs typeface="Times New Roman" pitchFamily="18" charset="0"/>
              </a:rPr>
              <a:t> +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i="1" dirty="0">
                <a:ea typeface="Calibri"/>
                <a:cs typeface="Times New Roman" pitchFamily="18" charset="0"/>
              </a:rPr>
              <a:t>d</a:t>
            </a:r>
            <a:r>
              <a:rPr lang="en-GB" i="1" baseline="-25000" dirty="0">
                <a:ea typeface="Calibri"/>
                <a:cs typeface="Times New Roman" pitchFamily="18" charset="0"/>
              </a:rPr>
              <a:t>o</a:t>
            </a:r>
            <a:r>
              <a:rPr lang="en-GB" i="1" dirty="0">
                <a:ea typeface="Calibri"/>
                <a:cs typeface="Times New Roman" pitchFamily="18" charset="0"/>
              </a:rPr>
              <a:t> d</a:t>
            </a:r>
            <a:r>
              <a:rPr lang="en-GB" i="1" baseline="-25000" dirty="0">
                <a:ea typeface="Calibri"/>
                <a:cs typeface="Times New Roman" pitchFamily="18" charset="0"/>
              </a:rPr>
              <a:t>i</a:t>
            </a:r>
            <a:r>
              <a:rPr lang="en-GB" i="1" dirty="0">
                <a:ea typeface="Calibri"/>
                <a:cs typeface="Times New Roman" pitchFamily="18" charset="0"/>
              </a:rPr>
              <a:t> d</a:t>
            </a:r>
            <a:r>
              <a:rPr lang="en-GB" i="1" baseline="-25000" dirty="0">
                <a:ea typeface="Calibri"/>
                <a:cs typeface="Times New Roman" pitchFamily="18" charset="0"/>
              </a:rPr>
              <a:t>i+1</a:t>
            </a:r>
            <a:endParaRPr lang="en-US" kern="0" dirty="0">
              <a:solidFill>
                <a:srgbClr val="000000"/>
              </a:solidFill>
            </a:endParaRPr>
          </a:p>
          <a:p>
            <a:pPr lvl="0" fontAlgn="base">
              <a:spcAft>
                <a:spcPct val="0"/>
              </a:spcAft>
              <a:buNone/>
            </a:pPr>
            <a:endParaRPr lang="en-US" kern="0" dirty="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</a:rPr>
              <a:t>The optimal solution can be defined in terms of optimal sub-problems</a:t>
            </a:r>
          </a:p>
          <a:p>
            <a:pPr lvl="1" fontAlgn="base">
              <a:spcAft>
                <a:spcPct val="0"/>
              </a:spcAft>
            </a:pPr>
            <a:r>
              <a:rPr lang="en-US" sz="2400" kern="0" dirty="0">
                <a:solidFill>
                  <a:srgbClr val="000000"/>
                </a:solidFill>
              </a:rPr>
              <a:t>If the global optimum did not have these optimal sub-problems, we could define an even better “optimal” solution</a:t>
            </a:r>
            <a:endParaRPr lang="en-IN" sz="2400" dirty="0"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3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 Computation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cs typeface="Times New Roman" pitchFamily="18" charset="0"/>
              </a:rPr>
              <a:t>Dynamic Programming Equation</a:t>
            </a:r>
          </a:p>
          <a:p>
            <a:pPr lvl="0" algn="ctr" fontAlgn="base">
              <a:spcAft>
                <a:spcPct val="0"/>
              </a:spcAft>
              <a:buNone/>
            </a:pPr>
            <a:r>
              <a:rPr lang="en-GB" i="1" dirty="0" err="1" smtClean="0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GB" i="1" baseline="-25000" dirty="0" err="1" smtClean="0">
                <a:solidFill>
                  <a:prstClr val="black"/>
                </a:solidFill>
                <a:cs typeface="Times New Roman" pitchFamily="18" charset="0"/>
              </a:rPr>
              <a:t>i,j</a:t>
            </a:r>
            <a:r>
              <a:rPr lang="en-GB" i="1" baseline="-250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GB" i="1" dirty="0">
                <a:solidFill>
                  <a:prstClr val="black"/>
                </a:solidFill>
                <a:cs typeface="Times New Roman" pitchFamily="18" charset="0"/>
              </a:rPr>
              <a:t>= </a:t>
            </a:r>
            <a:r>
              <a:rPr lang="en-GB" dirty="0">
                <a:solidFill>
                  <a:prstClr val="black"/>
                </a:solidFill>
                <a:cs typeface="Times New Roman" pitchFamily="18" charset="0"/>
              </a:rPr>
              <a:t>min{</a:t>
            </a:r>
            <a:r>
              <a:rPr lang="en-GB" i="1" dirty="0" err="1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lang="en-GB" i="1" dirty="0">
                <a:solidFill>
                  <a:prstClr val="black"/>
                </a:solidFill>
                <a:cs typeface="Times New Roman" pitchFamily="18" charset="0"/>
              </a:rPr>
              <a:t> ≤ k &lt; j: </a:t>
            </a:r>
            <a:r>
              <a:rPr lang="en-GB" i="1" dirty="0" err="1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GB" i="1" baseline="-25000" dirty="0" err="1">
                <a:solidFill>
                  <a:prstClr val="black"/>
                </a:solidFill>
                <a:cs typeface="Times New Roman" pitchFamily="18" charset="0"/>
              </a:rPr>
              <a:t>i,k</a:t>
            </a:r>
            <a:r>
              <a:rPr lang="en-GB" i="1" baseline="-25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GB" i="1" dirty="0">
                <a:solidFill>
                  <a:prstClr val="black"/>
                </a:solidFill>
                <a:cs typeface="Times New Roman" pitchFamily="18" charset="0"/>
              </a:rPr>
              <a:t>+ N</a:t>
            </a:r>
            <a:r>
              <a:rPr lang="en-GB" i="1" baseline="-25000" dirty="0">
                <a:solidFill>
                  <a:prstClr val="black"/>
                </a:solidFill>
                <a:cs typeface="Times New Roman" pitchFamily="18" charset="0"/>
              </a:rPr>
              <a:t>k+1,j</a:t>
            </a:r>
            <a:r>
              <a:rPr lang="en-GB" i="1" dirty="0">
                <a:solidFill>
                  <a:prstClr val="black"/>
                </a:solidFill>
                <a:cs typeface="Times New Roman" pitchFamily="18" charset="0"/>
              </a:rPr>
              <a:t> +</a:t>
            </a:r>
            <a:r>
              <a:rPr lang="en-GB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GB" i="1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d</a:t>
            </a:r>
            <a:r>
              <a:rPr lang="en-GB" i="1" baseline="-25000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i</a:t>
            </a:r>
            <a:r>
              <a:rPr lang="en-GB" i="1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 d</a:t>
            </a:r>
            <a:r>
              <a:rPr lang="en-GB" i="1" baseline="-25000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k+1</a:t>
            </a:r>
            <a:r>
              <a:rPr lang="en-GB" i="1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 </a:t>
            </a:r>
            <a:r>
              <a:rPr lang="en-GB" i="1" dirty="0" err="1">
                <a:solidFill>
                  <a:prstClr val="black"/>
                </a:solidFill>
                <a:ea typeface="Calibri"/>
                <a:cs typeface="Times New Roman" pitchFamily="18" charset="0"/>
              </a:rPr>
              <a:t>d</a:t>
            </a:r>
            <a:r>
              <a:rPr lang="en-GB" i="1" baseline="-25000" dirty="0" err="1">
                <a:solidFill>
                  <a:prstClr val="black"/>
                </a:solidFill>
                <a:ea typeface="Calibri"/>
                <a:cs typeface="Times New Roman" pitchFamily="18" charset="0"/>
              </a:rPr>
              <a:t>j</a:t>
            </a:r>
            <a:r>
              <a:rPr lang="en-GB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 }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IN" b="1" dirty="0" smtClean="0">
              <a:cs typeface="Times New Roman" pitchFamily="18" charset="0"/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en-IN" b="1" dirty="0" smtClean="0">
                <a:cs typeface="Times New Roman" pitchFamily="18" charset="0"/>
              </a:rPr>
              <a:t>Bottom-up </a:t>
            </a:r>
            <a:r>
              <a:rPr lang="en-IN" b="1" dirty="0">
                <a:cs typeface="Times New Roman" pitchFamily="18" charset="0"/>
              </a:rPr>
              <a:t>Computation</a:t>
            </a:r>
          </a:p>
          <a:p>
            <a:pPr fontAlgn="base">
              <a:spcAft>
                <a:spcPct val="0"/>
              </a:spcAft>
            </a:pPr>
            <a:r>
              <a:rPr lang="en-IN" kern="0" dirty="0" smtClean="0">
                <a:solidFill>
                  <a:srgbClr val="000000"/>
                </a:solidFill>
                <a:cs typeface="Times New Roman" pitchFamily="18" charset="0"/>
              </a:rPr>
              <a:t>Efficiency</a:t>
            </a:r>
            <a:r>
              <a:rPr lang="en-IN" kern="0" dirty="0">
                <a:solidFill>
                  <a:srgbClr val="000000"/>
                </a:solidFill>
                <a:cs typeface="Times New Roman" pitchFamily="18" charset="0"/>
              </a:rPr>
              <a:t>: Tabulate and reuse </a:t>
            </a:r>
            <a:r>
              <a:rPr lang="en-IN" dirty="0">
                <a:cs typeface="Times New Roman" pitchFamily="18" charset="0"/>
              </a:rPr>
              <a:t>all the intermediate values of </a:t>
            </a:r>
            <a:r>
              <a:rPr lang="en-GB" i="1" dirty="0" err="1" smtClean="0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GB" i="1" baseline="-25000" dirty="0" err="1" smtClean="0">
                <a:solidFill>
                  <a:prstClr val="black"/>
                </a:solidFill>
                <a:cs typeface="Times New Roman" pitchFamily="18" charset="0"/>
              </a:rPr>
              <a:t>i,j</a:t>
            </a:r>
            <a:endParaRPr lang="en-IN" kern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en-IN" kern="0" dirty="0" smtClean="0">
                <a:solidFill>
                  <a:srgbClr val="000000"/>
                </a:solidFill>
                <a:cs typeface="Times New Roman" pitchFamily="18" charset="0"/>
              </a:rPr>
              <a:t>Remember</a:t>
            </a:r>
            <a:r>
              <a:rPr lang="en-IN" kern="0" dirty="0">
                <a:solidFill>
                  <a:srgbClr val="000000"/>
                </a:solidFill>
                <a:cs typeface="Times New Roman" pitchFamily="18" charset="0"/>
              </a:rPr>
              <a:t>: Sub-problems </a:t>
            </a:r>
            <a:r>
              <a:rPr lang="en-IN" kern="0" dirty="0" smtClean="0">
                <a:solidFill>
                  <a:srgbClr val="000000"/>
                </a:solidFill>
                <a:cs typeface="Times New Roman" pitchFamily="18" charset="0"/>
              </a:rPr>
              <a:t>overlap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IN" kern="0" dirty="0">
              <a:solidFill>
                <a:srgbClr val="000000"/>
              </a:solidFill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9039" y="3990684"/>
            <a:ext cx="3107385" cy="26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69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Dynamic Programming Computation</a:t>
            </a:r>
            <a:endParaRPr lang="en-IN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</a:rPr>
              <a:t>The bottom-up construction fills in the N array by diagonals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GB" sz="2400" i="1" dirty="0" err="1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GB" sz="2400" i="1" baseline="-25000" dirty="0" err="1">
                <a:solidFill>
                  <a:prstClr val="black"/>
                </a:solidFill>
                <a:cs typeface="Times New Roman" pitchFamily="18" charset="0"/>
              </a:rPr>
              <a:t>i,j</a:t>
            </a:r>
            <a:r>
              <a:rPr lang="en-US" sz="2400" kern="0" dirty="0">
                <a:solidFill>
                  <a:srgbClr val="000000"/>
                </a:solidFill>
              </a:rPr>
              <a:t> from pervious entries in </a:t>
            </a:r>
            <a:r>
              <a:rPr lang="en-US" sz="2400" i="1" kern="0" dirty="0" err="1">
                <a:solidFill>
                  <a:srgbClr val="000000"/>
                </a:solidFill>
              </a:rPr>
              <a:t>i-</a:t>
            </a:r>
            <a:r>
              <a:rPr lang="en-US" sz="2400" kern="0" dirty="0" err="1">
                <a:solidFill>
                  <a:srgbClr val="000000"/>
                </a:solidFill>
              </a:rPr>
              <a:t>th</a:t>
            </a:r>
            <a:r>
              <a:rPr lang="en-US" sz="2400" kern="0" dirty="0">
                <a:solidFill>
                  <a:srgbClr val="000000"/>
                </a:solidFill>
              </a:rPr>
              <a:t> row and </a:t>
            </a:r>
            <a:r>
              <a:rPr lang="en-US" sz="2400" i="1" kern="0" dirty="0">
                <a:solidFill>
                  <a:srgbClr val="000000"/>
                </a:solidFill>
              </a:rPr>
              <a:t>j</a:t>
            </a:r>
            <a:r>
              <a:rPr lang="en-US" sz="2400" kern="0" dirty="0">
                <a:solidFill>
                  <a:srgbClr val="000000"/>
                </a:solidFill>
              </a:rPr>
              <a:t>-</a:t>
            </a:r>
            <a:r>
              <a:rPr lang="en-US" sz="2400" kern="0" dirty="0" err="1">
                <a:solidFill>
                  <a:srgbClr val="000000"/>
                </a:solidFill>
              </a:rPr>
              <a:t>th</a:t>
            </a:r>
            <a:r>
              <a:rPr lang="en-US" sz="2400" kern="0" dirty="0">
                <a:solidFill>
                  <a:srgbClr val="000000"/>
                </a:solidFill>
              </a:rPr>
              <a:t> column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endParaRPr lang="en-US" sz="2400" kern="0" dirty="0">
              <a:solidFill>
                <a:srgbClr val="000000"/>
              </a:solidFill>
            </a:endParaRP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GB" sz="2400" kern="0" dirty="0">
                <a:solidFill>
                  <a:srgbClr val="000000"/>
                </a:solidFill>
              </a:rPr>
              <a:t>Complexity?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</a:rPr>
              <a:t>Filling in each entry in the N table takes O(n) time.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</a:rPr>
              <a:t>Total run time: O(</a:t>
            </a:r>
            <a:r>
              <a:rPr lang="en-GB" sz="2400" dirty="0">
                <a:cs typeface="Times New Roman" pitchFamily="18" charset="0"/>
              </a:rPr>
              <a:t>n</a:t>
            </a:r>
            <a:r>
              <a:rPr lang="en-GB" sz="2400" baseline="30000" dirty="0">
                <a:cs typeface="Times New Roman" pitchFamily="18" charset="0"/>
              </a:rPr>
              <a:t>3</a:t>
            </a:r>
            <a:r>
              <a:rPr lang="en-US" sz="2400" kern="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endParaRPr lang="en-US" sz="2400" kern="0" dirty="0">
              <a:solidFill>
                <a:srgbClr val="000000"/>
              </a:solidFill>
            </a:endParaRP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</a:rPr>
              <a:t>Actual </a:t>
            </a:r>
            <a:r>
              <a:rPr lang="en-US" sz="2400" kern="0" dirty="0" err="1">
                <a:solidFill>
                  <a:srgbClr val="000000"/>
                </a:solidFill>
              </a:rPr>
              <a:t>parenthesization</a:t>
            </a:r>
            <a:r>
              <a:rPr lang="en-US" sz="2400" kern="0" dirty="0">
                <a:solidFill>
                  <a:srgbClr val="000000"/>
                </a:solidFill>
              </a:rPr>
              <a:t> can be obtained by remembering the optimal </a:t>
            </a:r>
            <a:r>
              <a:rPr lang="en-US" sz="2400" i="1" kern="0" dirty="0">
                <a:solidFill>
                  <a:srgbClr val="000000"/>
                </a:solidFill>
              </a:rPr>
              <a:t>k</a:t>
            </a:r>
            <a:r>
              <a:rPr lang="en-US" sz="2400" kern="0" dirty="0">
                <a:solidFill>
                  <a:srgbClr val="000000"/>
                </a:solidFill>
              </a:rPr>
              <a:t> used for each </a:t>
            </a:r>
            <a:r>
              <a:rPr lang="en-GB" sz="2400" i="1" dirty="0" err="1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GB" sz="2400" i="1" baseline="-25000" dirty="0" err="1">
                <a:solidFill>
                  <a:prstClr val="black"/>
                </a:solidFill>
                <a:cs typeface="Times New Roman" pitchFamily="18" charset="0"/>
              </a:rPr>
              <a:t>i,j</a:t>
            </a:r>
            <a:r>
              <a:rPr lang="en-GB" sz="2400" i="1" baseline="-25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400" kern="0" dirty="0">
                <a:solidFill>
                  <a:srgbClr val="000000"/>
                </a:solidFill>
              </a:rPr>
              <a:t>entry</a:t>
            </a:r>
          </a:p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37527" y="1719618"/>
            <a:ext cx="5658289" cy="440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04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357188" indent="-357188"/>
            <a:r>
              <a:rPr lang="en-US" dirty="0">
                <a:latin typeface="Calibri" pitchFamily="34" charset="0"/>
                <a:cs typeface="Times New Roman" pitchFamily="18" charset="0"/>
              </a:rPr>
              <a:t>Algorithm designs can be 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categorised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along standard approaches</a:t>
            </a:r>
          </a:p>
          <a:p>
            <a:pPr marL="357188" indent="-357188"/>
            <a:r>
              <a:rPr lang="en-US" dirty="0">
                <a:latin typeface="Calibri" pitchFamily="34" charset="0"/>
                <a:cs typeface="Times New Roman" pitchFamily="18" charset="0"/>
              </a:rPr>
              <a:t>Brute Force Approach is widely applicable approach to algorithm design</a:t>
            </a:r>
          </a:p>
          <a:p>
            <a:pPr marL="357188" indent="-357188"/>
            <a:r>
              <a:rPr lang="en-US" dirty="0">
                <a:latin typeface="Calibri" pitchFamily="34" charset="0"/>
                <a:cs typeface="Times New Roman" pitchFamily="18" charset="0"/>
              </a:rPr>
              <a:t>Brute Force leads to simple algorithms</a:t>
            </a:r>
          </a:p>
          <a:p>
            <a:pPr marL="357188" indent="-357188"/>
            <a:r>
              <a:rPr lang="en-US" dirty="0">
                <a:latin typeface="Calibri" pitchFamily="34" charset="0"/>
                <a:cs typeface="Times New Roman" pitchFamily="18" charset="0"/>
              </a:rPr>
              <a:t>Greedy approach is a powerful technique to solve problem of finding optimal solutions</a:t>
            </a:r>
          </a:p>
          <a:p>
            <a:pPr marL="357188" indent="-357188"/>
            <a:r>
              <a:rPr lang="en-IN" dirty="0" smtClean="0">
                <a:latin typeface="Calibri" pitchFamily="34" charset="0"/>
                <a:cs typeface="Times New Roman" pitchFamily="18" charset="0"/>
              </a:rPr>
              <a:t>Divide and Conquer is a very general approach to solving problems and developing algorithms</a:t>
            </a:r>
          </a:p>
          <a:p>
            <a:pPr marL="357188" indent="-357188"/>
            <a:r>
              <a:rPr lang="en-IN" dirty="0" smtClean="0">
                <a:latin typeface="Calibri" pitchFamily="34" charset="0"/>
                <a:cs typeface="Times New Roman" pitchFamily="18" charset="0"/>
              </a:rPr>
              <a:t>Divide </a:t>
            </a:r>
            <a:r>
              <a:rPr lang="en-IN" dirty="0">
                <a:latin typeface="Calibri" pitchFamily="34" charset="0"/>
                <a:cs typeface="Times New Roman" pitchFamily="18" charset="0"/>
              </a:rPr>
              <a:t>and Conquer splits the problem into roughly equal sized sub-problems, solves the sub-problems and merges the solutions</a:t>
            </a:r>
          </a:p>
          <a:p>
            <a:pPr marL="357188" indent="-357188"/>
            <a:r>
              <a:rPr lang="en-IN" dirty="0">
                <a:latin typeface="Calibri" pitchFamily="34" charset="0"/>
                <a:cs typeface="Times New Roman" pitchFamily="18" charset="0"/>
              </a:rPr>
              <a:t>The important characteristic requirement of Divide and Conquer is that the sub-problems are </a:t>
            </a:r>
            <a:r>
              <a:rPr lang="en-IN" dirty="0" smtClean="0">
                <a:latin typeface="Calibri" pitchFamily="34" charset="0"/>
                <a:cs typeface="Times New Roman" pitchFamily="18" charset="0"/>
              </a:rPr>
              <a:t>independent</a:t>
            </a:r>
            <a:endParaRPr lang="en-IN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contd.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/>
            <a:r>
              <a:rPr lang="en-IN" dirty="0">
                <a:latin typeface="Calibri" pitchFamily="34" charset="0"/>
                <a:cs typeface="Times New Roman" pitchFamily="18" charset="0"/>
              </a:rPr>
              <a:t>Reduce and Conquer is an important variant of Divide and Conquer</a:t>
            </a:r>
          </a:p>
          <a:p>
            <a:pPr marL="357188" indent="-357188"/>
            <a:r>
              <a:rPr lang="en-IN">
                <a:latin typeface="Calibri" pitchFamily="34" charset="0"/>
                <a:cs typeface="Times New Roman" pitchFamily="18" charset="0"/>
              </a:rPr>
              <a:t>In Reduce and Conquer, at each stage, only one of the sub-problems needs to be solved</a:t>
            </a:r>
          </a:p>
          <a:p>
            <a:pPr marL="357188" indent="-357188"/>
            <a:r>
              <a:rPr lang="en-IN" smtClean="0">
                <a:cs typeface="Times New Roman" pitchFamily="18" charset="0"/>
              </a:rPr>
              <a:t>Backtracking </a:t>
            </a:r>
            <a:r>
              <a:rPr lang="en-IN" dirty="0">
                <a:cs typeface="Times New Roman" pitchFamily="18" charset="0"/>
              </a:rPr>
              <a:t>is a general solution technique based on enumerative search</a:t>
            </a:r>
          </a:p>
          <a:p>
            <a:pPr marL="357188" indent="-357188"/>
            <a:r>
              <a:rPr lang="en-IN" dirty="0">
                <a:cs typeface="Times New Roman" pitchFamily="18" charset="0"/>
              </a:rPr>
              <a:t>Backtracking traverses the solution space using depth first search</a:t>
            </a:r>
          </a:p>
          <a:p>
            <a:pPr marL="757238" lvl="1" indent="-357188"/>
            <a:r>
              <a:rPr lang="en-IN" sz="2400" dirty="0">
                <a:cs typeface="Times New Roman" pitchFamily="18" charset="0"/>
              </a:rPr>
              <a:t>On reaching a dead-end or an infeasible solution, it backtracks to the previous level</a:t>
            </a:r>
          </a:p>
          <a:p>
            <a:pPr marL="357188" indent="-357188"/>
            <a:r>
              <a:rPr lang="en-IN" dirty="0">
                <a:cs typeface="Times New Roman" pitchFamily="18" charset="0"/>
              </a:rPr>
              <a:t>Backtracking produces simple algorithms which may however be too </a:t>
            </a:r>
            <a:r>
              <a:rPr lang="en-IN" dirty="0" smtClean="0">
                <a:cs typeface="Times New Roman" pitchFamily="18" charset="0"/>
              </a:rPr>
              <a:t>slow</a:t>
            </a:r>
          </a:p>
          <a:p>
            <a:pPr marL="357188" indent="-357188"/>
            <a:r>
              <a:rPr lang="en-IN" dirty="0">
                <a:cs typeface="Times New Roman" pitchFamily="18" charset="0"/>
              </a:rPr>
              <a:t>Dynamic Programming (DP) is general problem solution technique</a:t>
            </a:r>
          </a:p>
          <a:p>
            <a:pPr marL="357188" indent="-357188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13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100" y="5715016"/>
            <a:ext cx="7286676" cy="714380"/>
          </a:xfrm>
        </p:spPr>
        <p:txBody>
          <a:bodyPr/>
          <a:lstStyle/>
          <a:p>
            <a:pPr marL="357188" indent="-357188" algn="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“If all you have is a hammer, everything looks like a nail”</a:t>
            </a:r>
          </a:p>
          <a:p>
            <a:pPr marL="357188" indent="-357188" algn="r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- Abraham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Marslow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ammer_man_na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52" y="686852"/>
            <a:ext cx="6715172" cy="48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304800"/>
            <a:ext cx="8915400" cy="1112838"/>
          </a:xfrm>
        </p:spPr>
        <p:txBody>
          <a:bodyPr/>
          <a:lstStyle/>
          <a:p>
            <a:r>
              <a:rPr lang="en-GB" dirty="0"/>
              <a:t>Approaches</a:t>
            </a:r>
            <a:endParaRPr lang="en-US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656" y="1219201"/>
            <a:ext cx="10957810" cy="4906964"/>
          </a:xfrm>
        </p:spPr>
        <p:txBody>
          <a:bodyPr/>
          <a:lstStyle/>
          <a:p>
            <a:r>
              <a:rPr lang="en-GB" dirty="0">
                <a:cs typeface="Times New Roman" pitchFamily="18" charset="0"/>
              </a:rPr>
              <a:t>We have seen several algorithms till now</a:t>
            </a:r>
          </a:p>
          <a:p>
            <a:endParaRPr lang="en-GB" dirty="0">
              <a:cs typeface="Times New Roman" pitchFamily="18" charset="0"/>
            </a:endParaRPr>
          </a:p>
          <a:p>
            <a:pPr algn="just">
              <a:buNone/>
            </a:pPr>
            <a:r>
              <a:rPr lang="en-GB" dirty="0">
                <a:cs typeface="Times New Roman" pitchFamily="18" charset="0"/>
              </a:rPr>
              <a:t>Q. Are there any common ways to design algorithms?</a:t>
            </a:r>
          </a:p>
          <a:p>
            <a:pPr marL="457200" indent="-457200">
              <a:buNone/>
            </a:pPr>
            <a:r>
              <a:rPr lang="en-GB" dirty="0">
                <a:cs typeface="Times New Roman" pitchFamily="18" charset="0"/>
              </a:rPr>
              <a:t>A. Yes </a:t>
            </a:r>
          </a:p>
          <a:p>
            <a:pPr marL="457200" indent="-457200">
              <a:buNone/>
            </a:pPr>
            <a:endParaRPr lang="en-GB" dirty="0">
              <a:cs typeface="Times New Roman" pitchFamily="18" charset="0"/>
            </a:endParaRPr>
          </a:p>
          <a:p>
            <a:r>
              <a:rPr lang="en-GB" dirty="0">
                <a:cs typeface="Times New Roman" pitchFamily="18" charset="0"/>
              </a:rPr>
              <a:t>Major algorithmic approaches</a:t>
            </a:r>
          </a:p>
          <a:p>
            <a:pPr marL="857250" lvl="1" indent="-457200"/>
            <a:r>
              <a:rPr lang="en-GB" sz="2400" dirty="0">
                <a:cs typeface="Times New Roman" pitchFamily="18" charset="0"/>
              </a:rPr>
              <a:t>Brute Force</a:t>
            </a:r>
          </a:p>
          <a:p>
            <a:pPr marL="857250" lvl="1" indent="-457200"/>
            <a:r>
              <a:rPr lang="en-GB" sz="2400" dirty="0">
                <a:cs typeface="Times New Roman" pitchFamily="18" charset="0"/>
              </a:rPr>
              <a:t>Greedy Techniques</a:t>
            </a:r>
          </a:p>
          <a:p>
            <a:pPr marL="857250" lvl="1" indent="-457200"/>
            <a:r>
              <a:rPr lang="en-GB" sz="2400" dirty="0">
                <a:cs typeface="Times New Roman" pitchFamily="18" charset="0"/>
              </a:rPr>
              <a:t>Divide and Conquer</a:t>
            </a:r>
          </a:p>
          <a:p>
            <a:pPr marL="857250" lvl="1" indent="-457200"/>
            <a:r>
              <a:rPr lang="en-GB" sz="2400" dirty="0">
                <a:cs typeface="Times New Roman" pitchFamily="18" charset="0"/>
              </a:rPr>
              <a:t>Back Tracking</a:t>
            </a:r>
          </a:p>
          <a:p>
            <a:pPr marL="857250" lvl="1" indent="-457200"/>
            <a:r>
              <a:rPr lang="en-GB" sz="2400" dirty="0" smtClean="0">
                <a:cs typeface="Times New Roman" pitchFamily="18" charset="0"/>
              </a:rPr>
              <a:t>Dynamic </a:t>
            </a:r>
            <a:r>
              <a:rPr lang="en-GB" sz="2400" dirty="0">
                <a:cs typeface="Times New Roman" pitchFamily="18" charset="0"/>
              </a:rPr>
              <a:t>Programming</a:t>
            </a:r>
          </a:p>
          <a:p>
            <a:pPr marL="457200" indent="-457200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11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</a:t>
            </a:r>
            <a:r>
              <a:rPr lang="en-US" dirty="0" smtClean="0"/>
              <a:t>Force A</a:t>
            </a:r>
            <a:r>
              <a:rPr lang="en-GB" dirty="0" err="1" smtClean="0"/>
              <a:t>pproach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Solves a problem in the most simple, direct, or obvious way not distinguished by structure or form </a:t>
            </a:r>
          </a:p>
          <a:p>
            <a:r>
              <a:rPr lang="en-IN" dirty="0"/>
              <a:t>Often simple to implement</a:t>
            </a:r>
          </a:p>
          <a:p>
            <a:r>
              <a:rPr lang="en-IN" dirty="0"/>
              <a:t>May do more work than necessary –May be efficient (but typically is not)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7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Example</a:t>
            </a:r>
            <a:endParaRPr lang="en-GB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3070" t="4547" r="2706" b="77265"/>
          <a:stretch>
            <a:fillRect/>
          </a:stretch>
        </p:blipFill>
        <p:spPr bwMode="auto">
          <a:xfrm>
            <a:off x="1952596" y="1976070"/>
            <a:ext cx="8715436" cy="5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 l="3140" t="43441" r="79278" b="40659"/>
          <a:stretch>
            <a:fillRect/>
          </a:stretch>
        </p:blipFill>
        <p:spPr bwMode="auto">
          <a:xfrm>
            <a:off x="1952596" y="3483492"/>
            <a:ext cx="1357322" cy="3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66844" y="2773916"/>
            <a:ext cx="1102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cs typeface="Times New Roman" pitchFamily="18" charset="0"/>
              </a:rPr>
              <a:t>Pattern</a:t>
            </a:r>
            <a:endParaRPr lang="en-US" sz="1600" dirty="0"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3001" y="1357298"/>
            <a:ext cx="693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cs typeface="Times New Roman" pitchFamily="18" charset="0"/>
              </a:rPr>
              <a:t>Text</a:t>
            </a:r>
            <a:endParaRPr lang="en-US" sz="1600" dirty="0"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0672" y="4655304"/>
            <a:ext cx="30652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GB" sz="2800" dirty="0">
                <a:cs typeface="Times New Roman" pitchFamily="18" charset="0"/>
              </a:rPr>
              <a:t>Applications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cs typeface="Times New Roman" pitchFamily="18" charset="0"/>
              </a:rPr>
              <a:t>Search Engines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cs typeface="Times New Roman" pitchFamily="18" charset="0"/>
              </a:rPr>
              <a:t>Word Processors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cs typeface="Times New Roman" pitchFamily="18" charset="0"/>
              </a:rPr>
              <a:t>Genetic Engineering</a:t>
            </a:r>
          </a:p>
        </p:txBody>
      </p:sp>
    </p:spTree>
    <p:extLst>
      <p:ext uri="{BB962C8B-B14F-4D97-AF65-F5344CB8AC3E}">
        <p14:creationId xmlns:p14="http://schemas.microsoft.com/office/powerpoint/2010/main" val="14936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Algorithm</a:t>
            </a:r>
            <a:endParaRPr lang="en-GB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3070" t="4547" r="2706" b="77265"/>
          <a:stretch>
            <a:fillRect/>
          </a:stretch>
        </p:blipFill>
        <p:spPr bwMode="auto">
          <a:xfrm>
            <a:off x="1952596" y="1976070"/>
            <a:ext cx="8715436" cy="5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 l="3140" t="43441" r="79278" b="40659"/>
          <a:stretch>
            <a:fillRect/>
          </a:stretch>
        </p:blipFill>
        <p:spPr bwMode="auto">
          <a:xfrm>
            <a:off x="1952596" y="3483492"/>
            <a:ext cx="1357322" cy="3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66844" y="2773916"/>
            <a:ext cx="1102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cs typeface="Times New Roman" pitchFamily="18" charset="0"/>
              </a:rPr>
              <a:t>Pattern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3001" y="1357298"/>
            <a:ext cx="693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cs typeface="Times New Roman" pitchFamily="18" charset="0"/>
              </a:rPr>
              <a:t>Text</a:t>
            </a:r>
            <a:endParaRPr lang="en-US" sz="2400" dirty="0">
              <a:cs typeface="Times New Roman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 l="3140" t="43441" r="79278" b="40659"/>
          <a:stretch>
            <a:fillRect/>
          </a:stretch>
        </p:blipFill>
        <p:spPr bwMode="auto">
          <a:xfrm>
            <a:off x="2238348" y="3929066"/>
            <a:ext cx="1357322" cy="3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/>
          <a:srcRect l="3140" t="43441" r="79278" b="40659"/>
          <a:stretch>
            <a:fillRect/>
          </a:stretch>
        </p:blipFill>
        <p:spPr bwMode="auto">
          <a:xfrm>
            <a:off x="2524100" y="4357694"/>
            <a:ext cx="1357322" cy="3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/>
          <a:srcRect l="3140" t="43441" r="79278" b="40659"/>
          <a:stretch>
            <a:fillRect/>
          </a:stretch>
        </p:blipFill>
        <p:spPr bwMode="auto">
          <a:xfrm>
            <a:off x="2809852" y="4786322"/>
            <a:ext cx="1357322" cy="3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/>
          <a:srcRect l="3140" t="43441" r="79278" b="40659"/>
          <a:stretch>
            <a:fillRect/>
          </a:stretch>
        </p:blipFill>
        <p:spPr bwMode="auto">
          <a:xfrm>
            <a:off x="9310710" y="5840946"/>
            <a:ext cx="1357322" cy="3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>
            <a:off x="3881422" y="5357826"/>
            <a:ext cx="48577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 Counting Change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Problem Definition</a:t>
            </a:r>
            <a:r>
              <a:rPr lang="en-IN" dirty="0" smtClean="0"/>
              <a:t>:  </a:t>
            </a:r>
            <a:endParaRPr lang="en-IN" dirty="0"/>
          </a:p>
          <a:p>
            <a:pPr marL="457200" indent="-457200"/>
            <a:r>
              <a:rPr lang="en-IN" dirty="0"/>
              <a:t>Cashier has collection of ‘coins’ of various denominations </a:t>
            </a:r>
          </a:p>
          <a:p>
            <a:pPr marL="457200" indent="-457200"/>
            <a:r>
              <a:rPr lang="en-IN" dirty="0"/>
              <a:t>Goal is to return a specified sum using the smallest number of coins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6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1825</Words>
  <Application>Microsoft Office PowerPoint</Application>
  <PresentationFormat>Widescreen</PresentationFormat>
  <Paragraphs>305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1_Office Theme</vt:lpstr>
      <vt:lpstr>PowerPoint Presentation</vt:lpstr>
      <vt:lpstr>Objectives</vt:lpstr>
      <vt:lpstr>Topics</vt:lpstr>
      <vt:lpstr>PowerPoint Presentation</vt:lpstr>
      <vt:lpstr>Approaches</vt:lpstr>
      <vt:lpstr>Brute Force Approach </vt:lpstr>
      <vt:lpstr>Pattern Matching Example</vt:lpstr>
      <vt:lpstr>Brute Force Algorithm</vt:lpstr>
      <vt:lpstr>Example:  Counting Change </vt:lpstr>
      <vt:lpstr>Problem: Mathematical definition </vt:lpstr>
      <vt:lpstr>Change Making - Example</vt:lpstr>
      <vt:lpstr>Brute Force Approach</vt:lpstr>
      <vt:lpstr>Why Brute Force Approach?</vt:lpstr>
      <vt:lpstr>Greedy Approach</vt:lpstr>
      <vt:lpstr>Change Making – Example</vt:lpstr>
      <vt:lpstr>Brute Force and Greedy Approaches  </vt:lpstr>
      <vt:lpstr>Divide and Conquer Approach</vt:lpstr>
      <vt:lpstr>Merge Sort</vt:lpstr>
      <vt:lpstr>Merge Algorithm</vt:lpstr>
      <vt:lpstr>Merge Sort Algorithm</vt:lpstr>
      <vt:lpstr>Reduce and Conquer</vt:lpstr>
      <vt:lpstr>Binary Search</vt:lpstr>
      <vt:lpstr>Binary Search Algorithm</vt:lpstr>
      <vt:lpstr>Introduction to Backtracking </vt:lpstr>
      <vt:lpstr>Solving a Maze</vt:lpstr>
      <vt:lpstr>Coloring a Map</vt:lpstr>
      <vt:lpstr>Solving a Puzzle</vt:lpstr>
      <vt:lpstr>Sudoku</vt:lpstr>
      <vt:lpstr>Candidate Solutions</vt:lpstr>
      <vt:lpstr>Backtracking Algorithm</vt:lpstr>
      <vt:lpstr>Backtracking Solver</vt:lpstr>
      <vt:lpstr>Introduction to Dynamic programming</vt:lpstr>
      <vt:lpstr>Defining Sub-problems</vt:lpstr>
      <vt:lpstr>Overlapping Sub-problems</vt:lpstr>
      <vt:lpstr>Sub-problem Optimality</vt:lpstr>
      <vt:lpstr>Dynamic Programming Computation</vt:lpstr>
      <vt:lpstr>Dynamic Programming Computation</vt:lpstr>
      <vt:lpstr>Summary</vt:lpstr>
      <vt:lpstr>Summary contd.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142</cp:revision>
  <dcterms:created xsi:type="dcterms:W3CDTF">2015-10-21T06:04:19Z</dcterms:created>
  <dcterms:modified xsi:type="dcterms:W3CDTF">2018-08-11T05:04:19Z</dcterms:modified>
</cp:coreProperties>
</file>