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338" r:id="rId3"/>
    <p:sldId id="281" r:id="rId4"/>
    <p:sldId id="282" r:id="rId5"/>
    <p:sldId id="353" r:id="rId6"/>
    <p:sldId id="355" r:id="rId7"/>
    <p:sldId id="358" r:id="rId8"/>
    <p:sldId id="359" r:id="rId9"/>
    <p:sldId id="366" r:id="rId10"/>
    <p:sldId id="360" r:id="rId11"/>
    <p:sldId id="361" r:id="rId12"/>
    <p:sldId id="362" r:id="rId13"/>
    <p:sldId id="363" r:id="rId14"/>
    <p:sldId id="364" r:id="rId15"/>
    <p:sldId id="357" r:id="rId16"/>
    <p:sldId id="368" r:id="rId17"/>
    <p:sldId id="365" r:id="rId18"/>
    <p:sldId id="367" r:id="rId19"/>
    <p:sldId id="35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1752601"/>
            <a:ext cx="71628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Plotting in Python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44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2000" dirty="0">
                <a:cs typeface="Times New Roman" pitchFamily="18" charset="0"/>
              </a:rPr>
              <a:t>Ami Rai E.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Chaitra S</a:t>
            </a: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1400" dirty="0"/>
              <a:t>Department of Computer Science and Engineering</a:t>
            </a:r>
          </a:p>
          <a:p>
            <a:pPr algn="ctr"/>
            <a:r>
              <a:rPr lang="en-US" sz="1400" dirty="0"/>
              <a:t>Faculty of Engineering and Technology</a:t>
            </a:r>
          </a:p>
          <a:p>
            <a:pPr algn="ctr"/>
            <a:r>
              <a:rPr lang="en-US" sz="1400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6726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Plotting </a:t>
            </a:r>
            <a:r>
              <a:rPr lang="en-US" sz="4000" dirty="0" smtClean="0"/>
              <a:t>Multiple </a:t>
            </a:r>
            <a:r>
              <a:rPr lang="en-US" sz="4000" dirty="0" smtClean="0"/>
              <a:t>Line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19856" y="1359191"/>
            <a:ext cx="3797508" cy="489053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# </a:t>
            </a:r>
            <a:r>
              <a:rPr lang="en-US" sz="2200" dirty="0">
                <a:solidFill>
                  <a:srgbClr val="002060"/>
                </a:solidFill>
              </a:rPr>
              <a:t>line 1 points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x1 = [1,2,3]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y1 = [2,4,1]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 plotting the line 1 points 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plt.plot</a:t>
            </a:r>
            <a:r>
              <a:rPr lang="en-US" sz="2200" dirty="0">
                <a:solidFill>
                  <a:srgbClr val="C00000"/>
                </a:solidFill>
              </a:rPr>
              <a:t>(x1, y1, label = "line 1")</a:t>
            </a: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 line 2 points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x2 = [1,2,3]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y2 = [4,1,3]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 plotting the line 2 points 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plt.plot</a:t>
            </a:r>
            <a:r>
              <a:rPr lang="en-US" sz="2200" dirty="0">
                <a:solidFill>
                  <a:srgbClr val="C00000"/>
                </a:solidFill>
              </a:rPr>
              <a:t>(x2, y2, label = "line 2")</a:t>
            </a: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6748" y="1388414"/>
            <a:ext cx="4022931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# naming the x axis</a:t>
            </a:r>
          </a:p>
          <a:p>
            <a:r>
              <a:rPr lang="en-US" sz="2200" dirty="0" err="1">
                <a:solidFill>
                  <a:srgbClr val="C00000"/>
                </a:solidFill>
              </a:rPr>
              <a:t>plt.xlabel</a:t>
            </a:r>
            <a:r>
              <a:rPr lang="en-US" sz="2200" dirty="0">
                <a:solidFill>
                  <a:srgbClr val="C00000"/>
                </a:solidFill>
              </a:rPr>
              <a:t>('x - axis')</a:t>
            </a:r>
          </a:p>
          <a:p>
            <a:r>
              <a:rPr lang="en-US" sz="2200" dirty="0">
                <a:solidFill>
                  <a:srgbClr val="002060"/>
                </a:solidFill>
              </a:rPr>
              <a:t># naming the y axis</a:t>
            </a:r>
          </a:p>
          <a:p>
            <a:r>
              <a:rPr lang="en-US" sz="2200" dirty="0" err="1">
                <a:solidFill>
                  <a:srgbClr val="C00000"/>
                </a:solidFill>
              </a:rPr>
              <a:t>plt.ylabel</a:t>
            </a:r>
            <a:r>
              <a:rPr lang="en-US" sz="2200" dirty="0">
                <a:solidFill>
                  <a:srgbClr val="C00000"/>
                </a:solidFill>
              </a:rPr>
              <a:t>('y - axis')</a:t>
            </a:r>
          </a:p>
          <a:p>
            <a:endParaRPr lang="en-US" sz="2200" dirty="0" smtClean="0">
              <a:solidFill>
                <a:srgbClr val="002060"/>
              </a:solidFill>
            </a:endParaRPr>
          </a:p>
          <a:p>
            <a:r>
              <a:rPr lang="en-US" sz="2200" dirty="0" smtClean="0">
                <a:solidFill>
                  <a:srgbClr val="002060"/>
                </a:solidFill>
              </a:rPr>
              <a:t># </a:t>
            </a:r>
            <a:r>
              <a:rPr lang="en-US" sz="2200" dirty="0">
                <a:solidFill>
                  <a:srgbClr val="002060"/>
                </a:solidFill>
              </a:rPr>
              <a:t>giving a title to </a:t>
            </a:r>
            <a:r>
              <a:rPr lang="en-US" sz="2200" dirty="0" smtClean="0">
                <a:solidFill>
                  <a:srgbClr val="002060"/>
                </a:solidFill>
              </a:rPr>
              <a:t>the </a:t>
            </a:r>
            <a:r>
              <a:rPr lang="en-US" sz="2200" dirty="0">
                <a:solidFill>
                  <a:srgbClr val="002060"/>
                </a:solidFill>
              </a:rPr>
              <a:t>graph</a:t>
            </a:r>
          </a:p>
          <a:p>
            <a:r>
              <a:rPr lang="en-US" sz="2200" dirty="0" err="1">
                <a:solidFill>
                  <a:srgbClr val="C00000"/>
                </a:solidFill>
              </a:rPr>
              <a:t>plt.title</a:t>
            </a:r>
            <a:r>
              <a:rPr lang="en-US" sz="2200" dirty="0">
                <a:solidFill>
                  <a:srgbClr val="C00000"/>
                </a:solidFill>
              </a:rPr>
              <a:t>('Two lines on same graph!')</a:t>
            </a:r>
          </a:p>
          <a:p>
            <a:endParaRPr lang="en-US" sz="2200" dirty="0">
              <a:solidFill>
                <a:srgbClr val="C0000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# show a legend on the plot</a:t>
            </a:r>
          </a:p>
          <a:p>
            <a:r>
              <a:rPr lang="en-US" sz="2200" dirty="0" err="1">
                <a:solidFill>
                  <a:srgbClr val="C00000"/>
                </a:solidFill>
              </a:rPr>
              <a:t>plt.legend</a:t>
            </a:r>
            <a:r>
              <a:rPr lang="en-US" sz="2200" dirty="0" smtClean="0">
                <a:solidFill>
                  <a:srgbClr val="C00000"/>
                </a:solidFill>
              </a:rPr>
              <a:t>()</a:t>
            </a:r>
          </a:p>
          <a:p>
            <a:endParaRPr lang="en-US" sz="2200" dirty="0">
              <a:solidFill>
                <a:srgbClr val="C00000"/>
              </a:solidFill>
            </a:endParaRPr>
          </a:p>
          <a:p>
            <a:r>
              <a:rPr lang="en-US" sz="2200" dirty="0" err="1">
                <a:solidFill>
                  <a:srgbClr val="C00000"/>
                </a:solidFill>
              </a:rPr>
              <a:t>plt.show</a:t>
            </a:r>
            <a:r>
              <a:rPr lang="en-US" sz="2200" dirty="0">
                <a:solidFill>
                  <a:srgbClr val="C00000"/>
                </a:solidFill>
              </a:rPr>
              <a:t>()</a:t>
            </a:r>
          </a:p>
          <a:p>
            <a:endParaRPr lang="en-US" sz="2200" dirty="0">
              <a:solidFill>
                <a:srgbClr val="C00000"/>
              </a:solidFill>
            </a:endParaRPr>
          </a:p>
          <a:p>
            <a:endParaRPr lang="en-US" sz="2200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039" y="1359191"/>
            <a:ext cx="4843378" cy="36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Bar </a:t>
            </a:r>
            <a:r>
              <a:rPr lang="en-US" sz="4000" dirty="0" smtClean="0"/>
              <a:t>Chart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417638"/>
            <a:ext cx="7275226" cy="470852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# </a:t>
            </a:r>
            <a:r>
              <a:rPr lang="en-US" sz="2200" dirty="0">
                <a:solidFill>
                  <a:srgbClr val="002060"/>
                </a:solidFill>
              </a:rPr>
              <a:t>x-coordinates of left sides of bars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left = [1, 2, 3, 4, 5]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# </a:t>
            </a:r>
            <a:r>
              <a:rPr lang="en-US" sz="2200" dirty="0">
                <a:solidFill>
                  <a:srgbClr val="002060"/>
                </a:solidFill>
              </a:rPr>
              <a:t>heights of bars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height = [10, 24, 36, 40, 5]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# </a:t>
            </a:r>
            <a:r>
              <a:rPr lang="en-US" sz="2200" dirty="0">
                <a:solidFill>
                  <a:srgbClr val="002060"/>
                </a:solidFill>
              </a:rPr>
              <a:t>labels for bars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tick_label</a:t>
            </a:r>
            <a:r>
              <a:rPr lang="en-US" sz="2200" dirty="0">
                <a:solidFill>
                  <a:srgbClr val="C00000"/>
                </a:solidFill>
              </a:rPr>
              <a:t> = ['one', 'two', 'three', 'four', 'five']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# </a:t>
            </a:r>
            <a:r>
              <a:rPr lang="en-US" sz="2200" dirty="0">
                <a:solidFill>
                  <a:srgbClr val="002060"/>
                </a:solidFill>
              </a:rPr>
              <a:t>plotting a bar chart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plt.bar</a:t>
            </a:r>
            <a:r>
              <a:rPr lang="en-US" sz="2200" dirty="0">
                <a:solidFill>
                  <a:srgbClr val="C00000"/>
                </a:solidFill>
              </a:rPr>
              <a:t>(left, height, </a:t>
            </a:r>
            <a:r>
              <a:rPr lang="en-US" sz="2200" dirty="0" err="1">
                <a:solidFill>
                  <a:srgbClr val="C00000"/>
                </a:solidFill>
              </a:rPr>
              <a:t>tick_label</a:t>
            </a:r>
            <a:r>
              <a:rPr lang="en-US" sz="2200" dirty="0">
                <a:solidFill>
                  <a:srgbClr val="C00000"/>
                </a:solidFill>
              </a:rPr>
              <a:t> = </a:t>
            </a:r>
            <a:r>
              <a:rPr lang="en-US" sz="2200" dirty="0" err="1">
                <a:solidFill>
                  <a:srgbClr val="C00000"/>
                </a:solidFill>
              </a:rPr>
              <a:t>tick_label</a:t>
            </a:r>
            <a:r>
              <a:rPr lang="en-US" sz="2200" dirty="0" smtClean="0">
                <a:solidFill>
                  <a:srgbClr val="C00000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        </a:t>
            </a:r>
            <a:r>
              <a:rPr lang="en-US" sz="2200" dirty="0" smtClean="0">
                <a:solidFill>
                  <a:srgbClr val="C00000"/>
                </a:solidFill>
              </a:rPr>
              <a:t>width = 0.8, color = ['red', 'green'])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# </a:t>
            </a:r>
            <a:r>
              <a:rPr lang="en-US" sz="2200" dirty="0">
                <a:solidFill>
                  <a:srgbClr val="002060"/>
                </a:solidFill>
              </a:rPr>
              <a:t>naming the </a:t>
            </a:r>
            <a:r>
              <a:rPr lang="en-US" sz="2200" dirty="0" smtClean="0">
                <a:solidFill>
                  <a:srgbClr val="002060"/>
                </a:solidFill>
              </a:rPr>
              <a:t>x-axis,</a:t>
            </a:r>
            <a:r>
              <a:rPr lang="en-US" sz="2200" dirty="0">
                <a:solidFill>
                  <a:srgbClr val="002060"/>
                </a:solidFill>
              </a:rPr>
              <a:t> y-axis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C00000"/>
                </a:solidFill>
              </a:rPr>
              <a:t>plt.xlabel</a:t>
            </a:r>
            <a:r>
              <a:rPr lang="en-US" sz="2200" dirty="0">
                <a:solidFill>
                  <a:srgbClr val="C00000"/>
                </a:solidFill>
              </a:rPr>
              <a:t>('x - axis')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C00000"/>
                </a:solidFill>
              </a:rPr>
              <a:t>plt.ylabel</a:t>
            </a:r>
            <a:r>
              <a:rPr lang="en-US" sz="2200" dirty="0">
                <a:solidFill>
                  <a:srgbClr val="C00000"/>
                </a:solidFill>
              </a:rPr>
              <a:t>('y - axis</a:t>
            </a:r>
            <a:r>
              <a:rPr lang="en-US" sz="2200" dirty="0" smtClean="0">
                <a:solidFill>
                  <a:srgbClr val="C00000"/>
                </a:solidFill>
              </a:rPr>
              <a:t>')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plt.show</a:t>
            </a:r>
            <a:r>
              <a:rPr lang="en-US" sz="2200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680" y="1843881"/>
            <a:ext cx="4816719" cy="3612539"/>
          </a:xfrm>
        </p:spPr>
      </p:pic>
    </p:spTree>
    <p:extLst>
      <p:ext uri="{BB962C8B-B14F-4D97-AF65-F5344CB8AC3E}">
        <p14:creationId xmlns:p14="http://schemas.microsoft.com/office/powerpoint/2010/main" val="11929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Histogram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417638"/>
            <a:ext cx="7275226" cy="470852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 frequencies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ages = [2,5,70,40,30,45,50,45,43,40,44,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    60,7,13,57,18,90,77,32,21,20,40]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# </a:t>
            </a:r>
            <a:r>
              <a:rPr lang="en-US" sz="2200" dirty="0">
                <a:solidFill>
                  <a:srgbClr val="002060"/>
                </a:solidFill>
              </a:rPr>
              <a:t>setting the ranges and no. of intervals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range = (0, 100)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bins = 10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# </a:t>
            </a:r>
            <a:r>
              <a:rPr lang="en-US" sz="2200" dirty="0">
                <a:solidFill>
                  <a:srgbClr val="002060"/>
                </a:solidFill>
              </a:rPr>
              <a:t>plotting a histogram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plt.hist</a:t>
            </a:r>
            <a:r>
              <a:rPr lang="en-US" sz="2200" dirty="0">
                <a:solidFill>
                  <a:srgbClr val="C00000"/>
                </a:solidFill>
              </a:rPr>
              <a:t>(ages, bins, range, color = 'green',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     </a:t>
            </a:r>
            <a:r>
              <a:rPr lang="en-US" sz="2200" dirty="0" err="1">
                <a:solidFill>
                  <a:srgbClr val="C00000"/>
                </a:solidFill>
              </a:rPr>
              <a:t>histtype</a:t>
            </a:r>
            <a:r>
              <a:rPr lang="en-US" sz="2200" dirty="0">
                <a:solidFill>
                  <a:srgbClr val="C00000"/>
                </a:solidFill>
              </a:rPr>
              <a:t> = 'bar', </a:t>
            </a:r>
            <a:r>
              <a:rPr lang="en-US" sz="2200" dirty="0" err="1">
                <a:solidFill>
                  <a:srgbClr val="C00000"/>
                </a:solidFill>
              </a:rPr>
              <a:t>rwidth</a:t>
            </a:r>
            <a:r>
              <a:rPr lang="en-US" sz="2200" dirty="0">
                <a:solidFill>
                  <a:srgbClr val="C00000"/>
                </a:solidFill>
              </a:rPr>
              <a:t> = 0.8)</a:t>
            </a:r>
          </a:p>
          <a:p>
            <a:pPr marL="0" indent="0">
              <a:buNone/>
            </a:pPr>
            <a:endParaRPr lang="en-US" sz="22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C00000"/>
                </a:solidFill>
              </a:rPr>
              <a:t>plt.xlabel</a:t>
            </a:r>
            <a:r>
              <a:rPr lang="en-US" sz="2200" dirty="0">
                <a:solidFill>
                  <a:srgbClr val="C00000"/>
                </a:solidFill>
              </a:rPr>
              <a:t>('age')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C00000"/>
                </a:solidFill>
              </a:rPr>
              <a:t>plt.ylabel</a:t>
            </a:r>
            <a:r>
              <a:rPr lang="en-US" sz="2200" dirty="0">
                <a:solidFill>
                  <a:srgbClr val="C00000"/>
                </a:solidFill>
              </a:rPr>
              <a:t>('No. of people')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C00000"/>
                </a:solidFill>
              </a:rPr>
              <a:t>plt.title</a:t>
            </a:r>
            <a:r>
              <a:rPr lang="en-US" sz="2200" dirty="0">
                <a:solidFill>
                  <a:srgbClr val="C00000"/>
                </a:solidFill>
              </a:rPr>
              <a:t>('My histogram')</a:t>
            </a: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843881"/>
            <a:ext cx="5384800" cy="4038600"/>
          </a:xfrm>
        </p:spPr>
      </p:pic>
    </p:spTree>
    <p:extLst>
      <p:ext uri="{BB962C8B-B14F-4D97-AF65-F5344CB8AC3E}">
        <p14:creationId xmlns:p14="http://schemas.microsoft.com/office/powerpoint/2010/main" val="41128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Pie </a:t>
            </a:r>
            <a:r>
              <a:rPr lang="en-US" sz="4000" dirty="0"/>
              <a:t>C</a:t>
            </a:r>
            <a:r>
              <a:rPr lang="en-US" sz="4000" dirty="0" smtClean="0"/>
              <a:t>hart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417638"/>
            <a:ext cx="7275226" cy="470852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 defining labels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activities = ['eat', 'sleep', 'work', 'play']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# </a:t>
            </a:r>
            <a:r>
              <a:rPr lang="en-US" sz="2200" dirty="0">
                <a:solidFill>
                  <a:srgbClr val="002060"/>
                </a:solidFill>
              </a:rPr>
              <a:t>portion covered by each label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slices = [3, 7, 8, 6]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# </a:t>
            </a:r>
            <a:r>
              <a:rPr lang="en-US" sz="2200" dirty="0">
                <a:solidFill>
                  <a:srgbClr val="002060"/>
                </a:solidFill>
              </a:rPr>
              <a:t>color for each label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colors = ['r', 'y', 'g', 'b']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# </a:t>
            </a:r>
            <a:r>
              <a:rPr lang="en-US" sz="2200" dirty="0">
                <a:solidFill>
                  <a:srgbClr val="002060"/>
                </a:solidFill>
              </a:rPr>
              <a:t>plotting the pie chart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plt.pie</a:t>
            </a:r>
            <a:r>
              <a:rPr lang="en-US" sz="2200" dirty="0">
                <a:solidFill>
                  <a:srgbClr val="C00000"/>
                </a:solidFill>
              </a:rPr>
              <a:t>(slices, labels = activities, colors=colors,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    </a:t>
            </a:r>
            <a:r>
              <a:rPr lang="en-US" sz="2200" dirty="0" err="1">
                <a:solidFill>
                  <a:srgbClr val="C00000"/>
                </a:solidFill>
              </a:rPr>
              <a:t>startangle</a:t>
            </a:r>
            <a:r>
              <a:rPr lang="en-US" sz="2200" dirty="0">
                <a:solidFill>
                  <a:srgbClr val="C00000"/>
                </a:solidFill>
              </a:rPr>
              <a:t>=90, shadow = True, explode = (0, 0, 0.1, 0),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    radius = 1.2, </a:t>
            </a:r>
            <a:r>
              <a:rPr lang="en-US" sz="2200" dirty="0" err="1">
                <a:solidFill>
                  <a:srgbClr val="C00000"/>
                </a:solidFill>
              </a:rPr>
              <a:t>autopct</a:t>
            </a:r>
            <a:r>
              <a:rPr lang="en-US" sz="2200" dirty="0">
                <a:solidFill>
                  <a:srgbClr val="C00000"/>
                </a:solidFill>
              </a:rPr>
              <a:t> = '%1.1f%%')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# </a:t>
            </a:r>
            <a:r>
              <a:rPr lang="en-US" sz="2200" dirty="0">
                <a:solidFill>
                  <a:srgbClr val="002060"/>
                </a:solidFill>
              </a:rPr>
              <a:t>plotting legend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plt.legend</a:t>
            </a:r>
            <a:r>
              <a:rPr lang="en-US" sz="2200" dirty="0" smtClean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plt.show</a:t>
            </a:r>
            <a:r>
              <a:rPr lang="en-US" sz="2200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85" y="919259"/>
            <a:ext cx="5030215" cy="3772661"/>
          </a:xfrm>
        </p:spPr>
      </p:pic>
    </p:spTree>
    <p:extLst>
      <p:ext uri="{BB962C8B-B14F-4D97-AF65-F5344CB8AC3E}">
        <p14:creationId xmlns:p14="http://schemas.microsoft.com/office/powerpoint/2010/main" val="13982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9436"/>
            <a:ext cx="10972800" cy="4636730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the fundamental package for scientific computing with </a:t>
            </a:r>
            <a:r>
              <a:rPr lang="en-US" dirty="0" smtClean="0"/>
              <a:t>Python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is module for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The </a:t>
            </a:r>
            <a:r>
              <a:rPr lang="en-US" dirty="0"/>
              <a:t>name is an acronym for "Numeric Python" or "Numerical </a:t>
            </a:r>
            <a:r>
              <a:rPr lang="en-US" dirty="0" smtClean="0"/>
              <a:t>Python“</a:t>
            </a:r>
          </a:p>
          <a:p>
            <a:r>
              <a:rPr lang="en-US" dirty="0" smtClean="0"/>
              <a:t>This </a:t>
            </a:r>
            <a:r>
              <a:rPr lang="en-US" dirty="0"/>
              <a:t>makes sure that the precompiled mathematical and numerical functions and functionalities of </a:t>
            </a:r>
            <a:r>
              <a:rPr lang="en-US" dirty="0" err="1"/>
              <a:t>Numpy</a:t>
            </a:r>
            <a:r>
              <a:rPr lang="en-US" dirty="0"/>
              <a:t> guarantee great execution </a:t>
            </a:r>
            <a:r>
              <a:rPr lang="en-US" dirty="0" smtClean="0"/>
              <a:t>speed</a:t>
            </a:r>
          </a:p>
          <a:p>
            <a:endParaRPr lang="en-US" dirty="0"/>
          </a:p>
          <a:p>
            <a:r>
              <a:rPr lang="en-US" dirty="0" err="1" smtClean="0"/>
              <a:t>NumPy</a:t>
            </a:r>
            <a:r>
              <a:rPr lang="en-US" dirty="0" smtClean="0"/>
              <a:t> is not </a:t>
            </a:r>
            <a:r>
              <a:rPr lang="en-US" dirty="0"/>
              <a:t>part of a basic Python </a:t>
            </a:r>
            <a:r>
              <a:rPr lang="en-US" dirty="0" smtClean="0"/>
              <a:t>installation</a:t>
            </a:r>
          </a:p>
          <a:p>
            <a:r>
              <a:rPr lang="en-US" dirty="0" smtClean="0"/>
              <a:t>It has </a:t>
            </a:r>
            <a:r>
              <a:rPr lang="en-US" dirty="0"/>
              <a:t>to be installed after the Python </a:t>
            </a:r>
            <a:r>
              <a:rPr lang="en-US" dirty="0" smtClean="0"/>
              <a:t>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9436"/>
            <a:ext cx="10972800" cy="4636730"/>
          </a:xfrm>
        </p:spPr>
        <p:txBody>
          <a:bodyPr/>
          <a:lstStyle/>
          <a:p>
            <a:pPr marL="40005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from </a:t>
            </a:r>
            <a:r>
              <a:rPr lang="en-US" dirty="0" err="1">
                <a:solidFill>
                  <a:srgbClr val="00B050"/>
                </a:solidFill>
              </a:rPr>
              <a:t>numpy</a:t>
            </a:r>
            <a:r>
              <a:rPr lang="en-US" dirty="0">
                <a:solidFill>
                  <a:srgbClr val="00B050"/>
                </a:solidFill>
              </a:rPr>
              <a:t> import *</a:t>
            </a: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a=array</a:t>
            </a:r>
            <a:r>
              <a:rPr lang="en-US" dirty="0">
                <a:solidFill>
                  <a:srgbClr val="C00000"/>
                </a:solidFill>
              </a:rPr>
              <a:t>([1,2,3,4])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b=array([1,2,3,4])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print(a </a:t>
            </a:r>
            <a:r>
              <a:rPr lang="en-US" dirty="0">
                <a:solidFill>
                  <a:srgbClr val="C00000"/>
                </a:solidFill>
              </a:rPr>
              <a:t>+ b</a:t>
            </a:r>
            <a:r>
              <a:rPr lang="en-US" dirty="0" smtClean="0">
                <a:solidFill>
                  <a:srgbClr val="C00000"/>
                </a:solidFill>
              </a:rPr>
              <a:t>)	</a:t>
            </a: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#</a:t>
            </a:r>
            <a:r>
              <a:rPr lang="en-US" dirty="0" smtClean="0">
                <a:solidFill>
                  <a:srgbClr val="002060"/>
                </a:solidFill>
              </a:rPr>
              <a:t>Element wise addition</a:t>
            </a: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>
                <a:solidFill>
                  <a:srgbClr val="0070C0"/>
                </a:solidFill>
              </a:rPr>
              <a:t>2 4 6 8]</a:t>
            </a:r>
          </a:p>
        </p:txBody>
      </p:sp>
    </p:spTree>
    <p:extLst>
      <p:ext uri="{BB962C8B-B14F-4D97-AF65-F5344CB8AC3E}">
        <p14:creationId xmlns:p14="http://schemas.microsoft.com/office/powerpoint/2010/main" val="10197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Plotting </a:t>
            </a:r>
            <a:r>
              <a:rPr lang="en-US" sz="4000" dirty="0" smtClean="0"/>
              <a:t>Curves </a:t>
            </a:r>
            <a:r>
              <a:rPr lang="en-US" sz="4000" dirty="0"/>
              <a:t>of </a:t>
            </a:r>
            <a:r>
              <a:rPr lang="en-US" sz="4000" dirty="0" smtClean="0"/>
              <a:t>Given Equation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417638"/>
            <a:ext cx="7275226" cy="470852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 importing the required modules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import </a:t>
            </a:r>
            <a:r>
              <a:rPr lang="en-US" sz="2200" dirty="0" err="1">
                <a:solidFill>
                  <a:srgbClr val="00B050"/>
                </a:solidFill>
              </a:rPr>
              <a:t>matplotlib.pyplot</a:t>
            </a:r>
            <a:r>
              <a:rPr lang="en-US" sz="2200" dirty="0">
                <a:solidFill>
                  <a:srgbClr val="00B050"/>
                </a:solidFill>
              </a:rPr>
              <a:t> as </a:t>
            </a:r>
            <a:r>
              <a:rPr lang="en-US" sz="2200" dirty="0" err="1">
                <a:solidFill>
                  <a:srgbClr val="00B050"/>
                </a:solidFill>
              </a:rPr>
              <a:t>plt</a:t>
            </a: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import </a:t>
            </a:r>
            <a:r>
              <a:rPr lang="en-US" sz="2200" dirty="0" err="1">
                <a:solidFill>
                  <a:srgbClr val="00B050"/>
                </a:solidFill>
              </a:rPr>
              <a:t>numpy</a:t>
            </a:r>
            <a:r>
              <a:rPr lang="en-US" sz="2200" dirty="0">
                <a:solidFill>
                  <a:srgbClr val="00B050"/>
                </a:solidFill>
              </a:rPr>
              <a:t> as </a:t>
            </a:r>
            <a:r>
              <a:rPr lang="en-US" sz="2200" dirty="0" err="1">
                <a:solidFill>
                  <a:srgbClr val="00B050"/>
                </a:solidFill>
              </a:rPr>
              <a:t>np</a:t>
            </a: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 setting the x - coordinates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x = </a:t>
            </a:r>
            <a:r>
              <a:rPr lang="en-US" sz="2200" dirty="0" err="1">
                <a:solidFill>
                  <a:srgbClr val="C00000"/>
                </a:solidFill>
              </a:rPr>
              <a:t>np.arange</a:t>
            </a:r>
            <a:r>
              <a:rPr lang="en-US" sz="2200" dirty="0">
                <a:solidFill>
                  <a:srgbClr val="C00000"/>
                </a:solidFill>
              </a:rPr>
              <a:t>(0, 2*(</a:t>
            </a:r>
            <a:r>
              <a:rPr lang="en-US" sz="2200" dirty="0" err="1">
                <a:solidFill>
                  <a:srgbClr val="C00000"/>
                </a:solidFill>
              </a:rPr>
              <a:t>np.pi</a:t>
            </a:r>
            <a:r>
              <a:rPr lang="en-US" sz="2200" dirty="0">
                <a:solidFill>
                  <a:srgbClr val="C00000"/>
                </a:solidFill>
              </a:rPr>
              <a:t>), 0.1)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 setting the corresponding y - coordinates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y = </a:t>
            </a:r>
            <a:r>
              <a:rPr lang="en-US" sz="2200" dirty="0" err="1">
                <a:solidFill>
                  <a:srgbClr val="C00000"/>
                </a:solidFill>
              </a:rPr>
              <a:t>np.sin</a:t>
            </a:r>
            <a:r>
              <a:rPr lang="en-US" sz="2200" dirty="0">
                <a:solidFill>
                  <a:srgbClr val="C00000"/>
                </a:solidFill>
              </a:rPr>
              <a:t>(x)</a:t>
            </a: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 potting the points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plt.plot</a:t>
            </a:r>
            <a:r>
              <a:rPr lang="en-US" sz="2200" dirty="0">
                <a:solidFill>
                  <a:srgbClr val="C00000"/>
                </a:solidFill>
              </a:rPr>
              <a:t>(x, y</a:t>
            </a:r>
            <a:r>
              <a:rPr lang="en-US" sz="2200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plt.show</a:t>
            </a:r>
            <a:r>
              <a:rPr lang="en-US" sz="2200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843881"/>
            <a:ext cx="5384800" cy="4038600"/>
          </a:xfrm>
        </p:spPr>
      </p:pic>
    </p:spTree>
    <p:extLst>
      <p:ext uri="{BB962C8B-B14F-4D97-AF65-F5344CB8AC3E}">
        <p14:creationId xmlns:p14="http://schemas.microsoft.com/office/powerpoint/2010/main" val="1213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Annotating </a:t>
            </a:r>
            <a:r>
              <a:rPr lang="en-US" sz="4000" dirty="0" smtClean="0"/>
              <a:t>Text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274164"/>
            <a:ext cx="7679960" cy="4852001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import </a:t>
            </a:r>
            <a:r>
              <a:rPr lang="en-US" sz="2200" dirty="0" err="1">
                <a:solidFill>
                  <a:srgbClr val="00B050"/>
                </a:solidFill>
              </a:rPr>
              <a:t>numpy</a:t>
            </a:r>
            <a:r>
              <a:rPr lang="en-US" sz="2200" dirty="0">
                <a:solidFill>
                  <a:srgbClr val="00B050"/>
                </a:solidFill>
              </a:rPr>
              <a:t> as </a:t>
            </a:r>
            <a:r>
              <a:rPr lang="en-US" sz="2200" dirty="0" err="1">
                <a:solidFill>
                  <a:srgbClr val="00B050"/>
                </a:solidFill>
              </a:rPr>
              <a:t>np</a:t>
            </a: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import </a:t>
            </a:r>
            <a:r>
              <a:rPr lang="en-US" sz="2200" dirty="0" err="1">
                <a:solidFill>
                  <a:srgbClr val="00B050"/>
                </a:solidFill>
              </a:rPr>
              <a:t>matplotlib.pyplot</a:t>
            </a:r>
            <a:r>
              <a:rPr lang="en-US" sz="2200" dirty="0">
                <a:solidFill>
                  <a:srgbClr val="00B050"/>
                </a:solidFill>
              </a:rPr>
              <a:t> as </a:t>
            </a:r>
            <a:r>
              <a:rPr lang="en-US" sz="2200" dirty="0" err="1">
                <a:solidFill>
                  <a:srgbClr val="00B050"/>
                </a:solidFill>
              </a:rPr>
              <a:t>plt</a:t>
            </a: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ax </a:t>
            </a:r>
            <a:r>
              <a:rPr lang="en-US" sz="2200" dirty="0">
                <a:solidFill>
                  <a:srgbClr val="C00000"/>
                </a:solidFill>
              </a:rPr>
              <a:t>= </a:t>
            </a:r>
            <a:r>
              <a:rPr lang="en-US" sz="2200" dirty="0" err="1">
                <a:solidFill>
                  <a:srgbClr val="C00000"/>
                </a:solidFill>
              </a:rPr>
              <a:t>plt.subplot</a:t>
            </a:r>
            <a:r>
              <a:rPr lang="en-US" sz="2200" dirty="0">
                <a:solidFill>
                  <a:srgbClr val="C00000"/>
                </a:solidFill>
              </a:rPr>
              <a:t>(111)</a:t>
            </a: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t = </a:t>
            </a:r>
            <a:r>
              <a:rPr lang="en-US" sz="2200" dirty="0" err="1">
                <a:solidFill>
                  <a:srgbClr val="C00000"/>
                </a:solidFill>
              </a:rPr>
              <a:t>np.arange</a:t>
            </a:r>
            <a:r>
              <a:rPr lang="en-US" sz="2200" dirty="0">
                <a:solidFill>
                  <a:srgbClr val="C00000"/>
                </a:solidFill>
              </a:rPr>
              <a:t>(0.0, 5.0, 0.01)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s = </a:t>
            </a:r>
            <a:r>
              <a:rPr lang="en-US" sz="2200" dirty="0" err="1">
                <a:solidFill>
                  <a:srgbClr val="C00000"/>
                </a:solidFill>
              </a:rPr>
              <a:t>np.cos</a:t>
            </a:r>
            <a:r>
              <a:rPr lang="en-US" sz="2200" dirty="0">
                <a:solidFill>
                  <a:srgbClr val="C00000"/>
                </a:solidFill>
              </a:rPr>
              <a:t>(2*</a:t>
            </a:r>
            <a:r>
              <a:rPr lang="en-US" sz="2200" dirty="0" err="1">
                <a:solidFill>
                  <a:srgbClr val="C00000"/>
                </a:solidFill>
              </a:rPr>
              <a:t>np.pi</a:t>
            </a:r>
            <a:r>
              <a:rPr lang="en-US" sz="2200" dirty="0">
                <a:solidFill>
                  <a:srgbClr val="C00000"/>
                </a:solidFill>
              </a:rPr>
              <a:t>*t)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line, = </a:t>
            </a:r>
            <a:r>
              <a:rPr lang="en-US" sz="2200" dirty="0" err="1">
                <a:solidFill>
                  <a:srgbClr val="C00000"/>
                </a:solidFill>
              </a:rPr>
              <a:t>plt.plot</a:t>
            </a:r>
            <a:r>
              <a:rPr lang="en-US" sz="2200" dirty="0">
                <a:solidFill>
                  <a:srgbClr val="C00000"/>
                </a:solidFill>
              </a:rPr>
              <a:t>(t, s, </a:t>
            </a:r>
            <a:r>
              <a:rPr lang="en-US" sz="2200" dirty="0" err="1">
                <a:solidFill>
                  <a:srgbClr val="C00000"/>
                </a:solidFill>
              </a:rPr>
              <a:t>lw</a:t>
            </a:r>
            <a:r>
              <a:rPr lang="en-US" sz="2200" dirty="0">
                <a:solidFill>
                  <a:srgbClr val="C00000"/>
                </a:solidFill>
              </a:rPr>
              <a:t>=2)</a:t>
            </a: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plt.annotate</a:t>
            </a:r>
            <a:r>
              <a:rPr lang="en-US" sz="2200" dirty="0">
                <a:solidFill>
                  <a:srgbClr val="C00000"/>
                </a:solidFill>
              </a:rPr>
              <a:t>('local max', </a:t>
            </a:r>
            <a:r>
              <a:rPr lang="en-US" sz="2200" dirty="0" err="1">
                <a:solidFill>
                  <a:srgbClr val="C00000"/>
                </a:solidFill>
              </a:rPr>
              <a:t>xy</a:t>
            </a:r>
            <a:r>
              <a:rPr lang="en-US" sz="2200" dirty="0">
                <a:solidFill>
                  <a:srgbClr val="C00000"/>
                </a:solidFill>
              </a:rPr>
              <a:t>=(2, 1), </a:t>
            </a:r>
            <a:r>
              <a:rPr lang="en-US" sz="2200" dirty="0" err="1">
                <a:solidFill>
                  <a:srgbClr val="C00000"/>
                </a:solidFill>
              </a:rPr>
              <a:t>xytext</a:t>
            </a:r>
            <a:r>
              <a:rPr lang="en-US" sz="2200" dirty="0">
                <a:solidFill>
                  <a:srgbClr val="C00000"/>
                </a:solidFill>
              </a:rPr>
              <a:t>=(3, 1.5),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        </a:t>
            </a:r>
            <a:r>
              <a:rPr lang="en-US" sz="2200" dirty="0" err="1">
                <a:solidFill>
                  <a:srgbClr val="C00000"/>
                </a:solidFill>
              </a:rPr>
              <a:t>arrowprops</a:t>
            </a:r>
            <a:r>
              <a:rPr lang="en-US" sz="2200" dirty="0">
                <a:solidFill>
                  <a:srgbClr val="C00000"/>
                </a:solidFill>
              </a:rPr>
              <a:t>=</a:t>
            </a:r>
            <a:r>
              <a:rPr lang="en-US" sz="2200" dirty="0" err="1">
                <a:solidFill>
                  <a:srgbClr val="C00000"/>
                </a:solidFill>
              </a:rPr>
              <a:t>dict</a:t>
            </a:r>
            <a:r>
              <a:rPr lang="en-US" sz="2200" dirty="0">
                <a:solidFill>
                  <a:srgbClr val="C00000"/>
                </a:solidFill>
              </a:rPr>
              <a:t>(</a:t>
            </a:r>
            <a:r>
              <a:rPr lang="en-US" sz="2200" dirty="0" err="1">
                <a:solidFill>
                  <a:srgbClr val="C00000"/>
                </a:solidFill>
              </a:rPr>
              <a:t>facecolor</a:t>
            </a:r>
            <a:r>
              <a:rPr lang="en-US" sz="2200" dirty="0">
                <a:solidFill>
                  <a:srgbClr val="C00000"/>
                </a:solidFill>
              </a:rPr>
              <a:t>='black', shrink=0.05</a:t>
            </a:r>
            <a:r>
              <a:rPr lang="en-US" sz="2200" dirty="0" smtClean="0">
                <a:solidFill>
                  <a:srgbClr val="C00000"/>
                </a:solidFill>
              </a:rPr>
              <a:t>),)</a:t>
            </a: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plt.ylim</a:t>
            </a:r>
            <a:r>
              <a:rPr lang="en-US" sz="2200" dirty="0">
                <a:solidFill>
                  <a:srgbClr val="C00000"/>
                </a:solidFill>
              </a:rPr>
              <a:t>(-2,2</a:t>
            </a:r>
            <a:r>
              <a:rPr lang="en-US" sz="2200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plt.show</a:t>
            </a:r>
            <a:r>
              <a:rPr lang="en-US" sz="2200" dirty="0">
                <a:solidFill>
                  <a:srgbClr val="C00000"/>
                </a:solidFill>
              </a:rPr>
              <a:t>()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417" y="1417638"/>
            <a:ext cx="5464989" cy="4098742"/>
          </a:xfrm>
        </p:spPr>
      </p:pic>
    </p:spTree>
    <p:extLst>
      <p:ext uri="{BB962C8B-B14F-4D97-AF65-F5344CB8AC3E}">
        <p14:creationId xmlns:p14="http://schemas.microsoft.com/office/powerpoint/2010/main" val="77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Visualization is any technique for creating images, diagrams, or animations to communicate a message</a:t>
            </a:r>
          </a:p>
          <a:p>
            <a:r>
              <a:rPr lang="en-US" dirty="0" err="1"/>
              <a:t>Matplotlib</a:t>
            </a:r>
            <a:r>
              <a:rPr lang="en-US"/>
              <a:t> is a python 2D plotting library which produces publication quality figures in a variety of hardcopy formats and interactive environments</a:t>
            </a:r>
          </a:p>
          <a:p>
            <a:r>
              <a:rPr lang="en-US" smtClean="0"/>
              <a:t>NumPy</a:t>
            </a:r>
            <a:r>
              <a:rPr lang="en-US" dirty="0" smtClean="0"/>
              <a:t> </a:t>
            </a:r>
            <a:r>
              <a:rPr lang="en-US" dirty="0"/>
              <a:t>is the fundamental package for scientific computing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725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lecture, student will be able to </a:t>
            </a:r>
          </a:p>
          <a:p>
            <a:pPr lvl="1"/>
            <a:r>
              <a:rPr lang="en-US" dirty="0" smtClean="0"/>
              <a:t>Understand </a:t>
            </a:r>
            <a:r>
              <a:rPr lang="en-US" dirty="0" err="1" smtClean="0"/>
              <a:t>matplotlib</a:t>
            </a:r>
            <a:r>
              <a:rPr lang="en-US" dirty="0" smtClean="0"/>
              <a:t> plotting package and </a:t>
            </a:r>
            <a:r>
              <a:rPr lang="en-US" dirty="0" err="1" smtClean="0"/>
              <a:t>numpy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Apply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numpy</a:t>
            </a:r>
            <a:r>
              <a:rPr lang="en-US" dirty="0" smtClean="0"/>
              <a:t> for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81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Visualization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sz="2400" dirty="0" err="1" smtClean="0"/>
              <a:t>Numpy</a:t>
            </a:r>
            <a:endParaRPr lang="en-US" sz="2400" dirty="0" smtClean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9436"/>
            <a:ext cx="10972800" cy="4636730"/>
          </a:xfrm>
        </p:spPr>
        <p:txBody>
          <a:bodyPr/>
          <a:lstStyle/>
          <a:p>
            <a:r>
              <a:rPr lang="en-US" dirty="0"/>
              <a:t>Visualization </a:t>
            </a:r>
            <a:r>
              <a:rPr lang="en-US" dirty="0" smtClean="0"/>
              <a:t>is </a:t>
            </a:r>
            <a:r>
              <a:rPr lang="en-US" dirty="0"/>
              <a:t>any technique for creating images, diagrams, or animations to communicate a </a:t>
            </a:r>
            <a:r>
              <a:rPr lang="en-US" dirty="0" smtClean="0"/>
              <a:t>message</a:t>
            </a:r>
          </a:p>
          <a:p>
            <a:r>
              <a:rPr lang="en-US" dirty="0" smtClean="0"/>
              <a:t>Easy </a:t>
            </a:r>
            <a:r>
              <a:rPr lang="en-US" dirty="0"/>
              <a:t>to Understand [ Graphs, Line Charts etc. ]</a:t>
            </a:r>
            <a:endParaRPr lang="en-US" dirty="0" smtClean="0"/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541" y="3100531"/>
            <a:ext cx="6762520" cy="302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8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9436"/>
            <a:ext cx="10972800" cy="4636730"/>
          </a:xfrm>
        </p:spPr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is </a:t>
            </a:r>
            <a:r>
              <a:rPr lang="en-US" dirty="0"/>
              <a:t>a python 2D plotting library which produces publication quality figures in a variety of hardcopy formats and interactive </a:t>
            </a:r>
            <a:r>
              <a:rPr lang="en-US" dirty="0" smtClean="0"/>
              <a:t>environments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83" y="2878553"/>
            <a:ext cx="9218577" cy="28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2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Plots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617" y="1548379"/>
            <a:ext cx="8773184" cy="40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Plotting Single Line – Example 1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417638"/>
            <a:ext cx="5384800" cy="470852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 importing the required module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import </a:t>
            </a:r>
            <a:r>
              <a:rPr lang="en-US" sz="2200" dirty="0" err="1">
                <a:solidFill>
                  <a:srgbClr val="00B050"/>
                </a:solidFill>
              </a:rPr>
              <a:t>matplotlib.pyplot</a:t>
            </a:r>
            <a:r>
              <a:rPr lang="en-US" sz="2200" dirty="0">
                <a:solidFill>
                  <a:srgbClr val="00B050"/>
                </a:solidFill>
              </a:rPr>
              <a:t> as </a:t>
            </a:r>
            <a:r>
              <a:rPr lang="en-US" sz="2200" dirty="0" err="1">
                <a:solidFill>
                  <a:srgbClr val="00B050"/>
                </a:solidFill>
              </a:rPr>
              <a:t>plt</a:t>
            </a: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 plotting the points 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C00000"/>
                </a:solidFill>
              </a:rPr>
              <a:t>plt.plot</a:t>
            </a:r>
            <a:r>
              <a:rPr lang="en-US" sz="2200" dirty="0">
                <a:solidFill>
                  <a:srgbClr val="C00000"/>
                </a:solidFill>
              </a:rPr>
              <a:t>([1,2,3,4</a:t>
            </a:r>
            <a:r>
              <a:rPr lang="en-US" sz="2200" dirty="0" smtClean="0">
                <a:solidFill>
                  <a:srgbClr val="C00000"/>
                </a:solidFill>
              </a:rPr>
              <a:t>])</a:t>
            </a: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 naming the </a:t>
            </a:r>
            <a:r>
              <a:rPr lang="en-US" sz="2200" dirty="0" smtClean="0">
                <a:solidFill>
                  <a:srgbClr val="002060"/>
                </a:solidFill>
              </a:rPr>
              <a:t>y-axis</a:t>
            </a: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plt.ylabel</a:t>
            </a:r>
            <a:r>
              <a:rPr lang="en-US" sz="2200" dirty="0">
                <a:solidFill>
                  <a:srgbClr val="C00000"/>
                </a:solidFill>
              </a:rPr>
              <a:t>('some numbers</a:t>
            </a:r>
            <a:r>
              <a:rPr lang="en-US" sz="2200" dirty="0" smtClean="0">
                <a:solidFill>
                  <a:srgbClr val="C00000"/>
                </a:solidFill>
              </a:rPr>
              <a:t>')</a:t>
            </a: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#show function</a:t>
            </a: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plt.show</a:t>
            </a:r>
            <a:r>
              <a:rPr lang="en-US" sz="2200" dirty="0">
                <a:solidFill>
                  <a:srgbClr val="C00000"/>
                </a:solidFill>
              </a:rPr>
              <a:t>()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99" y="1708879"/>
            <a:ext cx="5564803" cy="4173602"/>
          </a:xfrm>
        </p:spPr>
      </p:pic>
    </p:spTree>
    <p:extLst>
      <p:ext uri="{BB962C8B-B14F-4D97-AF65-F5344CB8AC3E}">
        <p14:creationId xmlns:p14="http://schemas.microsoft.com/office/powerpoint/2010/main" val="27184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Plotting Single Line – Example 2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268" y="1600202"/>
            <a:ext cx="7233266" cy="4350893"/>
          </a:xfrm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417638"/>
            <a:ext cx="5384800" cy="470852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 importing the required module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import </a:t>
            </a:r>
            <a:r>
              <a:rPr lang="en-US" sz="2200" dirty="0" err="1">
                <a:solidFill>
                  <a:srgbClr val="00B050"/>
                </a:solidFill>
              </a:rPr>
              <a:t>matplotlib.pyplot</a:t>
            </a:r>
            <a:r>
              <a:rPr lang="en-US" sz="2200" dirty="0">
                <a:solidFill>
                  <a:srgbClr val="00B050"/>
                </a:solidFill>
              </a:rPr>
              <a:t> as </a:t>
            </a:r>
            <a:r>
              <a:rPr lang="en-US" sz="2200" dirty="0" err="1">
                <a:solidFill>
                  <a:srgbClr val="00B050"/>
                </a:solidFill>
              </a:rPr>
              <a:t>plt</a:t>
            </a: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 </a:t>
            </a:r>
            <a:r>
              <a:rPr lang="en-US" sz="2200" dirty="0" smtClean="0">
                <a:solidFill>
                  <a:srgbClr val="002060"/>
                </a:solidFill>
              </a:rPr>
              <a:t>x-axis and y-axis </a:t>
            </a:r>
            <a:r>
              <a:rPr lang="en-US" sz="2200" dirty="0">
                <a:solidFill>
                  <a:srgbClr val="00206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time </a:t>
            </a:r>
            <a:r>
              <a:rPr lang="en-US" sz="2200" dirty="0">
                <a:solidFill>
                  <a:srgbClr val="C00000"/>
                </a:solidFill>
              </a:rPr>
              <a:t>= [0, 1, 2, 3]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position = [0, 100, 200, 300]</a:t>
            </a:r>
          </a:p>
          <a:p>
            <a:pPr marL="0" indent="0">
              <a:buNone/>
            </a:pPr>
            <a:endParaRPr lang="en-US" sz="22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 plotting the points 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C00000"/>
                </a:solidFill>
              </a:rPr>
              <a:t>plt.plot</a:t>
            </a:r>
            <a:r>
              <a:rPr lang="en-US" sz="2200" dirty="0" smtClean="0">
                <a:solidFill>
                  <a:srgbClr val="C00000"/>
                </a:solidFill>
              </a:rPr>
              <a:t>(time</a:t>
            </a:r>
            <a:r>
              <a:rPr lang="en-US" sz="2200" dirty="0">
                <a:solidFill>
                  <a:srgbClr val="C00000"/>
                </a:solidFill>
              </a:rPr>
              <a:t>, position)</a:t>
            </a:r>
          </a:p>
          <a:p>
            <a:pPr marL="0" indent="0">
              <a:buNone/>
            </a:pPr>
            <a:endParaRPr lang="en-US" sz="22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 naming the x </a:t>
            </a:r>
            <a:r>
              <a:rPr lang="en-US" sz="2200" dirty="0" smtClean="0">
                <a:solidFill>
                  <a:srgbClr val="002060"/>
                </a:solidFill>
              </a:rPr>
              <a:t>axis and y-axis</a:t>
            </a: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C00000"/>
                </a:solidFill>
              </a:rPr>
              <a:t>plt.xlabel</a:t>
            </a:r>
            <a:r>
              <a:rPr lang="en-US" sz="2200" dirty="0">
                <a:solidFill>
                  <a:srgbClr val="C00000"/>
                </a:solidFill>
              </a:rPr>
              <a:t>('Time (</a:t>
            </a:r>
            <a:r>
              <a:rPr lang="en-US" sz="2200" dirty="0" err="1">
                <a:solidFill>
                  <a:srgbClr val="C00000"/>
                </a:solidFill>
              </a:rPr>
              <a:t>hr</a:t>
            </a:r>
            <a:r>
              <a:rPr lang="en-US" sz="2200" dirty="0">
                <a:solidFill>
                  <a:srgbClr val="C00000"/>
                </a:solidFill>
              </a:rPr>
              <a:t>)')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plt.ylabel</a:t>
            </a:r>
            <a:r>
              <a:rPr lang="en-US" sz="2200" dirty="0">
                <a:solidFill>
                  <a:srgbClr val="C00000"/>
                </a:solidFill>
              </a:rPr>
              <a:t>('Position (km)')</a:t>
            </a:r>
          </a:p>
        </p:txBody>
      </p:sp>
    </p:spTree>
    <p:extLst>
      <p:ext uri="{BB962C8B-B14F-4D97-AF65-F5344CB8AC3E}">
        <p14:creationId xmlns:p14="http://schemas.microsoft.com/office/powerpoint/2010/main" val="9182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Plotting Single Line</a:t>
            </a:r>
            <a:r>
              <a:rPr lang="en-US" sz="4000" dirty="0" smtClean="0"/>
              <a:t> – Example 3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import </a:t>
            </a:r>
            <a:r>
              <a:rPr lang="en-US" sz="2200" dirty="0" err="1">
                <a:solidFill>
                  <a:srgbClr val="00B050"/>
                </a:solidFill>
              </a:rPr>
              <a:t>matplotlib.pyplot</a:t>
            </a:r>
            <a:r>
              <a:rPr lang="en-US" sz="2200" dirty="0">
                <a:solidFill>
                  <a:srgbClr val="00B050"/>
                </a:solidFill>
              </a:rPr>
              <a:t> as </a:t>
            </a:r>
            <a:r>
              <a:rPr lang="en-US" sz="2200" dirty="0" err="1">
                <a:solidFill>
                  <a:srgbClr val="00B050"/>
                </a:solidFill>
              </a:rPr>
              <a:t>plt</a:t>
            </a: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x </a:t>
            </a:r>
            <a:r>
              <a:rPr lang="en-US" sz="2200" dirty="0">
                <a:solidFill>
                  <a:srgbClr val="C00000"/>
                </a:solidFill>
              </a:rPr>
              <a:t>= [1,2,3]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y = [2,4,1]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C00000"/>
                </a:solidFill>
              </a:rPr>
              <a:t>plt.plot</a:t>
            </a:r>
            <a:r>
              <a:rPr lang="en-US" sz="2200" dirty="0" smtClean="0">
                <a:solidFill>
                  <a:srgbClr val="C00000"/>
                </a:solidFill>
              </a:rPr>
              <a:t>(x</a:t>
            </a:r>
            <a:r>
              <a:rPr lang="en-US" sz="2200" dirty="0">
                <a:solidFill>
                  <a:srgbClr val="C00000"/>
                </a:solidFill>
              </a:rPr>
              <a:t>, y)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C00000"/>
                </a:solidFill>
              </a:rPr>
              <a:t>plt.xlabel</a:t>
            </a:r>
            <a:r>
              <a:rPr lang="en-US" sz="2200" dirty="0">
                <a:solidFill>
                  <a:srgbClr val="C00000"/>
                </a:solidFill>
              </a:rPr>
              <a:t>('x - axis')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C00000"/>
                </a:solidFill>
              </a:rPr>
              <a:t>plt.ylabel</a:t>
            </a:r>
            <a:r>
              <a:rPr lang="en-US" sz="2200" dirty="0">
                <a:solidFill>
                  <a:srgbClr val="C00000"/>
                </a:solidFill>
              </a:rPr>
              <a:t>('y - axis')</a:t>
            </a: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 giving a title to </a:t>
            </a:r>
            <a:r>
              <a:rPr lang="en-US" sz="2200" dirty="0" smtClean="0">
                <a:solidFill>
                  <a:srgbClr val="002060"/>
                </a:solidFill>
              </a:rPr>
              <a:t>the </a:t>
            </a:r>
            <a:r>
              <a:rPr lang="en-US" sz="2200" dirty="0">
                <a:solidFill>
                  <a:srgbClr val="002060"/>
                </a:solidFill>
              </a:rPr>
              <a:t>graph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plt.title</a:t>
            </a:r>
            <a:r>
              <a:rPr lang="en-US" sz="2200" dirty="0">
                <a:solidFill>
                  <a:srgbClr val="C00000"/>
                </a:solidFill>
              </a:rPr>
              <a:t>('My first graph</a:t>
            </a:r>
            <a:r>
              <a:rPr lang="en-US" sz="2200" dirty="0" smtClean="0">
                <a:solidFill>
                  <a:srgbClr val="C00000"/>
                </a:solidFill>
              </a:rPr>
              <a:t>!')</a:t>
            </a: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plt.show</a:t>
            </a:r>
            <a:r>
              <a:rPr lang="en-US" sz="2200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411" y="1415319"/>
            <a:ext cx="6370820" cy="4778116"/>
          </a:xfrm>
        </p:spPr>
      </p:pic>
    </p:spTree>
    <p:extLst>
      <p:ext uri="{BB962C8B-B14F-4D97-AF65-F5344CB8AC3E}">
        <p14:creationId xmlns:p14="http://schemas.microsoft.com/office/powerpoint/2010/main" val="3473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912</Words>
  <Application>Microsoft Office PowerPoint</Application>
  <PresentationFormat>Widescreen</PresentationFormat>
  <Paragraphs>180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Objectives</vt:lpstr>
      <vt:lpstr>Topics</vt:lpstr>
      <vt:lpstr>Visualization </vt:lpstr>
      <vt:lpstr>Matplotlib</vt:lpstr>
      <vt:lpstr>Types of Plots</vt:lpstr>
      <vt:lpstr>Plotting Single Line – Example 1</vt:lpstr>
      <vt:lpstr>Plotting Single Line – Example 2</vt:lpstr>
      <vt:lpstr>Plotting Single Line – Example 3</vt:lpstr>
      <vt:lpstr>Plotting Multiple Line</vt:lpstr>
      <vt:lpstr>Bar Chart</vt:lpstr>
      <vt:lpstr>Histogram</vt:lpstr>
      <vt:lpstr>Pie Chart</vt:lpstr>
      <vt:lpstr>Numpy</vt:lpstr>
      <vt:lpstr>Numpy - Example</vt:lpstr>
      <vt:lpstr>Plotting Curves of Given Equation</vt:lpstr>
      <vt:lpstr>Annotating Text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Ami Rai E</cp:lastModifiedBy>
  <cp:revision>156</cp:revision>
  <dcterms:created xsi:type="dcterms:W3CDTF">2015-10-21T06:04:19Z</dcterms:created>
  <dcterms:modified xsi:type="dcterms:W3CDTF">2018-08-11T05:06:34Z</dcterms:modified>
</cp:coreProperties>
</file>