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306" r:id="rId2"/>
    <p:sldId id="310" r:id="rId3"/>
    <p:sldId id="311" r:id="rId4"/>
    <p:sldId id="312" r:id="rId5"/>
    <p:sldId id="313" r:id="rId6"/>
    <p:sldId id="327" r:id="rId7"/>
    <p:sldId id="314" r:id="rId8"/>
    <p:sldId id="315" r:id="rId9"/>
    <p:sldId id="326" r:id="rId10"/>
    <p:sldId id="316" r:id="rId11"/>
    <p:sldId id="317" r:id="rId12"/>
    <p:sldId id="318" r:id="rId13"/>
    <p:sldId id="319" r:id="rId14"/>
    <p:sldId id="320" r:id="rId15"/>
    <p:sldId id="321" r:id="rId16"/>
    <p:sldId id="322" r:id="rId17"/>
    <p:sldId id="325" r:id="rId18"/>
    <p:sldId id="323" r:id="rId19"/>
    <p:sldId id="324" r:id="rId20"/>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3366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2" autoAdjust="0"/>
    <p:restoredTop sz="94633" autoAdjust="0"/>
  </p:normalViewPr>
  <p:slideViewPr>
    <p:cSldViewPr>
      <p:cViewPr varScale="1">
        <p:scale>
          <a:sx n="67" d="100"/>
          <a:sy n="67" d="100"/>
        </p:scale>
        <p:origin x="1242" y="4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62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BD6149-F860-46EB-888F-B7F54A879ACB}" type="datetimeFigureOut">
              <a:rPr lang="en-US" smtClean="0"/>
              <a:pPr/>
              <a:t>8/11/2018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C51A9C-BC3B-4640-9559-50261E7C82D1}" type="slidenum">
              <a:rPr lang="en-US" smtClean="0"/>
              <a:pPr/>
              <a:t>‹#›</a:t>
            </a:fld>
            <a:endParaRPr lang="en-US"/>
          </a:p>
        </p:txBody>
      </p:sp>
    </p:spTree>
    <p:extLst>
      <p:ext uri="{BB962C8B-B14F-4D97-AF65-F5344CB8AC3E}">
        <p14:creationId xmlns:p14="http://schemas.microsoft.com/office/powerpoint/2010/main" val="3077705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4DE4C5-FD42-43C3-A107-FC2F226E7727}" type="datetimeFigureOut">
              <a:rPr lang="en-US" smtClean="0"/>
              <a:pPr/>
              <a:t>8/11/2018</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8B528B-B34F-4B88-8010-3B17FC4A4621}" type="slidenum">
              <a:rPr lang="en-US" smtClean="0"/>
              <a:pPr/>
              <a:t>‹#›</a:t>
            </a:fld>
            <a:endParaRPr lang="en-US"/>
          </a:p>
        </p:txBody>
      </p:sp>
    </p:spTree>
    <p:extLst>
      <p:ext uri="{BB962C8B-B14F-4D97-AF65-F5344CB8AC3E}">
        <p14:creationId xmlns:p14="http://schemas.microsoft.com/office/powerpoint/2010/main" val="1205389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
          <p:cNvSpPr>
            <a:spLocks noGrp="1" noRot="1" noChangeAspect="1" noChangeArrowheads="1" noTextEdit="1"/>
          </p:cNvSpPr>
          <p:nvPr>
            <p:ph type="sldImg"/>
          </p:nvPr>
        </p:nvSpPr>
        <p:spPr>
          <a:ln/>
        </p:spPr>
      </p:sp>
      <p:sp>
        <p:nvSpPr>
          <p:cNvPr id="66563"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17026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pPr defTabSz="914485"/>
            <a:fld id="{8A205F0A-FBD6-49E1-8B16-6D57B2277941}" type="slidenum">
              <a:rPr lang="en-IN" smtClean="0"/>
              <a:pPr defTabSz="914485"/>
              <a:t>3</a:t>
            </a:fld>
            <a:endParaRPr lang="en-IN" dirty="0" smtClean="0"/>
          </a:p>
        </p:txBody>
      </p:sp>
      <p:sp>
        <p:nvSpPr>
          <p:cNvPr id="103427" name="Text Box 1"/>
          <p:cNvSpPr txBox="1">
            <a:spLocks noChangeArrowheads="1"/>
          </p:cNvSpPr>
          <p:nvPr/>
        </p:nvSpPr>
        <p:spPr bwMode="auto">
          <a:xfrm>
            <a:off x="3881438" y="8685894"/>
            <a:ext cx="2975075" cy="456595"/>
          </a:xfrm>
          <a:prstGeom prst="rect">
            <a:avLst/>
          </a:prstGeom>
          <a:noFill/>
          <a:ln w="9525">
            <a:noFill/>
            <a:round/>
            <a:headEnd/>
            <a:tailEnd/>
          </a:ln>
        </p:spPr>
        <p:txBody>
          <a:bodyPr lIns="0" tIns="0" rIns="0" bIns="0" anchor="b"/>
          <a:lstStyle/>
          <a:p>
            <a:pPr algn="r">
              <a:tabLst>
                <a:tab pos="0" algn="l"/>
                <a:tab pos="390420" algn="l"/>
                <a:tab pos="783844" algn="l"/>
                <a:tab pos="1178769" algn="l"/>
                <a:tab pos="1572193" algn="l"/>
                <a:tab pos="1965616" algn="l"/>
                <a:tab pos="2360541" algn="l"/>
                <a:tab pos="2753964" algn="l"/>
                <a:tab pos="3147388" algn="l"/>
                <a:tab pos="3542313" algn="l"/>
                <a:tab pos="3935737" algn="l"/>
                <a:tab pos="4329160" algn="l"/>
                <a:tab pos="4722584" algn="l"/>
                <a:tab pos="5117508" algn="l"/>
                <a:tab pos="5510932" algn="l"/>
                <a:tab pos="5904355" algn="l"/>
                <a:tab pos="6299281" algn="l"/>
                <a:tab pos="6692704" algn="l"/>
                <a:tab pos="7086128" algn="l"/>
                <a:tab pos="7481052" algn="l"/>
                <a:tab pos="7874476" algn="l"/>
              </a:tabLst>
            </a:pPr>
            <a:fld id="{C0E4CEA7-CA48-4B6F-8696-2AFA5C86A894}" type="slidenum">
              <a:rPr lang="en-IN" sz="1100">
                <a:solidFill>
                  <a:srgbClr val="000000"/>
                </a:solidFill>
                <a:ea typeface="DejaVu Sans" charset="0"/>
                <a:cs typeface="DejaVu Sans" charset="0"/>
              </a:rPr>
              <a:pPr algn="r">
                <a:tabLst>
                  <a:tab pos="0" algn="l"/>
                  <a:tab pos="390420" algn="l"/>
                  <a:tab pos="783844" algn="l"/>
                  <a:tab pos="1178769" algn="l"/>
                  <a:tab pos="1572193" algn="l"/>
                  <a:tab pos="1965616" algn="l"/>
                  <a:tab pos="2360541" algn="l"/>
                  <a:tab pos="2753964" algn="l"/>
                  <a:tab pos="3147388" algn="l"/>
                  <a:tab pos="3542313" algn="l"/>
                  <a:tab pos="3935737" algn="l"/>
                  <a:tab pos="4329160" algn="l"/>
                  <a:tab pos="4722584" algn="l"/>
                  <a:tab pos="5117508" algn="l"/>
                  <a:tab pos="5510932" algn="l"/>
                  <a:tab pos="5904355" algn="l"/>
                  <a:tab pos="6299281" algn="l"/>
                  <a:tab pos="6692704" algn="l"/>
                  <a:tab pos="7086128" algn="l"/>
                  <a:tab pos="7481052" algn="l"/>
                  <a:tab pos="7874476" algn="l"/>
                </a:tabLst>
              </a:pPr>
              <a:t>3</a:t>
            </a:fld>
            <a:endParaRPr lang="en-IN" sz="1100" dirty="0">
              <a:solidFill>
                <a:srgbClr val="000000"/>
              </a:solidFill>
              <a:ea typeface="DejaVu Sans" charset="0"/>
              <a:cs typeface="DejaVu Sans" charset="0"/>
            </a:endParaRPr>
          </a:p>
        </p:txBody>
      </p:sp>
      <p:sp>
        <p:nvSpPr>
          <p:cNvPr id="103428" name="Rectangle 2"/>
          <p:cNvSpPr>
            <a:spLocks noGrp="1" noRot="1" noChangeAspect="1" noChangeArrowheads="1" noTextEdit="1"/>
          </p:cNvSpPr>
          <p:nvPr>
            <p:ph type="sldImg"/>
          </p:nvPr>
        </p:nvSpPr>
        <p:spPr>
          <a:xfrm>
            <a:off x="950913" y="693738"/>
            <a:ext cx="4954587" cy="3430587"/>
          </a:xfrm>
          <a:solidFill>
            <a:srgbClr val="FFFFFF"/>
          </a:solidFill>
          <a:ln/>
        </p:spPr>
      </p:sp>
      <p:sp>
        <p:nvSpPr>
          <p:cNvPr id="103429" name="Rectangle 3"/>
          <p:cNvSpPr>
            <a:spLocks noGrp="1" noChangeArrowheads="1"/>
          </p:cNvSpPr>
          <p:nvPr>
            <p:ph type="body" idx="1"/>
          </p:nvPr>
        </p:nvSpPr>
        <p:spPr>
          <a:xfrm>
            <a:off x="684610" y="4342191"/>
            <a:ext cx="5487293" cy="4115405"/>
          </a:xfrm>
          <a:noFill/>
          <a:ln/>
        </p:spPr>
        <p:txBody>
          <a:bodyPr wrap="none" anchor="ctr"/>
          <a:lstStyle/>
          <a:p>
            <a:endParaRPr lang="en-US" smtClean="0"/>
          </a:p>
        </p:txBody>
      </p:sp>
    </p:spTree>
    <p:extLst>
      <p:ext uri="{BB962C8B-B14F-4D97-AF65-F5344CB8AC3E}">
        <p14:creationId xmlns:p14="http://schemas.microsoft.com/office/powerpoint/2010/main" val="3003031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pPr defTabSz="914485"/>
            <a:fld id="{E8668487-37FF-4A6B-BE3F-0766F24DAA11}" type="slidenum">
              <a:rPr lang="en-US" smtClean="0"/>
              <a:pPr defTabSz="914485"/>
              <a:t>5</a:t>
            </a:fld>
            <a:endParaRPr lang="en-US" dirty="0" smtClean="0"/>
          </a:p>
        </p:txBody>
      </p:sp>
      <p:sp>
        <p:nvSpPr>
          <p:cNvPr id="109571" name="Rectangle 2"/>
          <p:cNvSpPr>
            <a:spLocks noGrp="1" noRot="1" noChangeAspect="1" noChangeArrowheads="1" noTextEdit="1"/>
          </p:cNvSpPr>
          <p:nvPr>
            <p:ph type="sldImg"/>
          </p:nvPr>
        </p:nvSpPr>
        <p:spPr>
          <a:xfrm>
            <a:off x="954088" y="684213"/>
            <a:ext cx="4953000" cy="3429000"/>
          </a:xfrm>
          <a:ln/>
        </p:spPr>
      </p:sp>
      <p:sp>
        <p:nvSpPr>
          <p:cNvPr id="109572" name="Rectangle 3"/>
          <p:cNvSpPr>
            <a:spLocks noGrp="1" noChangeArrowheads="1"/>
          </p:cNvSpPr>
          <p:nvPr>
            <p:ph type="body" idx="1"/>
          </p:nvPr>
        </p:nvSpPr>
        <p:spPr>
          <a:xfrm>
            <a:off x="913805" y="4342191"/>
            <a:ext cx="5030391" cy="4116917"/>
          </a:xfrm>
          <a:noFill/>
          <a:ln/>
        </p:spPr>
        <p:txBody>
          <a:bodyPr/>
          <a:lstStyle/>
          <a:p>
            <a:pPr eaLnBrk="1" hangingPunct="1">
              <a:lnSpc>
                <a:spcPct val="80000"/>
              </a:lnSpc>
            </a:pPr>
            <a:r>
              <a:rPr lang="en-US" smtClean="0"/>
              <a:t>Step in a Process </a:t>
            </a:r>
          </a:p>
          <a:p>
            <a:pPr lvl="1" eaLnBrk="1" hangingPunct="1">
              <a:buFontTx/>
              <a:buChar char="•"/>
            </a:pPr>
            <a:r>
              <a:rPr lang="en-US" smtClean="0"/>
              <a:t>Each step has a well-defined objective</a:t>
            </a:r>
          </a:p>
          <a:p>
            <a:pPr lvl="1" eaLnBrk="1" hangingPunct="1">
              <a:buFontTx/>
              <a:buChar char="•"/>
            </a:pPr>
            <a:r>
              <a:rPr lang="en-US" smtClean="0"/>
              <a:t>Requires people with specific skills</a:t>
            </a:r>
          </a:p>
          <a:p>
            <a:pPr lvl="1" eaLnBrk="1" hangingPunct="1">
              <a:buFontTx/>
              <a:buChar char="•"/>
            </a:pPr>
            <a:r>
              <a:rPr lang="en-US" smtClean="0"/>
              <a:t>Takes specific inputs and produces well-defined outputs</a:t>
            </a:r>
          </a:p>
          <a:p>
            <a:pPr lvl="1" eaLnBrk="1" hangingPunct="1">
              <a:buFontTx/>
              <a:buChar char="•"/>
            </a:pPr>
            <a:r>
              <a:rPr lang="en-US" smtClean="0"/>
              <a:t>Step defines when it may begin (entry criteria) and when it ends (exit criteria)</a:t>
            </a:r>
          </a:p>
          <a:p>
            <a:pPr lvl="1" eaLnBrk="1" hangingPunct="1">
              <a:buFontTx/>
              <a:buChar char="•"/>
            </a:pPr>
            <a:r>
              <a:rPr lang="en-US" smtClean="0"/>
              <a:t>Uses specific techniques, tools, guidelines, conventions.</a:t>
            </a:r>
          </a:p>
          <a:p>
            <a:pPr eaLnBrk="1" hangingPunct="1"/>
            <a:r>
              <a:rPr lang="en-US" smtClean="0"/>
              <a:t>Step must be executed as per project plan that gives duration, effort, resources, constraints, etc.</a:t>
            </a:r>
          </a:p>
          <a:p>
            <a:pPr eaLnBrk="1" hangingPunct="1"/>
            <a:r>
              <a:rPr lang="en-US" smtClean="0"/>
              <a:t>It must produce information for management so that corrective actions can be taken. E.g., adding more resources</a:t>
            </a:r>
          </a:p>
          <a:p>
            <a:pPr eaLnBrk="1" hangingPunct="1"/>
            <a:endParaRPr lang="en-US" smtClean="0"/>
          </a:p>
        </p:txBody>
      </p:sp>
    </p:spTree>
    <p:extLst>
      <p:ext uri="{BB962C8B-B14F-4D97-AF65-F5344CB8AC3E}">
        <p14:creationId xmlns:p14="http://schemas.microsoft.com/office/powerpoint/2010/main" val="4162825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pPr defTabSz="914485"/>
            <a:fld id="{E8668487-37FF-4A6B-BE3F-0766F24DAA11}" type="slidenum">
              <a:rPr lang="en-US" smtClean="0"/>
              <a:pPr defTabSz="914485"/>
              <a:t>6</a:t>
            </a:fld>
            <a:endParaRPr lang="en-US" dirty="0" smtClean="0"/>
          </a:p>
        </p:txBody>
      </p:sp>
      <p:sp>
        <p:nvSpPr>
          <p:cNvPr id="109571" name="Rectangle 2"/>
          <p:cNvSpPr>
            <a:spLocks noGrp="1" noRot="1" noChangeAspect="1" noChangeArrowheads="1" noTextEdit="1"/>
          </p:cNvSpPr>
          <p:nvPr>
            <p:ph type="sldImg"/>
          </p:nvPr>
        </p:nvSpPr>
        <p:spPr>
          <a:xfrm>
            <a:off x="954088" y="684213"/>
            <a:ext cx="4953000" cy="3429000"/>
          </a:xfrm>
          <a:ln/>
        </p:spPr>
      </p:sp>
      <p:sp>
        <p:nvSpPr>
          <p:cNvPr id="109572" name="Rectangle 3"/>
          <p:cNvSpPr>
            <a:spLocks noGrp="1" noChangeArrowheads="1"/>
          </p:cNvSpPr>
          <p:nvPr>
            <p:ph type="body" idx="1"/>
          </p:nvPr>
        </p:nvSpPr>
        <p:spPr>
          <a:xfrm>
            <a:off x="913805" y="4342191"/>
            <a:ext cx="5030391" cy="4116917"/>
          </a:xfrm>
          <a:noFill/>
          <a:ln/>
        </p:spPr>
        <p:txBody>
          <a:bodyPr/>
          <a:lstStyle/>
          <a:p>
            <a:pPr eaLnBrk="1" hangingPunct="1">
              <a:lnSpc>
                <a:spcPct val="80000"/>
              </a:lnSpc>
            </a:pPr>
            <a:r>
              <a:rPr lang="en-US" smtClean="0"/>
              <a:t>Step in a Process </a:t>
            </a:r>
          </a:p>
          <a:p>
            <a:pPr lvl="1" eaLnBrk="1" hangingPunct="1">
              <a:buFontTx/>
              <a:buChar char="•"/>
            </a:pPr>
            <a:r>
              <a:rPr lang="en-US" smtClean="0"/>
              <a:t>Each step has a well-defined objective</a:t>
            </a:r>
          </a:p>
          <a:p>
            <a:pPr lvl="1" eaLnBrk="1" hangingPunct="1">
              <a:buFontTx/>
              <a:buChar char="•"/>
            </a:pPr>
            <a:r>
              <a:rPr lang="en-US" smtClean="0"/>
              <a:t>Requires people with specific skills</a:t>
            </a:r>
          </a:p>
          <a:p>
            <a:pPr lvl="1" eaLnBrk="1" hangingPunct="1">
              <a:buFontTx/>
              <a:buChar char="•"/>
            </a:pPr>
            <a:r>
              <a:rPr lang="en-US" smtClean="0"/>
              <a:t>Takes specific inputs and produces well-defined outputs</a:t>
            </a:r>
          </a:p>
          <a:p>
            <a:pPr lvl="1" eaLnBrk="1" hangingPunct="1">
              <a:buFontTx/>
              <a:buChar char="•"/>
            </a:pPr>
            <a:r>
              <a:rPr lang="en-US" smtClean="0"/>
              <a:t>Step defines when it may begin (entry criteria) and when it ends (exit criteria)</a:t>
            </a:r>
          </a:p>
          <a:p>
            <a:pPr lvl="1" eaLnBrk="1" hangingPunct="1">
              <a:buFontTx/>
              <a:buChar char="•"/>
            </a:pPr>
            <a:r>
              <a:rPr lang="en-US" smtClean="0"/>
              <a:t>Uses specific techniques, tools, guidelines, conventions.</a:t>
            </a:r>
          </a:p>
          <a:p>
            <a:pPr eaLnBrk="1" hangingPunct="1"/>
            <a:r>
              <a:rPr lang="en-US" smtClean="0"/>
              <a:t>Step must be executed as per project plan that gives duration, effort, resources, constraints, etc.</a:t>
            </a:r>
          </a:p>
          <a:p>
            <a:pPr eaLnBrk="1" hangingPunct="1"/>
            <a:r>
              <a:rPr lang="en-US" smtClean="0"/>
              <a:t>It must produce information for management so that corrective actions can be taken. E.g., adding more resources</a:t>
            </a:r>
          </a:p>
          <a:p>
            <a:pPr eaLnBrk="1" hangingPunct="1"/>
            <a:endParaRPr lang="en-US" smtClean="0"/>
          </a:p>
        </p:txBody>
      </p:sp>
    </p:spTree>
    <p:extLst>
      <p:ext uri="{BB962C8B-B14F-4D97-AF65-F5344CB8AC3E}">
        <p14:creationId xmlns:p14="http://schemas.microsoft.com/office/powerpoint/2010/main" val="3364502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pPr defTabSz="914485"/>
            <a:fld id="{64F64C75-477A-4142-B374-5084610B9083}" type="slidenum">
              <a:rPr lang="en-US" smtClean="0"/>
              <a:pPr defTabSz="914485"/>
              <a:t>7</a:t>
            </a:fld>
            <a:endParaRPr lang="en-US" dirty="0" smtClean="0"/>
          </a:p>
        </p:txBody>
      </p:sp>
      <p:sp>
        <p:nvSpPr>
          <p:cNvPr id="110595" name="Rectangle 2"/>
          <p:cNvSpPr>
            <a:spLocks noGrp="1" noRot="1" noChangeAspect="1" noChangeArrowheads="1" noTextEdit="1"/>
          </p:cNvSpPr>
          <p:nvPr>
            <p:ph type="sldImg"/>
          </p:nvPr>
        </p:nvSpPr>
        <p:spPr>
          <a:xfrm>
            <a:off x="954088" y="684213"/>
            <a:ext cx="4953000" cy="3429000"/>
          </a:xfrm>
          <a:ln/>
        </p:spPr>
      </p:sp>
      <p:sp>
        <p:nvSpPr>
          <p:cNvPr id="110596" name="Rectangle 3"/>
          <p:cNvSpPr>
            <a:spLocks noGrp="1" noChangeArrowheads="1"/>
          </p:cNvSpPr>
          <p:nvPr>
            <p:ph type="body" idx="1"/>
          </p:nvPr>
        </p:nvSpPr>
        <p:spPr>
          <a:xfrm>
            <a:off x="913805" y="4342191"/>
            <a:ext cx="5030391" cy="4116917"/>
          </a:xfrm>
          <a:noFill/>
          <a:ln/>
        </p:spPr>
        <p:txBody>
          <a:bodyPr/>
          <a:lstStyle/>
          <a:p>
            <a:pPr eaLnBrk="1" hangingPunct="1"/>
            <a:r>
              <a:rPr lang="en-US" dirty="0" smtClean="0"/>
              <a:t>The system life cycle model is defined as the framework containing the processes, activities, and tasks involved in the development, operation, and support of a system.</a:t>
            </a:r>
          </a:p>
          <a:p>
            <a:pPr eaLnBrk="1" hangingPunct="1"/>
            <a:r>
              <a:rPr lang="en-US" dirty="0" smtClean="0"/>
              <a:t> The word “cycle” in the above definition refers to the way a  system usually evolves through several cycles of development  and enhancement during its life span</a:t>
            </a:r>
          </a:p>
          <a:p>
            <a:pPr eaLnBrk="1" hangingPunct="1"/>
            <a:r>
              <a:rPr lang="en-US" dirty="0" smtClean="0"/>
              <a:t>The concept of a development process model discussed next is an important part of the system life cycle model. It covers the activities and tasks starting from the definition of requirements to  the deployment of the developed system</a:t>
            </a:r>
          </a:p>
        </p:txBody>
      </p:sp>
    </p:spTree>
    <p:extLst>
      <p:ext uri="{BB962C8B-B14F-4D97-AF65-F5344CB8AC3E}">
        <p14:creationId xmlns:p14="http://schemas.microsoft.com/office/powerpoint/2010/main" val="2097508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8/11/2018</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51498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1"/>
            <a:ext cx="89154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8/11/2018</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70102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8/11/2018</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22881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22416" y="6655360"/>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1"/>
            <a:ext cx="89154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8/11/2018</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17357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8/11/2018</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703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8/11/2018</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18037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1"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8/11/2018</a:t>
            </a:fld>
            <a:endParaRPr lang="en-US"/>
          </a:p>
        </p:txBody>
      </p:sp>
      <p:sp>
        <p:nvSpPr>
          <p:cNvPr id="8" name="Footer Placeholder 7"/>
          <p:cNvSpPr>
            <a:spLocks noGrp="1"/>
          </p:cNvSpPr>
          <p:nvPr>
            <p:ph type="ftr" sz="quarter" idx="11"/>
          </p:nvPr>
        </p:nvSpPr>
        <p:spPr>
          <a:xfrm>
            <a:off x="3384550" y="6356351"/>
            <a:ext cx="31369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59394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8/11/2018</a:t>
            </a:fld>
            <a:endParaRPr lang="en-US"/>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67505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2416" y="6655360"/>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0" name="Rectangle 9"/>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7" name="Rectangle 6"/>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22416" y="6655360"/>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3" name="Rectangle 12"/>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2923061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1" y="273051"/>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1"/>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8/11/2018</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98516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8/11/2018</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7175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890895" y="6655158"/>
            <a:ext cx="2472152" cy="253916"/>
          </a:xfrm>
          <a:prstGeom prst="rect">
            <a:avLst/>
          </a:prstGeom>
          <a:noFill/>
        </p:spPr>
        <p:txBody>
          <a:bodyPr wrap="none" rtlCol="0">
            <a:spAutoFit/>
          </a:bodyPr>
          <a:lstStyle/>
          <a:p>
            <a:r>
              <a:rPr lang="en-US" sz="1050" dirty="0" smtClean="0">
                <a:solidFill>
                  <a:schemeClr val="bg1"/>
                </a:solidFill>
              </a:rPr>
              <a:t>© Ramaiah University of Applied Sciences</a:t>
            </a:r>
            <a:endParaRPr lang="en-US" sz="1050" dirty="0">
              <a:solidFill>
                <a:schemeClr val="bg1"/>
              </a:solidFill>
            </a:endParaRPr>
          </a:p>
        </p:txBody>
      </p:sp>
      <p:sp>
        <p:nvSpPr>
          <p:cNvPr id="17" name="Rectangle 16"/>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8" name="TextBox 7"/>
          <p:cNvSpPr txBox="1"/>
          <p:nvPr/>
        </p:nvSpPr>
        <p:spPr>
          <a:xfrm>
            <a:off x="-25758" y="6655158"/>
            <a:ext cx="2177199" cy="253916"/>
          </a:xfrm>
          <a:prstGeom prst="rect">
            <a:avLst/>
          </a:prstGeom>
          <a:noFill/>
        </p:spPr>
        <p:txBody>
          <a:bodyPr wrap="none" rtlCol="0">
            <a:spAutoFit/>
          </a:bodyPr>
          <a:lstStyle/>
          <a:p>
            <a:r>
              <a:rPr lang="en-US" sz="1050" dirty="0" smtClean="0">
                <a:solidFill>
                  <a:schemeClr val="bg1"/>
                </a:solidFill>
              </a:rPr>
              <a:t>Faculty of Engineering &amp; Technology</a:t>
            </a:r>
            <a:endParaRPr lang="en-US" sz="1050" dirty="0">
              <a:solidFill>
                <a:schemeClr val="bg1"/>
              </a:solidFill>
            </a:endParaRPr>
          </a:p>
        </p:txBody>
      </p:sp>
      <p:pic>
        <p:nvPicPr>
          <p:cNvPr id="10" name="Picture 9"/>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6181725"/>
            <a:ext cx="415290" cy="523875"/>
          </a:xfrm>
          <a:prstGeom prst="rect">
            <a:avLst/>
          </a:prstGeom>
          <a:noFill/>
          <a:ln>
            <a:noFill/>
          </a:ln>
        </p:spPr>
      </p:pic>
      <p:sp>
        <p:nvSpPr>
          <p:cNvPr id="9" name="Rectangle 8"/>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6890895" y="6655158"/>
            <a:ext cx="2472152" cy="253916"/>
          </a:xfrm>
          <a:prstGeom prst="rect">
            <a:avLst/>
          </a:prstGeom>
          <a:noFill/>
        </p:spPr>
        <p:txBody>
          <a:bodyPr wrap="none" rtlCol="0">
            <a:spAutoFit/>
          </a:bodyPr>
          <a:lstStyle/>
          <a:p>
            <a:r>
              <a:rPr lang="en-US" sz="1050" dirty="0" smtClean="0">
                <a:solidFill>
                  <a:schemeClr val="bg1"/>
                </a:solidFill>
              </a:rPr>
              <a:t>© Ramaiah University of Applied Sciences</a:t>
            </a:r>
            <a:endParaRPr lang="en-US" sz="1050" dirty="0">
              <a:solidFill>
                <a:schemeClr val="bg1"/>
              </a:solidFill>
            </a:endParaRPr>
          </a:p>
        </p:txBody>
      </p:sp>
      <p:sp>
        <p:nvSpPr>
          <p:cNvPr id="15" name="Rectangle 14"/>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21" name="TextBox 20"/>
          <p:cNvSpPr txBox="1"/>
          <p:nvPr userDrawn="1"/>
        </p:nvSpPr>
        <p:spPr>
          <a:xfrm>
            <a:off x="-25758" y="6655158"/>
            <a:ext cx="2177199" cy="253916"/>
          </a:xfrm>
          <a:prstGeom prst="rect">
            <a:avLst/>
          </a:prstGeom>
          <a:noFill/>
        </p:spPr>
        <p:txBody>
          <a:bodyPr wrap="none" rtlCol="0">
            <a:spAutoFit/>
          </a:bodyPr>
          <a:lstStyle/>
          <a:p>
            <a:r>
              <a:rPr lang="en-US" sz="1050" dirty="0" smtClean="0">
                <a:solidFill>
                  <a:schemeClr val="bg1"/>
                </a:solidFill>
              </a:rPr>
              <a:t>Faculty of Engineering &amp; Technology</a:t>
            </a:r>
            <a:endParaRPr lang="en-US" sz="1050" dirty="0">
              <a:solidFill>
                <a:schemeClr val="bg1"/>
              </a:solidFill>
            </a:endParaRPr>
          </a:p>
        </p:txBody>
      </p:sp>
    </p:spTree>
    <p:extLst>
      <p:ext uri="{BB962C8B-B14F-4D97-AF65-F5344CB8AC3E}">
        <p14:creationId xmlns:p14="http://schemas.microsoft.com/office/powerpoint/2010/main" val="13758572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71601" y="2094884"/>
            <a:ext cx="6491288" cy="276056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smtClean="0">
                <a:solidFill>
                  <a:srgbClr val="0000CC"/>
                </a:solidFill>
                <a:cs typeface="Times New Roman" pitchFamily="18" charset="0"/>
              </a:rPr>
              <a:t>Software Development Life Cycle</a:t>
            </a:r>
            <a:endParaRPr lang="en-US" sz="3200" dirty="0">
              <a:solidFill>
                <a:srgbClr val="0000CC"/>
              </a:solidFill>
              <a:cs typeface="Times New Roman" pitchFamily="18" charset="0"/>
            </a:endParaRPr>
          </a:p>
          <a:p>
            <a:pPr algn="ctr"/>
            <a:r>
              <a:rPr lang="en-US" sz="1300" dirty="0">
                <a:solidFill>
                  <a:srgbClr val="0000CC"/>
                </a:solidFill>
                <a:cs typeface="Times New Roman" pitchFamily="18" charset="0"/>
              </a:rPr>
              <a:t>18ESC108A Elements of Computer Science and Engineering</a:t>
            </a:r>
          </a:p>
          <a:p>
            <a:pPr algn="ctr"/>
            <a:r>
              <a:rPr lang="en-US" sz="1300" dirty="0">
                <a:solidFill>
                  <a:srgbClr val="0000CC"/>
                </a:solidFill>
                <a:cs typeface="Times New Roman" pitchFamily="18" charset="0"/>
              </a:rPr>
              <a:t>B. Tech. 2018</a:t>
            </a:r>
            <a:endParaRPr lang="en-US" sz="3575" dirty="0">
              <a:solidFill>
                <a:srgbClr val="0000CC"/>
              </a:solidFill>
              <a:cs typeface="Times New Roman" pitchFamily="18" charset="0"/>
            </a:endParaRPr>
          </a:p>
          <a:p>
            <a:pPr algn="ctr"/>
            <a:endParaRPr lang="en-US" sz="1625" dirty="0">
              <a:cs typeface="Times New Roman" pitchFamily="18" charset="0"/>
            </a:endParaRPr>
          </a:p>
          <a:p>
            <a:pPr algn="ctr"/>
            <a:r>
              <a:rPr lang="en-US" sz="1625" dirty="0">
                <a:cs typeface="Times New Roman" pitchFamily="18" charset="0"/>
              </a:rPr>
              <a:t>Ami Rai</a:t>
            </a:r>
          </a:p>
          <a:p>
            <a:pPr algn="ctr"/>
            <a:r>
              <a:rPr lang="en-US" sz="1625" dirty="0">
                <a:cs typeface="Times New Roman" pitchFamily="18" charset="0"/>
              </a:rPr>
              <a:t>Roopa G</a:t>
            </a:r>
          </a:p>
          <a:p>
            <a:pPr algn="ctr"/>
            <a:r>
              <a:rPr lang="en-US" sz="1625" dirty="0">
                <a:cs typeface="Times New Roman" pitchFamily="18" charset="0"/>
              </a:rPr>
              <a:t>Chaitra S</a:t>
            </a:r>
          </a:p>
          <a:p>
            <a:pPr algn="ctr"/>
            <a:endParaRPr lang="en-US" sz="1625" dirty="0">
              <a:cs typeface="Times New Roman" pitchFamily="18" charset="0"/>
            </a:endParaRPr>
          </a:p>
          <a:p>
            <a:pPr algn="ctr"/>
            <a:r>
              <a:rPr lang="en-US" sz="1138" dirty="0"/>
              <a:t>Department of Computer Science and Engineering</a:t>
            </a:r>
          </a:p>
          <a:p>
            <a:pPr algn="ctr"/>
            <a:r>
              <a:rPr lang="en-US" sz="1138" dirty="0"/>
              <a:t>Faculty of Engineering and Technology</a:t>
            </a:r>
          </a:p>
          <a:p>
            <a:pPr algn="ctr"/>
            <a:r>
              <a:rPr lang="en-US" sz="1138" dirty="0"/>
              <a:t>Ramaiah University of Applied Sciences</a:t>
            </a:r>
          </a:p>
        </p:txBody>
      </p:sp>
    </p:spTree>
    <p:extLst>
      <p:ext uri="{BB962C8B-B14F-4D97-AF65-F5344CB8AC3E}">
        <p14:creationId xmlns:p14="http://schemas.microsoft.com/office/powerpoint/2010/main" val="46621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495300" y="228600"/>
            <a:ext cx="8910241" cy="369888"/>
          </a:xfrm>
        </p:spPr>
        <p:txBody>
          <a:bodyPr/>
          <a:lstStyle/>
          <a:p>
            <a:r>
              <a:rPr lang="en-US" sz="4000" dirty="0" smtClean="0"/>
              <a:t>Feasibility Study</a:t>
            </a:r>
          </a:p>
        </p:txBody>
      </p:sp>
      <p:sp>
        <p:nvSpPr>
          <p:cNvPr id="24580" name="Rectangle 3"/>
          <p:cNvSpPr>
            <a:spLocks noGrp="1" noChangeArrowheads="1"/>
          </p:cNvSpPr>
          <p:nvPr>
            <p:ph idx="1"/>
          </p:nvPr>
        </p:nvSpPr>
        <p:spPr>
          <a:xfrm>
            <a:off x="495300" y="1066800"/>
            <a:ext cx="8910241" cy="5060950"/>
          </a:xfrm>
        </p:spPr>
        <p:txBody>
          <a:bodyPr/>
          <a:lstStyle/>
          <a:p>
            <a:pPr algn="just" eaLnBrk="1" hangingPunct="1">
              <a:lnSpc>
                <a:spcPct val="90000"/>
              </a:lnSpc>
            </a:pPr>
            <a:r>
              <a:rPr lang="en-US" sz="2400" dirty="0" smtClean="0">
                <a:cs typeface="Times New Roman" pitchFamily="18" charset="0"/>
              </a:rPr>
              <a:t>To get better understanding of problems and reasons by studying existing system, if available</a:t>
            </a:r>
          </a:p>
          <a:p>
            <a:pPr lvl="1" algn="just">
              <a:lnSpc>
                <a:spcPct val="90000"/>
              </a:lnSpc>
            </a:pPr>
            <a:r>
              <a:rPr lang="en-US" sz="2200" dirty="0">
                <a:cs typeface="Times New Roman" pitchFamily="18" charset="0"/>
              </a:rPr>
              <a:t>Are there feasible solutions?</a:t>
            </a:r>
          </a:p>
          <a:p>
            <a:pPr lvl="1" algn="just">
              <a:lnSpc>
                <a:spcPct val="90000"/>
              </a:lnSpc>
            </a:pPr>
            <a:r>
              <a:rPr lang="en-US" sz="2200" dirty="0">
                <a:cs typeface="Times New Roman" pitchFamily="18" charset="0"/>
              </a:rPr>
              <a:t>Is the problem worth solving?</a:t>
            </a:r>
          </a:p>
          <a:p>
            <a:pPr algn="just" eaLnBrk="1" hangingPunct="1">
              <a:lnSpc>
                <a:spcPct val="90000"/>
              </a:lnSpc>
            </a:pPr>
            <a:endParaRPr lang="en-US" sz="2400" dirty="0" smtClean="0">
              <a:cs typeface="Times New Roman" pitchFamily="18" charset="0"/>
            </a:endParaRPr>
          </a:p>
          <a:p>
            <a:pPr algn="just" eaLnBrk="1" hangingPunct="1">
              <a:lnSpc>
                <a:spcPct val="90000"/>
              </a:lnSpc>
            </a:pPr>
            <a:r>
              <a:rPr lang="en-US" sz="2400" dirty="0" smtClean="0">
                <a:cs typeface="Times New Roman" pitchFamily="18" charset="0"/>
              </a:rPr>
              <a:t>Consider different alternatives</a:t>
            </a:r>
          </a:p>
          <a:p>
            <a:pPr algn="just" eaLnBrk="1" hangingPunct="1">
              <a:lnSpc>
                <a:spcPct val="90000"/>
              </a:lnSpc>
            </a:pPr>
            <a:r>
              <a:rPr lang="en-US" sz="2400" dirty="0" smtClean="0">
                <a:cs typeface="Times New Roman" pitchFamily="18" charset="0"/>
              </a:rPr>
              <a:t>Essentially covers other steps of methodology (analysis, design, etc.) in a ‘capsule’ form</a:t>
            </a:r>
          </a:p>
          <a:p>
            <a:pPr algn="just" eaLnBrk="1" hangingPunct="1">
              <a:lnSpc>
                <a:spcPct val="90000"/>
              </a:lnSpc>
            </a:pPr>
            <a:r>
              <a:rPr lang="en-US" sz="2400" dirty="0" smtClean="0">
                <a:cs typeface="Times New Roman" pitchFamily="18" charset="0"/>
              </a:rPr>
              <a:t>Estimate costs and benefits for each alternative</a:t>
            </a:r>
          </a:p>
          <a:p>
            <a:pPr algn="just" eaLnBrk="1" hangingPunct="1">
              <a:lnSpc>
                <a:spcPct val="90000"/>
              </a:lnSpc>
            </a:pPr>
            <a:endParaRPr lang="en-US" sz="2400" dirty="0" smtClean="0">
              <a:cs typeface="Times New Roman" pitchFamily="18" charset="0"/>
            </a:endParaRPr>
          </a:p>
          <a:p>
            <a:pPr algn="just" eaLnBrk="1" hangingPunct="1">
              <a:lnSpc>
                <a:spcPct val="90000"/>
              </a:lnSpc>
            </a:pPr>
            <a:r>
              <a:rPr lang="en-US" sz="2400" dirty="0" smtClean="0">
                <a:cs typeface="Times New Roman" pitchFamily="18" charset="0"/>
              </a:rPr>
              <a:t>Make a formal report and present it to management and users; review here confirms the following:</a:t>
            </a:r>
          </a:p>
          <a:p>
            <a:pPr lvl="1" algn="just" eaLnBrk="1" hangingPunct="1">
              <a:lnSpc>
                <a:spcPct val="90000"/>
              </a:lnSpc>
            </a:pPr>
            <a:r>
              <a:rPr lang="en-US" sz="2200" dirty="0" smtClean="0">
                <a:cs typeface="Times New Roman" pitchFamily="18" charset="0"/>
              </a:rPr>
              <a:t>Will alternatives be acceptable</a:t>
            </a:r>
          </a:p>
          <a:p>
            <a:pPr lvl="1" algn="just" eaLnBrk="1" hangingPunct="1">
              <a:lnSpc>
                <a:spcPct val="90000"/>
              </a:lnSpc>
            </a:pPr>
            <a:r>
              <a:rPr lang="en-US" sz="2200" dirty="0" smtClean="0">
                <a:cs typeface="Times New Roman" pitchFamily="18" charset="0"/>
              </a:rPr>
              <a:t>Are we solving the right problem</a:t>
            </a:r>
          </a:p>
          <a:p>
            <a:pPr lvl="1" algn="just" eaLnBrk="1" hangingPunct="1">
              <a:lnSpc>
                <a:spcPct val="90000"/>
              </a:lnSpc>
            </a:pPr>
            <a:r>
              <a:rPr lang="en-US" sz="2200" dirty="0" smtClean="0">
                <a:cs typeface="Times New Roman" pitchFamily="18" charset="0"/>
              </a:rPr>
              <a:t>Does any solution promise a significant return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495300" y="228600"/>
            <a:ext cx="8910241" cy="642938"/>
          </a:xfrm>
        </p:spPr>
        <p:txBody>
          <a:bodyPr/>
          <a:lstStyle/>
          <a:p>
            <a:r>
              <a:rPr lang="en-US" sz="4000" dirty="0" smtClean="0"/>
              <a:t>Requirements Analysis</a:t>
            </a:r>
          </a:p>
        </p:txBody>
      </p:sp>
      <p:sp>
        <p:nvSpPr>
          <p:cNvPr id="25604" name="Rectangle 3"/>
          <p:cNvSpPr>
            <a:spLocks noGrp="1" noChangeArrowheads="1"/>
          </p:cNvSpPr>
          <p:nvPr>
            <p:ph idx="1"/>
          </p:nvPr>
        </p:nvSpPr>
        <p:spPr>
          <a:xfrm>
            <a:off x="495300" y="1217614"/>
            <a:ext cx="8910241" cy="5045075"/>
          </a:xfrm>
        </p:spPr>
        <p:txBody>
          <a:bodyPr/>
          <a:lstStyle/>
          <a:p>
            <a:pPr algn="just" eaLnBrk="1" hangingPunct="1"/>
            <a:r>
              <a:rPr lang="en-US" sz="2400" dirty="0" smtClean="0">
                <a:cs typeface="Times New Roman" pitchFamily="18" charset="0"/>
              </a:rPr>
              <a:t>Objective: determine </a:t>
            </a:r>
            <a:r>
              <a:rPr lang="en-US" sz="2400" u="sng" dirty="0" smtClean="0">
                <a:cs typeface="Times New Roman" pitchFamily="18" charset="0"/>
              </a:rPr>
              <a:t>what </a:t>
            </a:r>
            <a:r>
              <a:rPr lang="en-US" sz="2400" dirty="0" smtClean="0">
                <a:cs typeface="Times New Roman" pitchFamily="18" charset="0"/>
              </a:rPr>
              <a:t>the system must do to solve the problem (without describing </a:t>
            </a:r>
            <a:r>
              <a:rPr lang="en-US" sz="2400" u="sng" dirty="0" smtClean="0">
                <a:cs typeface="Times New Roman" pitchFamily="18" charset="0"/>
              </a:rPr>
              <a:t>how</a:t>
            </a:r>
            <a:r>
              <a:rPr lang="en-US" sz="2400" dirty="0" smtClean="0">
                <a:cs typeface="Times New Roman" pitchFamily="18" charset="0"/>
              </a:rPr>
              <a:t>)</a:t>
            </a:r>
          </a:p>
          <a:p>
            <a:pPr algn="just" eaLnBrk="1" hangingPunct="1"/>
            <a:endParaRPr lang="en-US" sz="2400" dirty="0" smtClean="0">
              <a:cs typeface="Times New Roman" pitchFamily="18" charset="0"/>
            </a:endParaRPr>
          </a:p>
          <a:p>
            <a:pPr algn="just" eaLnBrk="1" hangingPunct="1"/>
            <a:r>
              <a:rPr lang="en-US" sz="2400" dirty="0" smtClean="0">
                <a:cs typeface="Times New Roman" pitchFamily="18" charset="0"/>
              </a:rPr>
              <a:t>Done by Analyst (also called Requirements Analyst)</a:t>
            </a:r>
          </a:p>
          <a:p>
            <a:pPr algn="just" eaLnBrk="1" hangingPunct="1"/>
            <a:endParaRPr lang="en-US" sz="2400" dirty="0" smtClean="0">
              <a:cs typeface="Times New Roman" pitchFamily="18" charset="0"/>
            </a:endParaRPr>
          </a:p>
          <a:p>
            <a:pPr algn="just" eaLnBrk="1" hangingPunct="1"/>
            <a:r>
              <a:rPr lang="en-US" sz="2400" dirty="0" smtClean="0">
                <a:cs typeface="Times New Roman" pitchFamily="18" charset="0"/>
              </a:rPr>
              <a:t>Produce Software Requirements Specifications (SRS) document</a:t>
            </a:r>
          </a:p>
          <a:p>
            <a:pPr algn="just" eaLnBrk="1" hangingPunct="1"/>
            <a:endParaRPr lang="en-US" sz="2400" dirty="0" smtClean="0">
              <a:cs typeface="Times New Roman" pitchFamily="18" charset="0"/>
            </a:endParaRPr>
          </a:p>
          <a:p>
            <a:pPr algn="just" eaLnBrk="1" hangingPunct="1"/>
            <a:r>
              <a:rPr lang="en-US" sz="2400" dirty="0" smtClean="0">
                <a:cs typeface="Times New Roman" pitchFamily="18" charset="0"/>
              </a:rPr>
              <a:t>Incorrect, incomplete, inconsistent, ambiguous SRS often cause for project failures and disputes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495300" y="304800"/>
            <a:ext cx="8910241" cy="838200"/>
          </a:xfrm>
        </p:spPr>
        <p:txBody>
          <a:bodyPr/>
          <a:lstStyle/>
          <a:p>
            <a:r>
              <a:rPr lang="en-US" sz="4000" dirty="0" smtClean="0"/>
              <a:t>Challenges of Requirements Analysis</a:t>
            </a:r>
          </a:p>
        </p:txBody>
      </p:sp>
      <p:sp>
        <p:nvSpPr>
          <p:cNvPr id="26628" name="Rectangle 3"/>
          <p:cNvSpPr>
            <a:spLocks noGrp="1" noChangeArrowheads="1"/>
          </p:cNvSpPr>
          <p:nvPr>
            <p:ph idx="1"/>
          </p:nvPr>
        </p:nvSpPr>
        <p:spPr>
          <a:xfrm>
            <a:off x="495300" y="1371600"/>
            <a:ext cx="8910241" cy="4891088"/>
          </a:xfrm>
        </p:spPr>
        <p:txBody>
          <a:bodyPr/>
          <a:lstStyle/>
          <a:p>
            <a:pPr algn="just" eaLnBrk="1" hangingPunct="1"/>
            <a:r>
              <a:rPr lang="en-US" sz="2400" dirty="0" smtClean="0">
                <a:cs typeface="Times New Roman" pitchFamily="18" charset="0"/>
              </a:rPr>
              <a:t>A very challenging task</a:t>
            </a:r>
          </a:p>
          <a:p>
            <a:pPr lvl="1" algn="just" eaLnBrk="1" hangingPunct="1"/>
            <a:r>
              <a:rPr lang="en-US" sz="2200" dirty="0" smtClean="0">
                <a:cs typeface="Times New Roman" pitchFamily="18" charset="0"/>
              </a:rPr>
              <a:t>Users may not know exactly what is needed or how computers can bring further value to what is being done today</a:t>
            </a:r>
          </a:p>
          <a:p>
            <a:pPr lvl="1" algn="just" eaLnBrk="1" hangingPunct="1"/>
            <a:r>
              <a:rPr lang="en-US" sz="2200" dirty="0" smtClean="0">
                <a:cs typeface="Times New Roman" pitchFamily="18" charset="0"/>
              </a:rPr>
              <a:t>Users change their mind over time</a:t>
            </a:r>
          </a:p>
          <a:p>
            <a:pPr lvl="1" algn="just" eaLnBrk="1" hangingPunct="1"/>
            <a:r>
              <a:rPr lang="en-US" sz="2200" dirty="0" smtClean="0">
                <a:cs typeface="Times New Roman" pitchFamily="18" charset="0"/>
              </a:rPr>
              <a:t>They may have conflicting demands</a:t>
            </a:r>
          </a:p>
          <a:p>
            <a:pPr lvl="1" algn="just" eaLnBrk="1" hangingPunct="1"/>
            <a:r>
              <a:rPr lang="en-US" sz="2200" dirty="0" smtClean="0">
                <a:cs typeface="Times New Roman" pitchFamily="18" charset="0"/>
              </a:rPr>
              <a:t>They can’t differentiate between what is possible and cost-effective against what is impractical (wish-list)</a:t>
            </a:r>
          </a:p>
          <a:p>
            <a:pPr lvl="1" algn="just" eaLnBrk="1" hangingPunct="1"/>
            <a:r>
              <a:rPr lang="en-US" sz="2200" dirty="0" smtClean="0">
                <a:cs typeface="Times New Roman" pitchFamily="18" charset="0"/>
              </a:rPr>
              <a:t>Analyst has no or limited domain knowledge</a:t>
            </a:r>
          </a:p>
          <a:p>
            <a:pPr lvl="1" algn="just" eaLnBrk="1" hangingPunct="1"/>
            <a:r>
              <a:rPr lang="en-US" sz="2200" dirty="0" smtClean="0">
                <a:cs typeface="Times New Roman" pitchFamily="18" charset="0"/>
              </a:rPr>
              <a:t>Often client is different from the users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en-US" sz="4000" dirty="0" smtClean="0"/>
              <a:t>System Design</a:t>
            </a:r>
          </a:p>
        </p:txBody>
      </p:sp>
      <p:sp>
        <p:nvSpPr>
          <p:cNvPr id="27652" name="Rectangle 3"/>
          <p:cNvSpPr>
            <a:spLocks noGrp="1" noChangeArrowheads="1"/>
          </p:cNvSpPr>
          <p:nvPr>
            <p:ph idx="1"/>
          </p:nvPr>
        </p:nvSpPr>
        <p:spPr>
          <a:xfrm>
            <a:off x="495300" y="1143001"/>
            <a:ext cx="8915400" cy="4983164"/>
          </a:xfrm>
        </p:spPr>
        <p:txBody>
          <a:bodyPr/>
          <a:lstStyle/>
          <a:p>
            <a:pPr algn="just" eaLnBrk="1" hangingPunct="1"/>
            <a:r>
              <a:rPr lang="en-US" sz="2400" dirty="0" smtClean="0">
                <a:cs typeface="Times New Roman" pitchFamily="18" charset="0"/>
              </a:rPr>
              <a:t>Objective : To formulate alternatives about </a:t>
            </a:r>
            <a:r>
              <a:rPr lang="en-US" sz="2400" u="sng" dirty="0" smtClean="0">
                <a:cs typeface="Times New Roman" pitchFamily="18" charset="0"/>
              </a:rPr>
              <a:t>how</a:t>
            </a:r>
            <a:r>
              <a:rPr lang="en-US" sz="2400" dirty="0" smtClean="0">
                <a:cs typeface="Times New Roman" pitchFamily="18" charset="0"/>
              </a:rPr>
              <a:t> the problem should be solved</a:t>
            </a:r>
          </a:p>
          <a:p>
            <a:pPr algn="just" eaLnBrk="1" hangingPunct="1"/>
            <a:endParaRPr lang="en-US" sz="2400" dirty="0" smtClean="0">
              <a:cs typeface="Times New Roman" pitchFamily="18" charset="0"/>
            </a:endParaRPr>
          </a:p>
          <a:p>
            <a:pPr algn="just" eaLnBrk="1" hangingPunct="1"/>
            <a:r>
              <a:rPr lang="en-US" sz="2400" dirty="0" smtClean="0">
                <a:cs typeface="Times New Roman" pitchFamily="18" charset="0"/>
              </a:rPr>
              <a:t>Input is SRS from previous step</a:t>
            </a:r>
          </a:p>
          <a:p>
            <a:pPr algn="just" eaLnBrk="1" hangingPunct="1"/>
            <a:endParaRPr lang="en-US" sz="2400" dirty="0" smtClean="0">
              <a:cs typeface="Times New Roman" pitchFamily="18" charset="0"/>
            </a:endParaRPr>
          </a:p>
          <a:p>
            <a:pPr algn="just" eaLnBrk="1" hangingPunct="1"/>
            <a:r>
              <a:rPr lang="en-US" sz="2400" dirty="0" smtClean="0">
                <a:cs typeface="Times New Roman" pitchFamily="18" charset="0"/>
              </a:rPr>
              <a:t>Consider several technical alternatives based on type of technology, automation boundaries, type of solutions , including make or buy</a:t>
            </a:r>
          </a:p>
          <a:p>
            <a:pPr algn="just" eaLnBrk="1" hangingPunct="1"/>
            <a:endParaRPr lang="en-US" sz="2400" dirty="0" smtClean="0">
              <a:cs typeface="Times New Roman" pitchFamily="18" charset="0"/>
            </a:endParaRPr>
          </a:p>
          <a:p>
            <a:pPr algn="just" eaLnBrk="1" hangingPunct="1"/>
            <a:r>
              <a:rPr lang="en-US" sz="2400" dirty="0" smtClean="0">
                <a:cs typeface="Times New Roman" pitchFamily="18" charset="0"/>
              </a:rPr>
              <a:t>Propose a range of alternatives : low-cost, medium cost and comprehensive high cost solutions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sz="4000" dirty="0" smtClean="0"/>
              <a:t>System Design contd.</a:t>
            </a:r>
          </a:p>
        </p:txBody>
      </p:sp>
      <p:sp>
        <p:nvSpPr>
          <p:cNvPr id="28676" name="Rectangle 3"/>
          <p:cNvSpPr>
            <a:spLocks noGrp="1" noChangeArrowheads="1"/>
          </p:cNvSpPr>
          <p:nvPr>
            <p:ph idx="1"/>
          </p:nvPr>
        </p:nvSpPr>
        <p:spPr>
          <a:xfrm>
            <a:off x="495300" y="1417638"/>
            <a:ext cx="8915400" cy="4708526"/>
          </a:xfrm>
        </p:spPr>
        <p:txBody>
          <a:bodyPr/>
          <a:lstStyle/>
          <a:p>
            <a:pPr algn="just" eaLnBrk="1" hangingPunct="1"/>
            <a:r>
              <a:rPr lang="en-US" sz="2400" dirty="0" smtClean="0">
                <a:cs typeface="Times New Roman" pitchFamily="18" charset="0"/>
              </a:rPr>
              <a:t>For each alternative, prepare high-level system design (in terms of architecture, DB design, …); prepare implementation schedule, carry out cost-benefit analysis</a:t>
            </a:r>
          </a:p>
          <a:p>
            <a:pPr algn="just" eaLnBrk="1" hangingPunct="1"/>
            <a:endParaRPr lang="en-US" sz="2400" dirty="0" smtClean="0">
              <a:cs typeface="Times New Roman" pitchFamily="18" charset="0"/>
            </a:endParaRPr>
          </a:p>
          <a:p>
            <a:pPr algn="just" eaLnBrk="1" hangingPunct="1"/>
            <a:r>
              <a:rPr lang="en-US" sz="2400" dirty="0" smtClean="0">
                <a:cs typeface="Times New Roman" pitchFamily="18" charset="0"/>
              </a:rPr>
              <a:t>Prepare for technical and management review</a:t>
            </a:r>
          </a:p>
          <a:p>
            <a:pPr lvl="1" algn="just" eaLnBrk="1" hangingPunct="1"/>
            <a:r>
              <a:rPr lang="en-US" sz="2200" dirty="0" smtClean="0">
                <a:cs typeface="Times New Roman" pitchFamily="18" charset="0"/>
              </a:rPr>
              <a:t>Costs rise sharply hereafter</a:t>
            </a:r>
          </a:p>
          <a:p>
            <a:pPr lvl="1" algn="just" eaLnBrk="1" hangingPunct="1"/>
            <a:r>
              <a:rPr lang="en-US" sz="2200" dirty="0" smtClean="0">
                <a:cs typeface="Times New Roman" pitchFamily="18" charset="0"/>
              </a:rPr>
              <a:t>Costs can be quantified better at this stage</a:t>
            </a:r>
          </a:p>
          <a:p>
            <a:pPr lvl="1" algn="just" eaLnBrk="1" hangingPunct="1"/>
            <a:r>
              <a:rPr lang="en-US" sz="2200" dirty="0" smtClean="0">
                <a:cs typeface="Times New Roman" pitchFamily="18" charset="0"/>
              </a:rPr>
              <a:t>Technical review uncovers errors, checks consistency, completeness, alternatives, …</a:t>
            </a:r>
          </a:p>
          <a:p>
            <a:pPr algn="just" eaLnBrk="1" hangingPunct="1"/>
            <a:endParaRPr lang="en-US" sz="2400" dirty="0" smtClean="0">
              <a:cs typeface="Times New Roman" pitchFamily="18" charset="0"/>
            </a:endParaRPr>
          </a:p>
          <a:p>
            <a:pPr algn="just" eaLnBrk="1" hangingPunct="1"/>
            <a:r>
              <a:rPr lang="en-US" sz="2400" dirty="0" smtClean="0">
                <a:cs typeface="Times New Roman" pitchFamily="18" charset="0"/>
              </a:rPr>
              <a:t>Phase ends with a clear choice</a:t>
            </a:r>
          </a:p>
          <a:p>
            <a:pPr algn="just" eaLnBrk="1" hangingPunct="1">
              <a:lnSpc>
                <a:spcPct val="130000"/>
              </a:lnSpc>
              <a:buFont typeface="Times New Roman" pitchFamily="18" charset="0"/>
              <a:buNone/>
            </a:pPr>
            <a:endParaRPr lang="en-US" sz="2200" dirty="0" smtClean="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577850" y="228600"/>
            <a:ext cx="8910241" cy="508000"/>
          </a:xfrm>
        </p:spPr>
        <p:txBody>
          <a:bodyPr/>
          <a:lstStyle/>
          <a:p>
            <a:r>
              <a:rPr lang="en-US" sz="4000" dirty="0" smtClean="0"/>
              <a:t>Detailed Design</a:t>
            </a:r>
          </a:p>
        </p:txBody>
      </p:sp>
      <p:sp>
        <p:nvSpPr>
          <p:cNvPr id="29700" name="Rectangle 3"/>
          <p:cNvSpPr>
            <a:spLocks noGrp="1" noChangeArrowheads="1"/>
          </p:cNvSpPr>
          <p:nvPr>
            <p:ph idx="1"/>
          </p:nvPr>
        </p:nvSpPr>
        <p:spPr>
          <a:xfrm>
            <a:off x="495300" y="1169233"/>
            <a:ext cx="8910241" cy="4958517"/>
          </a:xfrm>
        </p:spPr>
        <p:txBody>
          <a:bodyPr/>
          <a:lstStyle/>
          <a:p>
            <a:pPr algn="just" eaLnBrk="1" hangingPunct="1">
              <a:lnSpc>
                <a:spcPct val="90000"/>
              </a:lnSpc>
            </a:pPr>
            <a:r>
              <a:rPr lang="en-US" sz="2400" dirty="0" smtClean="0">
                <a:cs typeface="Times New Roman" pitchFamily="18" charset="0"/>
              </a:rPr>
              <a:t>Specific implementation alternative already selected in previous step giving</a:t>
            </a:r>
          </a:p>
          <a:p>
            <a:pPr lvl="1" algn="just" eaLnBrk="1" hangingPunct="1">
              <a:lnSpc>
                <a:spcPct val="90000"/>
              </a:lnSpc>
            </a:pPr>
            <a:r>
              <a:rPr lang="en-US" sz="2200" dirty="0" smtClean="0">
                <a:cs typeface="Times New Roman" pitchFamily="18" charset="0"/>
              </a:rPr>
              <a:t>Overall software structure</a:t>
            </a:r>
          </a:p>
          <a:p>
            <a:pPr lvl="1" algn="just" eaLnBrk="1" hangingPunct="1">
              <a:lnSpc>
                <a:spcPct val="90000"/>
              </a:lnSpc>
            </a:pPr>
            <a:r>
              <a:rPr lang="en-US" sz="2200" dirty="0" smtClean="0">
                <a:cs typeface="Times New Roman" pitchFamily="18" charset="0"/>
              </a:rPr>
              <a:t>Modules to be coded</a:t>
            </a:r>
          </a:p>
          <a:p>
            <a:pPr lvl="1" algn="just" eaLnBrk="1" hangingPunct="1">
              <a:lnSpc>
                <a:spcPct val="90000"/>
              </a:lnSpc>
            </a:pPr>
            <a:r>
              <a:rPr lang="en-US" sz="2200" dirty="0" smtClean="0">
                <a:cs typeface="Times New Roman" pitchFamily="18" charset="0"/>
              </a:rPr>
              <a:t>Database/file design</a:t>
            </a:r>
          </a:p>
          <a:p>
            <a:pPr algn="just" eaLnBrk="1" hangingPunct="1">
              <a:lnSpc>
                <a:spcPct val="90000"/>
              </a:lnSpc>
            </a:pPr>
            <a:endParaRPr lang="en-US" sz="2400" dirty="0" smtClean="0">
              <a:cs typeface="Times New Roman" pitchFamily="18" charset="0"/>
            </a:endParaRPr>
          </a:p>
          <a:p>
            <a:pPr algn="just" eaLnBrk="1" hangingPunct="1">
              <a:lnSpc>
                <a:spcPct val="90000"/>
              </a:lnSpc>
            </a:pPr>
            <a:r>
              <a:rPr lang="en-US" sz="2400" dirty="0" smtClean="0">
                <a:cs typeface="Times New Roman" pitchFamily="18" charset="0"/>
              </a:rPr>
              <a:t>In this step, each component is defined further for implementation</a:t>
            </a:r>
          </a:p>
          <a:p>
            <a:pPr algn="just" eaLnBrk="1" hangingPunct="1">
              <a:lnSpc>
                <a:spcPct val="90000"/>
              </a:lnSpc>
            </a:pPr>
            <a:endParaRPr lang="en-US" sz="2400" dirty="0" smtClean="0">
              <a:cs typeface="Times New Roman" pitchFamily="18" charset="0"/>
            </a:endParaRPr>
          </a:p>
          <a:p>
            <a:pPr algn="just" eaLnBrk="1" hangingPunct="1">
              <a:lnSpc>
                <a:spcPct val="90000"/>
              </a:lnSpc>
            </a:pPr>
            <a:r>
              <a:rPr lang="en-US" sz="2400" dirty="0" smtClean="0">
                <a:cs typeface="Times New Roman" pitchFamily="18" charset="0"/>
              </a:rPr>
              <a:t>Deliverables include</a:t>
            </a:r>
          </a:p>
          <a:p>
            <a:pPr lvl="1" algn="just" eaLnBrk="1" hangingPunct="1">
              <a:lnSpc>
                <a:spcPct val="90000"/>
              </a:lnSpc>
            </a:pPr>
            <a:r>
              <a:rPr lang="en-US" sz="2200" dirty="0" smtClean="0">
                <a:cs typeface="Times New Roman" pitchFamily="18" charset="0"/>
              </a:rPr>
              <a:t>Program specifications (e.g. </a:t>
            </a:r>
            <a:r>
              <a:rPr lang="en-US" sz="2200" dirty="0" err="1" smtClean="0">
                <a:cs typeface="Times New Roman" pitchFamily="18" charset="0"/>
              </a:rPr>
              <a:t>psuedo</a:t>
            </a:r>
            <a:r>
              <a:rPr lang="en-US" sz="2200" dirty="0" smtClean="0">
                <a:cs typeface="Times New Roman" pitchFamily="18" charset="0"/>
              </a:rPr>
              <a:t>-code), file design (organization, access method…), hardware specifications (as applicable), test plans, implementation schedule, etc.</a:t>
            </a:r>
          </a:p>
          <a:p>
            <a:pPr algn="just" eaLnBrk="1" hangingPunct="1">
              <a:lnSpc>
                <a:spcPct val="90000"/>
              </a:lnSpc>
            </a:pPr>
            <a:endParaRPr lang="en-US" sz="2400" dirty="0" smtClean="0">
              <a:cs typeface="Times New Roman" pitchFamily="18" charset="0"/>
            </a:endParaRPr>
          </a:p>
          <a:p>
            <a:pPr algn="just" eaLnBrk="1" hangingPunct="1">
              <a:lnSpc>
                <a:spcPct val="90000"/>
              </a:lnSpc>
            </a:pPr>
            <a:r>
              <a:rPr lang="en-US" sz="2400" dirty="0" smtClean="0">
                <a:cs typeface="Times New Roman" pitchFamily="18" charset="0"/>
              </a:rPr>
              <a:t>Ends in technical review</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sz="4000" dirty="0" smtClean="0"/>
              <a:t>Implementation</a:t>
            </a:r>
          </a:p>
        </p:txBody>
      </p:sp>
      <p:sp>
        <p:nvSpPr>
          <p:cNvPr id="30724" name="Rectangle 3"/>
          <p:cNvSpPr>
            <a:spLocks noGrp="1" noChangeArrowheads="1"/>
          </p:cNvSpPr>
          <p:nvPr>
            <p:ph idx="1"/>
          </p:nvPr>
        </p:nvSpPr>
        <p:spPr>
          <a:xfrm>
            <a:off x="685800" y="1417638"/>
            <a:ext cx="8724900" cy="5211762"/>
          </a:xfrm>
        </p:spPr>
        <p:txBody>
          <a:bodyPr/>
          <a:lstStyle/>
          <a:p>
            <a:pPr algn="just" eaLnBrk="1" hangingPunct="1"/>
            <a:r>
              <a:rPr lang="en-US" sz="2400" dirty="0" smtClean="0">
                <a:cs typeface="Times New Roman" pitchFamily="18" charset="0"/>
              </a:rPr>
              <a:t>Programs are coded, debugged and documented</a:t>
            </a:r>
          </a:p>
          <a:p>
            <a:pPr algn="just" eaLnBrk="1" hangingPunct="1"/>
            <a:r>
              <a:rPr lang="en-US" sz="2400" dirty="0" smtClean="0">
                <a:cs typeface="Times New Roman" pitchFamily="18" charset="0"/>
              </a:rPr>
              <a:t>Initial creation of data files and their verification</a:t>
            </a:r>
          </a:p>
          <a:p>
            <a:pPr algn="just" eaLnBrk="1" hangingPunct="1"/>
            <a:r>
              <a:rPr lang="en-US" sz="2400" dirty="0" smtClean="0">
                <a:cs typeface="Times New Roman" pitchFamily="18" charset="0"/>
              </a:rPr>
              <a:t>Individual modules as well as whole system is tested</a:t>
            </a:r>
          </a:p>
          <a:p>
            <a:pPr algn="just" eaLnBrk="1" hangingPunct="1"/>
            <a:r>
              <a:rPr lang="en-US" sz="2400" dirty="0" smtClean="0">
                <a:cs typeface="Times New Roman" pitchFamily="18" charset="0"/>
              </a:rPr>
              <a:t>Operating procedures are designed</a:t>
            </a:r>
          </a:p>
          <a:p>
            <a:pPr algn="just" eaLnBrk="1" hangingPunct="1"/>
            <a:r>
              <a:rPr lang="en-US" sz="2400" dirty="0" smtClean="0">
                <a:cs typeface="Times New Roman" pitchFamily="18" charset="0"/>
              </a:rPr>
              <a:t>User does acceptance of the system</a:t>
            </a:r>
          </a:p>
          <a:p>
            <a:pPr algn="just" eaLnBrk="1" hangingPunct="1"/>
            <a:r>
              <a:rPr lang="en-US" sz="2400" dirty="0" smtClean="0">
                <a:cs typeface="Times New Roman" pitchFamily="18" charset="0"/>
              </a:rPr>
              <a:t>System is installed and switch-over affected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sz="4000" dirty="0" smtClean="0"/>
              <a:t>Testing </a:t>
            </a:r>
          </a:p>
        </p:txBody>
      </p:sp>
      <p:sp>
        <p:nvSpPr>
          <p:cNvPr id="30724" name="Rectangle 3"/>
          <p:cNvSpPr>
            <a:spLocks noGrp="1" noChangeArrowheads="1"/>
          </p:cNvSpPr>
          <p:nvPr>
            <p:ph idx="1"/>
          </p:nvPr>
        </p:nvSpPr>
        <p:spPr>
          <a:xfrm>
            <a:off x="838200" y="1219200"/>
            <a:ext cx="8572500" cy="5410200"/>
          </a:xfrm>
        </p:spPr>
        <p:txBody>
          <a:bodyPr/>
          <a:lstStyle/>
          <a:p>
            <a:pPr algn="just"/>
            <a:r>
              <a:rPr lang="en-US" sz="2400" dirty="0" smtClean="0">
                <a:cs typeface="Times New Roman" pitchFamily="18" charset="0"/>
              </a:rPr>
              <a:t>Objective of testing: discover faults</a:t>
            </a:r>
          </a:p>
          <a:p>
            <a:pPr algn="just"/>
            <a:r>
              <a:rPr lang="en-US" sz="2400" dirty="0" smtClean="0">
                <a:cs typeface="Times New Roman" pitchFamily="18" charset="0"/>
              </a:rPr>
              <a:t>A test is successful only when a fault is discovered</a:t>
            </a:r>
          </a:p>
          <a:p>
            <a:pPr algn="just"/>
            <a:endParaRPr lang="en-US" sz="2400" dirty="0" smtClean="0">
              <a:cs typeface="Times New Roman" pitchFamily="18" charset="0"/>
            </a:endParaRPr>
          </a:p>
          <a:p>
            <a:pPr algn="just"/>
            <a:r>
              <a:rPr lang="en-US" sz="2400" dirty="0" smtClean="0">
                <a:cs typeface="Times New Roman" pitchFamily="18" charset="0"/>
              </a:rPr>
              <a:t>Fault identification </a:t>
            </a:r>
          </a:p>
          <a:p>
            <a:pPr lvl="1" algn="just"/>
            <a:r>
              <a:rPr lang="en-US" sz="2200" dirty="0" smtClean="0">
                <a:cs typeface="Times New Roman" pitchFamily="18" charset="0"/>
              </a:rPr>
              <a:t>Process of determining what fault caused the failure</a:t>
            </a:r>
          </a:p>
          <a:p>
            <a:pPr algn="just"/>
            <a:endParaRPr lang="en-US" sz="2200" dirty="0" smtClean="0">
              <a:cs typeface="Times New Roman" pitchFamily="18" charset="0"/>
            </a:endParaRPr>
          </a:p>
          <a:p>
            <a:pPr algn="just"/>
            <a:r>
              <a:rPr lang="en-US" sz="2400" dirty="0" smtClean="0">
                <a:cs typeface="Times New Roman" pitchFamily="18" charset="0"/>
              </a:rPr>
              <a:t>Fault correction</a:t>
            </a:r>
          </a:p>
          <a:p>
            <a:pPr lvl="1" algn="just"/>
            <a:r>
              <a:rPr lang="en-US" sz="2200" dirty="0" smtClean="0">
                <a:cs typeface="Times New Roman" pitchFamily="18" charset="0"/>
              </a:rPr>
              <a:t>Process of making changes to the system so that the faults are removed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sz="4000" dirty="0" smtClean="0"/>
              <a:t>Operations &amp; Maintenance</a:t>
            </a:r>
          </a:p>
        </p:txBody>
      </p:sp>
      <p:sp>
        <p:nvSpPr>
          <p:cNvPr id="31748" name="Rectangle 3"/>
          <p:cNvSpPr>
            <a:spLocks noGrp="1" noChangeArrowheads="1"/>
          </p:cNvSpPr>
          <p:nvPr>
            <p:ph idx="1"/>
          </p:nvPr>
        </p:nvSpPr>
        <p:spPr>
          <a:xfrm>
            <a:off x="495300" y="1295400"/>
            <a:ext cx="8915400" cy="4830765"/>
          </a:xfrm>
        </p:spPr>
        <p:txBody>
          <a:bodyPr/>
          <a:lstStyle/>
          <a:p>
            <a:pPr algn="just" eaLnBrk="1" hangingPunct="1"/>
            <a:r>
              <a:rPr lang="en-US" sz="2400" dirty="0" smtClean="0">
                <a:cs typeface="Times New Roman" pitchFamily="18" charset="0"/>
              </a:rPr>
              <a:t>Systems must continue to serve user needs correctly and continuously</a:t>
            </a:r>
          </a:p>
          <a:p>
            <a:pPr algn="just" eaLnBrk="1" hangingPunct="1"/>
            <a:endParaRPr lang="en-US" sz="2400" dirty="0" smtClean="0">
              <a:cs typeface="Times New Roman" pitchFamily="18" charset="0"/>
            </a:endParaRPr>
          </a:p>
          <a:p>
            <a:pPr algn="just" eaLnBrk="1" hangingPunct="1"/>
            <a:r>
              <a:rPr lang="en-US" sz="2400" dirty="0" smtClean="0">
                <a:cs typeface="Times New Roman" pitchFamily="18" charset="0"/>
              </a:rPr>
              <a:t>Maintenance activities consist of </a:t>
            </a:r>
          </a:p>
          <a:p>
            <a:pPr lvl="1" algn="just" eaLnBrk="1" hangingPunct="1"/>
            <a:r>
              <a:rPr lang="en-US" sz="2200" dirty="0" smtClean="0">
                <a:cs typeface="Times New Roman" pitchFamily="18" charset="0"/>
              </a:rPr>
              <a:t>Removing errors</a:t>
            </a:r>
          </a:p>
          <a:p>
            <a:pPr lvl="1" algn="just" eaLnBrk="1" hangingPunct="1"/>
            <a:r>
              <a:rPr lang="en-US" sz="2200" dirty="0" smtClean="0">
                <a:cs typeface="Times New Roman" pitchFamily="18" charset="0"/>
              </a:rPr>
              <a:t>Extending present functions</a:t>
            </a:r>
          </a:p>
          <a:p>
            <a:pPr lvl="1" algn="just" eaLnBrk="1" hangingPunct="1"/>
            <a:r>
              <a:rPr lang="en-US" sz="2200" dirty="0" smtClean="0">
                <a:cs typeface="Times New Roman" pitchFamily="18" charset="0"/>
              </a:rPr>
              <a:t>Adding new functions</a:t>
            </a:r>
          </a:p>
          <a:p>
            <a:pPr lvl="1" algn="just" eaLnBrk="1" hangingPunct="1"/>
            <a:r>
              <a:rPr lang="en-US" sz="2200" dirty="0" smtClean="0">
                <a:cs typeface="Times New Roman" pitchFamily="18" charset="0"/>
              </a:rPr>
              <a:t>Porting to new platforms</a:t>
            </a:r>
          </a:p>
          <a:p>
            <a:pPr algn="just" eaLnBrk="1" hangingPunct="1"/>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sz="4000" dirty="0" smtClean="0"/>
              <a:t>Summary</a:t>
            </a:r>
          </a:p>
        </p:txBody>
      </p:sp>
      <p:sp>
        <p:nvSpPr>
          <p:cNvPr id="31748" name="Rectangle 3"/>
          <p:cNvSpPr>
            <a:spLocks noGrp="1" noChangeArrowheads="1"/>
          </p:cNvSpPr>
          <p:nvPr>
            <p:ph idx="1"/>
          </p:nvPr>
        </p:nvSpPr>
        <p:spPr>
          <a:xfrm>
            <a:off x="495300" y="1295399"/>
            <a:ext cx="8915400" cy="4830765"/>
          </a:xfrm>
        </p:spPr>
        <p:txBody>
          <a:bodyPr/>
          <a:lstStyle/>
          <a:p>
            <a:pPr algn="just"/>
            <a:r>
              <a:rPr lang="en-GB" sz="2400" dirty="0" smtClean="0">
                <a:cs typeface="Times New Roman" pitchFamily="18" charset="0"/>
              </a:rPr>
              <a:t>Software processes are the activities involved in producing and evolving a software system</a:t>
            </a:r>
          </a:p>
          <a:p>
            <a:pPr algn="just"/>
            <a:r>
              <a:rPr lang="en-GB" sz="2400" dirty="0" smtClean="0">
                <a:cs typeface="Times New Roman" pitchFamily="18" charset="0"/>
              </a:rPr>
              <a:t>They are represented in a software process model</a:t>
            </a:r>
          </a:p>
          <a:p>
            <a:pPr algn="just"/>
            <a:r>
              <a:rPr lang="en-US" sz="2400" smtClean="0">
                <a:cs typeface="Times New Roman" pitchFamily="18" charset="0"/>
              </a:rPr>
              <a:t>Each </a:t>
            </a:r>
            <a:r>
              <a:rPr lang="en-US" sz="2400" dirty="0" smtClean="0">
                <a:cs typeface="Times New Roman" pitchFamily="18" charset="0"/>
              </a:rPr>
              <a:t>phase has a well defined task and a deliverable</a:t>
            </a:r>
          </a:p>
          <a:p>
            <a:pPr algn="just"/>
            <a:r>
              <a:rPr lang="en-US" sz="2400" dirty="0" smtClean="0">
                <a:cs typeface="Times New Roman" pitchFamily="18" charset="0"/>
              </a:rPr>
              <a:t>Feasibility establishes alternatives and carries out cost-benefit analysis</a:t>
            </a:r>
          </a:p>
          <a:p>
            <a:pPr algn="just"/>
            <a:r>
              <a:rPr lang="en-US" sz="2400" dirty="0" smtClean="0">
                <a:cs typeface="Times New Roman" pitchFamily="18" charset="0"/>
              </a:rPr>
              <a:t>Requirements analysis is very challenging and SRS forms the first baseline</a:t>
            </a:r>
          </a:p>
          <a:p>
            <a:pPr algn="just"/>
            <a:r>
              <a:rPr lang="en-US" sz="2400" dirty="0" smtClean="0">
                <a:cs typeface="Times New Roman" pitchFamily="18" charset="0"/>
              </a:rPr>
              <a:t>Design step consists of architecture, database and interface design</a:t>
            </a:r>
          </a:p>
          <a:p>
            <a:pPr algn="just"/>
            <a:r>
              <a:rPr lang="en-US" sz="2400" dirty="0" smtClean="0">
                <a:cs typeface="Times New Roman" pitchFamily="18" charset="0"/>
              </a:rPr>
              <a:t>Test system complexity is higher than the system under development</a:t>
            </a:r>
          </a:p>
          <a:p>
            <a:pPr algn="just"/>
            <a:r>
              <a:rPr lang="en-US" sz="2400" dirty="0" smtClean="0">
                <a:cs typeface="Times New Roman" pitchFamily="18" charset="0"/>
              </a:rPr>
              <a:t>Testing efforts are generally equal or higher than development</a:t>
            </a:r>
          </a:p>
          <a:p>
            <a:pPr algn="just" eaLnBrk="1" hangingPunct="1"/>
            <a:endParaRPr lang="en-US" sz="36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495300" y="381001"/>
            <a:ext cx="8903362" cy="754063"/>
          </a:xfrm>
          <a:prstGeom prst="rect">
            <a:avLst/>
          </a:prstGeo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000" dirty="0" smtClean="0">
                <a:cs typeface="Times New Roman" pitchFamily="18" charset="0"/>
              </a:rPr>
              <a:t>Objectives</a:t>
            </a:r>
            <a:endParaRPr lang="en-GB" sz="2400" dirty="0" smtClean="0">
              <a:cs typeface="Times New Roman" pitchFamily="18" charset="0"/>
            </a:endParaRPr>
          </a:p>
        </p:txBody>
      </p:sp>
      <p:sp>
        <p:nvSpPr>
          <p:cNvPr id="6147" name="Rectangle 2"/>
          <p:cNvSpPr>
            <a:spLocks noGrp="1" noChangeArrowheads="1"/>
          </p:cNvSpPr>
          <p:nvPr>
            <p:ph idx="1"/>
          </p:nvPr>
        </p:nvSpPr>
        <p:spPr>
          <a:xfrm>
            <a:off x="495300" y="1447800"/>
            <a:ext cx="8903362" cy="4667250"/>
          </a:xfrm>
          <a:prstGeom prst="rect">
            <a:avLst/>
          </a:prstGeom>
        </p:spPr>
        <p:txBody>
          <a:bodyPr/>
          <a:lstStyle/>
          <a:p>
            <a:pPr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smtClean="0">
                <a:cs typeface="Times New Roman" pitchFamily="18" charset="0"/>
              </a:rPr>
              <a:t>At the end of this lecture, student will be able to</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200" dirty="0">
                <a:cs typeface="Times New Roman" pitchFamily="18" charset="0"/>
              </a:rPr>
              <a:t>Describe the basic phases of software </a:t>
            </a:r>
            <a:r>
              <a:rPr lang="en-US" sz="2200" dirty="0" smtClean="0">
                <a:cs typeface="Times New Roman" pitchFamily="18" charset="0"/>
              </a:rPr>
              <a:t>development</a:t>
            </a:r>
            <a:endParaRPr lang="en-US" sz="2200" dirty="0">
              <a:cs typeface="Times New Roman" pitchFamily="18" charset="0"/>
            </a:endParaRP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200" dirty="0" smtClean="0">
                <a:cs typeface="Times New Roman" pitchFamily="18" charset="0"/>
              </a:rPr>
              <a:t>Identify </a:t>
            </a:r>
            <a:r>
              <a:rPr lang="en-US" sz="2200" dirty="0">
                <a:cs typeface="Times New Roman" pitchFamily="18" charset="0"/>
              </a:rPr>
              <a:t>the purpose and practices in requirements analysis stage</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200" dirty="0" smtClean="0">
                <a:cs typeface="Times New Roman" pitchFamily="18" charset="0"/>
              </a:rPr>
              <a:t>Identify the purpose and practices in design stage</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200" dirty="0" smtClean="0">
                <a:cs typeface="Times New Roman" pitchFamily="18" charset="0"/>
              </a:rPr>
              <a:t>Identify the purpose and practices in implementation stage</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200" dirty="0" smtClean="0">
                <a:cs typeface="Times New Roman" pitchFamily="18" charset="0"/>
              </a:rPr>
              <a:t>Identify the purpose and practices in testing stage</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495300" y="228600"/>
            <a:ext cx="8913681" cy="762000"/>
          </a:xfrm>
          <a:prstGeom prst="rect">
            <a:avLst/>
          </a:prstGeom>
          <a:noFill/>
          <a:ln w="9525">
            <a:noFill/>
            <a:round/>
            <a:headEnd/>
            <a:tailEnd/>
          </a:ln>
        </p:spPr>
        <p:txBody>
          <a:bodyPr lIns="0" tIns="35268" rIns="0" bIns="0" anchor="ctr"/>
          <a:lstStyle/>
          <a:p>
            <a:pPr algn="ctr">
              <a:spcBef>
                <a:spcPct val="0"/>
              </a:spcBef>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pPr>
            <a:r>
              <a:rPr lang="en-IN" sz="4000" dirty="0" smtClean="0">
                <a:latin typeface="+mj-lt"/>
                <a:ea typeface="+mj-ea"/>
                <a:cs typeface="+mj-cs"/>
              </a:rPr>
              <a:t>Contents</a:t>
            </a:r>
          </a:p>
        </p:txBody>
      </p:sp>
      <p:sp>
        <p:nvSpPr>
          <p:cNvPr id="4099" name="Text Box 2"/>
          <p:cNvSpPr txBox="1">
            <a:spLocks noChangeArrowheads="1"/>
          </p:cNvSpPr>
          <p:nvPr/>
        </p:nvSpPr>
        <p:spPr bwMode="auto">
          <a:xfrm>
            <a:off x="762000" y="1295400"/>
            <a:ext cx="8646981" cy="4835526"/>
          </a:xfrm>
          <a:prstGeom prst="rect">
            <a:avLst/>
          </a:prstGeom>
          <a:noFill/>
          <a:ln w="9525">
            <a:noFill/>
            <a:round/>
            <a:headEnd/>
            <a:tailEnd/>
          </a:ln>
        </p:spPr>
        <p:txBody>
          <a:bodyPr lIns="0" tIns="25471" rIns="0" bIns="0"/>
          <a:lstStyle/>
          <a:p>
            <a:pPr marL="388938" indent="-293688">
              <a:spcAft>
                <a:spcPts val="1288"/>
              </a:spcAft>
              <a:buSzPct val="45000"/>
              <a:buFont typeface="Wingdings" pitchFamily="2" charset="2"/>
              <a:buChar char=""/>
              <a:tabLst>
                <a:tab pos="484188" algn="l"/>
                <a:tab pos="892175" algn="l"/>
                <a:tab pos="1300163" algn="l"/>
                <a:tab pos="1706563" algn="l"/>
                <a:tab pos="2114550" algn="l"/>
                <a:tab pos="2522538" algn="l"/>
                <a:tab pos="2928938" algn="l"/>
                <a:tab pos="3336925" algn="l"/>
                <a:tab pos="3744913" algn="l"/>
                <a:tab pos="4152900" algn="l"/>
                <a:tab pos="4559300" algn="l"/>
                <a:tab pos="4967288" algn="l"/>
                <a:tab pos="5375275" algn="l"/>
                <a:tab pos="5781675" algn="l"/>
                <a:tab pos="6189663" algn="l"/>
                <a:tab pos="6597650" algn="l"/>
                <a:tab pos="7005638" algn="l"/>
                <a:tab pos="7412038" algn="l"/>
                <a:tab pos="7820025" algn="l"/>
                <a:tab pos="8228013" algn="l"/>
              </a:tabLst>
            </a:pPr>
            <a:r>
              <a:rPr lang="en-US" sz="2200" dirty="0" smtClean="0">
                <a:solidFill>
                  <a:srgbClr val="000000"/>
                </a:solidFill>
                <a:cs typeface="Times New Roman" pitchFamily="18" charset="0"/>
              </a:rPr>
              <a:t>Software Engineering</a:t>
            </a:r>
          </a:p>
          <a:p>
            <a:pPr marL="388938" indent="-293688">
              <a:spcAft>
                <a:spcPts val="1288"/>
              </a:spcAft>
              <a:buSzPct val="45000"/>
              <a:buFont typeface="Wingdings" pitchFamily="2" charset="2"/>
              <a:buChar char=""/>
              <a:tabLst>
                <a:tab pos="484188" algn="l"/>
                <a:tab pos="892175" algn="l"/>
                <a:tab pos="1300163" algn="l"/>
                <a:tab pos="1706563" algn="l"/>
                <a:tab pos="2114550" algn="l"/>
                <a:tab pos="2522538" algn="l"/>
                <a:tab pos="2928938" algn="l"/>
                <a:tab pos="3336925" algn="l"/>
                <a:tab pos="3744913" algn="l"/>
                <a:tab pos="4152900" algn="l"/>
                <a:tab pos="4559300" algn="l"/>
                <a:tab pos="4967288" algn="l"/>
                <a:tab pos="5375275" algn="l"/>
                <a:tab pos="5781675" algn="l"/>
                <a:tab pos="6189663" algn="l"/>
                <a:tab pos="6597650" algn="l"/>
                <a:tab pos="7005638" algn="l"/>
                <a:tab pos="7412038" algn="l"/>
                <a:tab pos="7820025" algn="l"/>
                <a:tab pos="8228013" algn="l"/>
              </a:tabLst>
            </a:pPr>
            <a:r>
              <a:rPr lang="en-US" sz="2200" dirty="0" smtClean="0">
                <a:solidFill>
                  <a:srgbClr val="000000"/>
                </a:solidFill>
                <a:cs typeface="Times New Roman" pitchFamily="18" charset="0"/>
              </a:rPr>
              <a:t>Phases of software Development </a:t>
            </a:r>
            <a:r>
              <a:rPr lang="en-US" sz="2200" dirty="0" smtClean="0">
                <a:solidFill>
                  <a:srgbClr val="000000"/>
                </a:solidFill>
                <a:cs typeface="Times New Roman" pitchFamily="18" charset="0"/>
              </a:rPr>
              <a:t>Life </a:t>
            </a:r>
            <a:r>
              <a:rPr lang="en-US" sz="2200" dirty="0">
                <a:solidFill>
                  <a:srgbClr val="000000"/>
                </a:solidFill>
                <a:cs typeface="Times New Roman" pitchFamily="18" charset="0"/>
              </a:rPr>
              <a:t>C</a:t>
            </a:r>
            <a:r>
              <a:rPr lang="en-US" sz="2200" dirty="0" smtClean="0">
                <a:solidFill>
                  <a:srgbClr val="000000"/>
                </a:solidFill>
                <a:cs typeface="Times New Roman" pitchFamily="18" charset="0"/>
              </a:rPr>
              <a:t>ycle (</a:t>
            </a:r>
            <a:r>
              <a:rPr lang="en-US" sz="2200" dirty="0" smtClean="0">
                <a:solidFill>
                  <a:srgbClr val="000000"/>
                </a:solidFill>
                <a:cs typeface="Times New Roman" pitchFamily="18" charset="0"/>
              </a:rPr>
              <a:t>SDLC</a:t>
            </a:r>
            <a:r>
              <a:rPr lang="en-US" sz="2200" dirty="0" smtClean="0">
                <a:solidFill>
                  <a:srgbClr val="000000"/>
                </a:solidFill>
                <a:cs typeface="Times New Roman" pitchFamily="18" charset="0"/>
              </a:rPr>
              <a:t>)</a:t>
            </a:r>
            <a:endParaRPr lang="en-US" sz="2200" dirty="0" smtClean="0">
              <a:solidFill>
                <a:srgbClr val="000000"/>
              </a:solidFill>
              <a:cs typeface="Times New Roman"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0" y="228600"/>
            <a:ext cx="8750300" cy="838200"/>
          </a:xfrm>
        </p:spPr>
        <p:txBody>
          <a:bodyPr/>
          <a:lstStyle/>
          <a:p>
            <a:pPr eaLnBrk="1" hangingPunct="1"/>
            <a:r>
              <a:rPr lang="en-US" dirty="0" smtClean="0">
                <a:cs typeface="Times New Roman" pitchFamily="18" charset="0"/>
              </a:rPr>
              <a:t>           </a:t>
            </a:r>
            <a:r>
              <a:rPr lang="en-US" sz="4000" dirty="0" smtClean="0"/>
              <a:t>Software Engineering</a:t>
            </a:r>
          </a:p>
        </p:txBody>
      </p:sp>
      <p:sp>
        <p:nvSpPr>
          <p:cNvPr id="20484" name="Rectangle 3"/>
          <p:cNvSpPr>
            <a:spLocks noChangeArrowheads="1"/>
          </p:cNvSpPr>
          <p:nvPr/>
        </p:nvSpPr>
        <p:spPr bwMode="auto">
          <a:xfrm>
            <a:off x="3245248" y="3959226"/>
            <a:ext cx="2418027" cy="493713"/>
          </a:xfrm>
          <a:prstGeom prst="rect">
            <a:avLst/>
          </a:prstGeom>
          <a:noFill/>
          <a:ln w="9525">
            <a:solidFill>
              <a:schemeClr val="tx1"/>
            </a:solidFill>
            <a:miter lim="800000"/>
            <a:headEnd/>
            <a:tailEnd/>
          </a:ln>
        </p:spPr>
        <p:txBody>
          <a:bodyPr lIns="91419" tIns="45711" rIns="91419" bIns="45711" anchor="ctr"/>
          <a:lstStyle/>
          <a:p>
            <a:pPr algn="ctr"/>
            <a:r>
              <a:rPr lang="en-US" sz="3200"/>
              <a:t>Process</a:t>
            </a:r>
          </a:p>
        </p:txBody>
      </p:sp>
      <p:sp>
        <p:nvSpPr>
          <p:cNvPr id="20485" name="Rectangle 4"/>
          <p:cNvSpPr>
            <a:spLocks noChangeArrowheads="1"/>
          </p:cNvSpPr>
          <p:nvPr/>
        </p:nvSpPr>
        <p:spPr bwMode="auto">
          <a:xfrm>
            <a:off x="6414824" y="3959226"/>
            <a:ext cx="2418027" cy="493713"/>
          </a:xfrm>
          <a:prstGeom prst="rect">
            <a:avLst/>
          </a:prstGeom>
          <a:solidFill>
            <a:srgbClr val="F4F785"/>
          </a:solidFill>
          <a:ln w="9525">
            <a:noFill/>
            <a:miter lim="800000"/>
            <a:headEnd/>
            <a:tailEnd/>
          </a:ln>
        </p:spPr>
        <p:txBody>
          <a:bodyPr lIns="91419" tIns="45711" rIns="91419" bIns="45711" anchor="ctr"/>
          <a:lstStyle/>
          <a:p>
            <a:pPr algn="ctr"/>
            <a:r>
              <a:rPr lang="en-US" sz="3200"/>
              <a:t>Product</a:t>
            </a:r>
          </a:p>
        </p:txBody>
      </p:sp>
      <p:sp>
        <p:nvSpPr>
          <p:cNvPr id="20486" name="Rectangle 5"/>
          <p:cNvSpPr>
            <a:spLocks noChangeArrowheads="1"/>
          </p:cNvSpPr>
          <p:nvPr/>
        </p:nvSpPr>
        <p:spPr bwMode="auto">
          <a:xfrm>
            <a:off x="660400" y="3670300"/>
            <a:ext cx="2476500" cy="914400"/>
          </a:xfrm>
          <a:prstGeom prst="rect">
            <a:avLst/>
          </a:prstGeom>
          <a:solidFill>
            <a:srgbClr val="DBFAA8"/>
          </a:solidFill>
          <a:ln w="9525">
            <a:noFill/>
            <a:miter lim="800000"/>
            <a:headEnd/>
            <a:tailEnd/>
          </a:ln>
        </p:spPr>
        <p:txBody>
          <a:bodyPr lIns="91419" tIns="45711" rIns="91419" bIns="45711" anchor="ctr"/>
          <a:lstStyle/>
          <a:p>
            <a:pPr algn="ctr"/>
            <a:r>
              <a:rPr lang="en-US" sz="2400"/>
              <a:t>Required information</a:t>
            </a:r>
          </a:p>
        </p:txBody>
      </p:sp>
      <p:sp>
        <p:nvSpPr>
          <p:cNvPr id="20487" name="AutoShape 6"/>
          <p:cNvSpPr>
            <a:spLocks noChangeArrowheads="1"/>
          </p:cNvSpPr>
          <p:nvPr/>
        </p:nvSpPr>
        <p:spPr bwMode="auto">
          <a:xfrm>
            <a:off x="1816100" y="4724400"/>
            <a:ext cx="6108700" cy="1219200"/>
          </a:xfrm>
          <a:prstGeom prst="wedgeRectCallout">
            <a:avLst>
              <a:gd name="adj1" fmla="val -6727"/>
              <a:gd name="adj2" fmla="val -71356"/>
            </a:avLst>
          </a:prstGeom>
          <a:solidFill>
            <a:srgbClr val="38FEEB"/>
          </a:solidFill>
          <a:ln w="9525">
            <a:solidFill>
              <a:schemeClr val="bg2"/>
            </a:solidFill>
            <a:miter lim="800000"/>
            <a:headEnd/>
            <a:tailEnd/>
          </a:ln>
        </p:spPr>
        <p:txBody>
          <a:bodyPr lIns="91419" tIns="45711" rIns="91419" bIns="45711" anchor="ctr"/>
          <a:lstStyle/>
          <a:p>
            <a:pPr algn="ctr"/>
            <a:r>
              <a:rPr lang="en-US" sz="2800" dirty="0"/>
              <a:t>software engineering- </a:t>
            </a:r>
            <a:r>
              <a:rPr lang="en-US" altLang="en-US" sz="2400" dirty="0"/>
              <a:t>analysis, design, implementation, review, and testing phases</a:t>
            </a:r>
            <a:endParaRPr lang="en-US" sz="2400" dirty="0"/>
          </a:p>
        </p:txBody>
      </p:sp>
      <p:sp>
        <p:nvSpPr>
          <p:cNvPr id="20488" name="AutoShape 7"/>
          <p:cNvSpPr>
            <a:spLocks noChangeArrowheads="1"/>
          </p:cNvSpPr>
          <p:nvPr/>
        </p:nvSpPr>
        <p:spPr bwMode="auto">
          <a:xfrm>
            <a:off x="5401866" y="1562101"/>
            <a:ext cx="3878130" cy="1939925"/>
          </a:xfrm>
          <a:prstGeom prst="wedgeRectCallout">
            <a:avLst>
              <a:gd name="adj1" fmla="val 3204"/>
              <a:gd name="adj2" fmla="val 69968"/>
            </a:avLst>
          </a:prstGeom>
          <a:solidFill>
            <a:srgbClr val="B9FAFD"/>
          </a:solidFill>
          <a:ln w="9525">
            <a:solidFill>
              <a:schemeClr val="bg2"/>
            </a:solidFill>
            <a:miter lim="800000"/>
            <a:headEnd/>
            <a:tailEnd/>
          </a:ln>
        </p:spPr>
        <p:txBody>
          <a:bodyPr lIns="91419" tIns="45711" rIns="91419" bIns="45711">
            <a:spAutoFit/>
          </a:bodyPr>
          <a:lstStyle/>
          <a:p>
            <a:pPr algn="just"/>
            <a:r>
              <a:rPr lang="en-US" altLang="en-US" sz="2400" dirty="0"/>
              <a:t>Requirements and design documents, source code, review results, test cases, test results, and productivity metrics</a:t>
            </a:r>
            <a:endParaRPr lang="en-US" sz="2800" dirty="0"/>
          </a:p>
        </p:txBody>
      </p:sp>
      <p:sp>
        <p:nvSpPr>
          <p:cNvPr id="20489" name="Line 8"/>
          <p:cNvSpPr>
            <a:spLocks noChangeShapeType="1"/>
          </p:cNvSpPr>
          <p:nvPr/>
        </p:nvSpPr>
        <p:spPr bwMode="auto">
          <a:xfrm>
            <a:off x="2641600" y="4154488"/>
            <a:ext cx="577850" cy="0"/>
          </a:xfrm>
          <a:prstGeom prst="line">
            <a:avLst/>
          </a:prstGeom>
          <a:noFill/>
          <a:ln w="9525">
            <a:solidFill>
              <a:schemeClr val="tx1"/>
            </a:solidFill>
            <a:round/>
            <a:headEnd/>
            <a:tailEnd type="triangle" w="med" len="med"/>
          </a:ln>
        </p:spPr>
        <p:txBody>
          <a:bodyPr lIns="91430" tIns="45715" rIns="91430" bIns="45715"/>
          <a:lstStyle/>
          <a:p>
            <a:endParaRPr lang="en-US"/>
          </a:p>
        </p:txBody>
      </p:sp>
      <p:sp>
        <p:nvSpPr>
          <p:cNvPr id="20490" name="Line 9"/>
          <p:cNvSpPr>
            <a:spLocks noChangeShapeType="1"/>
          </p:cNvSpPr>
          <p:nvPr/>
        </p:nvSpPr>
        <p:spPr bwMode="auto">
          <a:xfrm>
            <a:off x="5695950" y="4230688"/>
            <a:ext cx="1238250" cy="0"/>
          </a:xfrm>
          <a:prstGeom prst="line">
            <a:avLst/>
          </a:prstGeom>
          <a:noFill/>
          <a:ln w="9525">
            <a:solidFill>
              <a:schemeClr val="tx1"/>
            </a:solidFill>
            <a:round/>
            <a:headEnd/>
            <a:tailEnd type="triangle" w="med" len="med"/>
          </a:ln>
        </p:spPr>
        <p:txBody>
          <a:bodyPr lIns="91430" tIns="45715" rIns="91430" bIns="45715"/>
          <a:lstStyle/>
          <a:p>
            <a:endParaRPr lang="en-US"/>
          </a:p>
        </p:txBody>
      </p:sp>
      <p:sp>
        <p:nvSpPr>
          <p:cNvPr id="20491" name="Rectangle 10"/>
          <p:cNvSpPr>
            <a:spLocks noChangeArrowheads="1"/>
          </p:cNvSpPr>
          <p:nvPr/>
        </p:nvSpPr>
        <p:spPr bwMode="auto">
          <a:xfrm>
            <a:off x="412750" y="1143001"/>
            <a:ext cx="4622800" cy="1939925"/>
          </a:xfrm>
          <a:prstGeom prst="rect">
            <a:avLst/>
          </a:prstGeom>
          <a:noFill/>
          <a:ln w="9525">
            <a:noFill/>
            <a:miter lim="800000"/>
            <a:headEnd/>
            <a:tailEnd/>
          </a:ln>
        </p:spPr>
        <p:txBody>
          <a:bodyPr lIns="91430" tIns="45715" rIns="91430" bIns="45715">
            <a:spAutoFit/>
          </a:bodyPr>
          <a:lstStyle/>
          <a:p>
            <a:pPr algn="just">
              <a:spcBef>
                <a:spcPct val="20000"/>
              </a:spcBef>
            </a:pPr>
            <a:r>
              <a:rPr lang="en-US" altLang="en-US" sz="2400" dirty="0"/>
              <a:t>Definition of Process:  a series of steps involving activities, constraints, and resources that produce an intended output of some kind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GB" sz="4000" dirty="0" smtClean="0"/>
              <a:t>Software Process</a:t>
            </a:r>
          </a:p>
        </p:txBody>
      </p:sp>
      <p:sp>
        <p:nvSpPr>
          <p:cNvPr id="21508" name="Rectangle 3"/>
          <p:cNvSpPr>
            <a:spLocks noGrp="1" noChangeArrowheads="1"/>
          </p:cNvSpPr>
          <p:nvPr>
            <p:ph idx="1"/>
          </p:nvPr>
        </p:nvSpPr>
        <p:spPr>
          <a:xfrm>
            <a:off x="497020" y="1355726"/>
            <a:ext cx="8996230" cy="5197475"/>
          </a:xfrm>
        </p:spPr>
        <p:txBody>
          <a:bodyPr/>
          <a:lstStyle/>
          <a:p>
            <a:pPr algn="just" eaLnBrk="1" hangingPunct="1"/>
            <a:r>
              <a:rPr lang="en-US" sz="2200" dirty="0" smtClean="0">
                <a:cs typeface="Times New Roman" pitchFamily="18" charset="0"/>
              </a:rPr>
              <a:t>A step ends in a review (V&amp;V)</a:t>
            </a:r>
          </a:p>
          <a:p>
            <a:pPr lvl="1" algn="just" eaLnBrk="1" hangingPunct="1"/>
            <a:r>
              <a:rPr lang="en-US" sz="2200" dirty="0" smtClean="0">
                <a:cs typeface="Times New Roman" pitchFamily="18" charset="0"/>
              </a:rPr>
              <a:t>Verification: check consistency of outputs with inputs (of the step)</a:t>
            </a:r>
          </a:p>
          <a:p>
            <a:pPr lvl="1" algn="just" eaLnBrk="1" hangingPunct="1"/>
            <a:r>
              <a:rPr lang="en-US" sz="2200" dirty="0" smtClean="0">
                <a:cs typeface="Times New Roman" pitchFamily="18" charset="0"/>
              </a:rPr>
              <a:t>Validation: check consistency with user needs</a:t>
            </a:r>
            <a:endParaRPr lang="en-GB" sz="2200" dirty="0" smtClean="0">
              <a:cs typeface="Times New Roman" pitchFamily="18" charset="0"/>
            </a:endParaRPr>
          </a:p>
          <a:p>
            <a:pPr algn="just" eaLnBrk="1" hangingPunct="1"/>
            <a:endParaRPr lang="en-GB" dirty="0" smtClean="0"/>
          </a:p>
        </p:txBody>
      </p:sp>
      <p:grpSp>
        <p:nvGrpSpPr>
          <p:cNvPr id="2" name="Group 4"/>
          <p:cNvGrpSpPr>
            <a:grpSpLocks/>
          </p:cNvGrpSpPr>
          <p:nvPr/>
        </p:nvGrpSpPr>
        <p:grpSpPr bwMode="auto">
          <a:xfrm>
            <a:off x="1238250" y="2889250"/>
            <a:ext cx="6650434" cy="3201988"/>
            <a:chOff x="720" y="1820"/>
            <a:chExt cx="3867" cy="2017"/>
          </a:xfrm>
        </p:grpSpPr>
        <p:sp>
          <p:nvSpPr>
            <p:cNvPr id="21512" name="Rectangle 5"/>
            <p:cNvSpPr>
              <a:spLocks noChangeArrowheads="1"/>
            </p:cNvSpPr>
            <p:nvPr/>
          </p:nvSpPr>
          <p:spPr bwMode="auto">
            <a:xfrm>
              <a:off x="2532" y="2133"/>
              <a:ext cx="951" cy="647"/>
            </a:xfrm>
            <a:prstGeom prst="rect">
              <a:avLst/>
            </a:prstGeom>
            <a:solidFill>
              <a:srgbClr val="CCFFCC"/>
            </a:solidFill>
            <a:ln w="19050">
              <a:solidFill>
                <a:schemeClr val="tx1"/>
              </a:solidFill>
              <a:miter lim="800000"/>
              <a:headEnd/>
              <a:tailEnd/>
            </a:ln>
          </p:spPr>
          <p:txBody>
            <a:bodyPr wrap="none" anchor="ctr"/>
            <a:lstStyle/>
            <a:p>
              <a:pPr algn="ctr"/>
              <a:r>
                <a:rPr lang="en-US">
                  <a:latin typeface="Book Antiqua" pitchFamily="18" charset="0"/>
                </a:rPr>
                <a:t>Review</a:t>
              </a:r>
            </a:p>
            <a:p>
              <a:pPr algn="ctr"/>
              <a:r>
                <a:rPr lang="en-US">
                  <a:latin typeface="Book Antiqua" pitchFamily="18" charset="0"/>
                </a:rPr>
                <a:t>V&amp;V</a:t>
              </a:r>
            </a:p>
          </p:txBody>
        </p:sp>
        <p:sp>
          <p:nvSpPr>
            <p:cNvPr id="21513" name="Rectangle 6"/>
            <p:cNvSpPr>
              <a:spLocks noChangeArrowheads="1"/>
            </p:cNvSpPr>
            <p:nvPr/>
          </p:nvSpPr>
          <p:spPr bwMode="auto">
            <a:xfrm>
              <a:off x="1581" y="2136"/>
              <a:ext cx="951" cy="647"/>
            </a:xfrm>
            <a:prstGeom prst="rect">
              <a:avLst/>
            </a:prstGeom>
            <a:solidFill>
              <a:srgbClr val="CCFFCC"/>
            </a:solidFill>
            <a:ln w="19050">
              <a:solidFill>
                <a:schemeClr val="tx1"/>
              </a:solidFill>
              <a:miter lim="800000"/>
              <a:headEnd/>
              <a:tailEnd/>
            </a:ln>
          </p:spPr>
          <p:txBody>
            <a:bodyPr wrap="none" anchor="ctr"/>
            <a:lstStyle/>
            <a:p>
              <a:pPr algn="ctr"/>
              <a:r>
                <a:rPr lang="en-US">
                  <a:latin typeface="Book Antiqua" pitchFamily="18" charset="0"/>
                </a:rPr>
                <a:t>actions to </a:t>
              </a:r>
            </a:p>
            <a:p>
              <a:pPr algn="ctr"/>
              <a:r>
                <a:rPr lang="en-US">
                  <a:latin typeface="Book Antiqua" pitchFamily="18" charset="0"/>
                </a:rPr>
                <a:t>be carried </a:t>
              </a:r>
            </a:p>
            <a:p>
              <a:pPr algn="ctr"/>
              <a:r>
                <a:rPr lang="en-US">
                  <a:latin typeface="Book Antiqua" pitchFamily="18" charset="0"/>
                </a:rPr>
                <a:t>out</a:t>
              </a:r>
            </a:p>
          </p:txBody>
        </p:sp>
        <p:sp>
          <p:nvSpPr>
            <p:cNvPr id="21514" name="Text Box 7"/>
            <p:cNvSpPr txBox="1">
              <a:spLocks noChangeArrowheads="1"/>
            </p:cNvSpPr>
            <p:nvPr/>
          </p:nvSpPr>
          <p:spPr bwMode="auto">
            <a:xfrm>
              <a:off x="720" y="1847"/>
              <a:ext cx="964" cy="233"/>
            </a:xfrm>
            <a:prstGeom prst="rect">
              <a:avLst/>
            </a:prstGeom>
            <a:noFill/>
            <a:ln w="9525">
              <a:noFill/>
              <a:miter lim="800000"/>
              <a:headEnd/>
              <a:tailEnd/>
            </a:ln>
          </p:spPr>
          <p:txBody>
            <a:bodyPr wrap="none">
              <a:spAutoFit/>
            </a:bodyPr>
            <a:lstStyle/>
            <a:p>
              <a:r>
                <a:rPr lang="en-US">
                  <a:latin typeface="Book Antiqua" pitchFamily="18" charset="0"/>
                </a:rPr>
                <a:t>(entry criteria)</a:t>
              </a:r>
            </a:p>
          </p:txBody>
        </p:sp>
        <p:sp>
          <p:nvSpPr>
            <p:cNvPr id="21515" name="Text Box 8"/>
            <p:cNvSpPr txBox="1">
              <a:spLocks noChangeArrowheads="1"/>
            </p:cNvSpPr>
            <p:nvPr/>
          </p:nvSpPr>
          <p:spPr bwMode="auto">
            <a:xfrm>
              <a:off x="3690" y="1820"/>
              <a:ext cx="897" cy="233"/>
            </a:xfrm>
            <a:prstGeom prst="rect">
              <a:avLst/>
            </a:prstGeom>
            <a:noFill/>
            <a:ln w="9525">
              <a:noFill/>
              <a:miter lim="800000"/>
              <a:headEnd/>
              <a:tailEnd/>
            </a:ln>
          </p:spPr>
          <p:txBody>
            <a:bodyPr wrap="none">
              <a:spAutoFit/>
            </a:bodyPr>
            <a:lstStyle/>
            <a:p>
              <a:r>
                <a:rPr lang="en-US">
                  <a:latin typeface="Book Antiqua" pitchFamily="18" charset="0"/>
                </a:rPr>
                <a:t>(exit criteria)</a:t>
              </a:r>
              <a:r>
                <a:rPr lang="en-US"/>
                <a:t> </a:t>
              </a:r>
            </a:p>
          </p:txBody>
        </p:sp>
        <p:sp>
          <p:nvSpPr>
            <p:cNvPr id="21516" name="Line 9"/>
            <p:cNvSpPr>
              <a:spLocks noChangeShapeType="1"/>
            </p:cNvSpPr>
            <p:nvPr/>
          </p:nvSpPr>
          <p:spPr bwMode="auto">
            <a:xfrm>
              <a:off x="730" y="2460"/>
              <a:ext cx="751" cy="0"/>
            </a:xfrm>
            <a:prstGeom prst="line">
              <a:avLst/>
            </a:prstGeom>
            <a:noFill/>
            <a:ln w="19050">
              <a:solidFill>
                <a:schemeClr val="tx1"/>
              </a:solidFill>
              <a:round/>
              <a:headEnd/>
              <a:tailEnd type="triangle" w="med" len="med"/>
            </a:ln>
          </p:spPr>
          <p:txBody>
            <a:bodyPr/>
            <a:lstStyle/>
            <a:p>
              <a:endParaRPr lang="en-US"/>
            </a:p>
          </p:txBody>
        </p:sp>
        <p:sp>
          <p:nvSpPr>
            <p:cNvPr id="21517" name="Text Box 10"/>
            <p:cNvSpPr txBox="1">
              <a:spLocks noChangeArrowheads="1"/>
            </p:cNvSpPr>
            <p:nvPr/>
          </p:nvSpPr>
          <p:spPr bwMode="auto">
            <a:xfrm>
              <a:off x="793" y="2467"/>
              <a:ext cx="488" cy="233"/>
            </a:xfrm>
            <a:prstGeom prst="rect">
              <a:avLst/>
            </a:prstGeom>
            <a:noFill/>
            <a:ln w="9525">
              <a:noFill/>
              <a:miter lim="800000"/>
              <a:headEnd/>
              <a:tailEnd/>
            </a:ln>
          </p:spPr>
          <p:txBody>
            <a:bodyPr wrap="none">
              <a:spAutoFit/>
            </a:bodyPr>
            <a:lstStyle/>
            <a:p>
              <a:r>
                <a:rPr lang="en-US">
                  <a:latin typeface="Book Antiqua" pitchFamily="18" charset="0"/>
                </a:rPr>
                <a:t>inputs</a:t>
              </a:r>
            </a:p>
          </p:txBody>
        </p:sp>
        <p:sp>
          <p:nvSpPr>
            <p:cNvPr id="21518" name="Line 11"/>
            <p:cNvSpPr>
              <a:spLocks noChangeShapeType="1"/>
            </p:cNvSpPr>
            <p:nvPr/>
          </p:nvSpPr>
          <p:spPr bwMode="auto">
            <a:xfrm>
              <a:off x="3555" y="2460"/>
              <a:ext cx="750" cy="0"/>
            </a:xfrm>
            <a:prstGeom prst="line">
              <a:avLst/>
            </a:prstGeom>
            <a:noFill/>
            <a:ln w="19050">
              <a:solidFill>
                <a:schemeClr val="tx1"/>
              </a:solidFill>
              <a:round/>
              <a:headEnd/>
              <a:tailEnd type="triangle" w="med" len="med"/>
            </a:ln>
          </p:spPr>
          <p:txBody>
            <a:bodyPr/>
            <a:lstStyle/>
            <a:p>
              <a:endParaRPr lang="en-US"/>
            </a:p>
          </p:txBody>
        </p:sp>
        <p:sp>
          <p:nvSpPr>
            <p:cNvPr id="21519" name="Line 12"/>
            <p:cNvSpPr>
              <a:spLocks noChangeShapeType="1"/>
            </p:cNvSpPr>
            <p:nvPr/>
          </p:nvSpPr>
          <p:spPr bwMode="auto">
            <a:xfrm flipV="1">
              <a:off x="2081" y="2837"/>
              <a:ext cx="0" cy="593"/>
            </a:xfrm>
            <a:prstGeom prst="line">
              <a:avLst/>
            </a:prstGeom>
            <a:noFill/>
            <a:ln w="19050">
              <a:solidFill>
                <a:schemeClr val="tx1"/>
              </a:solidFill>
              <a:round/>
              <a:headEnd/>
              <a:tailEnd type="triangle" w="med" len="med"/>
            </a:ln>
          </p:spPr>
          <p:txBody>
            <a:bodyPr/>
            <a:lstStyle/>
            <a:p>
              <a:endParaRPr lang="en-US"/>
            </a:p>
          </p:txBody>
        </p:sp>
        <p:sp>
          <p:nvSpPr>
            <p:cNvPr id="21520" name="Line 13"/>
            <p:cNvSpPr>
              <a:spLocks noChangeShapeType="1"/>
            </p:cNvSpPr>
            <p:nvPr/>
          </p:nvSpPr>
          <p:spPr bwMode="auto">
            <a:xfrm>
              <a:off x="3509" y="2729"/>
              <a:ext cx="299" cy="0"/>
            </a:xfrm>
            <a:prstGeom prst="line">
              <a:avLst/>
            </a:prstGeom>
            <a:noFill/>
            <a:ln w="19050">
              <a:solidFill>
                <a:schemeClr val="tx1"/>
              </a:solidFill>
              <a:round/>
              <a:headEnd/>
              <a:tailEnd/>
            </a:ln>
          </p:spPr>
          <p:txBody>
            <a:bodyPr/>
            <a:lstStyle/>
            <a:p>
              <a:endParaRPr lang="en-US"/>
            </a:p>
          </p:txBody>
        </p:sp>
        <p:sp>
          <p:nvSpPr>
            <p:cNvPr id="21521" name="Line 14"/>
            <p:cNvSpPr>
              <a:spLocks noChangeShapeType="1"/>
            </p:cNvSpPr>
            <p:nvPr/>
          </p:nvSpPr>
          <p:spPr bwMode="auto">
            <a:xfrm>
              <a:off x="3808" y="2729"/>
              <a:ext cx="0" cy="432"/>
            </a:xfrm>
            <a:prstGeom prst="line">
              <a:avLst/>
            </a:prstGeom>
            <a:noFill/>
            <a:ln w="19050">
              <a:solidFill>
                <a:schemeClr val="tx1"/>
              </a:solidFill>
              <a:round/>
              <a:headEnd/>
              <a:tailEnd type="triangle" w="med" len="med"/>
            </a:ln>
          </p:spPr>
          <p:txBody>
            <a:bodyPr/>
            <a:lstStyle/>
            <a:p>
              <a:endParaRPr lang="en-US"/>
            </a:p>
          </p:txBody>
        </p:sp>
        <p:sp>
          <p:nvSpPr>
            <p:cNvPr id="21522" name="Text Box 15"/>
            <p:cNvSpPr txBox="1">
              <a:spLocks noChangeArrowheads="1"/>
            </p:cNvSpPr>
            <p:nvPr/>
          </p:nvSpPr>
          <p:spPr bwMode="auto">
            <a:xfrm>
              <a:off x="1748" y="3430"/>
              <a:ext cx="833" cy="407"/>
            </a:xfrm>
            <a:prstGeom prst="rect">
              <a:avLst/>
            </a:prstGeom>
            <a:noFill/>
            <a:ln w="9525">
              <a:noFill/>
              <a:miter lim="800000"/>
              <a:headEnd/>
              <a:tailEnd/>
            </a:ln>
          </p:spPr>
          <p:txBody>
            <a:bodyPr wrap="none">
              <a:spAutoFit/>
            </a:bodyPr>
            <a:lstStyle/>
            <a:p>
              <a:r>
                <a:rPr lang="en-US">
                  <a:latin typeface="Book Antiqua" pitchFamily="18" charset="0"/>
                </a:rPr>
                <a:t>Project </a:t>
              </a:r>
            </a:p>
            <a:p>
              <a:r>
                <a:rPr lang="en-US">
                  <a:latin typeface="Book Antiqua" pitchFamily="18" charset="0"/>
                </a:rPr>
                <a:t>Control info</a:t>
              </a:r>
            </a:p>
          </p:txBody>
        </p:sp>
        <p:sp>
          <p:nvSpPr>
            <p:cNvPr id="21523" name="Text Box 16"/>
            <p:cNvSpPr txBox="1">
              <a:spLocks noChangeArrowheads="1"/>
            </p:cNvSpPr>
            <p:nvPr/>
          </p:nvSpPr>
          <p:spPr bwMode="auto">
            <a:xfrm>
              <a:off x="3300" y="3216"/>
              <a:ext cx="882" cy="407"/>
            </a:xfrm>
            <a:prstGeom prst="rect">
              <a:avLst/>
            </a:prstGeom>
            <a:noFill/>
            <a:ln w="9525">
              <a:noFill/>
              <a:miter lim="800000"/>
              <a:headEnd/>
              <a:tailEnd/>
            </a:ln>
          </p:spPr>
          <p:txBody>
            <a:bodyPr wrap="none">
              <a:spAutoFit/>
            </a:bodyPr>
            <a:lstStyle/>
            <a:p>
              <a:r>
                <a:rPr lang="en-US">
                  <a:latin typeface="Book Antiqua" pitchFamily="18" charset="0"/>
                </a:rPr>
                <a:t>info for </a:t>
              </a:r>
            </a:p>
            <a:p>
              <a:r>
                <a:rPr lang="en-US">
                  <a:latin typeface="Book Antiqua" pitchFamily="18" charset="0"/>
                </a:rPr>
                <a:t>management</a:t>
              </a:r>
            </a:p>
          </p:txBody>
        </p:sp>
        <p:sp>
          <p:nvSpPr>
            <p:cNvPr id="21524" name="Text Box 17"/>
            <p:cNvSpPr txBox="1">
              <a:spLocks noChangeArrowheads="1"/>
            </p:cNvSpPr>
            <p:nvPr/>
          </p:nvSpPr>
          <p:spPr bwMode="auto">
            <a:xfrm>
              <a:off x="3750" y="2465"/>
              <a:ext cx="569" cy="233"/>
            </a:xfrm>
            <a:prstGeom prst="rect">
              <a:avLst/>
            </a:prstGeom>
            <a:noFill/>
            <a:ln w="9525">
              <a:noFill/>
              <a:miter lim="800000"/>
              <a:headEnd/>
              <a:tailEnd/>
            </a:ln>
          </p:spPr>
          <p:txBody>
            <a:bodyPr wrap="none">
              <a:spAutoFit/>
            </a:bodyPr>
            <a:lstStyle/>
            <a:p>
              <a:r>
                <a:rPr lang="en-US">
                  <a:latin typeface="Book Antiqua" pitchFamily="18" charset="0"/>
                </a:rPr>
                <a:t>outputs</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GB" sz="4000" dirty="0"/>
              <a:t>The Software Development Process</a:t>
            </a:r>
            <a:endParaRPr lang="en-GB" sz="4000" dirty="0" smtClean="0"/>
          </a:p>
        </p:txBody>
      </p:sp>
      <p:sp>
        <p:nvSpPr>
          <p:cNvPr id="21508" name="Rectangle 3"/>
          <p:cNvSpPr>
            <a:spLocks noGrp="1" noChangeArrowheads="1"/>
          </p:cNvSpPr>
          <p:nvPr>
            <p:ph idx="1"/>
          </p:nvPr>
        </p:nvSpPr>
        <p:spPr>
          <a:xfrm>
            <a:off x="497020" y="1355726"/>
            <a:ext cx="8996230" cy="5197475"/>
          </a:xfrm>
        </p:spPr>
        <p:txBody>
          <a:bodyPr/>
          <a:lstStyle/>
          <a:p>
            <a:r>
              <a:rPr lang="en-US" sz="2400" dirty="0"/>
              <a:t>Computer scientists refer to </a:t>
            </a:r>
            <a:r>
              <a:rPr lang="en-US" sz="2400" dirty="0" smtClean="0"/>
              <a:t>the process </a:t>
            </a:r>
            <a:r>
              <a:rPr lang="en-US" sz="2400" dirty="0"/>
              <a:t>of planning and organizing a program as </a:t>
            </a:r>
            <a:r>
              <a:rPr lang="en-US" sz="2400" dirty="0">
                <a:solidFill>
                  <a:srgbClr val="0070C0"/>
                </a:solidFill>
              </a:rPr>
              <a:t>software </a:t>
            </a:r>
            <a:r>
              <a:rPr lang="en-US" sz="2400" dirty="0" smtClean="0">
                <a:solidFill>
                  <a:srgbClr val="0070C0"/>
                </a:solidFill>
              </a:rPr>
              <a:t>development</a:t>
            </a:r>
          </a:p>
          <a:p>
            <a:endParaRPr lang="en-US" sz="2400" dirty="0" smtClean="0"/>
          </a:p>
          <a:p>
            <a:r>
              <a:rPr lang="en-US" sz="2400" dirty="0" smtClean="0"/>
              <a:t>There </a:t>
            </a:r>
            <a:r>
              <a:rPr lang="en-US" sz="2400" dirty="0"/>
              <a:t>are </a:t>
            </a:r>
            <a:r>
              <a:rPr lang="en-US" sz="2400" dirty="0" smtClean="0"/>
              <a:t>several approaches </a:t>
            </a:r>
            <a:r>
              <a:rPr lang="en-US" sz="2400" dirty="0"/>
              <a:t>to software </a:t>
            </a:r>
            <a:r>
              <a:rPr lang="en-US" sz="2400" dirty="0" smtClean="0"/>
              <a:t>development</a:t>
            </a:r>
          </a:p>
          <a:p>
            <a:r>
              <a:rPr lang="en-US" sz="2400" dirty="0" smtClean="0"/>
              <a:t>One </a:t>
            </a:r>
            <a:r>
              <a:rPr lang="en-US" sz="2400" dirty="0"/>
              <a:t>version is known as the </a:t>
            </a:r>
            <a:r>
              <a:rPr lang="en-US" sz="2400" dirty="0">
                <a:solidFill>
                  <a:srgbClr val="0070C0"/>
                </a:solidFill>
              </a:rPr>
              <a:t>waterfall </a:t>
            </a:r>
            <a:r>
              <a:rPr lang="en-US" sz="2400" dirty="0" smtClean="0">
                <a:solidFill>
                  <a:srgbClr val="0070C0"/>
                </a:solidFill>
              </a:rPr>
              <a:t>model</a:t>
            </a:r>
          </a:p>
          <a:p>
            <a:pPr lvl="1"/>
            <a:r>
              <a:rPr lang="en-US" sz="2200" dirty="0" smtClean="0"/>
              <a:t>A mistake detected </a:t>
            </a:r>
            <a:r>
              <a:rPr lang="en-US" sz="2200" dirty="0"/>
              <a:t>in one phase often requires the developer to back up and redo some of the work </a:t>
            </a:r>
            <a:r>
              <a:rPr lang="en-US" sz="2200" dirty="0" smtClean="0"/>
              <a:t>in the </a:t>
            </a:r>
            <a:r>
              <a:rPr lang="en-US" sz="2200" dirty="0"/>
              <a:t>previous phase</a:t>
            </a:r>
            <a:endParaRPr lang="en-GB" sz="2200" dirty="0" smtClean="0"/>
          </a:p>
        </p:txBody>
      </p:sp>
    </p:spTree>
    <p:extLst>
      <p:ext uri="{BB962C8B-B14F-4D97-AF65-F5344CB8AC3E}">
        <p14:creationId xmlns:p14="http://schemas.microsoft.com/office/powerpoint/2010/main" val="4226304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0" y="211140"/>
            <a:ext cx="9906000" cy="703260"/>
          </a:xfrm>
        </p:spPr>
        <p:txBody>
          <a:bodyPr/>
          <a:lstStyle/>
          <a:p>
            <a:r>
              <a:rPr lang="en-US" sz="4000" dirty="0" smtClean="0"/>
              <a:t>Waterfall Model</a:t>
            </a:r>
          </a:p>
        </p:txBody>
      </p:sp>
      <p:sp>
        <p:nvSpPr>
          <p:cNvPr id="22532" name="Rectangle 3"/>
          <p:cNvSpPr>
            <a:spLocks noGrp="1" noChangeArrowheads="1"/>
          </p:cNvSpPr>
          <p:nvPr>
            <p:ph idx="1"/>
          </p:nvPr>
        </p:nvSpPr>
        <p:spPr>
          <a:xfrm>
            <a:off x="416189" y="1216026"/>
            <a:ext cx="9190567" cy="3960813"/>
          </a:xfrm>
        </p:spPr>
        <p:txBody>
          <a:bodyPr/>
          <a:lstStyle/>
          <a:p>
            <a:pPr algn="just"/>
            <a:r>
              <a:rPr lang="en-US" sz="2400" dirty="0" smtClean="0">
                <a:cs typeface="Times New Roman" pitchFamily="18" charset="0"/>
              </a:rPr>
              <a:t>A framework that describes the activities performed at each stage of a software development project </a:t>
            </a:r>
          </a:p>
          <a:p>
            <a:pPr algn="just" eaLnBrk="1" hangingPunct="1"/>
            <a:endParaRPr lang="en-US" dirty="0" smtClean="0"/>
          </a:p>
        </p:txBody>
      </p:sp>
      <p:pic>
        <p:nvPicPr>
          <p:cNvPr id="22533" name="Picture 4" descr="Waterfall SDLC"/>
          <p:cNvPicPr>
            <a:picLocks noChangeAspect="1" noChangeArrowheads="1"/>
          </p:cNvPicPr>
          <p:nvPr/>
        </p:nvPicPr>
        <p:blipFill>
          <a:blip r:embed="rId3"/>
          <a:srcRect/>
          <a:stretch>
            <a:fillRect/>
          </a:stretch>
        </p:blipFill>
        <p:spPr bwMode="auto">
          <a:xfrm>
            <a:off x="534856" y="2359025"/>
            <a:ext cx="3671755" cy="3886200"/>
          </a:xfrm>
          <a:prstGeom prst="rect">
            <a:avLst/>
          </a:prstGeom>
          <a:noFill/>
          <a:ln w="12700">
            <a:noFill/>
            <a:miter lim="800000"/>
            <a:headEnd/>
            <a:tailEnd/>
          </a:ln>
        </p:spPr>
      </p:pic>
      <p:sp>
        <p:nvSpPr>
          <p:cNvPr id="22534" name="Rectangle 5"/>
          <p:cNvSpPr>
            <a:spLocks noChangeArrowheads="1"/>
          </p:cNvSpPr>
          <p:nvPr/>
        </p:nvSpPr>
        <p:spPr bwMode="auto">
          <a:xfrm>
            <a:off x="4210050" y="2286000"/>
            <a:ext cx="5695950" cy="3895725"/>
          </a:xfrm>
          <a:prstGeom prst="rect">
            <a:avLst/>
          </a:prstGeom>
          <a:noFill/>
          <a:ln w="12700">
            <a:noFill/>
            <a:miter lim="800000"/>
            <a:headEnd/>
            <a:tailEnd/>
          </a:ln>
        </p:spPr>
        <p:txBody>
          <a:bodyPr lIns="90831" tIns="44618" rIns="90831" bIns="44618"/>
          <a:lstStyle/>
          <a:p>
            <a:pPr marL="227013" indent="-227013">
              <a:spcBef>
                <a:spcPct val="20000"/>
              </a:spcBef>
              <a:buFontTx/>
              <a:buChar char="•"/>
            </a:pPr>
            <a:r>
              <a:rPr lang="en-US" sz="2000" dirty="0"/>
              <a:t>the main steps</a:t>
            </a:r>
          </a:p>
          <a:p>
            <a:pPr marL="519113" lvl="1" indent="-176213">
              <a:spcBef>
                <a:spcPct val="20000"/>
              </a:spcBef>
              <a:buFontTx/>
              <a:buChar char="–"/>
            </a:pPr>
            <a:r>
              <a:rPr lang="en-US" sz="2000" dirty="0">
                <a:solidFill>
                  <a:srgbClr val="FF0000"/>
                </a:solidFill>
              </a:rPr>
              <a:t>Problem Definition</a:t>
            </a:r>
          </a:p>
          <a:p>
            <a:pPr marL="519113" lvl="1" indent="-176213">
              <a:spcBef>
                <a:spcPct val="20000"/>
              </a:spcBef>
              <a:buFontTx/>
              <a:buChar char="–"/>
            </a:pPr>
            <a:r>
              <a:rPr lang="en-US" sz="2000" dirty="0">
                <a:solidFill>
                  <a:srgbClr val="FF0000"/>
                </a:solidFill>
              </a:rPr>
              <a:t>Feasibility Study</a:t>
            </a:r>
          </a:p>
          <a:p>
            <a:pPr marL="519113" lvl="1" indent="-176213">
              <a:spcBef>
                <a:spcPct val="20000"/>
              </a:spcBef>
              <a:buFontTx/>
              <a:buChar char="–"/>
            </a:pPr>
            <a:r>
              <a:rPr lang="en-US" sz="2000" dirty="0">
                <a:solidFill>
                  <a:srgbClr val="FF0000"/>
                </a:solidFill>
              </a:rPr>
              <a:t>Analysis</a:t>
            </a:r>
          </a:p>
          <a:p>
            <a:pPr marL="519113" lvl="1" indent="-176213">
              <a:spcBef>
                <a:spcPct val="20000"/>
              </a:spcBef>
              <a:buFontTx/>
              <a:buChar char="–"/>
            </a:pPr>
            <a:r>
              <a:rPr lang="en-US" sz="2000" dirty="0">
                <a:solidFill>
                  <a:schemeClr val="accent2"/>
                </a:solidFill>
              </a:rPr>
              <a:t>System Design</a:t>
            </a:r>
          </a:p>
          <a:p>
            <a:pPr marL="519113" lvl="1" indent="-176213">
              <a:spcBef>
                <a:spcPct val="20000"/>
              </a:spcBef>
              <a:buFontTx/>
              <a:buChar char="–"/>
            </a:pPr>
            <a:r>
              <a:rPr lang="en-US" sz="2000" dirty="0">
                <a:solidFill>
                  <a:schemeClr val="accent2"/>
                </a:solidFill>
              </a:rPr>
              <a:t>Detailed Design</a:t>
            </a:r>
          </a:p>
          <a:p>
            <a:pPr marL="519113" lvl="1" indent="-176213">
              <a:spcBef>
                <a:spcPct val="20000"/>
              </a:spcBef>
              <a:buFontTx/>
              <a:buChar char="–"/>
            </a:pPr>
            <a:r>
              <a:rPr lang="en-US" sz="2000" dirty="0">
                <a:solidFill>
                  <a:schemeClr val="accent1"/>
                </a:solidFill>
              </a:rPr>
              <a:t>Implementation</a:t>
            </a:r>
          </a:p>
          <a:p>
            <a:pPr marL="519113" lvl="1" indent="-176213">
              <a:spcBef>
                <a:spcPct val="20000"/>
              </a:spcBef>
              <a:buFontTx/>
              <a:buChar char="–"/>
            </a:pPr>
            <a:r>
              <a:rPr lang="en-US" sz="2000" dirty="0"/>
              <a:t>Testing</a:t>
            </a:r>
            <a:r>
              <a:rPr lang="en-US" sz="2000" dirty="0">
                <a:solidFill>
                  <a:schemeClr val="bg2"/>
                </a:solidFill>
              </a:rPr>
              <a:t> </a:t>
            </a:r>
          </a:p>
          <a:p>
            <a:pPr marL="519113" lvl="1" indent="-176213">
              <a:spcBef>
                <a:spcPct val="20000"/>
              </a:spcBef>
              <a:buFontTx/>
              <a:buChar char="–"/>
            </a:pPr>
            <a:r>
              <a:rPr lang="en-US" sz="2000" dirty="0" smtClean="0"/>
              <a:t>Maintenance</a:t>
            </a:r>
          </a:p>
          <a:p>
            <a:pPr marL="519113" lvl="1" indent="-176213">
              <a:spcBef>
                <a:spcPct val="20000"/>
              </a:spcBef>
              <a:buFontTx/>
              <a:buChar char="–"/>
            </a:pPr>
            <a:endParaRPr lang="en-US" sz="2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495300" y="228600"/>
            <a:ext cx="8910241" cy="762000"/>
          </a:xfrm>
        </p:spPr>
        <p:txBody>
          <a:bodyPr/>
          <a:lstStyle/>
          <a:p>
            <a:r>
              <a:rPr lang="en-US" sz="4000" dirty="0" smtClean="0"/>
              <a:t>Problem Definition</a:t>
            </a:r>
          </a:p>
        </p:txBody>
      </p:sp>
      <p:sp>
        <p:nvSpPr>
          <p:cNvPr id="23556" name="Rectangle 3"/>
          <p:cNvSpPr>
            <a:spLocks noGrp="1" noChangeArrowheads="1"/>
          </p:cNvSpPr>
          <p:nvPr>
            <p:ph idx="1"/>
          </p:nvPr>
        </p:nvSpPr>
        <p:spPr>
          <a:xfrm>
            <a:off x="495300" y="1295400"/>
            <a:ext cx="8910241" cy="4622801"/>
          </a:xfrm>
        </p:spPr>
        <p:txBody>
          <a:bodyPr/>
          <a:lstStyle/>
          <a:p>
            <a:pPr algn="just" eaLnBrk="1" hangingPunct="1">
              <a:lnSpc>
                <a:spcPct val="90000"/>
              </a:lnSpc>
            </a:pPr>
            <a:r>
              <a:rPr lang="en-US" sz="2400" dirty="0" smtClean="0">
                <a:cs typeface="Times New Roman" pitchFamily="18" charset="0"/>
              </a:rPr>
              <a:t>To answer: ‘What is the Problem’</a:t>
            </a:r>
          </a:p>
          <a:p>
            <a:pPr algn="just" eaLnBrk="1" hangingPunct="1">
              <a:lnSpc>
                <a:spcPct val="90000"/>
              </a:lnSpc>
            </a:pPr>
            <a:r>
              <a:rPr lang="en-US" sz="2400" dirty="0" smtClean="0">
                <a:cs typeface="Times New Roman" pitchFamily="18" charset="0"/>
              </a:rPr>
              <a:t>Where and by whom is the problem felt?</a:t>
            </a:r>
          </a:p>
          <a:p>
            <a:pPr algn="just" eaLnBrk="1" hangingPunct="1">
              <a:lnSpc>
                <a:spcPct val="90000"/>
              </a:lnSpc>
            </a:pPr>
            <a:r>
              <a:rPr lang="en-US" sz="2400" dirty="0" smtClean="0">
                <a:cs typeface="Times New Roman" pitchFamily="18" charset="0"/>
              </a:rPr>
              <a:t>Meet users and Management and obtain their agreement that there is a problem</a:t>
            </a:r>
          </a:p>
          <a:p>
            <a:pPr algn="just" eaLnBrk="1" hangingPunct="1">
              <a:lnSpc>
                <a:spcPct val="90000"/>
              </a:lnSpc>
            </a:pPr>
            <a:endParaRPr lang="en-US" sz="2400" dirty="0" smtClean="0">
              <a:cs typeface="Times New Roman" pitchFamily="18" charset="0"/>
            </a:endParaRPr>
          </a:p>
          <a:p>
            <a:pPr algn="just" eaLnBrk="1" hangingPunct="1">
              <a:lnSpc>
                <a:spcPct val="90000"/>
              </a:lnSpc>
            </a:pPr>
            <a:r>
              <a:rPr lang="en-US" sz="2400" dirty="0" smtClean="0">
                <a:cs typeface="Times New Roman" pitchFamily="18" charset="0"/>
              </a:rPr>
              <a:t>If problem exists, and it needs to be solved</a:t>
            </a:r>
          </a:p>
          <a:p>
            <a:pPr lvl="1" algn="just" eaLnBrk="1" hangingPunct="1">
              <a:lnSpc>
                <a:spcPct val="90000"/>
              </a:lnSpc>
            </a:pPr>
            <a:r>
              <a:rPr lang="en-US" sz="2400" dirty="0" smtClean="0">
                <a:cs typeface="Times New Roman" pitchFamily="18" charset="0"/>
              </a:rPr>
              <a:t>It becomes a project</a:t>
            </a:r>
          </a:p>
          <a:p>
            <a:pPr lvl="1" algn="just" eaLnBrk="1" hangingPunct="1">
              <a:lnSpc>
                <a:spcPct val="90000"/>
              </a:lnSpc>
            </a:pPr>
            <a:r>
              <a:rPr lang="en-US" sz="2400" dirty="0" smtClean="0">
                <a:cs typeface="Times New Roman" pitchFamily="18" charset="0"/>
              </a:rPr>
              <a:t>Commitment of funds implied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495300" y="228600"/>
            <a:ext cx="8910241" cy="762000"/>
          </a:xfrm>
        </p:spPr>
        <p:txBody>
          <a:bodyPr/>
          <a:lstStyle/>
          <a:p>
            <a:r>
              <a:rPr lang="en-US" sz="4000" dirty="0" smtClean="0"/>
              <a:t>Problem Definition contd.</a:t>
            </a:r>
          </a:p>
        </p:txBody>
      </p:sp>
      <p:sp>
        <p:nvSpPr>
          <p:cNvPr id="23556" name="Rectangle 3"/>
          <p:cNvSpPr>
            <a:spLocks noGrp="1" noChangeArrowheads="1"/>
          </p:cNvSpPr>
          <p:nvPr>
            <p:ph idx="1"/>
          </p:nvPr>
        </p:nvSpPr>
        <p:spPr>
          <a:xfrm>
            <a:off x="495300" y="1295400"/>
            <a:ext cx="8910241" cy="4622801"/>
          </a:xfrm>
        </p:spPr>
        <p:txBody>
          <a:bodyPr/>
          <a:lstStyle/>
          <a:p>
            <a:pPr algn="just" eaLnBrk="1" hangingPunct="1">
              <a:lnSpc>
                <a:spcPct val="90000"/>
              </a:lnSpc>
            </a:pPr>
            <a:r>
              <a:rPr lang="en-US" sz="2400" dirty="0" smtClean="0">
                <a:cs typeface="Times New Roman" pitchFamily="18" charset="0"/>
              </a:rPr>
              <a:t>Prepare a brief statement of problem</a:t>
            </a:r>
          </a:p>
          <a:p>
            <a:pPr lvl="1" algn="just" eaLnBrk="1" hangingPunct="1">
              <a:lnSpc>
                <a:spcPct val="90000"/>
              </a:lnSpc>
            </a:pPr>
            <a:r>
              <a:rPr lang="en-US" sz="2400" dirty="0" smtClean="0">
                <a:cs typeface="Times New Roman" pitchFamily="18" charset="0"/>
              </a:rPr>
              <a:t>Avoids misunderstandings</a:t>
            </a:r>
          </a:p>
          <a:p>
            <a:pPr lvl="1" algn="just" eaLnBrk="1" hangingPunct="1">
              <a:lnSpc>
                <a:spcPct val="90000"/>
              </a:lnSpc>
            </a:pPr>
            <a:r>
              <a:rPr lang="en-US" sz="2400" dirty="0" smtClean="0">
                <a:cs typeface="Times New Roman" pitchFamily="18" charset="0"/>
              </a:rPr>
              <a:t>Get concurrence from user/management</a:t>
            </a:r>
          </a:p>
          <a:p>
            <a:pPr lvl="1" algn="just" eaLnBrk="1" hangingPunct="1">
              <a:lnSpc>
                <a:spcPct val="90000"/>
              </a:lnSpc>
            </a:pPr>
            <a:r>
              <a:rPr lang="en-US" sz="2400" dirty="0" smtClean="0">
                <a:cs typeface="Times New Roman" pitchFamily="18" charset="0"/>
              </a:rPr>
              <a:t>Usually short : 1 or 2 pages</a:t>
            </a:r>
          </a:p>
          <a:p>
            <a:pPr algn="just" eaLnBrk="1" hangingPunct="1">
              <a:lnSpc>
                <a:spcPct val="90000"/>
              </a:lnSpc>
            </a:pPr>
            <a:endParaRPr lang="en-US" sz="2400" dirty="0" smtClean="0">
              <a:cs typeface="Times New Roman" pitchFamily="18" charset="0"/>
            </a:endParaRPr>
          </a:p>
          <a:p>
            <a:pPr algn="just" eaLnBrk="1" hangingPunct="1">
              <a:lnSpc>
                <a:spcPct val="90000"/>
              </a:lnSpc>
            </a:pPr>
            <a:r>
              <a:rPr lang="en-US" sz="2400" dirty="0" smtClean="0">
                <a:cs typeface="Times New Roman" pitchFamily="18" charset="0"/>
              </a:rPr>
              <a:t>Estimate cost to give users a sense of project scope and schedule for the next feasibility step</a:t>
            </a:r>
          </a:p>
          <a:p>
            <a:pPr algn="just" eaLnBrk="1" hangingPunct="1">
              <a:lnSpc>
                <a:spcPct val="90000"/>
              </a:lnSpc>
            </a:pPr>
            <a:r>
              <a:rPr lang="en-US" sz="2400" dirty="0" smtClean="0">
                <a:cs typeface="Times New Roman" pitchFamily="18" charset="0"/>
              </a:rPr>
              <a:t>This step is short; lasts a day or two</a:t>
            </a:r>
          </a:p>
        </p:txBody>
      </p:sp>
    </p:spTree>
    <p:extLst>
      <p:ext uri="{BB962C8B-B14F-4D97-AF65-F5344CB8AC3E}">
        <p14:creationId xmlns:p14="http://schemas.microsoft.com/office/powerpoint/2010/main" val="1802409213"/>
      </p:ext>
    </p:extLst>
  </p:cSld>
  <p:clrMapOvr>
    <a:masterClrMapping/>
  </p:clrMapOvr>
  <p:timing>
    <p:tnLst>
      <p:par>
        <p:cTn id="1" dur="indefinite" restart="never" nodeType="tmRoot"/>
      </p:par>
    </p:tnLst>
  </p:timing>
</p:sld>
</file>

<file path=ppt/theme/theme1.xml><?xml version="1.0" encoding="utf-8"?>
<a:theme xmlns:a="http://schemas.openxmlformats.org/drawingml/2006/main" name="111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111" id="{A1BAF793-D9A4-45C3-87F9-DB68FA1B5BFC}" vid="{E422D33F-7E8A-4037-9A3A-188E26740B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1516</TotalTime>
  <Words>1286</Words>
  <Application>Microsoft Office PowerPoint</Application>
  <PresentationFormat>A4 Paper (210x297 mm)</PresentationFormat>
  <Paragraphs>193</Paragraphs>
  <Slides>19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Book Antiqua</vt:lpstr>
      <vt:lpstr>Calibri</vt:lpstr>
      <vt:lpstr>DejaVu Sans</vt:lpstr>
      <vt:lpstr>Times New Roman</vt:lpstr>
      <vt:lpstr>Wingdings</vt:lpstr>
      <vt:lpstr>1111</vt:lpstr>
      <vt:lpstr>PowerPoint Presentation</vt:lpstr>
      <vt:lpstr>Objectives</vt:lpstr>
      <vt:lpstr>PowerPoint Presentation</vt:lpstr>
      <vt:lpstr>           Software Engineering</vt:lpstr>
      <vt:lpstr>Software Process</vt:lpstr>
      <vt:lpstr>The Software Development Process</vt:lpstr>
      <vt:lpstr>Waterfall Model</vt:lpstr>
      <vt:lpstr>Problem Definition</vt:lpstr>
      <vt:lpstr>Problem Definition contd.</vt:lpstr>
      <vt:lpstr>Feasibility Study</vt:lpstr>
      <vt:lpstr>Requirements Analysis</vt:lpstr>
      <vt:lpstr>Challenges of Requirements Analysis</vt:lpstr>
      <vt:lpstr>System Design</vt:lpstr>
      <vt:lpstr>System Design contd.</vt:lpstr>
      <vt:lpstr>Detailed Design</vt:lpstr>
      <vt:lpstr>Implementation</vt:lpstr>
      <vt:lpstr>Testing </vt:lpstr>
      <vt:lpstr>Operations &amp; Maintenance</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anil</dc:creator>
  <cp:lastModifiedBy>Ami Rai E</cp:lastModifiedBy>
  <cp:revision>406</cp:revision>
  <dcterms:created xsi:type="dcterms:W3CDTF">2006-08-16T00:00:00Z</dcterms:created>
  <dcterms:modified xsi:type="dcterms:W3CDTF">2018-08-11T05:07:24Z</dcterms:modified>
</cp:coreProperties>
</file>