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41" r:id="rId3"/>
    <p:sldId id="332" r:id="rId4"/>
    <p:sldId id="333" r:id="rId5"/>
    <p:sldId id="342" r:id="rId6"/>
    <p:sldId id="343" r:id="rId7"/>
    <p:sldId id="335" r:id="rId8"/>
    <p:sldId id="336" r:id="rId9"/>
    <p:sldId id="337" r:id="rId10"/>
    <p:sldId id="339" r:id="rId11"/>
    <p:sldId id="340" r:id="rId12"/>
    <p:sldId id="3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74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1" y="2094884"/>
            <a:ext cx="6491288" cy="27605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Practice of CSE and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DIK</a:t>
            </a:r>
          </a:p>
          <a:p>
            <a:pPr algn="ctr"/>
            <a:r>
              <a:rPr lang="en-US" sz="1300" dirty="0" smtClean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300" dirty="0" smtClean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. Tech. 2018</a:t>
            </a:r>
            <a:endParaRPr lang="en-US" sz="3575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Ami Rai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Chaitra S</a:t>
            </a: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138" dirty="0"/>
              <a:t>Department of Computer Science and Engineering</a:t>
            </a:r>
          </a:p>
          <a:p>
            <a:pPr algn="ctr"/>
            <a:r>
              <a:rPr lang="en-US" sz="1138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0814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Data, Information and </a:t>
            </a:r>
            <a:r>
              <a:rPr lang="en-IN" dirty="0" smtClean="0"/>
              <a:t>Knowledge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</a:t>
            </a:r>
            <a:r>
              <a:rPr lang="en-IN" dirty="0" smtClean="0"/>
              <a:t>comprised </a:t>
            </a:r>
            <a:r>
              <a:rPr lang="en-IN" dirty="0"/>
              <a:t>of the basic, unrefined, and generally unfiltered </a:t>
            </a:r>
            <a:r>
              <a:rPr lang="en-IN" dirty="0" smtClean="0"/>
              <a:t>information</a:t>
            </a:r>
          </a:p>
          <a:p>
            <a:r>
              <a:rPr lang="en-IN" dirty="0"/>
              <a:t>Data are elements of </a:t>
            </a:r>
            <a:r>
              <a:rPr lang="en-IN" dirty="0" smtClean="0"/>
              <a:t>analysis</a:t>
            </a:r>
          </a:p>
          <a:p>
            <a:r>
              <a:rPr lang="en-IN" dirty="0"/>
              <a:t>Data must be organized to become </a:t>
            </a:r>
            <a:r>
              <a:rPr lang="en-IN" dirty="0" smtClean="0"/>
              <a:t>information</a:t>
            </a:r>
          </a:p>
          <a:p>
            <a:endParaRPr lang="en-IN" dirty="0" smtClean="0"/>
          </a:p>
          <a:p>
            <a:r>
              <a:rPr lang="en-IN" dirty="0" smtClean="0"/>
              <a:t>Information is </a:t>
            </a:r>
            <a:r>
              <a:rPr lang="en-IN" dirty="0"/>
              <a:t>much more refined </a:t>
            </a:r>
            <a:r>
              <a:rPr lang="en-IN" dirty="0" smtClean="0"/>
              <a:t>data </a:t>
            </a:r>
            <a:r>
              <a:rPr lang="en-IN" dirty="0"/>
              <a:t>that has evolved to the point of being useful for some form of </a:t>
            </a:r>
            <a:r>
              <a:rPr lang="en-IN" dirty="0" smtClean="0"/>
              <a:t>analysis</a:t>
            </a:r>
          </a:p>
          <a:p>
            <a:endParaRPr lang="en-IN" dirty="0" smtClean="0"/>
          </a:p>
          <a:p>
            <a:r>
              <a:rPr lang="en-IN" dirty="0" smtClean="0"/>
              <a:t>Knowledge </a:t>
            </a:r>
            <a:r>
              <a:rPr lang="en-IN" dirty="0"/>
              <a:t>resides in the </a:t>
            </a:r>
            <a:r>
              <a:rPr lang="en-IN" dirty="0" smtClean="0"/>
              <a:t>user happens </a:t>
            </a:r>
            <a:r>
              <a:rPr lang="en-IN" dirty="0"/>
              <a:t>only when human experience and insight is applied to data and information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9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19117"/>
            <a:ext cx="11072884" cy="4549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IN" dirty="0">
                <a:cs typeface="Times New Roman" pitchFamily="18" charset="0"/>
              </a:rPr>
              <a:t>There are several reasons for every engineer to studying CSE: From need to develop numerical computational routines, through interfacing applications to developing complex applications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Computer </a:t>
            </a:r>
            <a:r>
              <a:rPr lang="en-US" altLang="zh-TW" dirty="0">
                <a:ea typeface="PMingLiU" pitchFamily="18" charset="-120"/>
              </a:rPr>
              <a:t>Science and engineering is used in two types of practices: Namely: Research and Development and Computerized Solutions</a:t>
            </a:r>
          </a:p>
          <a:p>
            <a:pPr algn="just"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Research </a:t>
            </a:r>
            <a:r>
              <a:rPr lang="en-US" altLang="zh-TW" dirty="0">
                <a:ea typeface="PMingLiU" pitchFamily="18" charset="-120"/>
              </a:rPr>
              <a:t>and Development practices demand domain specific integration of computer engineering practices 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r>
              <a:rPr lang="en-IN" dirty="0"/>
              <a:t>Data are elements of </a:t>
            </a:r>
            <a:r>
              <a:rPr lang="en-IN" dirty="0" smtClean="0"/>
              <a:t>analysis</a:t>
            </a:r>
          </a:p>
          <a:p>
            <a:r>
              <a:rPr lang="en-IN" dirty="0"/>
              <a:t>Information is much more refined data that has evolved to the point of being useful for some form of analysis</a:t>
            </a:r>
          </a:p>
          <a:p>
            <a:r>
              <a:rPr lang="en-IN" dirty="0"/>
              <a:t>Knowledge resides in the user happens only when human experience and insight is applied to data and information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algn="just">
              <a:lnSpc>
                <a:spcPct val="110000"/>
              </a:lnSpc>
            </a:pPr>
            <a:endParaRPr lang="en-US" altLang="zh-TW" dirty="0">
              <a:ea typeface="PMingLiU" pitchFamily="18" charset="-120"/>
            </a:endParaRPr>
          </a:p>
          <a:p>
            <a:pPr lvl="1" algn="just"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1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514350" y="1405719"/>
            <a:ext cx="11127189" cy="4709331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At the end of this lecture, student will be able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cs typeface="Times New Roman" pitchFamily="18" charset="0"/>
              </a:rPr>
              <a:t>Identify and appreciate the need to study Elements of CSE for his/her professional development</a:t>
            </a:r>
            <a:endParaRPr lang="en-GB" dirty="0"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Explain the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practices of computer science engineers in research and prototyping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domain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Identify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the practices of computer science engineers in software development and testing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domain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Explain the data, information and knowledge pyramid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6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00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469"/>
            <a:ext cx="11184340" cy="5295331"/>
          </a:xfrm>
        </p:spPr>
        <p:txBody>
          <a:bodyPr/>
          <a:lstStyle/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kern="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Practice </a:t>
            </a:r>
            <a:r>
              <a:rPr lang="en-US" sz="2400" kern="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of </a:t>
            </a:r>
            <a:r>
              <a:rPr lang="en-US" sz="2400" kern="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CSE</a:t>
            </a:r>
          </a:p>
          <a:p>
            <a:pPr lvl="1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IN" sz="2400" dirty="0"/>
              <a:t>Data, Information and Knowledge</a:t>
            </a:r>
            <a:endParaRPr lang="en-US" sz="2000" i="1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for Elements of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84" y="1417638"/>
            <a:ext cx="10791265" cy="4708530"/>
          </a:xfrm>
        </p:spPr>
        <p:txBody>
          <a:bodyPr/>
          <a:lstStyle/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dirty="0">
                <a:latin typeface="Calibri" panose="020F0502020204030204" pitchFamily="34" charset="0"/>
                <a:cs typeface="Times New Roman" pitchFamily="18" charset="0"/>
              </a:rPr>
              <a:t>. </a:t>
            </a:r>
            <a:r>
              <a:rPr lang="en-IN" sz="2571" dirty="0">
                <a:cs typeface="Times New Roman" pitchFamily="18" charset="0"/>
              </a:rPr>
              <a:t>Why should every Engineer study the Elements of CSE?</a:t>
            </a:r>
          </a:p>
          <a:p>
            <a:pPr algn="just"/>
            <a:endParaRPr lang="en-IN" dirty="0" smtClean="0">
              <a:cs typeface="Times New Roman" pitchFamily="18" charset="0"/>
            </a:endParaRPr>
          </a:p>
          <a:p>
            <a:pPr algn="just"/>
            <a:r>
              <a:rPr lang="en-IN" dirty="0" smtClean="0">
                <a:cs typeface="Times New Roman" pitchFamily="18" charset="0"/>
              </a:rPr>
              <a:t>For </a:t>
            </a:r>
            <a:r>
              <a:rPr lang="en-IN" dirty="0">
                <a:cs typeface="Times New Roman" pitchFamily="18" charset="0"/>
              </a:rPr>
              <a:t>developing computational routines for solving engineering problems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Mostly numerical computation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But also need data processing, communication and user interface</a:t>
            </a:r>
          </a:p>
          <a:p>
            <a:pPr algn="just"/>
            <a:endParaRPr lang="en-IN" dirty="0" smtClean="0">
              <a:cs typeface="Times New Roman" pitchFamily="18" charset="0"/>
            </a:endParaRPr>
          </a:p>
          <a:p>
            <a:pPr algn="just"/>
            <a:r>
              <a:rPr lang="en-IN" dirty="0" smtClean="0">
                <a:cs typeface="Times New Roman" pitchFamily="18" charset="0"/>
              </a:rPr>
              <a:t>More </a:t>
            </a:r>
            <a:r>
              <a:rPr lang="en-IN" dirty="0">
                <a:cs typeface="Times New Roman" pitchFamily="18" charset="0"/>
              </a:rPr>
              <a:t>complete applications would need development by a (large) team over multiple stages (versions)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Need an understanding of software development process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Able to integrate the developed software into an application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Be part of developer team (most engineering jobs are software development in nature)</a:t>
            </a:r>
          </a:p>
        </p:txBody>
      </p:sp>
    </p:spTree>
    <p:extLst>
      <p:ext uri="{BB962C8B-B14F-4D97-AF65-F5344CB8AC3E}">
        <p14:creationId xmlns:p14="http://schemas.microsoft.com/office/powerpoint/2010/main" val="32273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for Elements of CSE, </a:t>
            </a:r>
            <a:r>
              <a:rPr lang="en-GB" i="1" dirty="0"/>
              <a:t>Contd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3"/>
            <a:ext cx="10972800" cy="4830766"/>
          </a:xfrm>
        </p:spPr>
        <p:txBody>
          <a:bodyPr/>
          <a:lstStyle/>
          <a:p>
            <a:pPr algn="just"/>
            <a:r>
              <a:rPr lang="en-IN" i="1" dirty="0" smtClean="0">
                <a:cs typeface="Times New Roman" pitchFamily="18" charset="0"/>
              </a:rPr>
              <a:t>As </a:t>
            </a:r>
            <a:r>
              <a:rPr lang="en-IN" i="1" dirty="0">
                <a:cs typeface="Times New Roman" pitchFamily="18" charset="0"/>
              </a:rPr>
              <a:t>future professional technical leader and manager</a:t>
            </a:r>
            <a:r>
              <a:rPr lang="en-IN" dirty="0">
                <a:cs typeface="Times New Roman" pitchFamily="18" charset="0"/>
              </a:rPr>
              <a:t> required to make decisions involving answering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What aspect of the problem is computational in nature?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What should be delegated to dedicated software developers?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What would be the effort involved in the development process?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What should be the specifications and functionality of the software?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...</a:t>
            </a:r>
          </a:p>
          <a:p>
            <a:pPr algn="just"/>
            <a:endParaRPr lang="en-IN" dirty="0" smtClean="0">
              <a:cs typeface="Times New Roman" pitchFamily="18" charset="0"/>
            </a:endParaRPr>
          </a:p>
          <a:p>
            <a:pPr algn="just"/>
            <a:r>
              <a:rPr lang="en-IN" dirty="0" smtClean="0">
                <a:cs typeface="Times New Roman" pitchFamily="18" charset="0"/>
              </a:rPr>
              <a:t>Hence</a:t>
            </a:r>
            <a:r>
              <a:rPr lang="en-IN" dirty="0">
                <a:cs typeface="Times New Roman" pitchFamily="18" charset="0"/>
              </a:rPr>
              <a:t>, exposure to the nature and practice of CSE is a required foundation for future engineer professionals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Computer programming ability is an core requirement</a:t>
            </a:r>
          </a:p>
          <a:p>
            <a:pPr lvl="1" algn="just"/>
            <a:r>
              <a:rPr lang="en-IN" sz="2000" dirty="0">
                <a:cs typeface="Times New Roman" pitchFamily="18" charset="0"/>
              </a:rPr>
              <a:t>Exposure to modern computing systems and CSE methods is essential, too</a:t>
            </a:r>
          </a:p>
        </p:txBody>
      </p:sp>
    </p:spTree>
    <p:extLst>
      <p:ext uri="{BB962C8B-B14F-4D97-AF65-F5344CB8AC3E}">
        <p14:creationId xmlns:p14="http://schemas.microsoft.com/office/powerpoint/2010/main" val="6762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683500" cy="895090"/>
          </a:xfrm>
        </p:spPr>
        <p:txBody>
          <a:bodyPr/>
          <a:lstStyle/>
          <a:p>
            <a:pPr eaLnBrk="1" hangingPunct="1"/>
            <a:r>
              <a:rPr lang="en-US" dirty="0" smtClean="0"/>
              <a:t>Development and Testing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050" y="1492533"/>
            <a:ext cx="6491287" cy="50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39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59700" cy="762000"/>
          </a:xfrm>
        </p:spPr>
        <p:txBody>
          <a:bodyPr/>
          <a:lstStyle/>
          <a:p>
            <a:r>
              <a:rPr lang="en-US" dirty="0" smtClean="0"/>
              <a:t>Complete Practice of CSE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13626"/>
            <a:ext cx="8705850" cy="56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73976" y="6324600"/>
            <a:ext cx="7836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http://visualtranslations.com/images/1_ITILvisuals/ITIL_software_dev_lifecycle.jpeg</a:t>
            </a:r>
          </a:p>
        </p:txBody>
      </p:sp>
    </p:spTree>
    <p:extLst>
      <p:ext uri="{BB962C8B-B14F-4D97-AF65-F5344CB8AC3E}">
        <p14:creationId xmlns:p14="http://schemas.microsoft.com/office/powerpoint/2010/main" val="7677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7503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           Research and Development</a:t>
            </a:r>
          </a:p>
        </p:txBody>
      </p:sp>
      <p:pic>
        <p:nvPicPr>
          <p:cNvPr id="11" name="Picture 10" descr="u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13" y="827769"/>
            <a:ext cx="7193388" cy="5115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0800" y="601980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Climate Modeling and Simulation</a:t>
            </a:r>
          </a:p>
          <a:p>
            <a:r>
              <a:rPr lang="en-US" dirty="0"/>
              <a:t>Source : http://aics-research.riken.jp/img/tomita_e.png</a:t>
            </a:r>
          </a:p>
        </p:txBody>
      </p:sp>
    </p:spTree>
    <p:extLst>
      <p:ext uri="{BB962C8B-B14F-4D97-AF65-F5344CB8AC3E}">
        <p14:creationId xmlns:p14="http://schemas.microsoft.com/office/powerpoint/2010/main" val="18537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9229"/>
            <a:ext cx="10972800" cy="1143000"/>
          </a:xfrm>
        </p:spPr>
        <p:txBody>
          <a:bodyPr/>
          <a:lstStyle/>
          <a:p>
            <a:r>
              <a:rPr lang="en-IN" dirty="0" smtClean="0"/>
              <a:t>Data, Information and Knowledge</a:t>
            </a:r>
            <a:endParaRPr lang="en-IN" dirty="0"/>
          </a:p>
        </p:txBody>
      </p:sp>
      <p:sp>
        <p:nvSpPr>
          <p:cNvPr id="6" name="Isosceles Triangle 5"/>
          <p:cNvSpPr/>
          <p:nvPr/>
        </p:nvSpPr>
        <p:spPr>
          <a:xfrm>
            <a:off x="3081346" y="1698933"/>
            <a:ext cx="5322627" cy="38896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96434" y="4367284"/>
            <a:ext cx="3807726" cy="54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6434" y="4768185"/>
            <a:ext cx="31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       </a:t>
            </a:r>
            <a:r>
              <a:rPr lang="en-IN" sz="2400" dirty="0" smtClean="0"/>
              <a:t>Data 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83258" y="3643739"/>
            <a:ext cx="171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Information</a:t>
            </a: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599296" y="3302758"/>
            <a:ext cx="2388358" cy="54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4888" y="2710259"/>
            <a:ext cx="1617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Knowledge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0049" y="1310715"/>
            <a:ext cx="11644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DIK</a:t>
            </a:r>
            <a:r>
              <a:rPr lang="en-US" sz="2400" dirty="0"/>
              <a:t> </a:t>
            </a:r>
            <a:r>
              <a:rPr lang="en-US" sz="2400" b="1" dirty="0"/>
              <a:t>Pyramid</a:t>
            </a:r>
            <a:r>
              <a:rPr lang="en-US" sz="2400" dirty="0"/>
              <a:t> represents the relationships between </a:t>
            </a:r>
            <a:r>
              <a:rPr lang="en-US" sz="2400" b="1" dirty="0"/>
              <a:t>data</a:t>
            </a:r>
            <a:r>
              <a:rPr lang="en-US" sz="2400" dirty="0"/>
              <a:t>, </a:t>
            </a:r>
            <a:r>
              <a:rPr lang="en-US" sz="2400" b="1" dirty="0"/>
              <a:t>information</a:t>
            </a:r>
            <a:r>
              <a:rPr lang="en-US" sz="2400" dirty="0"/>
              <a:t>, </a:t>
            </a:r>
            <a:r>
              <a:rPr lang="en-US" sz="2400" dirty="0" smtClean="0"/>
              <a:t>and </a:t>
            </a:r>
            <a:r>
              <a:rPr lang="en-US" sz="2400" b="1" dirty="0" smtClean="0"/>
              <a:t>knowledge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6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504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PMingLiU</vt:lpstr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Need for Elements of CSE</vt:lpstr>
      <vt:lpstr>Need for Elements of CSE, Contd.</vt:lpstr>
      <vt:lpstr>Development and Testing</vt:lpstr>
      <vt:lpstr>Complete Practice of CSE</vt:lpstr>
      <vt:lpstr>           Research and Development</vt:lpstr>
      <vt:lpstr>Data, Information and Knowledge</vt:lpstr>
      <vt:lpstr>Data, Information and Knowledge contd.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130</cp:revision>
  <dcterms:created xsi:type="dcterms:W3CDTF">2015-10-21T06:04:19Z</dcterms:created>
  <dcterms:modified xsi:type="dcterms:W3CDTF">2018-08-11T05:08:06Z</dcterms:modified>
</cp:coreProperties>
</file>