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42" r:id="rId2"/>
    <p:sldId id="281" r:id="rId3"/>
    <p:sldId id="282" r:id="rId4"/>
    <p:sldId id="332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27" r:id="rId14"/>
    <p:sldId id="33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1" y="2094884"/>
            <a:ext cx="6491288" cy="29259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Network of Computers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4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4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36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dirty="0">
              <a:cs typeface="Times New Roman" pitchFamily="18" charset="0"/>
            </a:endParaRPr>
          </a:p>
          <a:p>
            <a:pPr algn="ctr"/>
            <a:r>
              <a:rPr lang="en-US" dirty="0">
                <a:cs typeface="Times New Roman" pitchFamily="18" charset="0"/>
              </a:rPr>
              <a:t>Ami </a:t>
            </a:r>
            <a:r>
              <a:rPr lang="en-US" dirty="0" err="1" smtClean="0">
                <a:cs typeface="Times New Roman" pitchFamily="18" charset="0"/>
              </a:rPr>
              <a:t>Rai</a:t>
            </a:r>
            <a:r>
              <a:rPr lang="en-US" dirty="0" smtClean="0">
                <a:cs typeface="Times New Roman" pitchFamily="18" charset="0"/>
              </a:rPr>
              <a:t> E.</a:t>
            </a:r>
            <a:endParaRPr lang="en-US" dirty="0">
              <a:cs typeface="Times New Roman" pitchFamily="18" charset="0"/>
            </a:endParaRPr>
          </a:p>
          <a:p>
            <a:pPr algn="ctr"/>
            <a:r>
              <a:rPr lang="en-US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dirty="0">
                <a:cs typeface="Times New Roman" pitchFamily="18" charset="0"/>
              </a:rPr>
              <a:t>Chaitra S</a:t>
            </a:r>
          </a:p>
          <a:p>
            <a:pPr algn="ctr"/>
            <a:endParaRPr lang="en-US" dirty="0">
              <a:cs typeface="Times New Roman" pitchFamily="18" charset="0"/>
            </a:endParaRPr>
          </a:p>
          <a:p>
            <a:pPr algn="ctr"/>
            <a:r>
              <a:rPr lang="en-US" sz="1200" dirty="0"/>
              <a:t>Department of Computer Science and Engineering</a:t>
            </a:r>
          </a:p>
          <a:p>
            <a:pPr algn="ctr"/>
            <a:r>
              <a:rPr lang="en-US" sz="1200" dirty="0"/>
              <a:t>Faculty of Engineering and Technology</a:t>
            </a:r>
          </a:p>
          <a:p>
            <a:pPr algn="ctr"/>
            <a:r>
              <a:rPr lang="en-US" sz="1138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767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Cloud </a:t>
            </a:r>
            <a:r>
              <a:rPr lang="en-US" sz="4000" dirty="0" smtClean="0"/>
              <a:t>Computing contd.</a:t>
            </a:r>
            <a:endParaRPr lang="en-IN" sz="4000" dirty="0"/>
          </a:p>
        </p:txBody>
      </p:sp>
      <p:pic>
        <p:nvPicPr>
          <p:cNvPr id="9" name="Content Placeholder 8" descr="datacenter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309169" y="1232087"/>
            <a:ext cx="5125709" cy="2111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Content Placeholder 9" descr="clouds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61649" y="3374232"/>
            <a:ext cx="5420751" cy="309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24941" y="1417638"/>
            <a:ext cx="5836706" cy="50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40" tIns="60920" rIns="121840" bIns="6092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6238" indent="-376238" algn="just" defTabSz="1217613"/>
            <a:r>
              <a:rPr lang="en-US" sz="2400" dirty="0" smtClean="0"/>
              <a:t>A cloud infrastructure provides a framework to manage scalable, reliable, on-demand access to applications</a:t>
            </a:r>
          </a:p>
          <a:p>
            <a:pPr marL="376238" indent="-376238" algn="just" defTabSz="1217613"/>
            <a:endParaRPr lang="en-US" sz="2400" dirty="0" smtClean="0"/>
          </a:p>
          <a:p>
            <a:pPr marL="376238" indent="-376238" algn="just" defTabSz="1217613"/>
            <a:r>
              <a:rPr lang="en-US" sz="2400" dirty="0" smtClean="0"/>
              <a:t>A cloud is the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invisible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backend to many of our mobile applications</a:t>
            </a:r>
          </a:p>
          <a:p>
            <a:pPr marL="376238" indent="-376238" algn="just" defTabSz="1217613"/>
            <a:endParaRPr lang="en-US" sz="2400" dirty="0" smtClean="0"/>
          </a:p>
          <a:p>
            <a:pPr marL="376238" indent="-376238" algn="just" defTabSz="1217613"/>
            <a:r>
              <a:rPr lang="en-US" sz="2400" dirty="0" smtClean="0"/>
              <a:t>A model of computation and data storage based on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pay as you go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access to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unlimited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remote data center capabilities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32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Cloud </a:t>
            </a:r>
            <a:r>
              <a:rPr lang="en-US" dirty="0" smtClean="0">
                <a:latin typeface="+mj-lt"/>
              </a:rPr>
              <a:t>Computing - Examples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Virtual office </a:t>
            </a:r>
          </a:p>
          <a:p>
            <a:r>
              <a:rPr lang="en-IN" dirty="0" smtClean="0"/>
              <a:t>Hospitals and healthcare facilities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3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Internet and Web technology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Internet refers to network of </a:t>
            </a:r>
            <a:r>
              <a:rPr lang="en-IN" dirty="0" smtClean="0">
                <a:solidFill>
                  <a:srgbClr val="000000"/>
                </a:solidFill>
              </a:rPr>
              <a:t>networks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In </a:t>
            </a:r>
            <a:r>
              <a:rPr lang="en-IN" dirty="0">
                <a:solidFill>
                  <a:srgbClr val="000000"/>
                </a:solidFill>
              </a:rPr>
              <a:t>this network each computer is recognized by a globally unique address known as IP </a:t>
            </a:r>
            <a:r>
              <a:rPr lang="en-IN" dirty="0" smtClean="0">
                <a:solidFill>
                  <a:srgbClr val="000000"/>
                </a:solidFill>
              </a:rPr>
              <a:t>address </a:t>
            </a:r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A special computer DNS (Domain Name Server) is used to give name to the IP Address so that user can locate a computer by a </a:t>
            </a:r>
            <a:r>
              <a:rPr lang="en-IN" dirty="0" smtClean="0">
                <a:solidFill>
                  <a:srgbClr val="000000"/>
                </a:solidFill>
              </a:rPr>
              <a:t>name</a:t>
            </a: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For example, a DNS server will resolve a name </a:t>
            </a:r>
            <a:r>
              <a:rPr lang="en-IN" b="1" dirty="0">
                <a:solidFill>
                  <a:srgbClr val="000000"/>
                </a:solidFill>
              </a:rPr>
              <a:t>http://</a:t>
            </a:r>
            <a:r>
              <a:rPr lang="en-IN" b="1" dirty="0" smtClean="0">
                <a:solidFill>
                  <a:srgbClr val="000000"/>
                </a:solidFill>
              </a:rPr>
              <a:t>www.xyz.com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to a particular IP address to uniquely identify the computer on which this website is </a:t>
            </a:r>
            <a:r>
              <a:rPr lang="en-IN" dirty="0" smtClean="0">
                <a:solidFill>
                  <a:srgbClr val="000000"/>
                </a:solidFill>
              </a:rPr>
              <a:t>hosted</a:t>
            </a:r>
            <a:endParaRPr lang="en-IN" dirty="0">
              <a:solidFill>
                <a:srgbClr val="0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0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IN" dirty="0"/>
              <a:t>Network computers are the computers that are connected to each other through a </a:t>
            </a:r>
            <a:r>
              <a:rPr lang="en-IN" dirty="0" smtClean="0"/>
              <a:t>network</a:t>
            </a:r>
          </a:p>
          <a:p>
            <a:r>
              <a:rPr lang="nb-NO" dirty="0"/>
              <a:t>A distributed system is one in which components located at networked computers communicate and coordinate their actions only by passing </a:t>
            </a:r>
            <a:r>
              <a:rPr lang="nb-NO" dirty="0" smtClean="0"/>
              <a:t>messages</a:t>
            </a:r>
          </a:p>
          <a:p>
            <a:r>
              <a:rPr lang="en-IN" dirty="0"/>
              <a:t>High Performance Computing (HPC) allows scientists and engineers to solve complex, compute-intensive </a:t>
            </a:r>
            <a:r>
              <a:rPr lang="en-IN" dirty="0" smtClean="0"/>
              <a:t>problems</a:t>
            </a:r>
          </a:p>
          <a:p>
            <a:r>
              <a:rPr lang="en-IN" dirty="0"/>
              <a:t>Cloud Computing refers to manipulating, configuring, and accessing the applications </a:t>
            </a:r>
            <a:r>
              <a:rPr lang="en-IN" dirty="0" smtClean="0"/>
              <a:t>online</a:t>
            </a:r>
          </a:p>
          <a:p>
            <a:r>
              <a:rPr lang="en-IN" dirty="0">
                <a:solidFill>
                  <a:srgbClr val="000000"/>
                </a:solidFill>
              </a:rPr>
              <a:t>Internet refers to network of </a:t>
            </a:r>
            <a:r>
              <a:rPr lang="en-IN" dirty="0" smtClean="0">
                <a:solidFill>
                  <a:srgbClr val="000000"/>
                </a:solidFill>
              </a:rPr>
              <a:t>networks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In </a:t>
            </a:r>
            <a:r>
              <a:rPr lang="en-IN" dirty="0">
                <a:solidFill>
                  <a:srgbClr val="000000"/>
                </a:solidFill>
              </a:rPr>
              <a:t>this network each computer is recognized by a globally unique address known as IP address</a:t>
            </a:r>
            <a:endParaRPr lang="en-IN" dirty="0"/>
          </a:p>
          <a:p>
            <a:endParaRPr lang="en-IN" dirty="0"/>
          </a:p>
          <a:p>
            <a:endParaRPr lang="nb-NO" dirty="0"/>
          </a:p>
          <a:p>
            <a:endParaRPr lang="en-IN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+mj-lt"/>
              </a:rPr>
              <a:t>References </a:t>
            </a:r>
            <a:endParaRPr lang="en-IN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computers, H. (2018). </a:t>
            </a:r>
            <a:r>
              <a:rPr lang="en-IN" i="1" dirty="0"/>
              <a:t>How are Network computers different from traditional personal computers - </a:t>
            </a:r>
            <a:r>
              <a:rPr lang="en-IN" i="1" dirty="0" err="1"/>
              <a:t>Codereviewz</a:t>
            </a:r>
            <a:r>
              <a:rPr lang="en-IN" dirty="0"/>
              <a:t>. [online] </a:t>
            </a:r>
            <a:r>
              <a:rPr lang="en-IN" dirty="0" err="1"/>
              <a:t>Codereviewz</a:t>
            </a:r>
            <a:r>
              <a:rPr lang="en-IN" dirty="0"/>
              <a:t>. Available at: https://www.codereviewz.com/network-computers-different-traditional-personal-computers/ [Accessed 5 Aug. 2018</a:t>
            </a:r>
            <a:r>
              <a:rPr lang="en-IN" dirty="0" smtClean="0"/>
              <a:t>].</a:t>
            </a:r>
          </a:p>
          <a:p>
            <a:r>
              <a:rPr lang="en-IN" dirty="0"/>
              <a:t>Amazon Web Services, Inc. (2018). </a:t>
            </a:r>
            <a:r>
              <a:rPr lang="en-IN" i="1" dirty="0"/>
              <a:t>High Performance Computing (HPC) in the Cloud | Accelerated Computing</a:t>
            </a:r>
            <a:r>
              <a:rPr lang="en-IN" dirty="0"/>
              <a:t>. [online] Available at: https://aws.amazon.com/hpc/ [Accessed 5 Aug. 2018].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/>
              <a:t>the basic concepts and importance </a:t>
            </a:r>
            <a:r>
              <a:rPr lang="en-US" dirty="0" smtClean="0"/>
              <a:t>of </a:t>
            </a:r>
          </a:p>
          <a:p>
            <a:pPr lvl="2"/>
            <a:r>
              <a:rPr lang="en-US" sz="2200" dirty="0" smtClean="0"/>
              <a:t>Network of computers</a:t>
            </a:r>
          </a:p>
          <a:p>
            <a:pPr lvl="2"/>
            <a:r>
              <a:rPr lang="en-US" sz="2200" dirty="0" smtClean="0"/>
              <a:t>Distributed computing</a:t>
            </a:r>
          </a:p>
          <a:p>
            <a:pPr lvl="2"/>
            <a:r>
              <a:rPr lang="en-US" sz="2200" dirty="0" smtClean="0"/>
              <a:t>High performance computing</a:t>
            </a:r>
          </a:p>
          <a:p>
            <a:pPr lvl="2"/>
            <a:r>
              <a:rPr lang="en-US" sz="2200" dirty="0" smtClean="0"/>
              <a:t>Cloud computing </a:t>
            </a:r>
          </a:p>
          <a:p>
            <a:pPr lvl="2"/>
            <a:r>
              <a:rPr lang="en-US" sz="2200" dirty="0" smtClean="0"/>
              <a:t>Internet and Web technology</a:t>
            </a:r>
            <a:endParaRPr lang="en-US" sz="2200" dirty="0"/>
          </a:p>
          <a:p>
            <a:pPr lvl="1"/>
            <a:r>
              <a:rPr lang="en-IN" dirty="0" smtClean="0"/>
              <a:t>explain </a:t>
            </a:r>
            <a:r>
              <a:rPr lang="en-IN" dirty="0"/>
              <a:t>the </a:t>
            </a:r>
            <a:r>
              <a:rPr lang="en-IN" dirty="0" smtClean="0"/>
              <a:t>benefits of each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11582400" cy="4708527"/>
          </a:xfrm>
        </p:spPr>
        <p:txBody>
          <a:bodyPr/>
          <a:lstStyle/>
          <a:p>
            <a:pPr lvl="2"/>
            <a:r>
              <a:rPr lang="en-US" dirty="0"/>
              <a:t>Network of computers</a:t>
            </a:r>
          </a:p>
          <a:p>
            <a:pPr lvl="2"/>
            <a:r>
              <a:rPr lang="en-US" dirty="0"/>
              <a:t>Distributed computing</a:t>
            </a:r>
          </a:p>
          <a:p>
            <a:pPr lvl="2"/>
            <a:r>
              <a:rPr lang="en-US" dirty="0"/>
              <a:t>High performance computing</a:t>
            </a:r>
          </a:p>
          <a:p>
            <a:pPr lvl="2"/>
            <a:r>
              <a:rPr lang="en-US" dirty="0"/>
              <a:t>Cloud computing </a:t>
            </a:r>
          </a:p>
          <a:p>
            <a:pPr lvl="2"/>
            <a:r>
              <a:rPr lang="en-US" dirty="0"/>
              <a:t>Internet and Web technology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Network of </a:t>
            </a:r>
            <a:r>
              <a:rPr lang="en-US" sz="4000" dirty="0" smtClean="0"/>
              <a:t>Computers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9600" y="1600199"/>
            <a:ext cx="5384800" cy="4525963"/>
          </a:xfrm>
        </p:spPr>
        <p:txBody>
          <a:bodyPr/>
          <a:lstStyle/>
          <a:p>
            <a:pPr algn="just"/>
            <a:r>
              <a:rPr lang="en-IN" sz="2400" dirty="0" smtClean="0"/>
              <a:t>Network computers are the computers that are connected to each other through a network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To share their information and resources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Devices termed as routers, switches</a:t>
            </a:r>
            <a:r>
              <a:rPr lang="en-IN" sz="2400" dirty="0"/>
              <a:t> </a:t>
            </a:r>
            <a:r>
              <a:rPr lang="en-IN" sz="2400" dirty="0" smtClean="0"/>
              <a:t>and firewalls are used to connect, create and protect the network respectively</a:t>
            </a:r>
            <a:endParaRPr lang="en-IN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97" y="1600199"/>
            <a:ext cx="5384800" cy="3028950"/>
          </a:xfrm>
        </p:spPr>
      </p:pic>
    </p:spTree>
    <p:extLst>
      <p:ext uri="{BB962C8B-B14F-4D97-AF65-F5344CB8AC3E}">
        <p14:creationId xmlns:p14="http://schemas.microsoft.com/office/powerpoint/2010/main" val="21173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Computing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nb-NO" dirty="0"/>
              <a:t>A distributed system is one in which components located at networked computers communicate and coordinate their actions only by passing messages</a:t>
            </a:r>
          </a:p>
          <a:p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distributed system is characterized by multiple processes that are spatially separated and are running independently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/>
              <a:t>sharing of resources is a main motivation for constructing distributed </a:t>
            </a:r>
            <a:r>
              <a:rPr lang="nb-NO" dirty="0" smtClean="0"/>
              <a:t>systems</a:t>
            </a:r>
          </a:p>
          <a:p>
            <a:pPr lvl="1"/>
            <a:r>
              <a:rPr lang="nb-NO" dirty="0" smtClean="0"/>
              <a:t>E.g</a:t>
            </a:r>
            <a:r>
              <a:rPr lang="nb-NO" dirty="0"/>
              <a:t>., the Web</a:t>
            </a:r>
          </a:p>
          <a:p>
            <a:endParaRPr lang="nb-NO" dirty="0" smtClean="0"/>
          </a:p>
          <a:p>
            <a:r>
              <a:rPr lang="nb-NO" dirty="0" smtClean="0"/>
              <a:t>Resources </a:t>
            </a:r>
            <a:r>
              <a:rPr lang="nb-NO" dirty="0"/>
              <a:t>may be managed by servers and accessed by clients or they may be encapsulated as objects and accessed by other client objects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5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Internet</a:t>
            </a:r>
          </a:p>
          <a:p>
            <a:r>
              <a:rPr lang="en-IN" dirty="0" smtClean="0"/>
              <a:t>Intranet</a:t>
            </a:r>
          </a:p>
          <a:p>
            <a:r>
              <a:rPr lang="en-IN" dirty="0" smtClean="0"/>
              <a:t>WWW</a:t>
            </a:r>
          </a:p>
          <a:p>
            <a:r>
              <a:rPr lang="en-IN" dirty="0" smtClean="0"/>
              <a:t>Airline reservation system</a:t>
            </a:r>
          </a:p>
          <a:p>
            <a:r>
              <a:rPr lang="en-IN" dirty="0" smtClean="0"/>
              <a:t>Sensor networks </a:t>
            </a:r>
          </a:p>
          <a:p>
            <a:r>
              <a:rPr lang="en-IN" dirty="0" smtClean="0"/>
              <a:t>Electronic banking etc.,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7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Performance Computing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 Performance Computing (HPC) allows scientists and engineers to solve complex, compute-intensive problems</a:t>
            </a:r>
          </a:p>
          <a:p>
            <a:endParaRPr lang="en-IN" dirty="0" smtClean="0"/>
          </a:p>
          <a:p>
            <a:r>
              <a:rPr lang="en-IN" dirty="0" smtClean="0"/>
              <a:t>HPC applications often require </a:t>
            </a:r>
          </a:p>
          <a:p>
            <a:pPr lvl="1"/>
            <a:r>
              <a:rPr lang="en-IN" dirty="0" smtClean="0"/>
              <a:t>High network performance</a:t>
            </a:r>
          </a:p>
          <a:p>
            <a:pPr lvl="1"/>
            <a:r>
              <a:rPr lang="en-IN" dirty="0" smtClean="0"/>
              <a:t>Fast storage </a:t>
            </a:r>
          </a:p>
          <a:p>
            <a:pPr lvl="1"/>
            <a:r>
              <a:rPr lang="en-IN" dirty="0" smtClean="0"/>
              <a:t>Large amounts of memory</a:t>
            </a:r>
          </a:p>
          <a:p>
            <a:pPr lvl="1"/>
            <a:r>
              <a:rPr lang="en-IN" dirty="0" smtClean="0"/>
              <a:t>Very high compute capabilities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3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HPC -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analytics</a:t>
            </a:r>
          </a:p>
          <a:p>
            <a:r>
              <a:rPr lang="en-IN" dirty="0" smtClean="0"/>
              <a:t>Artificial intelligence</a:t>
            </a:r>
          </a:p>
          <a:p>
            <a:r>
              <a:rPr lang="en-IN" dirty="0" smtClean="0"/>
              <a:t>Supercomputers </a:t>
            </a:r>
          </a:p>
        </p:txBody>
      </p:sp>
    </p:spTree>
    <p:extLst>
      <p:ext uri="{BB962C8B-B14F-4D97-AF65-F5344CB8AC3E}">
        <p14:creationId xmlns:p14="http://schemas.microsoft.com/office/powerpoint/2010/main" val="20532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Cloud </a:t>
            </a:r>
            <a:r>
              <a:rPr lang="en-US" dirty="0" smtClean="0">
                <a:latin typeface="+mj-lt"/>
              </a:rPr>
              <a:t>Computing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Why should we buy </a:t>
            </a:r>
            <a:r>
              <a:rPr lang="en-IN" dirty="0">
                <a:solidFill>
                  <a:srgbClr val="FF0000"/>
                </a:solidFill>
              </a:rPr>
              <a:t>a printer when </a:t>
            </a:r>
            <a:r>
              <a:rPr lang="en-IN" dirty="0" smtClean="0">
                <a:solidFill>
                  <a:srgbClr val="FF0000"/>
                </a:solidFill>
              </a:rPr>
              <a:t>we </a:t>
            </a:r>
            <a:r>
              <a:rPr lang="en-IN" dirty="0">
                <a:solidFill>
                  <a:srgbClr val="FF0000"/>
                </a:solidFill>
              </a:rPr>
              <a:t>need printing occasionally?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Is </a:t>
            </a:r>
            <a:r>
              <a:rPr lang="en-IN" dirty="0">
                <a:solidFill>
                  <a:srgbClr val="FF0000"/>
                </a:solidFill>
              </a:rPr>
              <a:t>it possible to avail computing on “need basis” as it is possible in case of “electricity” or “water</a:t>
            </a:r>
            <a:r>
              <a:rPr lang="en-IN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Can we </a:t>
            </a:r>
            <a:r>
              <a:rPr lang="en-IN" dirty="0">
                <a:solidFill>
                  <a:srgbClr val="FF0000"/>
                </a:solidFill>
              </a:rPr>
              <a:t>avail computing resources such as storage, application, and infrastructure as a “utility”? 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Cloud </a:t>
            </a:r>
            <a:r>
              <a:rPr lang="en-IN" dirty="0"/>
              <a:t>Computing refers to manipulating, configuring, and accessing the applications </a:t>
            </a:r>
            <a:r>
              <a:rPr lang="en-IN" dirty="0" smtClean="0"/>
              <a:t>online</a:t>
            </a:r>
            <a:endParaRPr lang="en-IN" dirty="0"/>
          </a:p>
          <a:p>
            <a:r>
              <a:rPr lang="en-IN" dirty="0"/>
              <a:t>Cloud computing offers online data storage, infrastructure and </a:t>
            </a:r>
            <a:r>
              <a:rPr lang="en-IN" dirty="0" smtClean="0"/>
              <a:t>application</a:t>
            </a:r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671</Words>
  <Application>Microsoft Office PowerPoint</Application>
  <PresentationFormat>Widescreen</PresentationFormat>
  <Paragraphs>97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Times New Roman</vt:lpstr>
      <vt:lpstr>1_Office Theme</vt:lpstr>
      <vt:lpstr>PowerPoint Presentation</vt:lpstr>
      <vt:lpstr>Objectives</vt:lpstr>
      <vt:lpstr>Topics</vt:lpstr>
      <vt:lpstr>Network of Computers </vt:lpstr>
      <vt:lpstr>Distributed Computing </vt:lpstr>
      <vt:lpstr>Distributed Computing Examples</vt:lpstr>
      <vt:lpstr>High Performance Computing </vt:lpstr>
      <vt:lpstr>HPC - Examples</vt:lpstr>
      <vt:lpstr>Cloud Computing  </vt:lpstr>
      <vt:lpstr>Cloud Computing contd.</vt:lpstr>
      <vt:lpstr>Cloud Computing - Examples</vt:lpstr>
      <vt:lpstr>Internet and Web technology </vt:lpstr>
      <vt:lpstr>Summary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136</cp:revision>
  <dcterms:created xsi:type="dcterms:W3CDTF">2015-10-21T06:04:19Z</dcterms:created>
  <dcterms:modified xsi:type="dcterms:W3CDTF">2018-08-11T05:09:09Z</dcterms:modified>
</cp:coreProperties>
</file>