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33B8E-18FE-4C6D-9571-0CB374A82248}" type="datetimeFigureOut">
              <a:rPr lang="es-CO" smtClean="0"/>
              <a:t>05/02/2018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41BF-2244-497F-A248-93F974BE7381}" type="slidenum">
              <a:rPr lang="es-CO" smtClean="0"/>
              <a:t>‹Nº›</a:t>
            </a:fld>
            <a:endParaRPr lang="es-CO"/>
          </a:p>
        </p:txBody>
      </p:sp>
    </p:spTree>
    <p:extLst>
      <p:ext uri="{BB962C8B-B14F-4D97-AF65-F5344CB8AC3E}">
        <p14:creationId xmlns:p14="http://schemas.microsoft.com/office/powerpoint/2010/main" val="187988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B1F8665-BBE2-4BCD-BE99-626AD4458078}" type="datetimeFigureOut">
              <a:rPr lang="es-CO" smtClean="0"/>
              <a:t>05/02/2018</a:t>
            </a:fld>
            <a:endParaRPr lang="es-C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456D9BA-514F-46CC-BB71-12E7A9568DF5}" type="slidenum">
              <a:rPr lang="es-CO" smtClean="0"/>
              <a:t>‹Nº›</a:t>
            </a:fld>
            <a:endParaRPr lang="es-CO"/>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705522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1F8665-BBE2-4BCD-BE99-626AD4458078}" type="datetimeFigureOut">
              <a:rPr lang="es-CO" smtClean="0"/>
              <a:t>05/02/2018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456D9BA-514F-46CC-BB71-12E7A9568DF5}" type="slidenum">
              <a:rPr lang="es-CO" smtClean="0"/>
              <a:t>‹Nº›</a:t>
            </a:fld>
            <a:endParaRPr lang="es-CO"/>
          </a:p>
        </p:txBody>
      </p:sp>
    </p:spTree>
    <p:extLst>
      <p:ext uri="{BB962C8B-B14F-4D97-AF65-F5344CB8AC3E}">
        <p14:creationId xmlns:p14="http://schemas.microsoft.com/office/powerpoint/2010/main" val="172922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1F8665-BBE2-4BCD-BE99-626AD4458078}" type="datetimeFigureOut">
              <a:rPr lang="es-CO" smtClean="0"/>
              <a:t>05/02/2018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456D9BA-514F-46CC-BB71-12E7A9568DF5}" type="slidenum">
              <a:rPr lang="es-CO" smtClean="0"/>
              <a:t>‹Nº›</a:t>
            </a:fld>
            <a:endParaRPr lang="es-CO"/>
          </a:p>
        </p:txBody>
      </p:sp>
    </p:spTree>
    <p:extLst>
      <p:ext uri="{BB962C8B-B14F-4D97-AF65-F5344CB8AC3E}">
        <p14:creationId xmlns:p14="http://schemas.microsoft.com/office/powerpoint/2010/main" val="336800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1F8665-BBE2-4BCD-BE99-626AD4458078}" type="datetimeFigureOut">
              <a:rPr lang="es-CO" smtClean="0"/>
              <a:t>05/02/2018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456D9BA-514F-46CC-BB71-12E7A9568DF5}" type="slidenum">
              <a:rPr lang="es-CO" smtClean="0"/>
              <a:t>‹Nº›</a:t>
            </a:fld>
            <a:endParaRPr lang="es-CO"/>
          </a:p>
        </p:txBody>
      </p:sp>
    </p:spTree>
    <p:extLst>
      <p:ext uri="{BB962C8B-B14F-4D97-AF65-F5344CB8AC3E}">
        <p14:creationId xmlns:p14="http://schemas.microsoft.com/office/powerpoint/2010/main" val="235442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B1F8665-BBE2-4BCD-BE99-626AD4458078}" type="datetimeFigureOut">
              <a:rPr lang="es-CO" smtClean="0"/>
              <a:t>05/02/2018</a:t>
            </a:fld>
            <a:endParaRPr lang="es-C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456D9BA-514F-46CC-BB71-12E7A9568DF5}" type="slidenum">
              <a:rPr lang="es-CO" smtClean="0"/>
              <a:t>‹Nº›</a:t>
            </a:fld>
            <a:endParaRPr lang="es-C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420245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B1F8665-BBE2-4BCD-BE99-626AD4458078}" type="datetimeFigureOut">
              <a:rPr lang="es-CO" smtClean="0"/>
              <a:t>05/02/2018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456D9BA-514F-46CC-BB71-12E7A9568DF5}" type="slidenum">
              <a:rPr lang="es-CO" smtClean="0"/>
              <a:t>‹Nº›</a:t>
            </a:fld>
            <a:endParaRPr lang="es-CO"/>
          </a:p>
        </p:txBody>
      </p:sp>
    </p:spTree>
    <p:extLst>
      <p:ext uri="{BB962C8B-B14F-4D97-AF65-F5344CB8AC3E}">
        <p14:creationId xmlns:p14="http://schemas.microsoft.com/office/powerpoint/2010/main" val="218426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B1F8665-BBE2-4BCD-BE99-626AD4458078}" type="datetimeFigureOut">
              <a:rPr lang="es-CO" smtClean="0"/>
              <a:t>05/02/2018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456D9BA-514F-46CC-BB71-12E7A9568DF5}" type="slidenum">
              <a:rPr lang="es-CO" smtClean="0"/>
              <a:t>‹Nº›</a:t>
            </a:fld>
            <a:endParaRPr lang="es-CO"/>
          </a:p>
        </p:txBody>
      </p:sp>
    </p:spTree>
    <p:extLst>
      <p:ext uri="{BB962C8B-B14F-4D97-AF65-F5344CB8AC3E}">
        <p14:creationId xmlns:p14="http://schemas.microsoft.com/office/powerpoint/2010/main" val="329972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B1F8665-BBE2-4BCD-BE99-626AD4458078}" type="datetimeFigureOut">
              <a:rPr lang="es-CO" smtClean="0"/>
              <a:t>05/02/2018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456D9BA-514F-46CC-BB71-12E7A9568DF5}" type="slidenum">
              <a:rPr lang="es-CO" smtClean="0"/>
              <a:t>‹Nº›</a:t>
            </a:fld>
            <a:endParaRPr lang="es-CO"/>
          </a:p>
        </p:txBody>
      </p:sp>
    </p:spTree>
    <p:extLst>
      <p:ext uri="{BB962C8B-B14F-4D97-AF65-F5344CB8AC3E}">
        <p14:creationId xmlns:p14="http://schemas.microsoft.com/office/powerpoint/2010/main" val="209928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F8665-BBE2-4BCD-BE99-626AD4458078}" type="datetimeFigureOut">
              <a:rPr lang="es-CO" smtClean="0"/>
              <a:t>05/02/2018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456D9BA-514F-46CC-BB71-12E7A9568DF5}" type="slidenum">
              <a:rPr lang="es-CO" smtClean="0"/>
              <a:t>‹Nº›</a:t>
            </a:fld>
            <a:endParaRPr lang="es-CO"/>
          </a:p>
        </p:txBody>
      </p:sp>
    </p:spTree>
    <p:extLst>
      <p:ext uri="{BB962C8B-B14F-4D97-AF65-F5344CB8AC3E}">
        <p14:creationId xmlns:p14="http://schemas.microsoft.com/office/powerpoint/2010/main" val="224122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1F8665-BBE2-4BCD-BE99-626AD4458078}" type="datetimeFigureOut">
              <a:rPr lang="es-CO" smtClean="0"/>
              <a:t>05/02/2018</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456D9BA-514F-46CC-BB71-12E7A9568DF5}"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512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1F8665-BBE2-4BCD-BE99-626AD4458078}" type="datetimeFigureOut">
              <a:rPr lang="es-CO" smtClean="0"/>
              <a:t>05/02/2018</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456D9BA-514F-46CC-BB71-12E7A9568DF5}"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541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B1F8665-BBE2-4BCD-BE99-626AD4458078}" type="datetimeFigureOut">
              <a:rPr lang="es-CO" smtClean="0"/>
              <a:t>05/02/2018</a:t>
            </a:fld>
            <a:endParaRPr lang="es-C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C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456D9BA-514F-46CC-BB71-12E7A9568DF5}" type="slidenum">
              <a:rPr lang="es-CO" smtClean="0"/>
              <a:t>‹Nº›</a:t>
            </a:fld>
            <a:endParaRPr lang="es-C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2388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javeriana.edu.co/sinfo/patentesColombia.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0382A-676B-4ADE-A603-00D92F5C0001}"/>
              </a:ext>
            </a:extLst>
          </p:cNvPr>
          <p:cNvSpPr>
            <a:spLocks noGrp="1"/>
          </p:cNvSpPr>
          <p:nvPr>
            <p:ph type="ctrTitle"/>
          </p:nvPr>
        </p:nvSpPr>
        <p:spPr/>
        <p:txBody>
          <a:bodyPr/>
          <a:lstStyle/>
          <a:p>
            <a:r>
              <a:rPr lang="es-CO" dirty="0"/>
              <a:t>Patentes</a:t>
            </a:r>
          </a:p>
        </p:txBody>
      </p:sp>
      <p:sp>
        <p:nvSpPr>
          <p:cNvPr id="3" name="Subtítulo 2">
            <a:extLst>
              <a:ext uri="{FF2B5EF4-FFF2-40B4-BE49-F238E27FC236}">
                <a16:creationId xmlns:a16="http://schemas.microsoft.com/office/drawing/2014/main" id="{7714C142-FAC0-4D77-9405-D23711E2A769}"/>
              </a:ext>
            </a:extLst>
          </p:cNvPr>
          <p:cNvSpPr>
            <a:spLocks noGrp="1"/>
          </p:cNvSpPr>
          <p:nvPr>
            <p:ph type="subTitle" idx="1"/>
          </p:nvPr>
        </p:nvSpPr>
        <p:spPr/>
        <p:txBody>
          <a:bodyPr>
            <a:normAutofit fontScale="70000" lnSpcReduction="20000"/>
          </a:bodyPr>
          <a:lstStyle/>
          <a:p>
            <a:pPr algn="l"/>
            <a:r>
              <a:rPr lang="es-CO" dirty="0"/>
              <a:t>Sebastian Acosta Alarcon</a:t>
            </a:r>
          </a:p>
          <a:p>
            <a:pPr algn="l"/>
            <a:r>
              <a:rPr lang="es-CO" dirty="0"/>
              <a:t>45131008</a:t>
            </a:r>
          </a:p>
          <a:p>
            <a:pPr algn="l"/>
            <a:r>
              <a:rPr lang="es-CO" dirty="0"/>
              <a:t>Ingeniería en Automatización</a:t>
            </a:r>
          </a:p>
          <a:p>
            <a:pPr algn="l"/>
            <a:r>
              <a:rPr lang="es-CO" dirty="0"/>
              <a:t>Modalidad de grado</a:t>
            </a:r>
          </a:p>
        </p:txBody>
      </p:sp>
    </p:spTree>
    <p:extLst>
      <p:ext uri="{BB962C8B-B14F-4D97-AF65-F5344CB8AC3E}">
        <p14:creationId xmlns:p14="http://schemas.microsoft.com/office/powerpoint/2010/main" val="388215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title="Side bar">
            <a:extLst>
              <a:ext uri="{FF2B5EF4-FFF2-40B4-BE49-F238E27FC236}">
                <a16:creationId xmlns:a16="http://schemas.microsoft.com/office/drawing/2014/main" id="{AA6EC888-B85F-410F-B430-06583E94BE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488911C-0EC7-40A9-9BCB-CA8A66E462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3023EA8-527A-4FA2-A71D-626F912756C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60C46CD6-ADBB-41BC-8969-7C707D4332ED}"/>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B6C38415-998B-45FB-A12C-BD0B184CB805}"/>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8" name="Rectangle 17">
            <a:extLst>
              <a:ext uri="{FF2B5EF4-FFF2-40B4-BE49-F238E27FC236}">
                <a16:creationId xmlns:a16="http://schemas.microsoft.com/office/drawing/2014/main" id="{C8D89F71-9459-4318-ACAE-874616C3ADA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3">
            <a:extLst>
              <a:ext uri="{FF2B5EF4-FFF2-40B4-BE49-F238E27FC236}">
                <a16:creationId xmlns:a16="http://schemas.microsoft.com/office/drawing/2014/main" id="{E953A281-CBAD-4F4F-99D0-4D12D0D13DD4}"/>
              </a:ext>
            </a:extLst>
          </p:cNvPr>
          <p:cNvPicPr>
            <a:picLocks noGrp="1" noChangeAspect="1"/>
          </p:cNvPicPr>
          <p:nvPr>
            <p:ph idx="1"/>
          </p:nvPr>
        </p:nvPicPr>
        <p:blipFill>
          <a:blip r:embed="rId2"/>
          <a:stretch>
            <a:fillRect/>
          </a:stretch>
        </p:blipFill>
        <p:spPr>
          <a:xfrm>
            <a:off x="1322194" y="1357969"/>
            <a:ext cx="9550581" cy="4106750"/>
          </a:xfrm>
          <a:prstGeom prst="rect">
            <a:avLst/>
          </a:prstGeom>
        </p:spPr>
      </p:pic>
    </p:spTree>
    <p:extLst>
      <p:ext uri="{BB962C8B-B14F-4D97-AF65-F5344CB8AC3E}">
        <p14:creationId xmlns:p14="http://schemas.microsoft.com/office/powerpoint/2010/main" val="410908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A230F-C68F-49C3-82FF-37C9E95A46B7}"/>
              </a:ext>
            </a:extLst>
          </p:cNvPr>
          <p:cNvSpPr>
            <a:spLocks noGrp="1"/>
          </p:cNvSpPr>
          <p:nvPr>
            <p:ph type="title"/>
          </p:nvPr>
        </p:nvSpPr>
        <p:spPr/>
        <p:txBody>
          <a:bodyPr/>
          <a:lstStyle/>
          <a:p>
            <a:r>
              <a:rPr lang="es-CO" b="1" dirty="0"/>
              <a:t>PATENTES POR ORGANIZACIONES INVENTORES DE ORIGEN COLOMBIANO</a:t>
            </a:r>
            <a:endParaRPr lang="es-CO" dirty="0"/>
          </a:p>
        </p:txBody>
      </p:sp>
      <p:sp>
        <p:nvSpPr>
          <p:cNvPr id="3" name="Marcador de contenido 2">
            <a:extLst>
              <a:ext uri="{FF2B5EF4-FFF2-40B4-BE49-F238E27FC236}">
                <a16:creationId xmlns:a16="http://schemas.microsoft.com/office/drawing/2014/main" id="{D05688A7-8B63-42DE-8559-784B9F944C69}"/>
              </a:ext>
            </a:extLst>
          </p:cNvPr>
          <p:cNvSpPr>
            <a:spLocks noGrp="1"/>
          </p:cNvSpPr>
          <p:nvPr>
            <p:ph idx="1"/>
          </p:nvPr>
        </p:nvSpPr>
        <p:spPr>
          <a:xfrm>
            <a:off x="1371600" y="2286000"/>
            <a:ext cx="9601200" cy="1494692"/>
          </a:xfrm>
        </p:spPr>
        <p:txBody>
          <a:bodyPr>
            <a:normAutofit lnSpcReduction="10000"/>
          </a:bodyPr>
          <a:lstStyle/>
          <a:p>
            <a:pPr marL="0" indent="0" algn="just">
              <a:buNone/>
            </a:pPr>
            <a:r>
              <a:rPr lang="es-CO" i="1" dirty="0"/>
              <a:t>Ante la cuestión de cómo podría Colombia hacer parte de la Socioeconomía del Conocimiento, es decir, ser capaz de competir globalmente, en red y con énfasis en productos y servicios intensivos en conocimiento, surge la necesidad de impulsar la solicitud de patentes y su posterior comercialización.</a:t>
            </a:r>
            <a:r>
              <a:rPr lang="es-CO" dirty="0"/>
              <a:t> (Sánchez, Medina and León, 2007)</a:t>
            </a:r>
          </a:p>
          <a:p>
            <a:pPr marL="0" indent="0" algn="just">
              <a:buNone/>
            </a:pPr>
            <a:endParaRPr lang="es-CO" dirty="0"/>
          </a:p>
        </p:txBody>
      </p:sp>
    </p:spTree>
    <p:extLst>
      <p:ext uri="{BB962C8B-B14F-4D97-AF65-F5344CB8AC3E}">
        <p14:creationId xmlns:p14="http://schemas.microsoft.com/office/powerpoint/2010/main" val="124146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8674E-3551-4CB2-9091-4EF716549066}"/>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191C90D5-85C2-49BF-A84F-BDEDD4BE37AD}"/>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452837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10C8F-7191-4E57-AE97-FA2DB1C07F5B}"/>
              </a:ext>
            </a:extLst>
          </p:cNvPr>
          <p:cNvSpPr>
            <a:spLocks noGrp="1"/>
          </p:cNvSpPr>
          <p:nvPr>
            <p:ph type="title"/>
          </p:nvPr>
        </p:nvSpPr>
        <p:spPr/>
        <p:txBody>
          <a:bodyPr/>
          <a:lstStyle/>
          <a:p>
            <a:r>
              <a:rPr lang="es-CO" dirty="0" err="1"/>
              <a:t>Bibliografia</a:t>
            </a:r>
            <a:endParaRPr lang="es-CO" dirty="0"/>
          </a:p>
        </p:txBody>
      </p:sp>
      <p:sp>
        <p:nvSpPr>
          <p:cNvPr id="3" name="Marcador de contenido 2">
            <a:extLst>
              <a:ext uri="{FF2B5EF4-FFF2-40B4-BE49-F238E27FC236}">
                <a16:creationId xmlns:a16="http://schemas.microsoft.com/office/drawing/2014/main" id="{2A7E65C1-D231-4E24-8D13-A3DF70759386}"/>
              </a:ext>
            </a:extLst>
          </p:cNvPr>
          <p:cNvSpPr>
            <a:spLocks noGrp="1"/>
          </p:cNvSpPr>
          <p:nvPr>
            <p:ph idx="1"/>
          </p:nvPr>
        </p:nvSpPr>
        <p:spPr/>
        <p:txBody>
          <a:bodyPr/>
          <a:lstStyle/>
          <a:p>
            <a:r>
              <a:rPr lang="es-CO" dirty="0">
                <a:hlinkClick r:id="rId2"/>
              </a:rPr>
              <a:t>http://www.javeriana.edu.co/sinfo/patentesColombia.htm</a:t>
            </a:r>
            <a:endParaRPr lang="es-CO" dirty="0"/>
          </a:p>
          <a:p>
            <a:r>
              <a:rPr lang="es-CO" dirty="0"/>
              <a:t>Sánchez, J., Medina, J. and León, A. (2007). PUBLICACIÓN INTERNACIONAL DE PATENTES POR ORGANIZACIONES INVENTORES DE ORIGEN COLOMBIANO. </a:t>
            </a:r>
            <a:r>
              <a:rPr lang="es-CO" i="1" dirty="0"/>
              <a:t>Scielo</a:t>
            </a:r>
            <a:r>
              <a:rPr lang="es-CO" dirty="0"/>
              <a:t>. [online] </a:t>
            </a:r>
            <a:r>
              <a:rPr lang="es-CO" dirty="0" err="1"/>
              <a:t>Available</a:t>
            </a:r>
            <a:r>
              <a:rPr lang="es-CO" dirty="0"/>
              <a:t> at: http://www.scielo.org.co/scieloOrg/php/articleXML.php?pid=S0121-47722007000200010&amp;lang=en [</a:t>
            </a:r>
            <a:r>
              <a:rPr lang="es-CO" dirty="0" err="1"/>
              <a:t>Accessed</a:t>
            </a:r>
            <a:r>
              <a:rPr lang="es-CO" dirty="0"/>
              <a:t> 4 Feb. 2018].</a:t>
            </a:r>
          </a:p>
          <a:p>
            <a:endParaRPr lang="es-CO" dirty="0"/>
          </a:p>
          <a:p>
            <a:endParaRPr lang="es-CO" dirty="0"/>
          </a:p>
        </p:txBody>
      </p:sp>
    </p:spTree>
    <p:extLst>
      <p:ext uri="{BB962C8B-B14F-4D97-AF65-F5344CB8AC3E}">
        <p14:creationId xmlns:p14="http://schemas.microsoft.com/office/powerpoint/2010/main" val="291834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FA41B-E197-4DE4-B20D-9CCA0244E02E}"/>
              </a:ext>
            </a:extLst>
          </p:cNvPr>
          <p:cNvSpPr>
            <a:spLocks noGrp="1"/>
          </p:cNvSpPr>
          <p:nvPr>
            <p:ph type="title"/>
          </p:nvPr>
        </p:nvSpPr>
        <p:spPr/>
        <p:txBody>
          <a:bodyPr/>
          <a:lstStyle/>
          <a:p>
            <a:r>
              <a:rPr lang="es-CO" dirty="0"/>
              <a:t>¿Qué son?</a:t>
            </a:r>
          </a:p>
        </p:txBody>
      </p:sp>
      <p:sp>
        <p:nvSpPr>
          <p:cNvPr id="3" name="Marcador de contenido 2">
            <a:extLst>
              <a:ext uri="{FF2B5EF4-FFF2-40B4-BE49-F238E27FC236}">
                <a16:creationId xmlns:a16="http://schemas.microsoft.com/office/drawing/2014/main" id="{A2FC8B2A-4974-4B45-A2C4-18BCF61D53B9}"/>
              </a:ext>
            </a:extLst>
          </p:cNvPr>
          <p:cNvSpPr>
            <a:spLocks noGrp="1"/>
          </p:cNvSpPr>
          <p:nvPr>
            <p:ph idx="1"/>
          </p:nvPr>
        </p:nvSpPr>
        <p:spPr>
          <a:xfrm>
            <a:off x="1371600" y="2286000"/>
            <a:ext cx="9601200" cy="659423"/>
          </a:xfrm>
        </p:spPr>
        <p:txBody>
          <a:bodyPr>
            <a:normAutofit lnSpcReduction="10000"/>
          </a:bodyPr>
          <a:lstStyle/>
          <a:p>
            <a:pPr algn="just"/>
            <a:r>
              <a:rPr lang="es-CO" dirty="0"/>
              <a:t>Las patentes son instrumentos de la política económica para fomentar la innovación y la difusión de la tecnología.¹ </a:t>
            </a:r>
          </a:p>
          <a:p>
            <a:pPr marL="0" indent="0">
              <a:buNone/>
            </a:pPr>
            <a:endParaRPr lang="es-CO" dirty="0"/>
          </a:p>
          <a:p>
            <a:pPr marL="0" indent="0">
              <a:buNone/>
            </a:pPr>
            <a:endParaRPr lang="es-CO" dirty="0"/>
          </a:p>
        </p:txBody>
      </p:sp>
      <p:sp>
        <p:nvSpPr>
          <p:cNvPr id="5" name="Título 1">
            <a:extLst>
              <a:ext uri="{FF2B5EF4-FFF2-40B4-BE49-F238E27FC236}">
                <a16:creationId xmlns:a16="http://schemas.microsoft.com/office/drawing/2014/main" id="{934EC697-7030-4113-A235-59AB06DDB488}"/>
              </a:ext>
            </a:extLst>
          </p:cNvPr>
          <p:cNvSpPr txBox="1">
            <a:spLocks/>
          </p:cNvSpPr>
          <p:nvPr/>
        </p:nvSpPr>
        <p:spPr>
          <a:xfrm>
            <a:off x="1371600" y="3168160"/>
            <a:ext cx="9601200" cy="94956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CO" dirty="0"/>
              <a:t>¿Patente de invención?</a:t>
            </a:r>
          </a:p>
        </p:txBody>
      </p:sp>
      <p:sp>
        <p:nvSpPr>
          <p:cNvPr id="6" name="Marcador de contenido 2">
            <a:extLst>
              <a:ext uri="{FF2B5EF4-FFF2-40B4-BE49-F238E27FC236}">
                <a16:creationId xmlns:a16="http://schemas.microsoft.com/office/drawing/2014/main" id="{00DF9636-CB96-407A-8091-486C7925953B}"/>
              </a:ext>
            </a:extLst>
          </p:cNvPr>
          <p:cNvSpPr txBox="1">
            <a:spLocks/>
          </p:cNvSpPr>
          <p:nvPr/>
        </p:nvSpPr>
        <p:spPr>
          <a:xfrm>
            <a:off x="1371600" y="4517780"/>
            <a:ext cx="9601200" cy="659423"/>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CO" dirty="0"/>
              <a:t>Es un derecho de exclusividad que concede el gobierno a quien ha realizado una invención que aporta una nueva solución a un problema técnico existente.²</a:t>
            </a:r>
          </a:p>
          <a:p>
            <a:pPr marL="0" indent="0">
              <a:buFont typeface="Franklin Gothic Book" panose="020B0503020102020204" pitchFamily="34" charset="0"/>
              <a:buNone/>
            </a:pPr>
            <a:endParaRPr lang="es-CO" dirty="0"/>
          </a:p>
          <a:p>
            <a:pPr marL="0" indent="0">
              <a:buFont typeface="Franklin Gothic Book" panose="020B0503020102020204" pitchFamily="34" charset="0"/>
              <a:buNone/>
            </a:pPr>
            <a:endParaRPr lang="es-CO" dirty="0"/>
          </a:p>
          <a:p>
            <a:pPr marL="0" indent="0">
              <a:buFont typeface="Franklin Gothic Book" panose="020B0503020102020204" pitchFamily="34" charset="0"/>
              <a:buNone/>
            </a:pPr>
            <a:endParaRPr lang="es-CO" dirty="0"/>
          </a:p>
        </p:txBody>
      </p:sp>
      <p:sp>
        <p:nvSpPr>
          <p:cNvPr id="7" name="Marcador de contenido 2">
            <a:extLst>
              <a:ext uri="{FF2B5EF4-FFF2-40B4-BE49-F238E27FC236}">
                <a16:creationId xmlns:a16="http://schemas.microsoft.com/office/drawing/2014/main" id="{49AEC654-9E57-4A6D-ABA5-8F20731D15DA}"/>
              </a:ext>
            </a:extLst>
          </p:cNvPr>
          <p:cNvSpPr txBox="1">
            <a:spLocks/>
          </p:cNvSpPr>
          <p:nvPr/>
        </p:nvSpPr>
        <p:spPr>
          <a:xfrm>
            <a:off x="1371600" y="6315808"/>
            <a:ext cx="9601200" cy="47185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spcBef>
                <a:spcPts val="0"/>
              </a:spcBef>
              <a:spcAft>
                <a:spcPts val="0"/>
              </a:spcAft>
              <a:buNone/>
            </a:pPr>
            <a:r>
              <a:rPr lang="es-CO" sz="1050" dirty="0"/>
              <a:t>¹ Sacado de Sistema de patentes para fomentar la innovación: lecciones de análisis económicos </a:t>
            </a:r>
          </a:p>
          <a:p>
            <a:pPr marL="0" indent="0">
              <a:spcBef>
                <a:spcPts val="0"/>
              </a:spcBef>
              <a:spcAft>
                <a:spcPts val="0"/>
              </a:spcAft>
              <a:buNone/>
            </a:pPr>
            <a:r>
              <a:rPr lang="es-CO" sz="1050" dirty="0"/>
              <a:t>² Sacado de Todo lo que usted debe saber acerca de patentes, revista Dinero</a:t>
            </a:r>
          </a:p>
          <a:p>
            <a:pPr marL="0" indent="0">
              <a:buFont typeface="Franklin Gothic Book" panose="020B0503020102020204" pitchFamily="34" charset="0"/>
              <a:buNone/>
            </a:pPr>
            <a:endParaRPr lang="es-CO" dirty="0"/>
          </a:p>
          <a:p>
            <a:pPr marL="0" indent="0">
              <a:buFont typeface="Franklin Gothic Book" panose="020B0503020102020204" pitchFamily="34" charset="0"/>
              <a:buNone/>
            </a:pPr>
            <a:endParaRPr lang="es-CO" dirty="0"/>
          </a:p>
          <a:p>
            <a:pPr marL="0" indent="0">
              <a:buFont typeface="Franklin Gothic Book" panose="020B0503020102020204" pitchFamily="34" charset="0"/>
              <a:buNone/>
            </a:pPr>
            <a:endParaRPr lang="es-CO" dirty="0"/>
          </a:p>
        </p:txBody>
      </p:sp>
    </p:spTree>
    <p:extLst>
      <p:ext uri="{BB962C8B-B14F-4D97-AF65-F5344CB8AC3E}">
        <p14:creationId xmlns:p14="http://schemas.microsoft.com/office/powerpoint/2010/main" val="301099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2CC63-D517-4F5B-8571-18AE516C5338}"/>
              </a:ext>
            </a:extLst>
          </p:cNvPr>
          <p:cNvSpPr>
            <a:spLocks noGrp="1"/>
          </p:cNvSpPr>
          <p:nvPr>
            <p:ph type="title"/>
          </p:nvPr>
        </p:nvSpPr>
        <p:spPr/>
        <p:txBody>
          <a:bodyPr/>
          <a:lstStyle/>
          <a:p>
            <a:r>
              <a:rPr lang="es-CO" dirty="0"/>
              <a:t>¿Como patentar en Colombia?</a:t>
            </a:r>
          </a:p>
        </p:txBody>
      </p:sp>
      <p:sp>
        <p:nvSpPr>
          <p:cNvPr id="3" name="Marcador de contenido 2">
            <a:extLst>
              <a:ext uri="{FF2B5EF4-FFF2-40B4-BE49-F238E27FC236}">
                <a16:creationId xmlns:a16="http://schemas.microsoft.com/office/drawing/2014/main" id="{4452C556-DD1C-4EF9-8FCC-90C41389E693}"/>
              </a:ext>
            </a:extLst>
          </p:cNvPr>
          <p:cNvSpPr>
            <a:spLocks noGrp="1"/>
          </p:cNvSpPr>
          <p:nvPr>
            <p:ph idx="1"/>
          </p:nvPr>
        </p:nvSpPr>
        <p:spPr/>
        <p:txBody>
          <a:bodyPr/>
          <a:lstStyle/>
          <a:p>
            <a:pPr algn="just"/>
            <a:r>
              <a:rPr lang="es-CO" dirty="0"/>
              <a:t>Entidad encargada: Superintendencia de Industria y Comercio en Santafé de Bogotá D.C.</a:t>
            </a:r>
          </a:p>
          <a:p>
            <a:pPr marL="0" indent="0" algn="just">
              <a:buNone/>
            </a:pPr>
            <a:endParaRPr lang="es-CO" dirty="0"/>
          </a:p>
          <a:p>
            <a:pPr algn="just"/>
            <a:r>
              <a:rPr lang="es-CO" dirty="0"/>
              <a:t>Solicitud: En esta entidad se pueden adquirir las carpetas para solicitud de Patentes de Invención, Modelos de Utilidad y/o Diseños Industriales. Esta entidad también se encarga de registrar marcas, sean nominativas (de nombre), de origen (por ciudad, región o país), mixtas (mezclando nominativos y de origen ), o enseñas comerciales ( nombres para los locales de bodega ).</a:t>
            </a:r>
          </a:p>
          <a:p>
            <a:pPr marL="0" indent="0" algn="just">
              <a:buNone/>
            </a:pPr>
            <a:r>
              <a:rPr lang="es-CO" dirty="0"/>
              <a:t>      La patente de invención se confiere por 20 años, contados a partir de la solicitud.</a:t>
            </a:r>
          </a:p>
          <a:p>
            <a:pPr marL="0" indent="0">
              <a:buNone/>
            </a:pPr>
            <a:endParaRPr lang="es-CO" dirty="0"/>
          </a:p>
        </p:txBody>
      </p:sp>
    </p:spTree>
    <p:extLst>
      <p:ext uri="{BB962C8B-B14F-4D97-AF65-F5344CB8AC3E}">
        <p14:creationId xmlns:p14="http://schemas.microsoft.com/office/powerpoint/2010/main" val="33940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F63613-5941-4184-9E89-70F4B9D96065}"/>
              </a:ext>
            </a:extLst>
          </p:cNvPr>
          <p:cNvSpPr>
            <a:spLocks noGrp="1"/>
          </p:cNvSpPr>
          <p:nvPr>
            <p:ph idx="1"/>
          </p:nvPr>
        </p:nvSpPr>
        <p:spPr>
          <a:xfrm>
            <a:off x="1371600" y="615462"/>
            <a:ext cx="9601200" cy="5251938"/>
          </a:xfrm>
        </p:spPr>
        <p:txBody>
          <a:bodyPr/>
          <a:lstStyle/>
          <a:p>
            <a:pPr algn="just"/>
            <a:r>
              <a:rPr lang="es-CO" dirty="0"/>
              <a:t>Publicación: Superados los trámites se debe realizar una publicación en "LA GACETA DE LA PROPIEDAD INDUSTRIAL". (es un medio de información oficial de la SIC mediante la cual se da a conocer las solicitudes presentadas y títulos otorgados con relación a una marca, patentes, modelos de utilidad y diseños industriales.)</a:t>
            </a:r>
          </a:p>
          <a:p>
            <a:pPr marL="0" indent="0" algn="just">
              <a:buNone/>
            </a:pPr>
            <a:endParaRPr lang="es-CO" dirty="0"/>
          </a:p>
          <a:p>
            <a:pPr algn="just"/>
            <a:r>
              <a:rPr lang="es-CO" dirty="0"/>
              <a:t>Verificación de Novedad Internacional: Se verifica si es novedad internacional, la tarea puede tomar hasta 2 años (tiempo de gracia para que la patente pueda ser presentada en diferentes países).</a:t>
            </a:r>
          </a:p>
          <a:p>
            <a:pPr marL="0" indent="0" algn="just">
              <a:buNone/>
            </a:pPr>
            <a:endParaRPr lang="es-CO" dirty="0"/>
          </a:p>
          <a:p>
            <a:pPr algn="just"/>
            <a:r>
              <a:rPr lang="es-CO" dirty="0"/>
              <a:t>Concepto de fondo: Si no hay observaciones después de la publicación, la Oficina Nacional de Patentes, de la Superintendencia, debe emitir el "Concepto de Fondo". Es aquí donde se concede o niega la patente.</a:t>
            </a:r>
          </a:p>
          <a:p>
            <a:pPr algn="just"/>
            <a:endParaRPr lang="es-CO" dirty="0"/>
          </a:p>
        </p:txBody>
      </p:sp>
    </p:spTree>
    <p:extLst>
      <p:ext uri="{BB962C8B-B14F-4D97-AF65-F5344CB8AC3E}">
        <p14:creationId xmlns:p14="http://schemas.microsoft.com/office/powerpoint/2010/main" val="290581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5403C-E442-4D75-8C29-EE9D091632F3}"/>
              </a:ext>
            </a:extLst>
          </p:cNvPr>
          <p:cNvSpPr>
            <a:spLocks noGrp="1"/>
          </p:cNvSpPr>
          <p:nvPr>
            <p:ph type="title"/>
          </p:nvPr>
        </p:nvSpPr>
        <p:spPr/>
        <p:txBody>
          <a:bodyPr/>
          <a:lstStyle/>
          <a:p>
            <a:r>
              <a:rPr lang="es-CO" b="1" dirty="0"/>
              <a:t>Requisitos Para Solicitar Patente de Invención o de Modelo de Utilidad</a:t>
            </a:r>
          </a:p>
        </p:txBody>
      </p:sp>
    </p:spTree>
    <p:extLst>
      <p:ext uri="{BB962C8B-B14F-4D97-AF65-F5344CB8AC3E}">
        <p14:creationId xmlns:p14="http://schemas.microsoft.com/office/powerpoint/2010/main" val="400836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84C7C43-2991-49A9-BA0B-452264638891}"/>
              </a:ext>
            </a:extLst>
          </p:cNvPr>
          <p:cNvSpPr>
            <a:spLocks noGrp="1"/>
          </p:cNvSpPr>
          <p:nvPr>
            <p:ph idx="1"/>
          </p:nvPr>
        </p:nvSpPr>
        <p:spPr>
          <a:xfrm>
            <a:off x="1371599" y="351692"/>
            <a:ext cx="10418885" cy="6040316"/>
          </a:xfrm>
        </p:spPr>
        <p:txBody>
          <a:bodyPr>
            <a:normAutofit fontScale="70000" lnSpcReduction="20000"/>
          </a:bodyPr>
          <a:lstStyle/>
          <a:p>
            <a:r>
              <a:rPr lang="es-CO" dirty="0"/>
              <a:t>Se debe adquirir la carpeta en cartulina (Forma P-10) la cual servirá de carátula para la solicitud</a:t>
            </a:r>
          </a:p>
          <a:p>
            <a:pPr marL="0" indent="0">
              <a:buNone/>
            </a:pPr>
            <a:r>
              <a:rPr lang="es-CO" b="1" dirty="0"/>
              <a:t> Las solicitudes presentadas a la Superintendencia de Industria y Comercio deben contener:</a:t>
            </a:r>
          </a:p>
          <a:p>
            <a:r>
              <a:rPr lang="es-CO" dirty="0"/>
              <a:t>La identificación del solicitante y del inventor</a:t>
            </a:r>
          </a:p>
          <a:p>
            <a:r>
              <a:rPr lang="es-CO" dirty="0"/>
              <a:t>Título o nombre de la invención que debe ser </a:t>
            </a:r>
            <a:r>
              <a:rPr lang="es-CO" i="1" dirty="0"/>
              <a:t>Descriptivo, Breve y Preciso, </a:t>
            </a:r>
            <a:r>
              <a:rPr lang="es-CO" dirty="0"/>
              <a:t>evitando la designación excesivamente general o abstracta, sin hacer referencia a la marca o el nombre comercial que se le quiera dar al producto o proceso.</a:t>
            </a:r>
          </a:p>
          <a:p>
            <a:r>
              <a:rPr lang="es-CO" dirty="0"/>
              <a:t>Un resumen con el objeto y finalidad de la invención.</a:t>
            </a:r>
          </a:p>
          <a:p>
            <a:r>
              <a:rPr lang="es-CO" dirty="0"/>
              <a:t>La descripción clara y completa de la invención en forma tal que una persona versada en la materia pueda ejecutarla; si es necesario, debe ayudarse de dibujos realizados técnicamente.</a:t>
            </a:r>
          </a:p>
          <a:p>
            <a:r>
              <a:rPr lang="es-CO" dirty="0"/>
              <a:t>Una o más reivindicaciones que precisen la materia para la cual se necesita la protección mediante la patente.</a:t>
            </a:r>
          </a:p>
          <a:p>
            <a:r>
              <a:rPr lang="es-CO" dirty="0"/>
              <a:t>Para la interpretación de la invención: Los dibujos, los planos o las figuras que sean necesarias, en hojas tamaño oficio, realizados en tinta negra indeleble por una sola cara del papel, en lo posible sin marcos ni letreros (sólo los que sirvan para designar la figura)</a:t>
            </a:r>
          </a:p>
          <a:p>
            <a:r>
              <a:rPr lang="es-CO" dirty="0"/>
              <a:t>Cuando hay una solicitud extranjera previa: la copia de la primera solicitud de patente, en el caso de que se solicite prioridad, señalándola expresamente: si no se reclama la prioridad, no es exigible la copia.</a:t>
            </a:r>
          </a:p>
          <a:p>
            <a:r>
              <a:rPr lang="es-CO" dirty="0"/>
              <a:t>La tarjeta para el archivo temático y una tarjeta para el archivo de propietarios, debidamente diligenciadas, de acuerdo con el formato de la Superintendencia de Industria y Comercio.</a:t>
            </a:r>
          </a:p>
          <a:p>
            <a:r>
              <a:rPr lang="es-CO" dirty="0"/>
              <a:t>Para efectos de publicación : un resumen que contenga la identificación del inventor, el título de la invención, lo más relevante de la descripción o </a:t>
            </a:r>
            <a:r>
              <a:rPr lang="es-CO" dirty="0" err="1"/>
              <a:t>reinvindicación</a:t>
            </a:r>
            <a:r>
              <a:rPr lang="es-CO" dirty="0"/>
              <a:t>, el arte final del dibujo o figura más característica, o fórmula química más característica en tamaño de 12 x 12 cm por duplicado si fuere el caso y los datos bibliográficos pertinentes.</a:t>
            </a:r>
          </a:p>
          <a:p>
            <a:r>
              <a:rPr lang="es-CO" dirty="0"/>
              <a:t>Los poderes que fueren necesarios</a:t>
            </a:r>
          </a:p>
          <a:p>
            <a:r>
              <a:rPr lang="es-CO" dirty="0"/>
              <a:t>Comprobante de pago para Patente de Invención o para Patente de Modelo de Utilidad.</a:t>
            </a:r>
          </a:p>
          <a:p>
            <a:r>
              <a:rPr lang="es-CO" dirty="0"/>
              <a:t>El texto (por duplicado de la descripción) y las </a:t>
            </a:r>
            <a:r>
              <a:rPr lang="es-CO" dirty="0" err="1"/>
              <a:t>reinvindicaciones</a:t>
            </a:r>
            <a:r>
              <a:rPr lang="es-CO" dirty="0"/>
              <a:t> debe ser presentado en hojas blancas tamaño oficio, escritas en tinta negra e indeleble, por una sola cara del papel. El original quedará en la oficina y la copia será para el solicitante. </a:t>
            </a:r>
          </a:p>
        </p:txBody>
      </p:sp>
    </p:spTree>
    <p:extLst>
      <p:ext uri="{BB962C8B-B14F-4D97-AF65-F5344CB8AC3E}">
        <p14:creationId xmlns:p14="http://schemas.microsoft.com/office/powerpoint/2010/main" val="248635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C8579-454C-4165-A969-0F5F739A16CE}"/>
              </a:ext>
            </a:extLst>
          </p:cNvPr>
          <p:cNvSpPr>
            <a:spLocks noGrp="1"/>
          </p:cNvSpPr>
          <p:nvPr>
            <p:ph type="title"/>
          </p:nvPr>
        </p:nvSpPr>
        <p:spPr/>
        <p:txBody>
          <a:bodyPr>
            <a:normAutofit fontScale="90000"/>
          </a:bodyPr>
          <a:lstStyle/>
          <a:p>
            <a:r>
              <a:rPr lang="es-CO" b="1" dirty="0"/>
              <a:t>Requisitos Para Solicitar Un Registro de Diseño Industrial</a:t>
            </a:r>
            <a:br>
              <a:rPr lang="es-CO" b="1" dirty="0"/>
            </a:br>
            <a:endParaRPr lang="es-CO" dirty="0"/>
          </a:p>
        </p:txBody>
      </p:sp>
      <p:sp>
        <p:nvSpPr>
          <p:cNvPr id="3" name="Marcador de contenido 2">
            <a:extLst>
              <a:ext uri="{FF2B5EF4-FFF2-40B4-BE49-F238E27FC236}">
                <a16:creationId xmlns:a16="http://schemas.microsoft.com/office/drawing/2014/main" id="{34166F6C-D2BE-4472-BD7E-CDE136B7C64C}"/>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68439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444865-1C89-4017-9906-50C3943CEDC1}"/>
              </a:ext>
            </a:extLst>
          </p:cNvPr>
          <p:cNvSpPr>
            <a:spLocks noGrp="1"/>
          </p:cNvSpPr>
          <p:nvPr>
            <p:ph idx="1"/>
          </p:nvPr>
        </p:nvSpPr>
        <p:spPr>
          <a:xfrm>
            <a:off x="1371600" y="246185"/>
            <a:ext cx="9777046" cy="5987561"/>
          </a:xfrm>
        </p:spPr>
        <p:txBody>
          <a:bodyPr>
            <a:normAutofit fontScale="77500" lnSpcReduction="20000"/>
          </a:bodyPr>
          <a:lstStyle/>
          <a:p>
            <a:pPr algn="just"/>
            <a:r>
              <a:rPr lang="es-CO" dirty="0"/>
              <a:t>Se debe adquirir la carpeta en cartulina para diseño industrial (Forma P-101) la cual servirá de carátula para la solicitud</a:t>
            </a:r>
          </a:p>
          <a:p>
            <a:pPr marL="0" indent="0" algn="just">
              <a:buNone/>
            </a:pPr>
            <a:r>
              <a:rPr lang="es-CO" b="1" dirty="0"/>
              <a:t>   Las solicitudes presentadas a la Superintendencia de Industria y Comercio deben contener:</a:t>
            </a:r>
          </a:p>
          <a:p>
            <a:pPr algn="just"/>
            <a:r>
              <a:rPr lang="es-CO" dirty="0"/>
              <a:t>La identificación, domicilio y dirección del peticionario y su apoderado, y la indicación del nombre del diseñador.</a:t>
            </a:r>
          </a:p>
          <a:p>
            <a:pPr algn="just"/>
            <a:r>
              <a:rPr lang="es-CO" dirty="0"/>
              <a:t>El título o nombre del diseño debe ser: </a:t>
            </a:r>
            <a:r>
              <a:rPr lang="es-CO" i="1" dirty="0"/>
              <a:t>Descriptivo, Breve y Preciso, </a:t>
            </a:r>
            <a:r>
              <a:rPr lang="es-CO" dirty="0"/>
              <a:t>evitando la designación excesivamente general o abstracta, sin hacer referencia a la marca o el nombre comercial que se le quiera dar al producto.</a:t>
            </a:r>
          </a:p>
          <a:p>
            <a:pPr algn="just"/>
            <a:r>
              <a:rPr lang="es-CO" dirty="0"/>
              <a:t>Los poderes que fueren necesarios</a:t>
            </a:r>
          </a:p>
          <a:p>
            <a:pPr algn="just"/>
            <a:r>
              <a:rPr lang="es-CO" dirty="0"/>
              <a:t>Cuando hay una solicitud extranjera previa: la copia de la primera solicitud del diseño, en el caso de que se solicite prioridad, señalándola expresamente: si no se reclama la prioridad, no es exigible la copia.</a:t>
            </a:r>
          </a:p>
          <a:p>
            <a:pPr algn="just"/>
            <a:r>
              <a:rPr lang="es-CO" dirty="0"/>
              <a:t>La tarjeta para el archivo temático y una tarjeta para el archivo de propietarios, debidamente diligenciadas, de acuerdo con el formato de la Superintendencia de Industria y Comercio.</a:t>
            </a:r>
          </a:p>
          <a:p>
            <a:pPr algn="just"/>
            <a:r>
              <a:rPr lang="es-CO" dirty="0"/>
              <a:t>Para efectos de publicación : un resumen que contenga la identificación del diseñador, el título del diseño, lo más relevante de la descripción , el arte final del dibujo o figura más característica, en tamaño de 12 x 12 cm por duplicado si fuere el caso y los datos bibliográficos pertinentes.</a:t>
            </a:r>
          </a:p>
          <a:p>
            <a:pPr algn="just"/>
            <a:r>
              <a:rPr lang="es-CO" dirty="0"/>
              <a:t>Los dibujos, los planos o figuras correspondientes a las seis vistas ortogonales y la perspectiva general , si el diseño es tridimensional, o los dibujos, gráficas o planos que sean necesarios cuando se trate de un diseño bidimensional.</a:t>
            </a:r>
          </a:p>
          <a:p>
            <a:pPr algn="just"/>
            <a:r>
              <a:rPr lang="es-CO" dirty="0"/>
              <a:t>El arte final de la </a:t>
            </a:r>
            <a:r>
              <a:rPr lang="es-CO" dirty="0" err="1"/>
              <a:t>figutra</a:t>
            </a:r>
            <a:r>
              <a:rPr lang="es-CO" dirty="0"/>
              <a:t> característica, por duplicado, en tamaño 12 x 12 cm, sobre papel fotográfico o similar apto para ser multiplicado.</a:t>
            </a:r>
          </a:p>
          <a:p>
            <a:pPr algn="just"/>
            <a:r>
              <a:rPr lang="es-CO" dirty="0"/>
              <a:t>Comprobante de pago expedido en la Superintendencia de Industria y </a:t>
            </a:r>
            <a:r>
              <a:rPr lang="es-CO" dirty="0" err="1"/>
              <a:t>Comercio.Tarifa</a:t>
            </a:r>
            <a:r>
              <a:rPr lang="es-CO" dirty="0"/>
              <a:t> única. </a:t>
            </a:r>
          </a:p>
          <a:p>
            <a:endParaRPr lang="es-CO" dirty="0"/>
          </a:p>
        </p:txBody>
      </p:sp>
    </p:spTree>
    <p:extLst>
      <p:ext uri="{BB962C8B-B14F-4D97-AF65-F5344CB8AC3E}">
        <p14:creationId xmlns:p14="http://schemas.microsoft.com/office/powerpoint/2010/main" val="31897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BEF01-610E-45ED-92B4-0B87C9813736}"/>
              </a:ext>
            </a:extLst>
          </p:cNvPr>
          <p:cNvSpPr>
            <a:spLocks noGrp="1"/>
          </p:cNvSpPr>
          <p:nvPr>
            <p:ph type="title"/>
          </p:nvPr>
        </p:nvSpPr>
        <p:spPr/>
        <p:txBody>
          <a:bodyPr/>
          <a:lstStyle/>
          <a:p>
            <a:r>
              <a:rPr lang="es-CO" dirty="0"/>
              <a:t>Clases de patentes en Colombia</a:t>
            </a:r>
          </a:p>
        </p:txBody>
      </p:sp>
      <p:sp>
        <p:nvSpPr>
          <p:cNvPr id="3" name="Marcador de contenido 2">
            <a:extLst>
              <a:ext uri="{FF2B5EF4-FFF2-40B4-BE49-F238E27FC236}">
                <a16:creationId xmlns:a16="http://schemas.microsoft.com/office/drawing/2014/main" id="{2493576C-66F8-49BE-B2A2-14AB5CB17C42}"/>
              </a:ext>
            </a:extLst>
          </p:cNvPr>
          <p:cNvSpPr>
            <a:spLocks noGrp="1"/>
          </p:cNvSpPr>
          <p:nvPr>
            <p:ph idx="1"/>
          </p:nvPr>
        </p:nvSpPr>
        <p:spPr/>
        <p:txBody>
          <a:bodyPr/>
          <a:lstStyle/>
          <a:p>
            <a:pPr algn="just"/>
            <a:r>
              <a:rPr lang="es-CO" dirty="0"/>
              <a:t>Patentes originales son aquellas independientes de cualquier patente extranjera</a:t>
            </a:r>
          </a:p>
          <a:p>
            <a:pPr algn="just"/>
            <a:r>
              <a:rPr lang="es-CO" dirty="0"/>
              <a:t>Patente extranjera es la solicitada por primera vez en un País distinto de los del Acuerdo de Cartagena.</a:t>
            </a:r>
          </a:p>
          <a:p>
            <a:pPr algn="just"/>
            <a:r>
              <a:rPr lang="es-CO" dirty="0"/>
              <a:t>Patentes de prioridad del Acuerdo de Cartagena son las que se conceden con la prioridad de una solicitud anterior en país miembro del Acuerdo de Cartagena, o en otro que conceda reciprocidad. </a:t>
            </a:r>
          </a:p>
          <a:p>
            <a:endParaRPr lang="es-CO" dirty="0"/>
          </a:p>
        </p:txBody>
      </p:sp>
    </p:spTree>
    <p:extLst>
      <p:ext uri="{BB962C8B-B14F-4D97-AF65-F5344CB8AC3E}">
        <p14:creationId xmlns:p14="http://schemas.microsoft.com/office/powerpoint/2010/main" val="29604917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380</TotalTime>
  <Words>649</Words>
  <Application>Microsoft Office PowerPoint</Application>
  <PresentationFormat>Panorámica</PresentationFormat>
  <Paragraphs>59</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Calibri</vt:lpstr>
      <vt:lpstr>Franklin Gothic Book</vt:lpstr>
      <vt:lpstr>Crop</vt:lpstr>
      <vt:lpstr>Patentes</vt:lpstr>
      <vt:lpstr>¿Qué son?</vt:lpstr>
      <vt:lpstr>¿Como patentar en Colombia?</vt:lpstr>
      <vt:lpstr>Presentación de PowerPoint</vt:lpstr>
      <vt:lpstr>Requisitos Para Solicitar Patente de Invención o de Modelo de Utilidad</vt:lpstr>
      <vt:lpstr>Presentación de PowerPoint</vt:lpstr>
      <vt:lpstr>Requisitos Para Solicitar Un Registro de Diseño Industrial </vt:lpstr>
      <vt:lpstr>Presentación de PowerPoint</vt:lpstr>
      <vt:lpstr>Clases de patentes en Colombia</vt:lpstr>
      <vt:lpstr>Presentación de PowerPoint</vt:lpstr>
      <vt:lpstr>PATENTES POR ORGANIZACIONES INVENTORES DE ORIGEN COLOMBIANO</vt:lpstr>
      <vt:lpstr>Presentación de PowerPoint</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Patentes</dc:title>
  <dc:creator>Sebastian Acosta</dc:creator>
  <cp:lastModifiedBy>Sebastian Acosta</cp:lastModifiedBy>
  <cp:revision>8</cp:revision>
  <dcterms:created xsi:type="dcterms:W3CDTF">2018-02-05T21:58:17Z</dcterms:created>
  <dcterms:modified xsi:type="dcterms:W3CDTF">2018-02-06T04:18:39Z</dcterms:modified>
</cp:coreProperties>
</file>