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1"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9042-CBDA-424A-3099-1FEB0EF93D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DEDBD2E-14FB-BF3E-E9B8-0E0D959C7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20D18EF-F9B6-4510-421C-49112EFACA6F}"/>
              </a:ext>
            </a:extLst>
          </p:cNvPr>
          <p:cNvSpPr>
            <a:spLocks noGrp="1"/>
          </p:cNvSpPr>
          <p:nvPr>
            <p:ph type="dt" sz="half" idx="10"/>
          </p:nvPr>
        </p:nvSpPr>
        <p:spPr/>
        <p:txBody>
          <a:bodyPr/>
          <a:lstStyle/>
          <a:p>
            <a:fld id="{FE1EDAE9-9E49-4A7F-BF9D-E6EDF23CE57F}" type="datetimeFigureOut">
              <a:rPr lang="en-CA" smtClean="0"/>
              <a:t>2023-07-25</a:t>
            </a:fld>
            <a:endParaRPr lang="en-CA"/>
          </a:p>
        </p:txBody>
      </p:sp>
      <p:sp>
        <p:nvSpPr>
          <p:cNvPr id="5" name="Footer Placeholder 4">
            <a:extLst>
              <a:ext uri="{FF2B5EF4-FFF2-40B4-BE49-F238E27FC236}">
                <a16:creationId xmlns:a16="http://schemas.microsoft.com/office/drawing/2014/main" id="{05EBD83B-CCB8-C2FC-1962-2C35D557FB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860C1CC-545D-05A9-2F57-B0E4A38F5E8A}"/>
              </a:ext>
            </a:extLst>
          </p:cNvPr>
          <p:cNvSpPr>
            <a:spLocks noGrp="1"/>
          </p:cNvSpPr>
          <p:nvPr>
            <p:ph type="sldNum" sz="quarter" idx="12"/>
          </p:nvPr>
        </p:nvSpPr>
        <p:spPr/>
        <p:txBody>
          <a:bodyPr/>
          <a:lstStyle/>
          <a:p>
            <a:fld id="{8DE046BF-A445-4AD9-8C06-805B3382EBC1}" type="slidenum">
              <a:rPr lang="en-CA" smtClean="0"/>
              <a:t>‹#›</a:t>
            </a:fld>
            <a:endParaRPr lang="en-CA"/>
          </a:p>
        </p:txBody>
      </p:sp>
    </p:spTree>
    <p:extLst>
      <p:ext uri="{BB962C8B-B14F-4D97-AF65-F5344CB8AC3E}">
        <p14:creationId xmlns:p14="http://schemas.microsoft.com/office/powerpoint/2010/main" val="263886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8B41-C8A8-A32D-3345-242070F90F0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E582093-EFCD-AD87-5C01-73B42E8C3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A4CDE5-1777-313F-5E2A-16E31D2A6D80}"/>
              </a:ext>
            </a:extLst>
          </p:cNvPr>
          <p:cNvSpPr>
            <a:spLocks noGrp="1"/>
          </p:cNvSpPr>
          <p:nvPr>
            <p:ph type="dt" sz="half" idx="10"/>
          </p:nvPr>
        </p:nvSpPr>
        <p:spPr/>
        <p:txBody>
          <a:bodyPr/>
          <a:lstStyle/>
          <a:p>
            <a:fld id="{FE1EDAE9-9E49-4A7F-BF9D-E6EDF23CE57F}" type="datetimeFigureOut">
              <a:rPr lang="en-CA" smtClean="0"/>
              <a:t>2023-07-25</a:t>
            </a:fld>
            <a:endParaRPr lang="en-CA"/>
          </a:p>
        </p:txBody>
      </p:sp>
      <p:sp>
        <p:nvSpPr>
          <p:cNvPr id="5" name="Footer Placeholder 4">
            <a:extLst>
              <a:ext uri="{FF2B5EF4-FFF2-40B4-BE49-F238E27FC236}">
                <a16:creationId xmlns:a16="http://schemas.microsoft.com/office/drawing/2014/main" id="{8AEA9949-4F6C-3CCA-1C6D-CF5194DCE5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6739CB-431D-E624-3F64-3DF16E6A935A}"/>
              </a:ext>
            </a:extLst>
          </p:cNvPr>
          <p:cNvSpPr>
            <a:spLocks noGrp="1"/>
          </p:cNvSpPr>
          <p:nvPr>
            <p:ph type="sldNum" sz="quarter" idx="12"/>
          </p:nvPr>
        </p:nvSpPr>
        <p:spPr/>
        <p:txBody>
          <a:bodyPr/>
          <a:lstStyle/>
          <a:p>
            <a:fld id="{8DE046BF-A445-4AD9-8C06-805B3382EBC1}" type="slidenum">
              <a:rPr lang="en-CA" smtClean="0"/>
              <a:t>‹#›</a:t>
            </a:fld>
            <a:endParaRPr lang="en-CA"/>
          </a:p>
        </p:txBody>
      </p:sp>
    </p:spTree>
    <p:extLst>
      <p:ext uri="{BB962C8B-B14F-4D97-AF65-F5344CB8AC3E}">
        <p14:creationId xmlns:p14="http://schemas.microsoft.com/office/powerpoint/2010/main" val="333642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1E826-BE0F-1706-C19C-55126EBB81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7B1F1B2-878B-8BF4-BCAA-9E782A9780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807D967-89FD-CF55-2A39-59A53CF3FE6D}"/>
              </a:ext>
            </a:extLst>
          </p:cNvPr>
          <p:cNvSpPr>
            <a:spLocks noGrp="1"/>
          </p:cNvSpPr>
          <p:nvPr>
            <p:ph type="dt" sz="half" idx="10"/>
          </p:nvPr>
        </p:nvSpPr>
        <p:spPr/>
        <p:txBody>
          <a:bodyPr/>
          <a:lstStyle/>
          <a:p>
            <a:fld id="{FE1EDAE9-9E49-4A7F-BF9D-E6EDF23CE57F}" type="datetimeFigureOut">
              <a:rPr lang="en-CA" smtClean="0"/>
              <a:t>2023-07-25</a:t>
            </a:fld>
            <a:endParaRPr lang="en-CA"/>
          </a:p>
        </p:txBody>
      </p:sp>
      <p:sp>
        <p:nvSpPr>
          <p:cNvPr id="5" name="Footer Placeholder 4">
            <a:extLst>
              <a:ext uri="{FF2B5EF4-FFF2-40B4-BE49-F238E27FC236}">
                <a16:creationId xmlns:a16="http://schemas.microsoft.com/office/drawing/2014/main" id="{00E2E98F-C23E-E02B-390F-EFD3DBFFE1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AA2544C-A73B-AF0D-8CC1-5C172638584F}"/>
              </a:ext>
            </a:extLst>
          </p:cNvPr>
          <p:cNvSpPr>
            <a:spLocks noGrp="1"/>
          </p:cNvSpPr>
          <p:nvPr>
            <p:ph type="sldNum" sz="quarter" idx="12"/>
          </p:nvPr>
        </p:nvSpPr>
        <p:spPr/>
        <p:txBody>
          <a:bodyPr/>
          <a:lstStyle/>
          <a:p>
            <a:fld id="{8DE046BF-A445-4AD9-8C06-805B3382EBC1}" type="slidenum">
              <a:rPr lang="en-CA" smtClean="0"/>
              <a:t>‹#›</a:t>
            </a:fld>
            <a:endParaRPr lang="en-CA"/>
          </a:p>
        </p:txBody>
      </p:sp>
    </p:spTree>
    <p:extLst>
      <p:ext uri="{BB962C8B-B14F-4D97-AF65-F5344CB8AC3E}">
        <p14:creationId xmlns:p14="http://schemas.microsoft.com/office/powerpoint/2010/main" val="298727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6639-3F9F-DFE0-A809-469ECFEA504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B45F07E-5B90-3F72-A603-351F264A27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307657-6725-B579-5E23-013ABB185901}"/>
              </a:ext>
            </a:extLst>
          </p:cNvPr>
          <p:cNvSpPr>
            <a:spLocks noGrp="1"/>
          </p:cNvSpPr>
          <p:nvPr>
            <p:ph type="dt" sz="half" idx="10"/>
          </p:nvPr>
        </p:nvSpPr>
        <p:spPr/>
        <p:txBody>
          <a:bodyPr/>
          <a:lstStyle/>
          <a:p>
            <a:fld id="{FE1EDAE9-9E49-4A7F-BF9D-E6EDF23CE57F}" type="datetimeFigureOut">
              <a:rPr lang="en-CA" smtClean="0"/>
              <a:t>2023-07-25</a:t>
            </a:fld>
            <a:endParaRPr lang="en-CA"/>
          </a:p>
        </p:txBody>
      </p:sp>
      <p:sp>
        <p:nvSpPr>
          <p:cNvPr id="5" name="Footer Placeholder 4">
            <a:extLst>
              <a:ext uri="{FF2B5EF4-FFF2-40B4-BE49-F238E27FC236}">
                <a16:creationId xmlns:a16="http://schemas.microsoft.com/office/drawing/2014/main" id="{8E843E7A-8F47-6924-73A4-065D62666C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0A8B97-AE97-2B20-536A-26F53AA5D772}"/>
              </a:ext>
            </a:extLst>
          </p:cNvPr>
          <p:cNvSpPr>
            <a:spLocks noGrp="1"/>
          </p:cNvSpPr>
          <p:nvPr>
            <p:ph type="sldNum" sz="quarter" idx="12"/>
          </p:nvPr>
        </p:nvSpPr>
        <p:spPr/>
        <p:txBody>
          <a:bodyPr/>
          <a:lstStyle/>
          <a:p>
            <a:fld id="{8DE046BF-A445-4AD9-8C06-805B3382EBC1}" type="slidenum">
              <a:rPr lang="en-CA" smtClean="0"/>
              <a:t>‹#›</a:t>
            </a:fld>
            <a:endParaRPr lang="en-CA"/>
          </a:p>
        </p:txBody>
      </p:sp>
    </p:spTree>
    <p:extLst>
      <p:ext uri="{BB962C8B-B14F-4D97-AF65-F5344CB8AC3E}">
        <p14:creationId xmlns:p14="http://schemas.microsoft.com/office/powerpoint/2010/main" val="401858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EB7-5160-3530-5A6B-063D390CF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12E1560-50D4-9531-FB87-35376AFAA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9A91AE-CF7A-BB03-77D5-3DF226C2911F}"/>
              </a:ext>
            </a:extLst>
          </p:cNvPr>
          <p:cNvSpPr>
            <a:spLocks noGrp="1"/>
          </p:cNvSpPr>
          <p:nvPr>
            <p:ph type="dt" sz="half" idx="10"/>
          </p:nvPr>
        </p:nvSpPr>
        <p:spPr/>
        <p:txBody>
          <a:bodyPr/>
          <a:lstStyle/>
          <a:p>
            <a:fld id="{FE1EDAE9-9E49-4A7F-BF9D-E6EDF23CE57F}" type="datetimeFigureOut">
              <a:rPr lang="en-CA" smtClean="0"/>
              <a:t>2023-07-25</a:t>
            </a:fld>
            <a:endParaRPr lang="en-CA"/>
          </a:p>
        </p:txBody>
      </p:sp>
      <p:sp>
        <p:nvSpPr>
          <p:cNvPr id="5" name="Footer Placeholder 4">
            <a:extLst>
              <a:ext uri="{FF2B5EF4-FFF2-40B4-BE49-F238E27FC236}">
                <a16:creationId xmlns:a16="http://schemas.microsoft.com/office/drawing/2014/main" id="{87DCB227-FA79-9A56-8152-89B2B2DF55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04AA60-769E-3FBB-2090-FE4CCB5D864F}"/>
              </a:ext>
            </a:extLst>
          </p:cNvPr>
          <p:cNvSpPr>
            <a:spLocks noGrp="1"/>
          </p:cNvSpPr>
          <p:nvPr>
            <p:ph type="sldNum" sz="quarter" idx="12"/>
          </p:nvPr>
        </p:nvSpPr>
        <p:spPr/>
        <p:txBody>
          <a:bodyPr/>
          <a:lstStyle/>
          <a:p>
            <a:fld id="{8DE046BF-A445-4AD9-8C06-805B3382EBC1}" type="slidenum">
              <a:rPr lang="en-CA" smtClean="0"/>
              <a:t>‹#›</a:t>
            </a:fld>
            <a:endParaRPr lang="en-CA"/>
          </a:p>
        </p:txBody>
      </p:sp>
    </p:spTree>
    <p:extLst>
      <p:ext uri="{BB962C8B-B14F-4D97-AF65-F5344CB8AC3E}">
        <p14:creationId xmlns:p14="http://schemas.microsoft.com/office/powerpoint/2010/main" val="93812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3525-ADB3-F397-0879-4C67D00DD56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D537267-9369-5A0A-3296-317A411469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CDB9B2F-3CC4-40CF-9CE8-86D350659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63B4ED4-637A-4CC6-C4DD-E3DF814D423F}"/>
              </a:ext>
            </a:extLst>
          </p:cNvPr>
          <p:cNvSpPr>
            <a:spLocks noGrp="1"/>
          </p:cNvSpPr>
          <p:nvPr>
            <p:ph type="dt" sz="half" idx="10"/>
          </p:nvPr>
        </p:nvSpPr>
        <p:spPr/>
        <p:txBody>
          <a:bodyPr/>
          <a:lstStyle/>
          <a:p>
            <a:fld id="{FE1EDAE9-9E49-4A7F-BF9D-E6EDF23CE57F}" type="datetimeFigureOut">
              <a:rPr lang="en-CA" smtClean="0"/>
              <a:t>2023-07-25</a:t>
            </a:fld>
            <a:endParaRPr lang="en-CA"/>
          </a:p>
        </p:txBody>
      </p:sp>
      <p:sp>
        <p:nvSpPr>
          <p:cNvPr id="6" name="Footer Placeholder 5">
            <a:extLst>
              <a:ext uri="{FF2B5EF4-FFF2-40B4-BE49-F238E27FC236}">
                <a16:creationId xmlns:a16="http://schemas.microsoft.com/office/drawing/2014/main" id="{81A5D1F1-9469-4D58-8403-4C8A7324F86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F8EFE26-3281-C719-C44E-217C686E974A}"/>
              </a:ext>
            </a:extLst>
          </p:cNvPr>
          <p:cNvSpPr>
            <a:spLocks noGrp="1"/>
          </p:cNvSpPr>
          <p:nvPr>
            <p:ph type="sldNum" sz="quarter" idx="12"/>
          </p:nvPr>
        </p:nvSpPr>
        <p:spPr/>
        <p:txBody>
          <a:bodyPr/>
          <a:lstStyle/>
          <a:p>
            <a:fld id="{8DE046BF-A445-4AD9-8C06-805B3382EBC1}" type="slidenum">
              <a:rPr lang="en-CA" smtClean="0"/>
              <a:t>‹#›</a:t>
            </a:fld>
            <a:endParaRPr lang="en-CA"/>
          </a:p>
        </p:txBody>
      </p:sp>
    </p:spTree>
    <p:extLst>
      <p:ext uri="{BB962C8B-B14F-4D97-AF65-F5344CB8AC3E}">
        <p14:creationId xmlns:p14="http://schemas.microsoft.com/office/powerpoint/2010/main" val="1142934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1412-D1F6-FF1C-0369-F92BC60960E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7024930-2C1F-CE06-8DA3-82F5EC431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F8D0E0-0CB4-CCC6-CA02-16FC9A26D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19D3511-BC29-200A-9F14-88B0E830D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D0C8F1-A4CB-ECD1-23A3-FF7B0D60A3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9957B6B-ECF3-68BC-B844-EB59C387CB31}"/>
              </a:ext>
            </a:extLst>
          </p:cNvPr>
          <p:cNvSpPr>
            <a:spLocks noGrp="1"/>
          </p:cNvSpPr>
          <p:nvPr>
            <p:ph type="dt" sz="half" idx="10"/>
          </p:nvPr>
        </p:nvSpPr>
        <p:spPr/>
        <p:txBody>
          <a:bodyPr/>
          <a:lstStyle/>
          <a:p>
            <a:fld id="{FE1EDAE9-9E49-4A7F-BF9D-E6EDF23CE57F}" type="datetimeFigureOut">
              <a:rPr lang="en-CA" smtClean="0"/>
              <a:t>2023-07-25</a:t>
            </a:fld>
            <a:endParaRPr lang="en-CA"/>
          </a:p>
        </p:txBody>
      </p:sp>
      <p:sp>
        <p:nvSpPr>
          <p:cNvPr id="8" name="Footer Placeholder 7">
            <a:extLst>
              <a:ext uri="{FF2B5EF4-FFF2-40B4-BE49-F238E27FC236}">
                <a16:creationId xmlns:a16="http://schemas.microsoft.com/office/drawing/2014/main" id="{08A8E2B5-8430-0422-CB10-17E8F2639ED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E9DE992-FEC3-C0B6-FF9F-180C62B06193}"/>
              </a:ext>
            </a:extLst>
          </p:cNvPr>
          <p:cNvSpPr>
            <a:spLocks noGrp="1"/>
          </p:cNvSpPr>
          <p:nvPr>
            <p:ph type="sldNum" sz="quarter" idx="12"/>
          </p:nvPr>
        </p:nvSpPr>
        <p:spPr/>
        <p:txBody>
          <a:bodyPr/>
          <a:lstStyle/>
          <a:p>
            <a:fld id="{8DE046BF-A445-4AD9-8C06-805B3382EBC1}" type="slidenum">
              <a:rPr lang="en-CA" smtClean="0"/>
              <a:t>‹#›</a:t>
            </a:fld>
            <a:endParaRPr lang="en-CA"/>
          </a:p>
        </p:txBody>
      </p:sp>
    </p:spTree>
    <p:extLst>
      <p:ext uri="{BB962C8B-B14F-4D97-AF65-F5344CB8AC3E}">
        <p14:creationId xmlns:p14="http://schemas.microsoft.com/office/powerpoint/2010/main" val="238396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8DEC-95FB-CCC0-C42F-C05289FB09C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5F489B0-877A-B75A-65AC-FB31A7D0FEFE}"/>
              </a:ext>
            </a:extLst>
          </p:cNvPr>
          <p:cNvSpPr>
            <a:spLocks noGrp="1"/>
          </p:cNvSpPr>
          <p:nvPr>
            <p:ph type="dt" sz="half" idx="10"/>
          </p:nvPr>
        </p:nvSpPr>
        <p:spPr/>
        <p:txBody>
          <a:bodyPr/>
          <a:lstStyle/>
          <a:p>
            <a:fld id="{FE1EDAE9-9E49-4A7F-BF9D-E6EDF23CE57F}" type="datetimeFigureOut">
              <a:rPr lang="en-CA" smtClean="0"/>
              <a:t>2023-07-25</a:t>
            </a:fld>
            <a:endParaRPr lang="en-CA"/>
          </a:p>
        </p:txBody>
      </p:sp>
      <p:sp>
        <p:nvSpPr>
          <p:cNvPr id="4" name="Footer Placeholder 3">
            <a:extLst>
              <a:ext uri="{FF2B5EF4-FFF2-40B4-BE49-F238E27FC236}">
                <a16:creationId xmlns:a16="http://schemas.microsoft.com/office/drawing/2014/main" id="{1D509D52-F7C0-DC4F-2A22-6D4776A7A28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5FEDF65-F42D-0C83-885A-68AF31A60F42}"/>
              </a:ext>
            </a:extLst>
          </p:cNvPr>
          <p:cNvSpPr>
            <a:spLocks noGrp="1"/>
          </p:cNvSpPr>
          <p:nvPr>
            <p:ph type="sldNum" sz="quarter" idx="12"/>
          </p:nvPr>
        </p:nvSpPr>
        <p:spPr/>
        <p:txBody>
          <a:bodyPr/>
          <a:lstStyle/>
          <a:p>
            <a:fld id="{8DE046BF-A445-4AD9-8C06-805B3382EBC1}" type="slidenum">
              <a:rPr lang="en-CA" smtClean="0"/>
              <a:t>‹#›</a:t>
            </a:fld>
            <a:endParaRPr lang="en-CA"/>
          </a:p>
        </p:txBody>
      </p:sp>
    </p:spTree>
    <p:extLst>
      <p:ext uri="{BB962C8B-B14F-4D97-AF65-F5344CB8AC3E}">
        <p14:creationId xmlns:p14="http://schemas.microsoft.com/office/powerpoint/2010/main" val="120641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849855-7DBA-E70D-0EC8-84F8EECC27BB}"/>
              </a:ext>
            </a:extLst>
          </p:cNvPr>
          <p:cNvSpPr>
            <a:spLocks noGrp="1"/>
          </p:cNvSpPr>
          <p:nvPr>
            <p:ph type="dt" sz="half" idx="10"/>
          </p:nvPr>
        </p:nvSpPr>
        <p:spPr/>
        <p:txBody>
          <a:bodyPr/>
          <a:lstStyle/>
          <a:p>
            <a:fld id="{FE1EDAE9-9E49-4A7F-BF9D-E6EDF23CE57F}" type="datetimeFigureOut">
              <a:rPr lang="en-CA" smtClean="0"/>
              <a:t>2023-07-25</a:t>
            </a:fld>
            <a:endParaRPr lang="en-CA"/>
          </a:p>
        </p:txBody>
      </p:sp>
      <p:sp>
        <p:nvSpPr>
          <p:cNvPr id="3" name="Footer Placeholder 2">
            <a:extLst>
              <a:ext uri="{FF2B5EF4-FFF2-40B4-BE49-F238E27FC236}">
                <a16:creationId xmlns:a16="http://schemas.microsoft.com/office/drawing/2014/main" id="{A5F36B77-B6AC-F647-0801-A62B847ED29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E84D4A-7888-2B16-4EAD-4AD0CB72EED9}"/>
              </a:ext>
            </a:extLst>
          </p:cNvPr>
          <p:cNvSpPr>
            <a:spLocks noGrp="1"/>
          </p:cNvSpPr>
          <p:nvPr>
            <p:ph type="sldNum" sz="quarter" idx="12"/>
          </p:nvPr>
        </p:nvSpPr>
        <p:spPr/>
        <p:txBody>
          <a:bodyPr/>
          <a:lstStyle/>
          <a:p>
            <a:fld id="{8DE046BF-A445-4AD9-8C06-805B3382EBC1}" type="slidenum">
              <a:rPr lang="en-CA" smtClean="0"/>
              <a:t>‹#›</a:t>
            </a:fld>
            <a:endParaRPr lang="en-CA"/>
          </a:p>
        </p:txBody>
      </p:sp>
    </p:spTree>
    <p:extLst>
      <p:ext uri="{BB962C8B-B14F-4D97-AF65-F5344CB8AC3E}">
        <p14:creationId xmlns:p14="http://schemas.microsoft.com/office/powerpoint/2010/main" val="19964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33D7E-066F-D62F-EE5F-90BD54698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D7A5F59-A413-1A0B-53EB-FB6C64B84A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310BBF6-2AE2-A8CD-2244-21EAA8066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FDA06-555E-2757-858C-F9930D2B88AD}"/>
              </a:ext>
            </a:extLst>
          </p:cNvPr>
          <p:cNvSpPr>
            <a:spLocks noGrp="1"/>
          </p:cNvSpPr>
          <p:nvPr>
            <p:ph type="dt" sz="half" idx="10"/>
          </p:nvPr>
        </p:nvSpPr>
        <p:spPr/>
        <p:txBody>
          <a:bodyPr/>
          <a:lstStyle/>
          <a:p>
            <a:fld id="{FE1EDAE9-9E49-4A7F-BF9D-E6EDF23CE57F}" type="datetimeFigureOut">
              <a:rPr lang="en-CA" smtClean="0"/>
              <a:t>2023-07-25</a:t>
            </a:fld>
            <a:endParaRPr lang="en-CA"/>
          </a:p>
        </p:txBody>
      </p:sp>
      <p:sp>
        <p:nvSpPr>
          <p:cNvPr id="6" name="Footer Placeholder 5">
            <a:extLst>
              <a:ext uri="{FF2B5EF4-FFF2-40B4-BE49-F238E27FC236}">
                <a16:creationId xmlns:a16="http://schemas.microsoft.com/office/drawing/2014/main" id="{9AA0F959-E3E3-E17F-DF19-B06FA400AC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3D3C292-570B-08C3-EA27-B42AD9425049}"/>
              </a:ext>
            </a:extLst>
          </p:cNvPr>
          <p:cNvSpPr>
            <a:spLocks noGrp="1"/>
          </p:cNvSpPr>
          <p:nvPr>
            <p:ph type="sldNum" sz="quarter" idx="12"/>
          </p:nvPr>
        </p:nvSpPr>
        <p:spPr/>
        <p:txBody>
          <a:bodyPr/>
          <a:lstStyle/>
          <a:p>
            <a:fld id="{8DE046BF-A445-4AD9-8C06-805B3382EBC1}" type="slidenum">
              <a:rPr lang="en-CA" smtClean="0"/>
              <a:t>‹#›</a:t>
            </a:fld>
            <a:endParaRPr lang="en-CA"/>
          </a:p>
        </p:txBody>
      </p:sp>
    </p:spTree>
    <p:extLst>
      <p:ext uri="{BB962C8B-B14F-4D97-AF65-F5344CB8AC3E}">
        <p14:creationId xmlns:p14="http://schemas.microsoft.com/office/powerpoint/2010/main" val="46444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22D7-A535-3FC9-9042-05D911564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599CF74-2035-1951-57A5-E547C66DA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6912F17-91A3-7128-B9E4-89421A179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20955-258F-80E5-5102-13F73AC589BF}"/>
              </a:ext>
            </a:extLst>
          </p:cNvPr>
          <p:cNvSpPr>
            <a:spLocks noGrp="1"/>
          </p:cNvSpPr>
          <p:nvPr>
            <p:ph type="dt" sz="half" idx="10"/>
          </p:nvPr>
        </p:nvSpPr>
        <p:spPr/>
        <p:txBody>
          <a:bodyPr/>
          <a:lstStyle/>
          <a:p>
            <a:fld id="{FE1EDAE9-9E49-4A7F-BF9D-E6EDF23CE57F}" type="datetimeFigureOut">
              <a:rPr lang="en-CA" smtClean="0"/>
              <a:t>2023-07-25</a:t>
            </a:fld>
            <a:endParaRPr lang="en-CA"/>
          </a:p>
        </p:txBody>
      </p:sp>
      <p:sp>
        <p:nvSpPr>
          <p:cNvPr id="6" name="Footer Placeholder 5">
            <a:extLst>
              <a:ext uri="{FF2B5EF4-FFF2-40B4-BE49-F238E27FC236}">
                <a16:creationId xmlns:a16="http://schemas.microsoft.com/office/drawing/2014/main" id="{7F6454E0-E0EE-A43D-E673-FED4434AD7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8B9BEB-18C8-D66F-0144-1283ED247805}"/>
              </a:ext>
            </a:extLst>
          </p:cNvPr>
          <p:cNvSpPr>
            <a:spLocks noGrp="1"/>
          </p:cNvSpPr>
          <p:nvPr>
            <p:ph type="sldNum" sz="quarter" idx="12"/>
          </p:nvPr>
        </p:nvSpPr>
        <p:spPr/>
        <p:txBody>
          <a:bodyPr/>
          <a:lstStyle/>
          <a:p>
            <a:fld id="{8DE046BF-A445-4AD9-8C06-805B3382EBC1}" type="slidenum">
              <a:rPr lang="en-CA" smtClean="0"/>
              <a:t>‹#›</a:t>
            </a:fld>
            <a:endParaRPr lang="en-CA"/>
          </a:p>
        </p:txBody>
      </p:sp>
    </p:spTree>
    <p:extLst>
      <p:ext uri="{BB962C8B-B14F-4D97-AF65-F5344CB8AC3E}">
        <p14:creationId xmlns:p14="http://schemas.microsoft.com/office/powerpoint/2010/main" val="286081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EDE0BE-F1C3-FE21-F5E5-2FA4961B9E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5B7651-0ED7-1DE3-41B8-6412250560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09045D7-45B9-76FC-A6A0-13EBC14B99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EDAE9-9E49-4A7F-BF9D-E6EDF23CE57F}" type="datetimeFigureOut">
              <a:rPr lang="en-CA" smtClean="0"/>
              <a:t>2023-07-25</a:t>
            </a:fld>
            <a:endParaRPr lang="en-CA"/>
          </a:p>
        </p:txBody>
      </p:sp>
      <p:sp>
        <p:nvSpPr>
          <p:cNvPr id="5" name="Footer Placeholder 4">
            <a:extLst>
              <a:ext uri="{FF2B5EF4-FFF2-40B4-BE49-F238E27FC236}">
                <a16:creationId xmlns:a16="http://schemas.microsoft.com/office/drawing/2014/main" id="{FB527F67-1C7D-BF3D-631F-FA60101F57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D384A6D-616E-FD77-72E9-562FA84666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046BF-A445-4AD9-8C06-805B3382EBC1}" type="slidenum">
              <a:rPr lang="en-CA" smtClean="0"/>
              <a:t>‹#›</a:t>
            </a:fld>
            <a:endParaRPr lang="en-CA"/>
          </a:p>
        </p:txBody>
      </p:sp>
    </p:spTree>
    <p:extLst>
      <p:ext uri="{BB962C8B-B14F-4D97-AF65-F5344CB8AC3E}">
        <p14:creationId xmlns:p14="http://schemas.microsoft.com/office/powerpoint/2010/main" val="3232423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723B-D5C4-9EEB-DC6D-FAF0B1662950}"/>
              </a:ext>
            </a:extLst>
          </p:cNvPr>
          <p:cNvSpPr>
            <a:spLocks noGrp="1"/>
          </p:cNvSpPr>
          <p:nvPr>
            <p:ph type="ctrTitle"/>
          </p:nvPr>
        </p:nvSpPr>
        <p:spPr/>
        <p:txBody>
          <a:bodyPr>
            <a:normAutofit fontScale="90000"/>
          </a:bodyPr>
          <a:lstStyle/>
          <a:p>
            <a:r>
              <a:rPr lang="en-CA" dirty="0"/>
              <a:t>Backward General-purpose ray-tracer for Polarized Neutron Imaging Simulation (BGPNIS)*</a:t>
            </a:r>
          </a:p>
        </p:txBody>
      </p:sp>
      <p:sp>
        <p:nvSpPr>
          <p:cNvPr id="3" name="Subtitle 2">
            <a:extLst>
              <a:ext uri="{FF2B5EF4-FFF2-40B4-BE49-F238E27FC236}">
                <a16:creationId xmlns:a16="http://schemas.microsoft.com/office/drawing/2014/main" id="{4CCA806F-35C2-B89E-0C83-3C313D520FCF}"/>
              </a:ext>
            </a:extLst>
          </p:cNvPr>
          <p:cNvSpPr>
            <a:spLocks noGrp="1"/>
          </p:cNvSpPr>
          <p:nvPr>
            <p:ph type="subTitle" idx="1"/>
          </p:nvPr>
        </p:nvSpPr>
        <p:spPr>
          <a:xfrm>
            <a:off x="1524000" y="4171434"/>
            <a:ext cx="9144000" cy="1655762"/>
          </a:xfrm>
        </p:spPr>
        <p:txBody>
          <a:bodyPr>
            <a:normAutofit lnSpcReduction="10000"/>
          </a:bodyPr>
          <a:lstStyle/>
          <a:p>
            <a:r>
              <a:rPr lang="en-CA" dirty="0"/>
              <a:t>A brute-force &amp; robust numerical solver for synthesizing 2D polarized neutron transmission scans</a:t>
            </a:r>
          </a:p>
          <a:p>
            <a:endParaRPr lang="en-CA" dirty="0"/>
          </a:p>
          <a:p>
            <a:r>
              <a:rPr lang="en-CA" dirty="0"/>
              <a:t>Presenter: Shuhan Zheng</a:t>
            </a:r>
          </a:p>
        </p:txBody>
      </p:sp>
      <p:sp>
        <p:nvSpPr>
          <p:cNvPr id="4" name="TextBox 3">
            <a:extLst>
              <a:ext uri="{FF2B5EF4-FFF2-40B4-BE49-F238E27FC236}">
                <a16:creationId xmlns:a16="http://schemas.microsoft.com/office/drawing/2014/main" id="{861481E7-AF04-E492-A8E9-AB582F2CD317}"/>
              </a:ext>
            </a:extLst>
          </p:cNvPr>
          <p:cNvSpPr txBox="1"/>
          <p:nvPr/>
        </p:nvSpPr>
        <p:spPr>
          <a:xfrm>
            <a:off x="10376898" y="6488668"/>
            <a:ext cx="1741823" cy="369332"/>
          </a:xfrm>
          <a:prstGeom prst="rect">
            <a:avLst/>
          </a:prstGeom>
          <a:noFill/>
        </p:spPr>
        <p:txBody>
          <a:bodyPr wrap="none" rtlCol="0">
            <a:spAutoFit/>
          </a:bodyPr>
          <a:lstStyle/>
          <a:p>
            <a:r>
              <a:rPr lang="en-CA" dirty="0"/>
              <a:t>*Tentative name</a:t>
            </a:r>
          </a:p>
        </p:txBody>
      </p:sp>
    </p:spTree>
    <p:extLst>
      <p:ext uri="{BB962C8B-B14F-4D97-AF65-F5344CB8AC3E}">
        <p14:creationId xmlns:p14="http://schemas.microsoft.com/office/powerpoint/2010/main" val="279979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285D-39CF-79E0-2C9F-C863C9FB8973}"/>
              </a:ext>
            </a:extLst>
          </p:cNvPr>
          <p:cNvSpPr>
            <a:spLocks noGrp="1"/>
          </p:cNvSpPr>
          <p:nvPr>
            <p:ph type="title"/>
          </p:nvPr>
        </p:nvSpPr>
        <p:spPr/>
        <p:txBody>
          <a:bodyPr/>
          <a:lstStyle/>
          <a:p>
            <a:r>
              <a:rPr lang="en-CA" dirty="0"/>
              <a:t>Background</a:t>
            </a:r>
          </a:p>
        </p:txBody>
      </p:sp>
      <p:sp>
        <p:nvSpPr>
          <p:cNvPr id="3" name="Content Placeholder 2">
            <a:extLst>
              <a:ext uri="{FF2B5EF4-FFF2-40B4-BE49-F238E27FC236}">
                <a16:creationId xmlns:a16="http://schemas.microsoft.com/office/drawing/2014/main" id="{AF50710F-28E3-6E5E-4225-8DE5C1F95C6F}"/>
              </a:ext>
            </a:extLst>
          </p:cNvPr>
          <p:cNvSpPr>
            <a:spLocks noGrp="1"/>
          </p:cNvSpPr>
          <p:nvPr>
            <p:ph idx="1"/>
          </p:nvPr>
        </p:nvSpPr>
        <p:spPr/>
        <p:txBody>
          <a:bodyPr/>
          <a:lstStyle/>
          <a:p>
            <a:r>
              <a:rPr lang="en-CA" dirty="0"/>
              <a:t>In a neutron experiment, the neutron port should be viewed as a diffusive source. Each neutron travels in a random direction with a random polarization.</a:t>
            </a:r>
          </a:p>
          <a:p>
            <a:pPr lvl="1"/>
            <a:r>
              <a:rPr lang="en-CA" dirty="0"/>
              <a:t>With 3He filters, all the different polarizations are “unified”.</a:t>
            </a:r>
          </a:p>
          <a:p>
            <a:r>
              <a:rPr lang="en-CA" dirty="0"/>
              <a:t>Neutrons’ Larmor Precession depends on its path. With a diffusive source and a 2D detecting surface, it is impossible to analytically determine a neutron’s path based on where it contacts the surface.</a:t>
            </a:r>
          </a:p>
          <a:p>
            <a:r>
              <a:rPr lang="en-CA" i="1" dirty="0"/>
              <a:t>Ray-tracers</a:t>
            </a:r>
            <a:r>
              <a:rPr lang="en-CA" dirty="0"/>
              <a:t> come to rescue!</a:t>
            </a:r>
          </a:p>
          <a:p>
            <a:endParaRPr lang="en-CA" dirty="0"/>
          </a:p>
        </p:txBody>
      </p:sp>
    </p:spTree>
    <p:extLst>
      <p:ext uri="{BB962C8B-B14F-4D97-AF65-F5344CB8AC3E}">
        <p14:creationId xmlns:p14="http://schemas.microsoft.com/office/powerpoint/2010/main" val="217371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Isosceles Triangle 26">
            <a:extLst>
              <a:ext uri="{FF2B5EF4-FFF2-40B4-BE49-F238E27FC236}">
                <a16:creationId xmlns:a16="http://schemas.microsoft.com/office/drawing/2014/main" id="{ABAB43E4-815F-96AB-6EF7-4AF65DE7D54C}"/>
              </a:ext>
            </a:extLst>
          </p:cNvPr>
          <p:cNvSpPr/>
          <p:nvPr/>
        </p:nvSpPr>
        <p:spPr>
          <a:xfrm>
            <a:off x="6419848" y="743941"/>
            <a:ext cx="5257800" cy="4168576"/>
          </a:xfrm>
          <a:prstGeom prst="triangl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B21C516-858B-5EB4-1303-B33A50106028}"/>
              </a:ext>
            </a:extLst>
          </p:cNvPr>
          <p:cNvSpPr>
            <a:spLocks noGrp="1"/>
          </p:cNvSpPr>
          <p:nvPr>
            <p:ph type="title"/>
          </p:nvPr>
        </p:nvSpPr>
        <p:spPr/>
        <p:txBody>
          <a:bodyPr/>
          <a:lstStyle/>
          <a:p>
            <a:r>
              <a:rPr lang="en-CA" dirty="0"/>
              <a:t>Forward ray-tracing</a:t>
            </a:r>
          </a:p>
        </p:txBody>
      </p:sp>
      <p:sp>
        <p:nvSpPr>
          <p:cNvPr id="3" name="Content Placeholder 2">
            <a:extLst>
              <a:ext uri="{FF2B5EF4-FFF2-40B4-BE49-F238E27FC236}">
                <a16:creationId xmlns:a16="http://schemas.microsoft.com/office/drawing/2014/main" id="{74FFC403-2509-B9E5-9315-0C7EA3FCFBA9}"/>
              </a:ext>
            </a:extLst>
          </p:cNvPr>
          <p:cNvSpPr>
            <a:spLocks noGrp="1"/>
          </p:cNvSpPr>
          <p:nvPr>
            <p:ph idx="1"/>
          </p:nvPr>
        </p:nvSpPr>
        <p:spPr>
          <a:xfrm>
            <a:off x="838200" y="1825625"/>
            <a:ext cx="5257800" cy="4351338"/>
          </a:xfrm>
        </p:spPr>
        <p:txBody>
          <a:bodyPr>
            <a:normAutofit/>
          </a:bodyPr>
          <a:lstStyle/>
          <a:p>
            <a:r>
              <a:rPr lang="en-CA" dirty="0"/>
              <a:t>Rays go from source to detector</a:t>
            </a:r>
          </a:p>
          <a:p>
            <a:r>
              <a:rPr lang="en-CA" dirty="0"/>
              <a:t>Each ray path is calculated numerically (</a:t>
            </a:r>
            <a:r>
              <a:rPr lang="en-CA" dirty="0">
                <a:solidFill>
                  <a:srgbClr val="FF0000"/>
                </a:solidFill>
              </a:rPr>
              <a:t>slow!</a:t>
            </a:r>
            <a:r>
              <a:rPr lang="en-CA" dirty="0"/>
              <a:t>)</a:t>
            </a:r>
          </a:p>
          <a:p>
            <a:r>
              <a:rPr lang="en-CA" dirty="0"/>
              <a:t>Mimics the physical world (realistic &amp; accurate)</a:t>
            </a:r>
          </a:p>
          <a:p>
            <a:r>
              <a:rPr lang="en-CA" dirty="0"/>
              <a:t>Not all particles end up in the detector</a:t>
            </a:r>
          </a:p>
          <a:p>
            <a:r>
              <a:rPr lang="en-CA" dirty="0">
                <a:solidFill>
                  <a:srgbClr val="FF0000"/>
                </a:solidFill>
              </a:rPr>
              <a:t>Computationally expensive</a:t>
            </a:r>
          </a:p>
          <a:p>
            <a:endParaRPr lang="en-CA" dirty="0"/>
          </a:p>
        </p:txBody>
      </p:sp>
      <p:sp>
        <p:nvSpPr>
          <p:cNvPr id="5" name="Oval 4">
            <a:extLst>
              <a:ext uri="{FF2B5EF4-FFF2-40B4-BE49-F238E27FC236}">
                <a16:creationId xmlns:a16="http://schemas.microsoft.com/office/drawing/2014/main" id="{B973222B-3AA8-85B5-2E84-9DAA9E768C16}"/>
              </a:ext>
            </a:extLst>
          </p:cNvPr>
          <p:cNvSpPr/>
          <p:nvPr/>
        </p:nvSpPr>
        <p:spPr>
          <a:xfrm>
            <a:off x="8920161" y="1562100"/>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10" name="Oval 9">
            <a:extLst>
              <a:ext uri="{FF2B5EF4-FFF2-40B4-BE49-F238E27FC236}">
                <a16:creationId xmlns:a16="http://schemas.microsoft.com/office/drawing/2014/main" id="{8DA2D3EA-0DDA-9CD7-1585-09668B515CF6}"/>
              </a:ext>
            </a:extLst>
          </p:cNvPr>
          <p:cNvSpPr/>
          <p:nvPr/>
        </p:nvSpPr>
        <p:spPr>
          <a:xfrm>
            <a:off x="9548811" y="1568450"/>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11" name="Oval 10">
            <a:extLst>
              <a:ext uri="{FF2B5EF4-FFF2-40B4-BE49-F238E27FC236}">
                <a16:creationId xmlns:a16="http://schemas.microsoft.com/office/drawing/2014/main" id="{C8243C49-18E6-DA68-1062-875B3EC80EEE}"/>
              </a:ext>
            </a:extLst>
          </p:cNvPr>
          <p:cNvSpPr/>
          <p:nvPr/>
        </p:nvSpPr>
        <p:spPr>
          <a:xfrm>
            <a:off x="8477248" y="1568450"/>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12" name="Oval 11">
            <a:extLst>
              <a:ext uri="{FF2B5EF4-FFF2-40B4-BE49-F238E27FC236}">
                <a16:creationId xmlns:a16="http://schemas.microsoft.com/office/drawing/2014/main" id="{FCDA6043-5696-278B-44A1-7F6684A66FDD}"/>
              </a:ext>
            </a:extLst>
          </p:cNvPr>
          <p:cNvSpPr/>
          <p:nvPr/>
        </p:nvSpPr>
        <p:spPr>
          <a:xfrm>
            <a:off x="8129584" y="1568450"/>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13" name="Oval 12">
            <a:extLst>
              <a:ext uri="{FF2B5EF4-FFF2-40B4-BE49-F238E27FC236}">
                <a16:creationId xmlns:a16="http://schemas.microsoft.com/office/drawing/2014/main" id="{7D3FAD3C-DCCF-9854-CD4D-6AF5B0763F3C}"/>
              </a:ext>
            </a:extLst>
          </p:cNvPr>
          <p:cNvSpPr/>
          <p:nvPr/>
        </p:nvSpPr>
        <p:spPr>
          <a:xfrm>
            <a:off x="9251154" y="1570435"/>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14" name="Oval 13">
            <a:extLst>
              <a:ext uri="{FF2B5EF4-FFF2-40B4-BE49-F238E27FC236}">
                <a16:creationId xmlns:a16="http://schemas.microsoft.com/office/drawing/2014/main" id="{7658D0BB-B280-5455-347A-8CB5B50B613C}"/>
              </a:ext>
            </a:extLst>
          </p:cNvPr>
          <p:cNvSpPr/>
          <p:nvPr/>
        </p:nvSpPr>
        <p:spPr>
          <a:xfrm>
            <a:off x="8717755" y="1562100"/>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15" name="Oval 14">
            <a:extLst>
              <a:ext uri="{FF2B5EF4-FFF2-40B4-BE49-F238E27FC236}">
                <a16:creationId xmlns:a16="http://schemas.microsoft.com/office/drawing/2014/main" id="{3890613F-A4D9-38A0-4FC0-1D757C225876}"/>
              </a:ext>
            </a:extLst>
          </p:cNvPr>
          <p:cNvSpPr/>
          <p:nvPr/>
        </p:nvSpPr>
        <p:spPr>
          <a:xfrm>
            <a:off x="9122566" y="1562100"/>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16" name="Oval 15">
            <a:extLst>
              <a:ext uri="{FF2B5EF4-FFF2-40B4-BE49-F238E27FC236}">
                <a16:creationId xmlns:a16="http://schemas.microsoft.com/office/drawing/2014/main" id="{EEF9AA82-209A-B8E0-E393-15763FA31D79}"/>
              </a:ext>
            </a:extLst>
          </p:cNvPr>
          <p:cNvSpPr/>
          <p:nvPr/>
        </p:nvSpPr>
        <p:spPr>
          <a:xfrm>
            <a:off x="8548685" y="1562100"/>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24" name="Oval 23">
            <a:extLst>
              <a:ext uri="{FF2B5EF4-FFF2-40B4-BE49-F238E27FC236}">
                <a16:creationId xmlns:a16="http://schemas.microsoft.com/office/drawing/2014/main" id="{353E1042-E2A7-3FE0-2B7A-186D38E17539}"/>
              </a:ext>
            </a:extLst>
          </p:cNvPr>
          <p:cNvSpPr/>
          <p:nvPr/>
        </p:nvSpPr>
        <p:spPr>
          <a:xfrm>
            <a:off x="8339135" y="1562099"/>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25" name="Oval 24">
            <a:extLst>
              <a:ext uri="{FF2B5EF4-FFF2-40B4-BE49-F238E27FC236}">
                <a16:creationId xmlns:a16="http://schemas.microsoft.com/office/drawing/2014/main" id="{380E2E5B-58B7-AEB0-114A-51F54E1ED288}"/>
              </a:ext>
            </a:extLst>
          </p:cNvPr>
          <p:cNvSpPr/>
          <p:nvPr/>
        </p:nvSpPr>
        <p:spPr>
          <a:xfrm>
            <a:off x="9346406" y="1558329"/>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26" name="Oval 25">
            <a:extLst>
              <a:ext uri="{FF2B5EF4-FFF2-40B4-BE49-F238E27FC236}">
                <a16:creationId xmlns:a16="http://schemas.microsoft.com/office/drawing/2014/main" id="{014722EF-FE31-7CE8-112A-35DA0FBADAD8}"/>
              </a:ext>
            </a:extLst>
          </p:cNvPr>
          <p:cNvSpPr/>
          <p:nvPr/>
        </p:nvSpPr>
        <p:spPr>
          <a:xfrm>
            <a:off x="9691685" y="1558329"/>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17" name="Rectangle 16">
            <a:extLst>
              <a:ext uri="{FF2B5EF4-FFF2-40B4-BE49-F238E27FC236}">
                <a16:creationId xmlns:a16="http://schemas.microsoft.com/office/drawing/2014/main" id="{94912349-A0E9-65DB-D59C-4A8FB5C0814E}"/>
              </a:ext>
            </a:extLst>
          </p:cNvPr>
          <p:cNvSpPr/>
          <p:nvPr/>
        </p:nvSpPr>
        <p:spPr>
          <a:xfrm>
            <a:off x="8029573" y="4912517"/>
            <a:ext cx="2038350" cy="37504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CA" dirty="0"/>
              <a:t>Analyzer &amp; detector</a:t>
            </a:r>
          </a:p>
        </p:txBody>
      </p:sp>
      <p:sp>
        <p:nvSpPr>
          <p:cNvPr id="28" name="Rectangle 27">
            <a:extLst>
              <a:ext uri="{FF2B5EF4-FFF2-40B4-BE49-F238E27FC236}">
                <a16:creationId xmlns:a16="http://schemas.microsoft.com/office/drawing/2014/main" id="{32ECC4AB-EBDA-E93A-8BAF-05D9059CFFCF}"/>
              </a:ext>
            </a:extLst>
          </p:cNvPr>
          <p:cNvSpPr/>
          <p:nvPr/>
        </p:nvSpPr>
        <p:spPr>
          <a:xfrm>
            <a:off x="8271681" y="368052"/>
            <a:ext cx="1357314" cy="9677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971B6462-D42A-687D-9CF3-03A209164F1F}"/>
              </a:ext>
            </a:extLst>
          </p:cNvPr>
          <p:cNvSpPr/>
          <p:nvPr/>
        </p:nvSpPr>
        <p:spPr>
          <a:xfrm>
            <a:off x="10267944" y="2283221"/>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31" name="TextBox 30">
            <a:extLst>
              <a:ext uri="{FF2B5EF4-FFF2-40B4-BE49-F238E27FC236}">
                <a16:creationId xmlns:a16="http://schemas.microsoft.com/office/drawing/2014/main" id="{07BF9D49-AD1C-14E0-DBCD-722D595995D3}"/>
              </a:ext>
            </a:extLst>
          </p:cNvPr>
          <p:cNvSpPr txBox="1"/>
          <p:nvPr/>
        </p:nvSpPr>
        <p:spPr>
          <a:xfrm>
            <a:off x="10553686" y="2227142"/>
            <a:ext cx="1030539" cy="369332"/>
          </a:xfrm>
          <a:prstGeom prst="rect">
            <a:avLst/>
          </a:prstGeom>
          <a:noFill/>
        </p:spPr>
        <p:txBody>
          <a:bodyPr wrap="none" rtlCol="0">
            <a:spAutoFit/>
          </a:bodyPr>
          <a:lstStyle/>
          <a:p>
            <a:r>
              <a:rPr lang="en-CA" dirty="0"/>
              <a:t>neutrons</a:t>
            </a:r>
          </a:p>
        </p:txBody>
      </p:sp>
      <p:sp>
        <p:nvSpPr>
          <p:cNvPr id="32" name="Oval 31">
            <a:extLst>
              <a:ext uri="{FF2B5EF4-FFF2-40B4-BE49-F238E27FC236}">
                <a16:creationId xmlns:a16="http://schemas.microsoft.com/office/drawing/2014/main" id="{6926DE21-AB77-CB13-2F50-82422995FE97}"/>
              </a:ext>
            </a:extLst>
          </p:cNvPr>
          <p:cNvSpPr/>
          <p:nvPr/>
        </p:nvSpPr>
        <p:spPr>
          <a:xfrm>
            <a:off x="8562972" y="1349374"/>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33" name="Oval 32">
            <a:extLst>
              <a:ext uri="{FF2B5EF4-FFF2-40B4-BE49-F238E27FC236}">
                <a16:creationId xmlns:a16="http://schemas.microsoft.com/office/drawing/2014/main" id="{11BFEC0B-72CC-2257-C4F4-A4C1037AB11C}"/>
              </a:ext>
            </a:extLst>
          </p:cNvPr>
          <p:cNvSpPr/>
          <p:nvPr/>
        </p:nvSpPr>
        <p:spPr>
          <a:xfrm>
            <a:off x="8771582" y="1327150"/>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34" name="Oval 33">
            <a:extLst>
              <a:ext uri="{FF2B5EF4-FFF2-40B4-BE49-F238E27FC236}">
                <a16:creationId xmlns:a16="http://schemas.microsoft.com/office/drawing/2014/main" id="{E425987C-CEF2-8F2F-CB8F-52CEEAF0D9F3}"/>
              </a:ext>
            </a:extLst>
          </p:cNvPr>
          <p:cNvSpPr/>
          <p:nvPr/>
        </p:nvSpPr>
        <p:spPr>
          <a:xfrm>
            <a:off x="9203528" y="1349374"/>
            <a:ext cx="257175" cy="25717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n</a:t>
            </a:r>
          </a:p>
        </p:txBody>
      </p:sp>
      <p:sp>
        <p:nvSpPr>
          <p:cNvPr id="4" name="Rectangle 3">
            <a:extLst>
              <a:ext uri="{FF2B5EF4-FFF2-40B4-BE49-F238E27FC236}">
                <a16:creationId xmlns:a16="http://schemas.microsoft.com/office/drawing/2014/main" id="{51094E7D-5C28-FDDE-8B0F-E11990FB7AB4}"/>
              </a:ext>
            </a:extLst>
          </p:cNvPr>
          <p:cNvSpPr/>
          <p:nvPr/>
        </p:nvSpPr>
        <p:spPr>
          <a:xfrm>
            <a:off x="8050268" y="1306064"/>
            <a:ext cx="2038350" cy="585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Source</a:t>
            </a:r>
          </a:p>
        </p:txBody>
      </p:sp>
      <p:sp>
        <p:nvSpPr>
          <p:cNvPr id="18" name="Oval 17">
            <a:extLst>
              <a:ext uri="{FF2B5EF4-FFF2-40B4-BE49-F238E27FC236}">
                <a16:creationId xmlns:a16="http://schemas.microsoft.com/office/drawing/2014/main" id="{990B08DE-7049-8AB0-C30A-679D8A099C28}"/>
              </a:ext>
            </a:extLst>
          </p:cNvPr>
          <p:cNvSpPr/>
          <p:nvPr/>
        </p:nvSpPr>
        <p:spPr>
          <a:xfrm>
            <a:off x="8221264" y="3057525"/>
            <a:ext cx="1397793" cy="74295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dirty="0"/>
              <a:t>Sample</a:t>
            </a:r>
          </a:p>
        </p:txBody>
      </p:sp>
    </p:spTree>
    <p:extLst>
      <p:ext uri="{BB962C8B-B14F-4D97-AF65-F5344CB8AC3E}">
        <p14:creationId xmlns:p14="http://schemas.microsoft.com/office/powerpoint/2010/main" val="398271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accel="50000" decel="50000" fill="hold" grpId="0" nodeType="clickEffect">
                                  <p:stCondLst>
                                    <p:cond delay="1800"/>
                                  </p:stCondLst>
                                  <p:childTnLst>
                                    <p:animMotion origin="layout" path="M 2.5E-6 2.22222E-6 L -0.1836 0.83958 " pathEditMode="relative" rAng="0" ptsTypes="AA">
                                      <p:cBhvr>
                                        <p:cTn id="6" dur="1200" fill="hold"/>
                                        <p:tgtEl>
                                          <p:spTgt spid="5"/>
                                        </p:tgtEl>
                                        <p:attrNameLst>
                                          <p:attrName>ppt_x</p:attrName>
                                          <p:attrName>ppt_y</p:attrName>
                                        </p:attrNameLst>
                                      </p:cBhvr>
                                      <p:rCtr x="-9180" y="41968"/>
                                    </p:animMotion>
                                  </p:childTnLst>
                                </p:cTn>
                              </p:par>
                              <p:par>
                                <p:cTn id="7" presetID="42" presetClass="path" presetSubtype="0" repeatCount="indefinite" accel="50000" decel="50000" fill="hold" grpId="0" nodeType="withEffect">
                                  <p:stCondLst>
                                    <p:cond delay="0"/>
                                  </p:stCondLst>
                                  <p:childTnLst>
                                    <p:animMotion origin="layout" path="M 1.11022E-16 -3.7037E-6 L -0.06159 0.48982 " pathEditMode="relative" rAng="0" ptsTypes="AA">
                                      <p:cBhvr>
                                        <p:cTn id="8" dur="1300" fill="hold"/>
                                        <p:tgtEl>
                                          <p:spTgt spid="10"/>
                                        </p:tgtEl>
                                        <p:attrNameLst>
                                          <p:attrName>ppt_x</p:attrName>
                                          <p:attrName>ppt_y</p:attrName>
                                        </p:attrNameLst>
                                      </p:cBhvr>
                                      <p:rCtr x="-3086" y="24491"/>
                                    </p:animMotion>
                                  </p:childTnLst>
                                </p:cTn>
                              </p:par>
                              <p:par>
                                <p:cTn id="9" presetID="42" presetClass="path" presetSubtype="0" repeatCount="indefinite" accel="50000" decel="50000" fill="hold" grpId="0" nodeType="withEffect">
                                  <p:stCondLst>
                                    <p:cond delay="700"/>
                                  </p:stCondLst>
                                  <p:childTnLst>
                                    <p:animMotion origin="layout" path="M 6.25E-7 -3.7037E-6 L 0.05872 0.49838 " pathEditMode="relative" rAng="0" ptsTypes="AA">
                                      <p:cBhvr>
                                        <p:cTn id="10" dur="2000" fill="hold"/>
                                        <p:tgtEl>
                                          <p:spTgt spid="11"/>
                                        </p:tgtEl>
                                        <p:attrNameLst>
                                          <p:attrName>ppt_x</p:attrName>
                                          <p:attrName>ppt_y</p:attrName>
                                        </p:attrNameLst>
                                      </p:cBhvr>
                                      <p:rCtr x="2930" y="24907"/>
                                    </p:animMotion>
                                  </p:childTnLst>
                                </p:cTn>
                              </p:par>
                              <p:par>
                                <p:cTn id="11" presetID="42" presetClass="path" presetSubtype="0" repeatCount="indefinite" accel="50000" decel="50000" fill="hold" grpId="0" nodeType="withEffect">
                                  <p:stCondLst>
                                    <p:cond delay="1500"/>
                                  </p:stCondLst>
                                  <p:childTnLst>
                                    <p:animMotion origin="layout" path="M -3.75E-6 -3.7037E-6 L 0.03555 0.49838 " pathEditMode="relative" rAng="0" ptsTypes="AA">
                                      <p:cBhvr>
                                        <p:cTn id="12" dur="500" fill="hold"/>
                                        <p:tgtEl>
                                          <p:spTgt spid="12"/>
                                        </p:tgtEl>
                                        <p:attrNameLst>
                                          <p:attrName>ppt_x</p:attrName>
                                          <p:attrName>ppt_y</p:attrName>
                                        </p:attrNameLst>
                                      </p:cBhvr>
                                      <p:rCtr x="1771" y="24907"/>
                                    </p:animMotion>
                                  </p:childTnLst>
                                </p:cTn>
                              </p:par>
                              <p:par>
                                <p:cTn id="13" presetID="42" presetClass="path" presetSubtype="0" repeatCount="indefinite" accel="50000" decel="50000" fill="hold" grpId="0" nodeType="withEffect">
                                  <p:stCondLst>
                                    <p:cond delay="100"/>
                                  </p:stCondLst>
                                  <p:childTnLst>
                                    <p:animMotion origin="layout" path="M -3.125E-6 -3.7037E-6 L -0.26927 0.80277 " pathEditMode="relative" rAng="0" ptsTypes="AA">
                                      <p:cBhvr>
                                        <p:cTn id="14" dur="2000" fill="hold"/>
                                        <p:tgtEl>
                                          <p:spTgt spid="13"/>
                                        </p:tgtEl>
                                        <p:attrNameLst>
                                          <p:attrName>ppt_x</p:attrName>
                                          <p:attrName>ppt_y</p:attrName>
                                        </p:attrNameLst>
                                      </p:cBhvr>
                                      <p:rCtr x="-13542" y="40139"/>
                                    </p:animMotion>
                                  </p:childTnLst>
                                </p:cTn>
                              </p:par>
                              <p:par>
                                <p:cTn id="15" presetID="42" presetClass="path" presetSubtype="0" repeatCount="indefinite" accel="50000" decel="50000" fill="hold" grpId="0" nodeType="withEffect">
                                  <p:stCondLst>
                                    <p:cond delay="1000"/>
                                  </p:stCondLst>
                                  <p:childTnLst>
                                    <p:animMotion origin="layout" path="M -8.33333E-7 2.22222E-6 L -0.03984 0.50208 " pathEditMode="relative" rAng="0" ptsTypes="AA">
                                      <p:cBhvr>
                                        <p:cTn id="16" dur="1000" fill="hold"/>
                                        <p:tgtEl>
                                          <p:spTgt spid="14"/>
                                        </p:tgtEl>
                                        <p:attrNameLst>
                                          <p:attrName>ppt_x</p:attrName>
                                          <p:attrName>ppt_y</p:attrName>
                                        </p:attrNameLst>
                                      </p:cBhvr>
                                      <p:rCtr x="-1992" y="25093"/>
                                    </p:animMotion>
                                  </p:childTnLst>
                                </p:cTn>
                              </p:par>
                              <p:par>
                                <p:cTn id="17" presetID="42" presetClass="path" presetSubtype="0" repeatCount="indefinite" accel="50000" decel="50000" fill="hold" grpId="0" nodeType="withEffect">
                                  <p:stCondLst>
                                    <p:cond delay="500"/>
                                  </p:stCondLst>
                                  <p:childTnLst>
                                    <p:animMotion origin="layout" path="M -3.95833E-6 2.22222E-6 L 0.153 0.84514 " pathEditMode="relative" rAng="0" ptsTypes="AA">
                                      <p:cBhvr>
                                        <p:cTn id="18" dur="2000" fill="hold"/>
                                        <p:tgtEl>
                                          <p:spTgt spid="15"/>
                                        </p:tgtEl>
                                        <p:attrNameLst>
                                          <p:attrName>ppt_x</p:attrName>
                                          <p:attrName>ppt_y</p:attrName>
                                        </p:attrNameLst>
                                      </p:cBhvr>
                                      <p:rCtr x="7643" y="42245"/>
                                    </p:animMotion>
                                  </p:childTnLst>
                                </p:cTn>
                              </p:par>
                              <p:par>
                                <p:cTn id="19" presetID="42" presetClass="path" presetSubtype="0" repeatCount="indefinite" accel="50000" decel="50000" fill="hold" grpId="0" nodeType="withEffect">
                                  <p:stCondLst>
                                    <p:cond delay="0"/>
                                  </p:stCondLst>
                                  <p:childTnLst>
                                    <p:animMotion origin="layout" path="M 1.25E-6 2.22222E-6 L 0.08125 0.50347 " pathEditMode="relative" rAng="0" ptsTypes="AA">
                                      <p:cBhvr>
                                        <p:cTn id="20" dur="1000" fill="hold"/>
                                        <p:tgtEl>
                                          <p:spTgt spid="16"/>
                                        </p:tgtEl>
                                        <p:attrNameLst>
                                          <p:attrName>ppt_x</p:attrName>
                                          <p:attrName>ppt_y</p:attrName>
                                        </p:attrNameLst>
                                      </p:cBhvr>
                                      <p:rCtr x="4062" y="25162"/>
                                    </p:animMotion>
                                  </p:childTnLst>
                                </p:cTn>
                              </p:par>
                              <p:par>
                                <p:cTn id="21" presetID="42" presetClass="path" presetSubtype="0" repeatCount="indefinite" accel="50000" decel="50000" fill="hold" grpId="0" nodeType="withEffect">
                                  <p:stCondLst>
                                    <p:cond delay="300"/>
                                  </p:stCondLst>
                                  <p:childTnLst>
                                    <p:animMotion origin="layout" path="M -1.25E-6 2.22222E-6 L -0.17734 0.81458 " pathEditMode="relative" rAng="0" ptsTypes="AA">
                                      <p:cBhvr>
                                        <p:cTn id="22" dur="1300" fill="hold"/>
                                        <p:tgtEl>
                                          <p:spTgt spid="24"/>
                                        </p:tgtEl>
                                        <p:attrNameLst>
                                          <p:attrName>ppt_x</p:attrName>
                                          <p:attrName>ppt_y</p:attrName>
                                        </p:attrNameLst>
                                      </p:cBhvr>
                                      <p:rCtr x="-8867" y="40718"/>
                                    </p:animMotion>
                                  </p:childTnLst>
                                </p:cTn>
                              </p:par>
                              <p:par>
                                <p:cTn id="23" presetID="0" presetClass="path" presetSubtype="0" repeatCount="indefinite" accel="50000" decel="50000" fill="hold" grpId="0" nodeType="withEffect">
                                  <p:stCondLst>
                                    <p:cond delay="300"/>
                                  </p:stCondLst>
                                  <p:childTnLst>
                                    <p:animMotion origin="layout" path="M -0.0013 -0.00301 L 0.00808 0.23588 L 0.23855 0.4331 " pathEditMode="relative" ptsTypes="AAA">
                                      <p:cBhvr>
                                        <p:cTn id="24" dur="2000" fill="hold"/>
                                        <p:tgtEl>
                                          <p:spTgt spid="34"/>
                                        </p:tgtEl>
                                        <p:attrNameLst>
                                          <p:attrName>ppt_x</p:attrName>
                                          <p:attrName>ppt_y</p:attrName>
                                        </p:attrNameLst>
                                      </p:cBhvr>
                                    </p:animMotion>
                                  </p:childTnLst>
                                </p:cTn>
                              </p:par>
                              <p:par>
                                <p:cTn id="25" presetID="0" presetClass="path" presetSubtype="0" repeatCount="indefinite" accel="50000" decel="50000" fill="hold" grpId="0" nodeType="withEffect">
                                  <p:stCondLst>
                                    <p:cond delay="0"/>
                                  </p:stCondLst>
                                  <p:childTnLst>
                                    <p:animMotion origin="layout" path="M -0.00521 0.00185 L -0.04401 0.25347 L -0.51511 0.84097 " pathEditMode="relative" ptsTypes="AAA">
                                      <p:cBhvr>
                                        <p:cTn id="26" dur="2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4" grpId="0" animBg="1"/>
      <p:bldP spid="15" grpId="0" animBg="1"/>
      <p:bldP spid="16" grpId="0" animBg="1"/>
      <p:bldP spid="24"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Isosceles Triangle 71">
            <a:extLst>
              <a:ext uri="{FF2B5EF4-FFF2-40B4-BE49-F238E27FC236}">
                <a16:creationId xmlns:a16="http://schemas.microsoft.com/office/drawing/2014/main" id="{A9ACFC69-8B3E-BDAC-3941-A1C4B32A0521}"/>
              </a:ext>
            </a:extLst>
          </p:cNvPr>
          <p:cNvSpPr/>
          <p:nvPr/>
        </p:nvSpPr>
        <p:spPr>
          <a:xfrm rot="10800000">
            <a:off x="8809568" y="1343020"/>
            <a:ext cx="462881" cy="4748213"/>
          </a:xfrm>
          <a:prstGeom prst="triangl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8" name="Isosceles Triangle 77">
            <a:extLst>
              <a:ext uri="{FF2B5EF4-FFF2-40B4-BE49-F238E27FC236}">
                <a16:creationId xmlns:a16="http://schemas.microsoft.com/office/drawing/2014/main" id="{4FBE6E45-B4DE-87B9-23F1-352CFFA96AD9}"/>
              </a:ext>
            </a:extLst>
          </p:cNvPr>
          <p:cNvSpPr/>
          <p:nvPr/>
        </p:nvSpPr>
        <p:spPr>
          <a:xfrm rot="10800000">
            <a:off x="9428502" y="1351359"/>
            <a:ext cx="462881" cy="4748213"/>
          </a:xfrm>
          <a:prstGeom prst="triangl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5" name="Isosceles Triangle 74">
            <a:extLst>
              <a:ext uri="{FF2B5EF4-FFF2-40B4-BE49-F238E27FC236}">
                <a16:creationId xmlns:a16="http://schemas.microsoft.com/office/drawing/2014/main" id="{F83E9D45-3B49-D755-5BC9-08A195E23D5C}"/>
              </a:ext>
            </a:extLst>
          </p:cNvPr>
          <p:cNvSpPr/>
          <p:nvPr/>
        </p:nvSpPr>
        <p:spPr>
          <a:xfrm rot="10800000">
            <a:off x="8210545" y="1343019"/>
            <a:ext cx="462881" cy="4748213"/>
          </a:xfrm>
          <a:prstGeom prst="triangl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6" name="Isosceles Triangle 75">
            <a:extLst>
              <a:ext uri="{FF2B5EF4-FFF2-40B4-BE49-F238E27FC236}">
                <a16:creationId xmlns:a16="http://schemas.microsoft.com/office/drawing/2014/main" id="{D0A41B53-98FE-61AE-08A3-E8063D7EA5ED}"/>
              </a:ext>
            </a:extLst>
          </p:cNvPr>
          <p:cNvSpPr/>
          <p:nvPr/>
        </p:nvSpPr>
        <p:spPr>
          <a:xfrm rot="10800000">
            <a:off x="8522446" y="1366251"/>
            <a:ext cx="462881" cy="4748213"/>
          </a:xfrm>
          <a:prstGeom prst="triangl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77" name="Isosceles Triangle 76">
            <a:extLst>
              <a:ext uri="{FF2B5EF4-FFF2-40B4-BE49-F238E27FC236}">
                <a16:creationId xmlns:a16="http://schemas.microsoft.com/office/drawing/2014/main" id="{5A071548-EBDA-9B62-A2A1-5B7CC5BF85BA}"/>
              </a:ext>
            </a:extLst>
          </p:cNvPr>
          <p:cNvSpPr/>
          <p:nvPr/>
        </p:nvSpPr>
        <p:spPr>
          <a:xfrm rot="10800000">
            <a:off x="9102715" y="1374976"/>
            <a:ext cx="462881" cy="4748213"/>
          </a:xfrm>
          <a:prstGeom prst="triangl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74" name="Isosceles Triangle 73">
            <a:extLst>
              <a:ext uri="{FF2B5EF4-FFF2-40B4-BE49-F238E27FC236}">
                <a16:creationId xmlns:a16="http://schemas.microsoft.com/office/drawing/2014/main" id="{41D5C95D-B9BB-5A59-8B65-A0223BC2F02D}"/>
              </a:ext>
            </a:extLst>
          </p:cNvPr>
          <p:cNvSpPr/>
          <p:nvPr/>
        </p:nvSpPr>
        <p:spPr>
          <a:xfrm rot="10622787">
            <a:off x="9635066" y="1421497"/>
            <a:ext cx="480869" cy="4686332"/>
          </a:xfrm>
          <a:prstGeom prst="triangl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solidFill>
                <a:schemeClr val="tx1"/>
              </a:solidFill>
            </a:endParaRPr>
          </a:p>
        </p:txBody>
      </p:sp>
      <p:sp>
        <p:nvSpPr>
          <p:cNvPr id="73" name="Isosceles Triangle 72">
            <a:extLst>
              <a:ext uri="{FF2B5EF4-FFF2-40B4-BE49-F238E27FC236}">
                <a16:creationId xmlns:a16="http://schemas.microsoft.com/office/drawing/2014/main" id="{65CD5E34-B76E-B28A-E578-1B25B320D01D}"/>
              </a:ext>
            </a:extLst>
          </p:cNvPr>
          <p:cNvSpPr/>
          <p:nvPr/>
        </p:nvSpPr>
        <p:spPr>
          <a:xfrm rot="10974723">
            <a:off x="7963317" y="1420176"/>
            <a:ext cx="432271" cy="4686332"/>
          </a:xfrm>
          <a:prstGeom prst="triangl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7FD0C96-08D6-E3F6-D285-12FD576A448C}"/>
              </a:ext>
            </a:extLst>
          </p:cNvPr>
          <p:cNvSpPr>
            <a:spLocks noGrp="1"/>
          </p:cNvSpPr>
          <p:nvPr>
            <p:ph type="title"/>
          </p:nvPr>
        </p:nvSpPr>
        <p:spPr/>
        <p:txBody>
          <a:bodyPr/>
          <a:lstStyle/>
          <a:p>
            <a:r>
              <a:rPr lang="en-CA" dirty="0"/>
              <a:t>Backward ray-tracing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1E2BB9-91DD-D993-0ABB-2A02BCEB2DB7}"/>
                  </a:ext>
                </a:extLst>
              </p:cNvPr>
              <p:cNvSpPr>
                <a:spLocks noGrp="1"/>
              </p:cNvSpPr>
              <p:nvPr>
                <p:ph idx="1"/>
              </p:nvPr>
            </p:nvSpPr>
            <p:spPr>
              <a:xfrm>
                <a:off x="838200" y="1825625"/>
                <a:ext cx="5257800" cy="4351338"/>
              </a:xfrm>
            </p:spPr>
            <p:txBody>
              <a:bodyPr>
                <a:normAutofit lnSpcReduction="10000"/>
              </a:bodyPr>
              <a:lstStyle/>
              <a:p>
                <a:r>
                  <a:rPr lang="en-CA" dirty="0"/>
                  <a:t>Rays go from detector to source, thus ensuring that every neutron path calculated is useful. </a:t>
                </a:r>
              </a:p>
              <a:p>
                <a:endParaRPr lang="en-CA" dirty="0"/>
              </a:p>
              <a:p>
                <a:r>
                  <a:rPr lang="en-CA" dirty="0"/>
                  <a:t>For a transmission-only simulation, each path can be algebraically determined (fast!).</a:t>
                </a:r>
              </a:p>
              <a:p>
                <a:endParaRPr lang="en-CA" dirty="0"/>
              </a:p>
              <a:p>
                <a:r>
                  <a:rPr lang="en-CA" dirty="0"/>
                  <a:t>In the following demonstration, maximum spread angle </a:t>
                </a:r>
                <a14:m>
                  <m:oMath xmlns:m="http://schemas.openxmlformats.org/officeDocument/2006/math">
                    <m:r>
                      <a:rPr lang="en-CA" i="1" smtClean="0">
                        <a:latin typeface="Cambria Math" panose="02040503050406030204" pitchFamily="18" charset="0"/>
                        <a:ea typeface="Cambria Math" panose="02040503050406030204" pitchFamily="18" charset="0"/>
                      </a:rPr>
                      <m:t>𝜃</m:t>
                    </m:r>
                    <m:r>
                      <a:rPr lang="en-CA" b="0" i="1" smtClean="0">
                        <a:latin typeface="Cambria Math" panose="02040503050406030204" pitchFamily="18" charset="0"/>
                        <a:ea typeface="Cambria Math" panose="02040503050406030204" pitchFamily="18" charset="0"/>
                      </a:rPr>
                      <m:t>=</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30</m:t>
                        </m:r>
                      </m:e>
                      <m:sup>
                        <m:r>
                          <a:rPr lang="en-CA" b="0" i="1" smtClean="0">
                            <a:latin typeface="Cambria Math" panose="02040503050406030204" pitchFamily="18" charset="0"/>
                            <a:ea typeface="Cambria Math" panose="02040503050406030204" pitchFamily="18" charset="0"/>
                          </a:rPr>
                          <m:t>𝑜</m:t>
                        </m:r>
                      </m:sup>
                    </m:sSup>
                  </m:oMath>
                </a14:m>
                <a:r>
                  <a:rPr lang="en-CA" dirty="0"/>
                  <a:t>.</a:t>
                </a:r>
              </a:p>
              <a:p>
                <a:endParaRPr lang="en-CA" dirty="0"/>
              </a:p>
            </p:txBody>
          </p:sp>
        </mc:Choice>
        <mc:Fallback>
          <p:sp>
            <p:nvSpPr>
              <p:cNvPr id="3" name="Content Placeholder 2">
                <a:extLst>
                  <a:ext uri="{FF2B5EF4-FFF2-40B4-BE49-F238E27FC236}">
                    <a16:creationId xmlns:a16="http://schemas.microsoft.com/office/drawing/2014/main" id="{041E2BB9-91DD-D993-0ABB-2A02BCEB2DB7}"/>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2"/>
                <a:stretch>
                  <a:fillRect l="-2088" t="-3081" r="-2204"/>
                </a:stretch>
              </a:blipFill>
            </p:spPr>
            <p:txBody>
              <a:bodyPr/>
              <a:lstStyle/>
              <a:p>
                <a:r>
                  <a:rPr lang="en-CA">
                    <a:noFill/>
                  </a:rPr>
                  <a:t> </a:t>
                </a:r>
              </a:p>
            </p:txBody>
          </p:sp>
        </mc:Fallback>
      </mc:AlternateContent>
      <p:cxnSp>
        <p:nvCxnSpPr>
          <p:cNvPr id="9" name="Straight Arrow Connector 8">
            <a:extLst>
              <a:ext uri="{FF2B5EF4-FFF2-40B4-BE49-F238E27FC236}">
                <a16:creationId xmlns:a16="http://schemas.microsoft.com/office/drawing/2014/main" id="{814D0694-0D9B-A718-252C-376F8B28898C}"/>
              </a:ext>
            </a:extLst>
          </p:cNvPr>
          <p:cNvCxnSpPr>
            <a:cxnSpLocks/>
          </p:cNvCxnSpPr>
          <p:nvPr/>
        </p:nvCxnSpPr>
        <p:spPr>
          <a:xfrm flipV="1">
            <a:off x="8004684" y="5506641"/>
            <a:ext cx="118961" cy="1032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AC7D195-E250-4EA5-0101-CEA6D79B9B05}"/>
              </a:ext>
            </a:extLst>
          </p:cNvPr>
          <p:cNvCxnSpPr>
            <a:cxnSpLocks/>
          </p:cNvCxnSpPr>
          <p:nvPr/>
        </p:nvCxnSpPr>
        <p:spPr>
          <a:xfrm flipV="1">
            <a:off x="8115298" y="5462588"/>
            <a:ext cx="0" cy="1076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C879B05-29C0-8FB5-3820-22EA0D2BE8E5}"/>
              </a:ext>
            </a:extLst>
          </p:cNvPr>
          <p:cNvCxnSpPr>
            <a:cxnSpLocks/>
          </p:cNvCxnSpPr>
          <p:nvPr/>
        </p:nvCxnSpPr>
        <p:spPr>
          <a:xfrm flipV="1">
            <a:off x="9029700" y="5553075"/>
            <a:ext cx="0" cy="1076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4300BFF-2DC5-2788-9796-6AAB8851B4C0}"/>
              </a:ext>
            </a:extLst>
          </p:cNvPr>
          <p:cNvCxnSpPr>
            <a:cxnSpLocks/>
          </p:cNvCxnSpPr>
          <p:nvPr/>
        </p:nvCxnSpPr>
        <p:spPr>
          <a:xfrm flipV="1">
            <a:off x="9925050" y="5553075"/>
            <a:ext cx="0" cy="1076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0C09352-FC2D-9984-3D52-AB874EB92E13}"/>
              </a:ext>
            </a:extLst>
          </p:cNvPr>
          <p:cNvCxnSpPr>
            <a:cxnSpLocks/>
          </p:cNvCxnSpPr>
          <p:nvPr/>
        </p:nvCxnSpPr>
        <p:spPr>
          <a:xfrm flipV="1">
            <a:off x="8993424" y="5553067"/>
            <a:ext cx="53264" cy="1076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56D99F91-4D48-C229-C28D-748D7570B197}"/>
              </a:ext>
            </a:extLst>
          </p:cNvPr>
          <p:cNvCxnSpPr>
            <a:cxnSpLocks/>
          </p:cNvCxnSpPr>
          <p:nvPr/>
        </p:nvCxnSpPr>
        <p:spPr>
          <a:xfrm flipH="1" flipV="1">
            <a:off x="9933980" y="5553069"/>
            <a:ext cx="123688" cy="1076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D705FCAC-CB4A-0F08-45B7-B0B4BAC6DF08}"/>
              </a:ext>
            </a:extLst>
          </p:cNvPr>
          <p:cNvCxnSpPr>
            <a:cxnSpLocks/>
          </p:cNvCxnSpPr>
          <p:nvPr/>
        </p:nvCxnSpPr>
        <p:spPr>
          <a:xfrm flipH="1" flipV="1">
            <a:off x="9018994" y="5514980"/>
            <a:ext cx="122386" cy="1076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47325AA4-C0B0-35E7-3734-BF3C19F90C73}"/>
              </a:ext>
            </a:extLst>
          </p:cNvPr>
          <p:cNvSpPr/>
          <p:nvPr/>
        </p:nvSpPr>
        <p:spPr>
          <a:xfrm>
            <a:off x="7218439" y="4958595"/>
            <a:ext cx="3533775" cy="17811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4" name="Rectangle 13">
            <a:extLst>
              <a:ext uri="{FF2B5EF4-FFF2-40B4-BE49-F238E27FC236}">
                <a16:creationId xmlns:a16="http://schemas.microsoft.com/office/drawing/2014/main" id="{C480583C-71D2-2FEB-48D1-27A7C34F0F4C}"/>
              </a:ext>
            </a:extLst>
          </p:cNvPr>
          <p:cNvSpPr/>
          <p:nvPr/>
        </p:nvSpPr>
        <p:spPr>
          <a:xfrm>
            <a:off x="7170538" y="-32345"/>
            <a:ext cx="3533775" cy="17811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sp>
        <p:nvSpPr>
          <p:cNvPr id="4" name="Rectangle 3">
            <a:extLst>
              <a:ext uri="{FF2B5EF4-FFF2-40B4-BE49-F238E27FC236}">
                <a16:creationId xmlns:a16="http://schemas.microsoft.com/office/drawing/2014/main" id="{4982C652-B635-9B91-4F38-DB71C5EF65C9}"/>
              </a:ext>
            </a:extLst>
          </p:cNvPr>
          <p:cNvSpPr/>
          <p:nvPr/>
        </p:nvSpPr>
        <p:spPr>
          <a:xfrm>
            <a:off x="8029573" y="1351359"/>
            <a:ext cx="2038350" cy="585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Source</a:t>
            </a:r>
          </a:p>
        </p:txBody>
      </p:sp>
      <p:sp>
        <p:nvSpPr>
          <p:cNvPr id="5" name="Rectangle 4">
            <a:extLst>
              <a:ext uri="{FF2B5EF4-FFF2-40B4-BE49-F238E27FC236}">
                <a16:creationId xmlns:a16="http://schemas.microsoft.com/office/drawing/2014/main" id="{9F0E8051-04FC-C4DB-CB46-60BD75DB4BDA}"/>
              </a:ext>
            </a:extLst>
          </p:cNvPr>
          <p:cNvSpPr/>
          <p:nvPr/>
        </p:nvSpPr>
        <p:spPr>
          <a:xfrm>
            <a:off x="8029573" y="4912517"/>
            <a:ext cx="2038350" cy="37504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CA" dirty="0"/>
              <a:t>Analyzer &amp; detector</a:t>
            </a:r>
          </a:p>
        </p:txBody>
      </p:sp>
      <p:sp>
        <p:nvSpPr>
          <p:cNvPr id="82" name="Oval 81">
            <a:extLst>
              <a:ext uri="{FF2B5EF4-FFF2-40B4-BE49-F238E27FC236}">
                <a16:creationId xmlns:a16="http://schemas.microsoft.com/office/drawing/2014/main" id="{2820BD34-DD74-6F92-032C-D10F4548DC52}"/>
              </a:ext>
            </a:extLst>
          </p:cNvPr>
          <p:cNvSpPr/>
          <p:nvPr/>
        </p:nvSpPr>
        <p:spPr>
          <a:xfrm>
            <a:off x="8315640" y="3057525"/>
            <a:ext cx="1397793" cy="74295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dirty="0"/>
              <a:t>Sample</a:t>
            </a:r>
          </a:p>
        </p:txBody>
      </p:sp>
      <p:sp>
        <p:nvSpPr>
          <p:cNvPr id="83" name="Arc 82">
            <a:extLst>
              <a:ext uri="{FF2B5EF4-FFF2-40B4-BE49-F238E27FC236}">
                <a16:creationId xmlns:a16="http://schemas.microsoft.com/office/drawing/2014/main" id="{627FED72-FC40-E71D-4919-98DC02AF8A5B}"/>
              </a:ext>
            </a:extLst>
          </p:cNvPr>
          <p:cNvSpPr/>
          <p:nvPr/>
        </p:nvSpPr>
        <p:spPr>
          <a:xfrm rot="18810580">
            <a:off x="9781759" y="4304479"/>
            <a:ext cx="258931" cy="26717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84" name="TextBox 83">
            <a:extLst>
              <a:ext uri="{FF2B5EF4-FFF2-40B4-BE49-F238E27FC236}">
                <a16:creationId xmlns:a16="http://schemas.microsoft.com/office/drawing/2014/main" id="{DD1BE2DB-9014-1C3F-E1B8-D0683ACE8BAC}"/>
              </a:ext>
            </a:extLst>
          </p:cNvPr>
          <p:cNvSpPr txBox="1"/>
          <p:nvPr/>
        </p:nvSpPr>
        <p:spPr>
          <a:xfrm>
            <a:off x="9765345" y="4291845"/>
            <a:ext cx="295868" cy="369332"/>
          </a:xfrm>
          <a:prstGeom prst="rect">
            <a:avLst/>
          </a:prstGeom>
          <a:noFill/>
        </p:spPr>
        <p:txBody>
          <a:bodyPr wrap="square" rtlCol="0">
            <a:spAutoFit/>
          </a:bodyPr>
          <a:lstStyle/>
          <a:p>
            <a:r>
              <a:rPr lang="el-GR" dirty="0"/>
              <a:t>θ</a:t>
            </a:r>
            <a:endParaRPr lang="en-CA" dirty="0"/>
          </a:p>
        </p:txBody>
      </p:sp>
      <p:cxnSp>
        <p:nvCxnSpPr>
          <p:cNvPr id="106" name="Straight Arrow Connector 105">
            <a:extLst>
              <a:ext uri="{FF2B5EF4-FFF2-40B4-BE49-F238E27FC236}">
                <a16:creationId xmlns:a16="http://schemas.microsoft.com/office/drawing/2014/main" id="{DFFFD71F-3D5D-038F-DE79-542E89C49E6C}"/>
              </a:ext>
            </a:extLst>
          </p:cNvPr>
          <p:cNvCxnSpPr>
            <a:cxnSpLocks/>
          </p:cNvCxnSpPr>
          <p:nvPr/>
        </p:nvCxnSpPr>
        <p:spPr>
          <a:xfrm flipH="1" flipV="1">
            <a:off x="10463065" y="1195556"/>
            <a:ext cx="5189" cy="951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4D96A214-E268-BA1B-6695-DBDB8A2F0593}"/>
              </a:ext>
            </a:extLst>
          </p:cNvPr>
          <p:cNvSpPr txBox="1"/>
          <p:nvPr/>
        </p:nvSpPr>
        <p:spPr>
          <a:xfrm>
            <a:off x="10505383" y="1486415"/>
            <a:ext cx="1461426" cy="369332"/>
          </a:xfrm>
          <a:prstGeom prst="rect">
            <a:avLst/>
          </a:prstGeom>
          <a:noFill/>
        </p:spPr>
        <p:txBody>
          <a:bodyPr wrap="none" rtlCol="0">
            <a:spAutoFit/>
          </a:bodyPr>
          <a:lstStyle/>
          <a:p>
            <a:r>
              <a:rPr lang="en-CA" dirty="0"/>
              <a:t>Simulated ray</a:t>
            </a:r>
          </a:p>
        </p:txBody>
      </p:sp>
    </p:spTree>
    <p:extLst>
      <p:ext uri="{BB962C8B-B14F-4D97-AF65-F5344CB8AC3E}">
        <p14:creationId xmlns:p14="http://schemas.microsoft.com/office/powerpoint/2010/main" val="345915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accel="50000" decel="50000" fill="hold" nodeType="clickEffect">
                                  <p:stCondLst>
                                    <p:cond delay="0"/>
                                  </p:stCondLst>
                                  <p:childTnLst>
                                    <p:animMotion origin="layout" path="M -2.08333E-7 -1.11111E-6 L 0.0362 -0.66759 " pathEditMode="relative" rAng="0" ptsTypes="AA">
                                      <p:cBhvr>
                                        <p:cTn id="6" dur="2000" fill="hold"/>
                                        <p:tgtEl>
                                          <p:spTgt spid="9"/>
                                        </p:tgtEl>
                                        <p:attrNameLst>
                                          <p:attrName>ppt_x</p:attrName>
                                          <p:attrName>ppt_y</p:attrName>
                                        </p:attrNameLst>
                                      </p:cBhvr>
                                      <p:rCtr x="1810" y="-33380"/>
                                    </p:animMotion>
                                  </p:childTnLst>
                                </p:cTn>
                              </p:par>
                              <p:par>
                                <p:cTn id="7" presetID="42" presetClass="path" presetSubtype="0" repeatCount="indefinite" accel="50000" decel="50000" fill="hold" nodeType="withEffect">
                                  <p:stCondLst>
                                    <p:cond delay="0"/>
                                  </p:stCondLst>
                                  <p:childTnLst>
                                    <p:animMotion origin="layout" path="M 5E-6 1.11022E-16 L -0.00624 -0.6912 " pathEditMode="relative" rAng="0" ptsTypes="AA">
                                      <p:cBhvr>
                                        <p:cTn id="8" dur="2000" fill="hold"/>
                                        <p:tgtEl>
                                          <p:spTgt spid="15"/>
                                        </p:tgtEl>
                                        <p:attrNameLst>
                                          <p:attrName>ppt_x</p:attrName>
                                          <p:attrName>ppt_y</p:attrName>
                                        </p:attrNameLst>
                                      </p:cBhvr>
                                      <p:rCtr x="-313" y="-34560"/>
                                    </p:animMotion>
                                  </p:childTnLst>
                                </p:cTn>
                              </p:par>
                              <p:par>
                                <p:cTn id="9" presetID="42" presetClass="path" presetSubtype="0" repeatCount="indefinite" accel="50000" decel="50000" fill="hold" nodeType="withEffect">
                                  <p:stCondLst>
                                    <p:cond delay="0"/>
                                  </p:stCondLst>
                                  <p:childTnLst>
                                    <p:animMotion origin="layout" path="M 5E-6 -4.44444E-6 L 0.00079 -0.72291 " pathEditMode="relative" rAng="0" ptsTypes="AA">
                                      <p:cBhvr>
                                        <p:cTn id="10" dur="2000" fill="hold"/>
                                        <p:tgtEl>
                                          <p:spTgt spid="26"/>
                                        </p:tgtEl>
                                        <p:attrNameLst>
                                          <p:attrName>ppt_x</p:attrName>
                                          <p:attrName>ppt_y</p:attrName>
                                        </p:attrNameLst>
                                      </p:cBhvr>
                                      <p:rCtr x="39" y="-36157"/>
                                    </p:animMotion>
                                  </p:childTnLst>
                                </p:cTn>
                              </p:par>
                              <p:par>
                                <p:cTn id="11" presetID="42" presetClass="path" presetSubtype="0" repeatCount="indefinite" accel="50000" decel="50000" fill="hold" nodeType="withEffect">
                                  <p:stCondLst>
                                    <p:cond delay="0"/>
                                  </p:stCondLst>
                                  <p:childTnLst>
                                    <p:animMotion origin="layout" path="M -2.5E-6 -4.44444E-6 L -2.5E-6 -0.72291 " pathEditMode="relative" rAng="0" ptsTypes="AA">
                                      <p:cBhvr>
                                        <p:cTn id="12" dur="2000" fill="hold"/>
                                        <p:tgtEl>
                                          <p:spTgt spid="39"/>
                                        </p:tgtEl>
                                        <p:attrNameLst>
                                          <p:attrName>ppt_x</p:attrName>
                                          <p:attrName>ppt_y</p:attrName>
                                        </p:attrNameLst>
                                      </p:cBhvr>
                                      <p:rCtr x="0" y="-36157"/>
                                    </p:animMotion>
                                  </p:childTnLst>
                                </p:cTn>
                              </p:par>
                              <p:par>
                                <p:cTn id="13" presetID="42" presetClass="path" presetSubtype="0" repeatCount="indefinite" accel="50000" decel="50000" fill="hold" nodeType="withEffect">
                                  <p:stCondLst>
                                    <p:cond delay="0"/>
                                  </p:stCondLst>
                                  <p:childTnLst>
                                    <p:animMotion origin="layout" path="M -3.75E-6 -4.44444E-6 L 0.01888 -0.70625 " pathEditMode="relative" rAng="0" ptsTypes="AA">
                                      <p:cBhvr>
                                        <p:cTn id="14" dur="2000" fill="hold"/>
                                        <p:tgtEl>
                                          <p:spTgt spid="47"/>
                                        </p:tgtEl>
                                        <p:attrNameLst>
                                          <p:attrName>ppt_x</p:attrName>
                                          <p:attrName>ppt_y</p:attrName>
                                        </p:attrNameLst>
                                      </p:cBhvr>
                                      <p:rCtr x="938" y="-35324"/>
                                    </p:animMotion>
                                  </p:childTnLst>
                                </p:cTn>
                              </p:par>
                              <p:par>
                                <p:cTn id="15" presetID="42" presetClass="path" presetSubtype="0" repeatCount="indefinite" accel="50000" decel="50000" fill="hold" nodeType="withEffect">
                                  <p:stCondLst>
                                    <p:cond delay="0"/>
                                  </p:stCondLst>
                                  <p:childTnLst>
                                    <p:animMotion origin="layout" path="M -1.875E-6 -4.44444E-6 L -0.03424 -0.6831 " pathEditMode="relative" rAng="0" ptsTypes="AA">
                                      <p:cBhvr>
                                        <p:cTn id="16" dur="2000" fill="hold"/>
                                        <p:tgtEl>
                                          <p:spTgt spid="48"/>
                                        </p:tgtEl>
                                        <p:attrNameLst>
                                          <p:attrName>ppt_x</p:attrName>
                                          <p:attrName>ppt_y</p:attrName>
                                        </p:attrNameLst>
                                      </p:cBhvr>
                                      <p:rCtr x="-1719" y="-34167"/>
                                    </p:animMotion>
                                  </p:childTnLst>
                                </p:cTn>
                              </p:par>
                              <p:par>
                                <p:cTn id="17" presetID="42" presetClass="path" presetSubtype="0" repeatCount="indefinite" accel="50000" decel="50000" fill="hold" nodeType="withEffect">
                                  <p:stCondLst>
                                    <p:cond delay="0"/>
                                  </p:stCondLst>
                                  <p:childTnLst>
                                    <p:animMotion origin="layout" path="M -1.45833E-6 1.11111E-6 L -0.02331 -0.69236 " pathEditMode="relative" rAng="0" ptsTypes="AA">
                                      <p:cBhvr>
                                        <p:cTn id="18" dur="2000" fill="hold"/>
                                        <p:tgtEl>
                                          <p:spTgt spid="55"/>
                                        </p:tgtEl>
                                        <p:attrNameLst>
                                          <p:attrName>ppt_x</p:attrName>
                                          <p:attrName>ppt_y</p:attrName>
                                        </p:attrNameLst>
                                      </p:cBhvr>
                                      <p:rCtr x="-1172" y="-34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urple and red concentric shapes&#10;&#10;Description automatically generated">
            <a:extLst>
              <a:ext uri="{FF2B5EF4-FFF2-40B4-BE49-F238E27FC236}">
                <a16:creationId xmlns:a16="http://schemas.microsoft.com/office/drawing/2014/main" id="{20215554-B326-4C26-A771-039F8DFA20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074" y="723102"/>
            <a:ext cx="5378785" cy="4510358"/>
          </a:xfrm>
        </p:spPr>
      </p:pic>
      <p:sp>
        <p:nvSpPr>
          <p:cNvPr id="7" name="TextBox 6">
            <a:extLst>
              <a:ext uri="{FF2B5EF4-FFF2-40B4-BE49-F238E27FC236}">
                <a16:creationId xmlns:a16="http://schemas.microsoft.com/office/drawing/2014/main" id="{92D5D4F4-40CD-C42C-4E55-A65694A3012C}"/>
              </a:ext>
            </a:extLst>
          </p:cNvPr>
          <p:cNvSpPr txBox="1"/>
          <p:nvPr/>
        </p:nvSpPr>
        <p:spPr>
          <a:xfrm>
            <a:off x="798689" y="5256896"/>
            <a:ext cx="3978653" cy="646331"/>
          </a:xfrm>
          <a:prstGeom prst="rect">
            <a:avLst/>
          </a:prstGeom>
          <a:noFill/>
        </p:spPr>
        <p:txBody>
          <a:bodyPr wrap="none" rtlCol="0">
            <a:spAutoFit/>
          </a:bodyPr>
          <a:lstStyle/>
          <a:p>
            <a:r>
              <a:rPr lang="en-CA" dirty="0"/>
              <a:t>2D Gaussian beam profile, intensity map</a:t>
            </a:r>
          </a:p>
          <a:p>
            <a:r>
              <a:rPr lang="en-CA" dirty="0"/>
              <a:t>(</a:t>
            </a:r>
            <a:r>
              <a:rPr lang="el-GR" dirty="0"/>
              <a:t>σ</a:t>
            </a:r>
            <a:r>
              <a:rPr lang="en-CA" dirty="0"/>
              <a:t> = 1*figure size, centered)</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D50FFAD-9C9E-34BA-6842-E927F4AE8F4A}"/>
                  </a:ext>
                </a:extLst>
              </p:cNvPr>
              <p:cNvSpPr txBox="1"/>
              <p:nvPr/>
            </p:nvSpPr>
            <p:spPr>
              <a:xfrm>
                <a:off x="6096000" y="5281358"/>
                <a:ext cx="5573300" cy="1339534"/>
              </a:xfrm>
              <a:prstGeom prst="rect">
                <a:avLst/>
              </a:prstGeom>
              <a:noFill/>
            </p:spPr>
            <p:txBody>
              <a:bodyPr wrap="square" rtlCol="0">
                <a:spAutoFit/>
              </a:bodyPr>
              <a:lstStyle/>
              <a:p>
                <a:r>
                  <a:rPr lang="en-CA" dirty="0"/>
                  <a:t>Total intensity </a:t>
                </a:r>
                <a:r>
                  <a:rPr lang="en-CA" dirty="0" err="1"/>
                  <a:t>w.r.t.</a:t>
                </a:r>
                <a:r>
                  <a:rPr lang="en-CA" dirty="0"/>
                  <a:t>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𝑃</m:t>
                        </m:r>
                      </m:e>
                      <m:sub>
                        <m:r>
                          <a:rPr lang="en-CA" b="0" i="1" smtClean="0">
                            <a:latin typeface="Cambria Math" panose="02040503050406030204" pitchFamily="18" charset="0"/>
                          </a:rPr>
                          <m:t>0</m:t>
                        </m:r>
                      </m:sub>
                    </m:sSub>
                  </m:oMath>
                </a14:m>
                <a:r>
                  <a:rPr lang="en-CA" dirty="0"/>
                  <a:t>, fitted to a 5</a:t>
                </a:r>
                <a:r>
                  <a:rPr lang="en-CA" baseline="30000" dirty="0"/>
                  <a:t>th</a:t>
                </a:r>
                <a:r>
                  <a:rPr lang="en-CA" dirty="0"/>
                  <a:t>-order power series.</a:t>
                </a:r>
              </a:p>
              <a:p>
                <a:r>
                  <a:rPr lang="en-CA" dirty="0"/>
                  <a:t>The linear terms (</a:t>
                </a:r>
                <a14:m>
                  <m:oMath xmlns:m="http://schemas.openxmlformats.org/officeDocument/2006/math">
                    <m:r>
                      <a:rPr lang="en-CA" b="0" i="0" smtClean="0">
                        <a:latin typeface="Cambria Math" panose="02040503050406030204" pitchFamily="18" charset="0"/>
                      </a:rPr>
                      <m:t>&gt;</m:t>
                    </m:r>
                    <m:sSup>
                      <m:sSupPr>
                        <m:ctrlPr>
                          <a:rPr lang="en-CA" i="1" smtClean="0">
                            <a:latin typeface="Cambria Math" panose="02040503050406030204" pitchFamily="18" charset="0"/>
                          </a:rPr>
                        </m:ctrlPr>
                      </m:sSupPr>
                      <m:e>
                        <m:r>
                          <a:rPr lang="en-CA" b="0" i="1" smtClean="0">
                            <a:latin typeface="Cambria Math" panose="02040503050406030204" pitchFamily="18" charset="0"/>
                          </a:rPr>
                          <m:t>10</m:t>
                        </m:r>
                      </m:e>
                      <m:sup>
                        <m:r>
                          <a:rPr lang="en-CA" b="0" i="1" smtClean="0">
                            <a:latin typeface="Cambria Math" panose="02040503050406030204" pitchFamily="18" charset="0"/>
                          </a:rPr>
                          <m:t>3</m:t>
                        </m:r>
                      </m:sup>
                    </m:sSup>
                  </m:oMath>
                </a14:m>
                <a:r>
                  <a:rPr lang="en-CA" dirty="0"/>
                  <a:t>) are overwhelming larger than the higher order terms (</a:t>
                </a:r>
                <a14:m>
                  <m:oMath xmlns:m="http://schemas.openxmlformats.org/officeDocument/2006/math">
                    <m:r>
                      <a:rPr lang="en-CA" b="0" i="1" smtClean="0">
                        <a:latin typeface="Cambria Math" panose="02040503050406030204" pitchFamily="18" charset="0"/>
                      </a:rPr>
                      <m:t>&lt;</m:t>
                    </m:r>
                    <m:sSup>
                      <m:sSupPr>
                        <m:ctrlPr>
                          <a:rPr lang="en-CA" b="0" i="1" smtClean="0">
                            <a:latin typeface="Cambria Math" panose="02040503050406030204" pitchFamily="18" charset="0"/>
                          </a:rPr>
                        </m:ctrlPr>
                      </m:sSupPr>
                      <m:e>
                        <m:r>
                          <a:rPr lang="en-CA" b="0" i="1" smtClean="0">
                            <a:latin typeface="Cambria Math" panose="02040503050406030204" pitchFamily="18" charset="0"/>
                          </a:rPr>
                          <m:t>10</m:t>
                        </m:r>
                      </m:e>
                      <m:sup>
                        <m:r>
                          <a:rPr lang="en-CA" b="0" i="1" smtClean="0">
                            <a:latin typeface="Cambria Math" panose="02040503050406030204" pitchFamily="18" charset="0"/>
                          </a:rPr>
                          <m:t>−3</m:t>
                        </m:r>
                      </m:sup>
                    </m:sSup>
                  </m:oMath>
                </a14:m>
                <a:r>
                  <a:rPr lang="en-CA" dirty="0"/>
                  <a:t>), consistent with the following </a:t>
                </a:r>
                <a:r>
                  <a:rPr lang="en-CA" i="1" dirty="0"/>
                  <a:t>linear</a:t>
                </a:r>
                <a:r>
                  <a:rPr lang="en-CA" dirty="0"/>
                  <a:t> relationship: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𝑃</m:t>
                        </m:r>
                      </m:e>
                      <m:sub>
                        <m:r>
                          <a:rPr lang="en-CA" b="0" i="1" smtClean="0">
                            <a:latin typeface="Cambria Math" panose="02040503050406030204" pitchFamily="18" charset="0"/>
                          </a:rPr>
                          <m:t>0</m:t>
                        </m:r>
                      </m:sub>
                    </m:sSub>
                    <m:r>
                      <a:rPr lang="en-CA" b="0" i="1" smtClean="0">
                        <a:latin typeface="Cambria Math" panose="02040503050406030204" pitchFamily="18" charset="0"/>
                      </a:rPr>
                      <m:t>)</m:t>
                    </m:r>
                    <m:r>
                      <a:rPr lang="en-CA" b="0" i="1" smtClean="0">
                        <a:latin typeface="Cambria Math" panose="02040503050406030204" pitchFamily="18" charset="0"/>
                      </a:rPr>
                      <m:t>=</m:t>
                    </m:r>
                    <m:f>
                      <m:fPr>
                        <m:ctrlPr>
                          <a:rPr lang="en-CA" b="0" i="1" smtClean="0">
                            <a:latin typeface="Cambria Math" panose="02040503050406030204" pitchFamily="18" charset="0"/>
                          </a:rPr>
                        </m:ctrlPr>
                      </m:fPr>
                      <m:num>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0</m:t>
                            </m:r>
                          </m:sub>
                        </m:sSub>
                      </m:num>
                      <m:den>
                        <m:r>
                          <a:rPr lang="en-CA" b="0" i="1" smtClean="0">
                            <a:latin typeface="Cambria Math" panose="02040503050406030204" pitchFamily="18" charset="0"/>
                          </a:rPr>
                          <m:t>2</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0</m:t>
                            </m:r>
                          </m:sub>
                        </m:sSub>
                      </m:num>
                      <m:den>
                        <m:r>
                          <a:rPr lang="en-CA" b="0" i="1" smtClean="0">
                            <a:latin typeface="Cambria Math" panose="02040503050406030204" pitchFamily="18" charset="0"/>
                          </a:rPr>
                          <m:t>2</m:t>
                        </m:r>
                      </m:den>
                    </m:f>
                    <m:r>
                      <a:rPr lang="en-CA" b="0" i="1" smtClean="0">
                        <a:latin typeface="Cambria Math" panose="02040503050406030204" pitchFamily="18" charset="0"/>
                      </a:rPr>
                      <m:t>(1−</m:t>
                    </m:r>
                    <m:r>
                      <a:rPr lang="en-CA" b="0" i="1" smtClean="0">
                        <a:latin typeface="Cambria Math" panose="02040503050406030204" pitchFamily="18" charset="0"/>
                      </a:rPr>
                      <m:t>𝑑𝑃</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𝑃</m:t>
                        </m:r>
                      </m:e>
                      <m:sub>
                        <m:r>
                          <a:rPr lang="en-CA" b="0" i="1" smtClean="0">
                            <a:latin typeface="Cambria Math" panose="02040503050406030204" pitchFamily="18" charset="0"/>
                          </a:rPr>
                          <m:t>0</m:t>
                        </m:r>
                      </m:sub>
                    </m:sSub>
                  </m:oMath>
                </a14:m>
                <a:endParaRPr lang="en-CA" dirty="0"/>
              </a:p>
            </p:txBody>
          </p:sp>
        </mc:Choice>
        <mc:Fallback>
          <p:sp>
            <p:nvSpPr>
              <p:cNvPr id="8" name="TextBox 7">
                <a:extLst>
                  <a:ext uri="{FF2B5EF4-FFF2-40B4-BE49-F238E27FC236}">
                    <a16:creationId xmlns:a16="http://schemas.microsoft.com/office/drawing/2014/main" id="{6D50FFAD-9C9E-34BA-6842-E927F4AE8F4A}"/>
                  </a:ext>
                </a:extLst>
              </p:cNvPr>
              <p:cNvSpPr txBox="1">
                <a:spLocks noRot="1" noChangeAspect="1" noMove="1" noResize="1" noEditPoints="1" noAdjustHandles="1" noChangeArrowheads="1" noChangeShapeType="1" noTextEdit="1"/>
              </p:cNvSpPr>
              <p:nvPr/>
            </p:nvSpPr>
            <p:spPr>
              <a:xfrm>
                <a:off x="6096000" y="5281358"/>
                <a:ext cx="5573300" cy="1339534"/>
              </a:xfrm>
              <a:prstGeom prst="rect">
                <a:avLst/>
              </a:prstGeom>
              <a:blipFill>
                <a:blip r:embed="rId3"/>
                <a:stretch>
                  <a:fillRect l="-875" t="-2273" b="-455"/>
                </a:stretch>
              </a:blipFill>
            </p:spPr>
            <p:txBody>
              <a:bodyPr/>
              <a:lstStyle/>
              <a:p>
                <a:r>
                  <a:rPr lang="en-CA">
                    <a:noFill/>
                  </a:rPr>
                  <a:t> </a:t>
                </a:r>
              </a:p>
            </p:txBody>
          </p:sp>
        </mc:Fallback>
      </mc:AlternateContent>
      <p:pic>
        <p:nvPicPr>
          <p:cNvPr id="10" name="Picture 9">
            <a:extLst>
              <a:ext uri="{FF2B5EF4-FFF2-40B4-BE49-F238E27FC236}">
                <a16:creationId xmlns:a16="http://schemas.microsoft.com/office/drawing/2014/main" id="{1B693DDA-8636-915A-A422-6DCC9AC9C5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8375" y="723102"/>
            <a:ext cx="5799031" cy="4510358"/>
          </a:xfrm>
          <a:prstGeom prst="rect">
            <a:avLst/>
          </a:prstGeom>
        </p:spPr>
      </p:pic>
    </p:spTree>
    <p:extLst>
      <p:ext uri="{BB962C8B-B14F-4D97-AF65-F5344CB8AC3E}">
        <p14:creationId xmlns:p14="http://schemas.microsoft.com/office/powerpoint/2010/main" val="248170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3417-48DB-E8A5-E0CF-78045F70C3A2}"/>
              </a:ext>
            </a:extLst>
          </p:cNvPr>
          <p:cNvSpPr>
            <a:spLocks noGrp="1"/>
          </p:cNvSpPr>
          <p:nvPr>
            <p:ph type="title"/>
          </p:nvPr>
        </p:nvSpPr>
        <p:spPr/>
        <p:txBody>
          <a:bodyPr/>
          <a:lstStyle/>
          <a:p>
            <a:r>
              <a:rPr lang="en-CA" dirty="0"/>
              <a:t>Simulation set up</a:t>
            </a:r>
          </a:p>
        </p:txBody>
      </p:sp>
      <p:sp>
        <p:nvSpPr>
          <p:cNvPr id="3" name="Content Placeholder 2">
            <a:extLst>
              <a:ext uri="{FF2B5EF4-FFF2-40B4-BE49-F238E27FC236}">
                <a16:creationId xmlns:a16="http://schemas.microsoft.com/office/drawing/2014/main" id="{29EF5FB1-B977-AAD2-354B-8C1C1C7E80C9}"/>
              </a:ext>
            </a:extLst>
          </p:cNvPr>
          <p:cNvSpPr>
            <a:spLocks noGrp="1"/>
          </p:cNvSpPr>
          <p:nvPr>
            <p:ph idx="1"/>
          </p:nvPr>
        </p:nvSpPr>
        <p:spPr>
          <a:xfrm>
            <a:off x="838199" y="1446213"/>
            <a:ext cx="5105400" cy="4351338"/>
          </a:xfrm>
        </p:spPr>
        <p:txBody>
          <a:bodyPr>
            <a:normAutofit fontScale="92500"/>
          </a:bodyPr>
          <a:lstStyle/>
          <a:p>
            <a:r>
              <a:rPr lang="en-CA" dirty="0"/>
              <a:t>Three cubes of equal magnetization.</a:t>
            </a:r>
          </a:p>
          <a:p>
            <a:r>
              <a:rPr lang="en-CA" dirty="0"/>
              <a:t>They are on the same x-z plane but staggered in all other directions.</a:t>
            </a:r>
          </a:p>
          <a:p>
            <a:r>
              <a:rPr lang="en-CA" dirty="0"/>
              <a:t>Cube #2 is oriented opposite to others.</a:t>
            </a:r>
          </a:p>
          <a:p>
            <a:r>
              <a:rPr lang="en-CA" dirty="0"/>
              <a:t>The arrow volume is set to have 24, 32, and 40 points in x, y, and z directions, respectively. </a:t>
            </a:r>
          </a:p>
          <a:p>
            <a:r>
              <a:rPr lang="en-CA" dirty="0"/>
              <a:t>Detector is on y-z plane, at x = 0</a:t>
            </a:r>
          </a:p>
          <a:p>
            <a:endParaRPr lang="en-CA" dirty="0"/>
          </a:p>
        </p:txBody>
      </p:sp>
      <p:pic>
        <p:nvPicPr>
          <p:cNvPr id="7" name="Picture 6">
            <a:extLst>
              <a:ext uri="{FF2B5EF4-FFF2-40B4-BE49-F238E27FC236}">
                <a16:creationId xmlns:a16="http://schemas.microsoft.com/office/drawing/2014/main" id="{200194C9-BEAA-EFB1-0162-D5758D8CAF29}"/>
              </a:ext>
            </a:extLst>
          </p:cNvPr>
          <p:cNvPicPr>
            <a:picLocks noChangeAspect="1"/>
          </p:cNvPicPr>
          <p:nvPr/>
        </p:nvPicPr>
        <p:blipFill>
          <a:blip r:embed="rId2"/>
          <a:stretch>
            <a:fillRect/>
          </a:stretch>
        </p:blipFill>
        <p:spPr>
          <a:xfrm>
            <a:off x="6248402" y="1304925"/>
            <a:ext cx="5285953" cy="4248150"/>
          </a:xfrm>
          <a:prstGeom prst="rect">
            <a:avLst/>
          </a:prstGeom>
        </p:spPr>
      </p:pic>
    </p:spTree>
    <p:extLst>
      <p:ext uri="{BB962C8B-B14F-4D97-AF65-F5344CB8AC3E}">
        <p14:creationId xmlns:p14="http://schemas.microsoft.com/office/powerpoint/2010/main" val="390599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1CD4-41BC-00EE-84F9-016A58197130}"/>
              </a:ext>
            </a:extLst>
          </p:cNvPr>
          <p:cNvSpPr>
            <a:spLocks noGrp="1"/>
          </p:cNvSpPr>
          <p:nvPr>
            <p:ph type="title"/>
          </p:nvPr>
        </p:nvSpPr>
        <p:spPr/>
        <p:txBody>
          <a:bodyPr/>
          <a:lstStyle/>
          <a:p>
            <a:r>
              <a:rPr lang="en-CA" dirty="0"/>
              <a:t>Simulation summary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E5302D-B45F-4B9A-3BCF-972E4E26F8EA}"/>
                  </a:ext>
                </a:extLst>
              </p:cNvPr>
              <p:cNvSpPr>
                <a:spLocks noGrp="1"/>
              </p:cNvSpPr>
              <p:nvPr>
                <p:ph idx="1"/>
              </p:nvPr>
            </p:nvSpPr>
            <p:spPr>
              <a:xfrm>
                <a:off x="838200" y="1825625"/>
                <a:ext cx="4905375" cy="4351338"/>
              </a:xfrm>
            </p:spPr>
            <p:txBody>
              <a:bodyPr>
                <a:normAutofit fontScale="85000" lnSpcReduction="20000"/>
              </a:bodyPr>
              <a:lstStyle/>
              <a:p>
                <a:r>
                  <a:rPr lang="en-CA" dirty="0"/>
                  <a:t>Iterated through wavelengths between 1Å and 40Å.</a:t>
                </a:r>
              </a:p>
              <a:p>
                <a:r>
                  <a:rPr lang="en-CA" dirty="0"/>
                  <a:t>The step size was 0.2Å for </a:t>
                </a:r>
                <a14:m>
                  <m:oMath xmlns:m="http://schemas.openxmlformats.org/officeDocument/2006/math">
                    <m:r>
                      <a:rPr lang="en-CA" i="1" smtClean="0">
                        <a:latin typeface="Cambria Math" panose="02040503050406030204" pitchFamily="18" charset="0"/>
                        <a:ea typeface="Cambria Math" panose="02040503050406030204" pitchFamily="18" charset="0"/>
                      </a:rPr>
                      <m:t>𝜆</m:t>
                    </m:r>
                    <m:r>
                      <a:rPr lang="en-CA" i="1" smtClean="0">
                        <a:latin typeface="Cambria Math" panose="02040503050406030204" pitchFamily="18" charset="0"/>
                        <a:ea typeface="Cambria Math" panose="02040503050406030204" pitchFamily="18" charset="0"/>
                      </a:rPr>
                      <m:t>∈[1, </m:t>
                    </m:r>
                    <m:r>
                      <a:rPr lang="en-CA" b="0" i="1" smtClean="0">
                        <a:latin typeface="Cambria Math" panose="02040503050406030204" pitchFamily="18" charset="0"/>
                        <a:ea typeface="Cambria Math" panose="02040503050406030204" pitchFamily="18" charset="0"/>
                      </a:rPr>
                      <m:t>15]</m:t>
                    </m:r>
                  </m:oMath>
                </a14:m>
                <a:r>
                  <a:rPr lang="en-CA" dirty="0"/>
                  <a:t>, then 1Å for </a:t>
                </a:r>
                <a14:m>
                  <m:oMath xmlns:m="http://schemas.openxmlformats.org/officeDocument/2006/math">
                    <m:r>
                      <a:rPr lang="en-CA" i="1" smtClean="0">
                        <a:latin typeface="Cambria Math" panose="02040503050406030204" pitchFamily="18" charset="0"/>
                        <a:ea typeface="Cambria Math" panose="02040503050406030204" pitchFamily="18" charset="0"/>
                      </a:rPr>
                      <m:t>𝜆</m:t>
                    </m:r>
                    <m:r>
                      <a:rPr lang="en-CA" i="1" smtClean="0">
                        <a:latin typeface="Cambria Math" panose="02040503050406030204" pitchFamily="18" charset="0"/>
                        <a:ea typeface="Cambria Math" panose="02040503050406030204" pitchFamily="18" charset="0"/>
                      </a:rPr>
                      <m:t>∈</m:t>
                    </m:r>
                    <m:d>
                      <m:dPr>
                        <m:begChr m:val="["/>
                        <m:endChr m:val="]"/>
                        <m:ctrlPr>
                          <a:rPr lang="en-CA" i="1" smtClean="0">
                            <a:latin typeface="Cambria Math" panose="02040503050406030204" pitchFamily="18" charset="0"/>
                            <a:ea typeface="Cambria Math" panose="02040503050406030204" pitchFamily="18" charset="0"/>
                          </a:rPr>
                        </m:ctrlPr>
                      </m:dPr>
                      <m:e>
                        <m:r>
                          <a:rPr lang="en-CA" i="1" smtClean="0">
                            <a:latin typeface="Cambria Math" panose="02040503050406030204" pitchFamily="18" charset="0"/>
                            <a:ea typeface="Cambria Math" panose="02040503050406030204" pitchFamily="18" charset="0"/>
                          </a:rPr>
                          <m:t>1</m:t>
                        </m:r>
                        <m:r>
                          <a:rPr lang="en-CA" b="0" i="1" smtClean="0">
                            <a:latin typeface="Cambria Math" panose="02040503050406030204" pitchFamily="18" charset="0"/>
                            <a:ea typeface="Cambria Math" panose="02040503050406030204" pitchFamily="18" charset="0"/>
                          </a:rPr>
                          <m:t>5,</m:t>
                        </m:r>
                        <m:r>
                          <a:rPr lang="en-CA"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150</m:t>
                        </m:r>
                      </m:e>
                    </m:d>
                  </m:oMath>
                </a14:m>
                <a:r>
                  <a:rPr lang="en-CA" b="0" dirty="0">
                    <a:ea typeface="Cambria Math" panose="02040503050406030204" pitchFamily="18" charset="0"/>
                  </a:rPr>
                  <a:t>.</a:t>
                </a:r>
              </a:p>
              <a:p>
                <a:r>
                  <a:rPr lang="en-CA" dirty="0"/>
                  <a:t>Cube #2 is not very visible here because it is further away from the camera, and its information has been drowned out by neutron rays that had not passed through it. Changing the simulation axis to along y-axis, such that all three cubes are equidistant to the detector, will reveal the missing cube.</a:t>
                </a:r>
                <a:endParaRPr lang="en-CA" b="0" dirty="0">
                  <a:ea typeface="Cambria Math" panose="02040503050406030204" pitchFamily="18" charset="0"/>
                </a:endParaRPr>
              </a:p>
              <a:p>
                <a:endParaRPr lang="en-CA" dirty="0"/>
              </a:p>
            </p:txBody>
          </p:sp>
        </mc:Choice>
        <mc:Fallback>
          <p:sp>
            <p:nvSpPr>
              <p:cNvPr id="3" name="Content Placeholder 2">
                <a:extLst>
                  <a:ext uri="{FF2B5EF4-FFF2-40B4-BE49-F238E27FC236}">
                    <a16:creationId xmlns:a16="http://schemas.microsoft.com/office/drawing/2014/main" id="{A3E5302D-B45F-4B9A-3BCF-972E4E26F8EA}"/>
                  </a:ext>
                </a:extLst>
              </p:cNvPr>
              <p:cNvSpPr>
                <a:spLocks noGrp="1" noRot="1" noChangeAspect="1" noMove="1" noResize="1" noEditPoints="1" noAdjustHandles="1" noChangeArrowheads="1" noChangeShapeType="1" noTextEdit="1"/>
              </p:cNvSpPr>
              <p:nvPr>
                <p:ph idx="1"/>
              </p:nvPr>
            </p:nvSpPr>
            <p:spPr>
              <a:xfrm>
                <a:off x="838200" y="1825625"/>
                <a:ext cx="4905375" cy="4351338"/>
              </a:xfrm>
              <a:blipFill>
                <a:blip r:embed="rId2"/>
                <a:stretch>
                  <a:fillRect l="-1741" t="-3221"/>
                </a:stretch>
              </a:blipFill>
            </p:spPr>
            <p:txBody>
              <a:bodyPr/>
              <a:lstStyle/>
              <a:p>
                <a:r>
                  <a:rPr lang="en-CA">
                    <a:noFill/>
                  </a:rPr>
                  <a:t> </a:t>
                </a:r>
              </a:p>
            </p:txBody>
          </p:sp>
        </mc:Fallback>
      </mc:AlternateContent>
      <p:pic>
        <p:nvPicPr>
          <p:cNvPr id="6" name="Picture 5" descr="A screenshot of a computer&#10;&#10;Description automatically generated">
            <a:extLst>
              <a:ext uri="{FF2B5EF4-FFF2-40B4-BE49-F238E27FC236}">
                <a16:creationId xmlns:a16="http://schemas.microsoft.com/office/drawing/2014/main" id="{1D1D27D0-B159-6A92-A99D-A1D0077AC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877" y="681037"/>
            <a:ext cx="4885882" cy="3768725"/>
          </a:xfrm>
          <a:prstGeom prst="rect">
            <a:avLst/>
          </a:prstGeom>
        </p:spPr>
      </p:pic>
      <p:sp>
        <p:nvSpPr>
          <p:cNvPr id="7" name="TextBox 6">
            <a:extLst>
              <a:ext uri="{FF2B5EF4-FFF2-40B4-BE49-F238E27FC236}">
                <a16:creationId xmlns:a16="http://schemas.microsoft.com/office/drawing/2014/main" id="{F093C867-1BFF-FE2D-6CFD-6DD3CEB768FE}"/>
              </a:ext>
            </a:extLst>
          </p:cNvPr>
          <p:cNvSpPr txBox="1"/>
          <p:nvPr/>
        </p:nvSpPr>
        <p:spPr>
          <a:xfrm>
            <a:off x="6619877" y="4765674"/>
            <a:ext cx="4905375" cy="646331"/>
          </a:xfrm>
          <a:prstGeom prst="rect">
            <a:avLst/>
          </a:prstGeom>
          <a:noFill/>
        </p:spPr>
        <p:txBody>
          <a:bodyPr wrap="square" rtlCol="0">
            <a:spAutoFit/>
          </a:bodyPr>
          <a:lstStyle/>
          <a:p>
            <a:r>
              <a:rPr lang="en-CA" dirty="0"/>
              <a:t>Neutron brightness as measured by the detector, after passing through an analyzer (above).</a:t>
            </a:r>
          </a:p>
        </p:txBody>
      </p:sp>
    </p:spTree>
    <p:extLst>
      <p:ext uri="{BB962C8B-B14F-4D97-AF65-F5344CB8AC3E}">
        <p14:creationId xmlns:p14="http://schemas.microsoft.com/office/powerpoint/2010/main" val="263165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BBD3-8367-65C8-6209-73ADD8886923}"/>
              </a:ext>
            </a:extLst>
          </p:cNvPr>
          <p:cNvSpPr>
            <a:spLocks noGrp="1"/>
          </p:cNvSpPr>
          <p:nvPr>
            <p:ph type="title"/>
          </p:nvPr>
        </p:nvSpPr>
        <p:spPr/>
        <p:txBody>
          <a:bodyPr/>
          <a:lstStyle/>
          <a:p>
            <a:r>
              <a:rPr lang="en-CA" dirty="0"/>
              <a:t>Post-simulation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BF9EB5-53D6-57C1-4D47-C0F43A8FED2F}"/>
                  </a:ext>
                </a:extLst>
              </p:cNvPr>
              <p:cNvSpPr>
                <a:spLocks noGrp="1"/>
              </p:cNvSpPr>
              <p:nvPr>
                <p:ph idx="1"/>
              </p:nvPr>
            </p:nvSpPr>
            <p:spPr>
              <a:xfrm>
                <a:off x="838200" y="1825625"/>
                <a:ext cx="5257800" cy="4351338"/>
              </a:xfrm>
            </p:spPr>
            <p:txBody>
              <a:bodyPr>
                <a:normAutofit fontScale="92500" lnSpcReduction="10000"/>
              </a:bodyPr>
              <a:lstStyle/>
              <a:p>
                <a:r>
                  <a:rPr lang="en-CA" dirty="0"/>
                  <a:t>Again, fit the intensity’s evolution with wavelength to a 5</a:t>
                </a:r>
                <a:r>
                  <a:rPr lang="en-CA" baseline="30000" dirty="0"/>
                  <a:t>th</a:t>
                </a:r>
                <a:r>
                  <a:rPr lang="en-CA" dirty="0"/>
                  <a:t>-order power series</a:t>
                </a:r>
              </a:p>
              <a:p>
                <a:r>
                  <a:rPr lang="en-CA" dirty="0"/>
                  <a:t>The 2</a:t>
                </a:r>
                <a:r>
                  <a:rPr lang="en-CA" baseline="30000" dirty="0"/>
                  <a:t>nd</a:t>
                </a:r>
                <a:r>
                  <a:rPr lang="en-CA" dirty="0"/>
                  <a:t> order term dominates with the order of </a:t>
                </a:r>
                <a14:m>
                  <m:oMath xmlns:m="http://schemas.openxmlformats.org/officeDocument/2006/math">
                    <m:sSup>
                      <m:sSupPr>
                        <m:ctrlPr>
                          <a:rPr lang="en-CA" b="0" i="1" smtClean="0">
                            <a:latin typeface="Cambria Math" panose="02040503050406030204" pitchFamily="18" charset="0"/>
                          </a:rPr>
                        </m:ctrlPr>
                      </m:sSupPr>
                      <m:e>
                        <m:r>
                          <a:rPr lang="en-CA" b="0" i="1" smtClean="0">
                            <a:latin typeface="Cambria Math" panose="02040503050406030204" pitchFamily="18" charset="0"/>
                          </a:rPr>
                          <m:t>10</m:t>
                        </m:r>
                      </m:e>
                      <m:sup>
                        <m:r>
                          <a:rPr lang="en-CA" b="0" i="1" smtClean="0">
                            <a:latin typeface="Cambria Math" panose="02040503050406030204" pitchFamily="18" charset="0"/>
                          </a:rPr>
                          <m:t>31</m:t>
                        </m:r>
                      </m:sup>
                    </m:sSup>
                  </m:oMath>
                </a14:m>
                <a:r>
                  <a:rPr lang="en-CA" dirty="0"/>
                  <a:t>, while all other terms vary between </a:t>
                </a:r>
                <a14:m>
                  <m:oMath xmlns:m="http://schemas.openxmlformats.org/officeDocument/2006/math">
                    <m:sSup>
                      <m:sSupPr>
                        <m:ctrlPr>
                          <a:rPr lang="en-CA" i="1" smtClean="0">
                            <a:latin typeface="Cambria Math" panose="02040503050406030204" pitchFamily="18" charset="0"/>
                          </a:rPr>
                        </m:ctrlPr>
                      </m:sSupPr>
                      <m:e>
                        <m:r>
                          <a:rPr lang="en-CA" b="0" i="1" smtClean="0">
                            <a:latin typeface="Cambria Math" panose="02040503050406030204" pitchFamily="18" charset="0"/>
                          </a:rPr>
                          <m:t>10</m:t>
                        </m:r>
                      </m:e>
                      <m:sup>
                        <m:r>
                          <a:rPr lang="en-CA" b="0" i="1" smtClean="0">
                            <a:latin typeface="Cambria Math" panose="02040503050406030204" pitchFamily="18" charset="0"/>
                          </a:rPr>
                          <m:t>23</m:t>
                        </m:r>
                      </m:sup>
                    </m:sSup>
                  </m:oMath>
                </a14:m>
                <a:r>
                  <a:rPr lang="en-CA" dirty="0"/>
                  <a:t> and </a:t>
                </a:r>
                <a14:m>
                  <m:oMath xmlns:m="http://schemas.openxmlformats.org/officeDocument/2006/math">
                    <m:sSup>
                      <m:sSupPr>
                        <m:ctrlPr>
                          <a:rPr lang="en-CA" i="1" smtClean="0">
                            <a:latin typeface="Cambria Math" panose="02040503050406030204" pitchFamily="18" charset="0"/>
                          </a:rPr>
                        </m:ctrlPr>
                      </m:sSupPr>
                      <m:e>
                        <m:r>
                          <a:rPr lang="en-CA" b="0" i="1" smtClean="0">
                            <a:latin typeface="Cambria Math" panose="02040503050406030204" pitchFamily="18" charset="0"/>
                          </a:rPr>
                          <m:t>10</m:t>
                        </m:r>
                      </m:e>
                      <m:sup>
                        <m:r>
                          <a:rPr lang="en-CA" b="0" i="1" smtClean="0">
                            <a:latin typeface="Cambria Math" panose="02040503050406030204" pitchFamily="18" charset="0"/>
                          </a:rPr>
                          <m:t>2</m:t>
                        </m:r>
                        <m:r>
                          <a:rPr lang="en-CA" b="0" i="1" smtClean="0">
                            <a:latin typeface="Cambria Math" panose="02040503050406030204" pitchFamily="18" charset="0"/>
                          </a:rPr>
                          <m:t>6</m:t>
                        </m:r>
                      </m:sup>
                    </m:sSup>
                  </m:oMath>
                </a14:m>
                <a:r>
                  <a:rPr lang="en-CA" dirty="0"/>
                  <a:t>. </a:t>
                </a:r>
              </a:p>
              <a:p>
                <a:r>
                  <a:rPr lang="en-CA" dirty="0"/>
                  <a:t>This result is consistent with the quadratic relationship outlined by the following equation: </a:t>
                </a:r>
              </a:p>
              <a:p>
                <a:pPr marL="0" indent="0">
                  <a:buNone/>
                </a:pPr>
                <a14:m>
                  <m:oMathPara xmlns:m="http://schemas.openxmlformats.org/officeDocument/2006/math">
                    <m:oMathParaPr>
                      <m:jc m:val="centerGroup"/>
                    </m:oMathParaPr>
                    <m:oMath xmlns:m="http://schemas.openxmlformats.org/officeDocument/2006/math">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𝑃</m:t>
                          </m:r>
                          <m:r>
                            <a:rPr lang="en-CA" b="0" i="1" smtClean="0">
                              <a:latin typeface="Cambria Math" panose="02040503050406030204" pitchFamily="18" charset="0"/>
                              <a:ea typeface="Cambria Math" panose="02040503050406030204" pitchFamily="18" charset="0"/>
                            </a:rPr>
                            <m:t>= (1−(</m:t>
                          </m:r>
                          <m:f>
                            <m:fPr>
                              <m:ctrlPr>
                                <a:rPr lang="en-CA" i="1" smtClean="0">
                                  <a:latin typeface="Cambria Math" panose="02040503050406030204" pitchFamily="18" charset="0"/>
                                  <a:ea typeface="Cambria Math" panose="02040503050406030204" pitchFamily="18" charset="0"/>
                                </a:rPr>
                              </m:ctrlPr>
                            </m:fPr>
                            <m:num>
                              <m:r>
                                <a:rPr lang="en-CA" i="1" smtClean="0">
                                  <a:latin typeface="Cambria Math" panose="02040503050406030204" pitchFamily="18" charset="0"/>
                                  <a:ea typeface="Cambria Math" panose="02040503050406030204" pitchFamily="18" charset="0"/>
                                </a:rPr>
                                <m:t>𝛾</m:t>
                              </m:r>
                              <m:r>
                                <a:rPr lang="en-CA" b="0" i="1" smtClean="0">
                                  <a:latin typeface="Cambria Math" panose="02040503050406030204" pitchFamily="18" charset="0"/>
                                  <a:ea typeface="Cambria Math" panose="02040503050406030204" pitchFamily="18" charset="0"/>
                                </a:rPr>
                                <m:t>𝑚</m:t>
                              </m:r>
                              <m:r>
                                <a:rPr lang="en-CA" b="0" i="1" smtClean="0">
                                  <a:latin typeface="Cambria Math" panose="02040503050406030204" pitchFamily="18" charset="0"/>
                                  <a:ea typeface="Cambria Math" panose="02040503050406030204" pitchFamily="18" charset="0"/>
                                </a:rPr>
                                <m:t>𝜆</m:t>
                              </m:r>
                            </m:num>
                            <m:den>
                              <m:r>
                                <a:rPr lang="en-CA" b="0" i="1" smtClean="0">
                                  <a:latin typeface="Cambria Math" panose="02040503050406030204" pitchFamily="18" charset="0"/>
                                  <a:ea typeface="Cambria Math" panose="02040503050406030204" pitchFamily="18" charset="0"/>
                                </a:rPr>
                                <m:t>h</m:t>
                              </m:r>
                            </m:den>
                          </m:f>
                          <m:nary>
                            <m:naryPr>
                              <m:limLoc m:val="undOvr"/>
                              <m:subHide m:val="on"/>
                              <m:supHide m:val="on"/>
                              <m:ctrlPr>
                                <a:rPr lang="en-CA" i="1" smtClean="0">
                                  <a:latin typeface="Cambria Math" panose="02040503050406030204" pitchFamily="18" charset="0"/>
                                  <a:ea typeface="Cambria Math" panose="02040503050406030204" pitchFamily="18" charset="0"/>
                                </a:rPr>
                              </m:ctrlPr>
                            </m:naryPr>
                            <m:sub/>
                            <m:sup/>
                            <m:e>
                              <m:r>
                                <a:rPr lang="en-CA" b="0" i="1" smtClean="0">
                                  <a:latin typeface="Cambria Math" panose="02040503050406030204" pitchFamily="18" charset="0"/>
                                  <a:ea typeface="Cambria Math" panose="02040503050406030204" pitchFamily="18" charset="0"/>
                                </a:rPr>
                                <m:t>𝐵𝑑𝑙</m:t>
                              </m:r>
                            </m:e>
                          </m:nary>
                          <m:r>
                            <a:rPr lang="en-CA" b="0" i="1" smtClean="0">
                              <a:latin typeface="Cambria Math" panose="02040503050406030204" pitchFamily="18" charset="0"/>
                              <a:ea typeface="Cambria Math" panose="02040503050406030204" pitchFamily="18" charset="0"/>
                            </a:rPr>
                            <m:t>)</m:t>
                          </m:r>
                        </m:e>
                        <m:sup>
                          <m:r>
                            <a:rPr lang="en-CA" b="0" i="1" smtClean="0">
                              <a:latin typeface="Cambria Math" panose="02040503050406030204" pitchFamily="18" charset="0"/>
                              <a:ea typeface="Cambria Math" panose="02040503050406030204" pitchFamily="18" charset="0"/>
                            </a:rPr>
                            <m:t>2</m:t>
                          </m:r>
                        </m:sup>
                      </m:sSup>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𝑃</m:t>
                          </m:r>
                        </m:e>
                        <m:sub>
                          <m:r>
                            <a:rPr lang="en-CA" b="0" i="1" smtClean="0">
                              <a:latin typeface="Cambria Math" panose="02040503050406030204" pitchFamily="18" charset="0"/>
                              <a:ea typeface="Cambria Math" panose="02040503050406030204" pitchFamily="18" charset="0"/>
                            </a:rPr>
                            <m:t>0</m:t>
                          </m:r>
                        </m:sub>
                      </m:sSub>
                    </m:oMath>
                  </m:oMathPara>
                </a14:m>
                <a:endParaRPr lang="en-CA" dirty="0"/>
              </a:p>
            </p:txBody>
          </p:sp>
        </mc:Choice>
        <mc:Fallback>
          <p:sp>
            <p:nvSpPr>
              <p:cNvPr id="3" name="Content Placeholder 2">
                <a:extLst>
                  <a:ext uri="{FF2B5EF4-FFF2-40B4-BE49-F238E27FC236}">
                    <a16:creationId xmlns:a16="http://schemas.microsoft.com/office/drawing/2014/main" id="{56BF9EB5-53D6-57C1-4D47-C0F43A8FED2F}"/>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2"/>
                <a:stretch>
                  <a:fillRect l="-1856" t="-2801" r="-2784"/>
                </a:stretch>
              </a:blipFill>
            </p:spPr>
            <p:txBody>
              <a:bodyPr/>
              <a:lstStyle/>
              <a:p>
                <a:r>
                  <a:rPr lang="en-CA">
                    <a:noFill/>
                  </a:rPr>
                  <a:t> </a:t>
                </a:r>
              </a:p>
            </p:txBody>
          </p:sp>
        </mc:Fallback>
      </mc:AlternateContent>
      <p:pic>
        <p:nvPicPr>
          <p:cNvPr id="4" name="Content Placeholder 5">
            <a:extLst>
              <a:ext uri="{FF2B5EF4-FFF2-40B4-BE49-F238E27FC236}">
                <a16:creationId xmlns:a16="http://schemas.microsoft.com/office/drawing/2014/main" id="{193BFA79-A943-8909-4728-3D66FA10D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10544"/>
            <a:ext cx="5898696" cy="4587875"/>
          </a:xfrm>
          <a:prstGeom prst="rect">
            <a:avLst/>
          </a:prstGeom>
        </p:spPr>
      </p:pic>
    </p:spTree>
    <p:extLst>
      <p:ext uri="{BB962C8B-B14F-4D97-AF65-F5344CB8AC3E}">
        <p14:creationId xmlns:p14="http://schemas.microsoft.com/office/powerpoint/2010/main" val="94046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7E92-F3F7-DA18-0117-0F904813BF09}"/>
              </a:ext>
            </a:extLst>
          </p:cNvPr>
          <p:cNvSpPr>
            <a:spLocks noGrp="1"/>
          </p:cNvSpPr>
          <p:nvPr>
            <p:ph type="title"/>
          </p:nvPr>
        </p:nvSpPr>
        <p:spPr/>
        <p:txBody>
          <a:bodyPr/>
          <a:lstStyle/>
          <a:p>
            <a:r>
              <a:rPr lang="en-CA" dirty="0"/>
              <a:t>Discussion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33607C-D912-9D61-097E-E31F3797BAED}"/>
                  </a:ext>
                </a:extLst>
              </p:cNvPr>
              <p:cNvSpPr>
                <a:spLocks noGrp="1"/>
              </p:cNvSpPr>
              <p:nvPr>
                <p:ph idx="1"/>
              </p:nvPr>
            </p:nvSpPr>
            <p:spPr/>
            <p:txBody>
              <a:bodyPr>
                <a:normAutofit fontScale="92500" lnSpcReduction="10000"/>
              </a:bodyPr>
              <a:lstStyle/>
              <a:p>
                <a:r>
                  <a:rPr lang="en-CA" dirty="0"/>
                  <a:t>Both fits presented in this presentation displayed some oscillation in their respective residual plots. While comparing the orders of magnitude of different terms in the power series is qualitatively indicative of each data’s general trend, fitting the data to a more specialized function, such as a linear or quadratic function, then compare the reduced </a:t>
                </a:r>
                <a14:m>
                  <m:oMath xmlns:m="http://schemas.openxmlformats.org/officeDocument/2006/math">
                    <m:sSup>
                      <m:sSupPr>
                        <m:ctrlPr>
                          <a:rPr lang="en-CA" i="1" smtClean="0">
                            <a:latin typeface="Cambria Math" panose="02040503050406030204" pitchFamily="18" charset="0"/>
                            <a:ea typeface="Cambria Math" panose="02040503050406030204" pitchFamily="18" charset="0"/>
                          </a:rPr>
                        </m:ctrlPr>
                      </m:sSupPr>
                      <m:e>
                        <m:r>
                          <a:rPr lang="en-CA" i="1" smtClean="0">
                            <a:latin typeface="Cambria Math" panose="02040503050406030204" pitchFamily="18" charset="0"/>
                            <a:ea typeface="Cambria Math" panose="02040503050406030204" pitchFamily="18" charset="0"/>
                          </a:rPr>
                          <m:t>𝜒</m:t>
                        </m:r>
                      </m:e>
                      <m:sup>
                        <m:r>
                          <a:rPr lang="en-CA" b="0" i="1" smtClean="0">
                            <a:latin typeface="Cambria Math" panose="02040503050406030204" pitchFamily="18" charset="0"/>
                            <a:ea typeface="Cambria Math" panose="02040503050406030204" pitchFamily="18" charset="0"/>
                          </a:rPr>
                          <m:t>2</m:t>
                        </m:r>
                      </m:sup>
                    </m:sSup>
                  </m:oMath>
                </a14:m>
                <a:r>
                  <a:rPr lang="en-CA" dirty="0"/>
                  <a:t> values of each, would perhaps be more convincing.</a:t>
                </a:r>
              </a:p>
              <a:p>
                <a:r>
                  <a:rPr lang="en-CA" dirty="0"/>
                  <a:t>BGPNIS takes the approach where it assumes that all magnetic field inputs are discrete and ignores adiabatic transitions. This approach may be more versatile than the ones assuming adiabatic transitions, but its precision highly depends on the input data’s spatial definition. Increasing the definition will scale the computational time by a factor of </a:t>
                </a:r>
                <a14:m>
                  <m:oMath xmlns:m="http://schemas.openxmlformats.org/officeDocument/2006/math">
                    <m:r>
                      <a:rPr lang="en-CA" b="0" i="1" smtClean="0">
                        <a:latin typeface="Cambria Math" panose="02040503050406030204" pitchFamily="18" charset="0"/>
                      </a:rPr>
                      <m:t>𝑂</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𝑁</m:t>
                        </m:r>
                      </m:e>
                      <m:sup>
                        <m:r>
                          <a:rPr lang="en-CA" b="0" i="1" smtClean="0">
                            <a:latin typeface="Cambria Math" panose="02040503050406030204" pitchFamily="18" charset="0"/>
                          </a:rPr>
                          <m:t>4</m:t>
                        </m:r>
                      </m:sup>
                    </m:sSup>
                  </m:oMath>
                </a14:m>
                <a:r>
                  <a:rPr lang="en-CA" dirty="0"/>
                  <a:t>), which is less than ideal for any large-scale or intricate simulations. </a:t>
                </a:r>
              </a:p>
            </p:txBody>
          </p:sp>
        </mc:Choice>
        <mc:Fallback>
          <p:sp>
            <p:nvSpPr>
              <p:cNvPr id="3" name="Content Placeholder 2">
                <a:extLst>
                  <a:ext uri="{FF2B5EF4-FFF2-40B4-BE49-F238E27FC236}">
                    <a16:creationId xmlns:a16="http://schemas.microsoft.com/office/drawing/2014/main" id="{3133607C-D912-9D61-097E-E31F3797BAED}"/>
                  </a:ext>
                </a:extLst>
              </p:cNvPr>
              <p:cNvSpPr>
                <a:spLocks noGrp="1" noRot="1" noChangeAspect="1" noMove="1" noResize="1" noEditPoints="1" noAdjustHandles="1" noChangeArrowheads="1" noChangeShapeType="1" noTextEdit="1"/>
              </p:cNvSpPr>
              <p:nvPr>
                <p:ph idx="1"/>
              </p:nvPr>
            </p:nvSpPr>
            <p:spPr>
              <a:blipFill>
                <a:blip r:embed="rId2"/>
                <a:stretch>
                  <a:fillRect l="-928" t="-2801" r="-174"/>
                </a:stretch>
              </a:blipFill>
            </p:spPr>
            <p:txBody>
              <a:bodyPr/>
              <a:lstStyle/>
              <a:p>
                <a:r>
                  <a:rPr lang="en-CA">
                    <a:noFill/>
                  </a:rPr>
                  <a:t> </a:t>
                </a:r>
              </a:p>
            </p:txBody>
          </p:sp>
        </mc:Fallback>
      </mc:AlternateContent>
    </p:spTree>
    <p:extLst>
      <p:ext uri="{BB962C8B-B14F-4D97-AF65-F5344CB8AC3E}">
        <p14:creationId xmlns:p14="http://schemas.microsoft.com/office/powerpoint/2010/main" val="3758172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1082</TotalTime>
  <Words>661</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Backward General-purpose ray-tracer for Polarized Neutron Imaging Simulation (BGPNIS)*</vt:lpstr>
      <vt:lpstr>Background</vt:lpstr>
      <vt:lpstr>Forward ray-tracing</vt:lpstr>
      <vt:lpstr>Backward ray-tracing</vt:lpstr>
      <vt:lpstr>PowerPoint Presentation</vt:lpstr>
      <vt:lpstr>Simulation set up</vt:lpstr>
      <vt:lpstr>Simulation summary</vt:lpstr>
      <vt:lpstr>Post-simulation analysis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Anonymous User</dc:creator>
  <cp:lastModifiedBy>Anonymous User</cp:lastModifiedBy>
  <cp:revision>15</cp:revision>
  <dcterms:created xsi:type="dcterms:W3CDTF">2023-07-25T11:52:23Z</dcterms:created>
  <dcterms:modified xsi:type="dcterms:W3CDTF">2023-07-26T05:55:07Z</dcterms:modified>
</cp:coreProperties>
</file>