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EF984-D188-CD89-431F-424D2F33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0" i="0" u="none" strike="noStrike">
                <a:solidFill>
                  <a:srgbClr val="454545"/>
                </a:solidFill>
                <a:effectLst/>
                <a:latin typeface="-webkit-standard"/>
              </a:rPr>
              <a:t>Solving the ARC Challenge with Large Language Models as Multiple Expert Agents</a:t>
            </a:r>
            <a:endParaRPr lang="en-US" sz="5000">
              <a:solidFill>
                <a:srgbClr val="4545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4D243-E333-923E-0078-67191B5CF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0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network formed by white dots">
            <a:extLst>
              <a:ext uri="{FF2B5EF4-FFF2-40B4-BE49-F238E27FC236}">
                <a16:creationId xmlns:a16="http://schemas.microsoft.com/office/drawing/2014/main" id="{AEAF0BF0-0077-323E-46E6-B82C0C3496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8749" r="-1" b="181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FE5DC-201D-52C9-D295-98C0B8B29192}"/>
              </a:ext>
            </a:extLst>
          </p:cNvPr>
          <p:cNvSpPr txBox="1"/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u="none" strike="noStrike"/>
              <a:t>Challenges in Solving ARC</a:t>
            </a:r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ABE8FB-B6E3-7997-628A-BF234AD870B4}"/>
              </a:ext>
            </a:extLst>
          </p:cNvPr>
          <p:cNvSpPr txBox="1"/>
          <p:nvPr/>
        </p:nvSpPr>
        <p:spPr>
          <a:xfrm>
            <a:off x="1621313" y="3075773"/>
            <a:ext cx="892212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ARC is difficult because: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Traditional AI models like deep learning require vast amounts of data.</a:t>
            </a: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A8C37-69B9-3DEA-8DDC-B516A2B7CB5B}"/>
              </a:ext>
            </a:extLst>
          </p:cNvPr>
          <p:cNvSpPr txBox="1"/>
          <p:nvPr/>
        </p:nvSpPr>
        <p:spPr>
          <a:xfrm>
            <a:off x="1680519" y="3782227"/>
            <a:ext cx="861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ARC problems are designed to require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abstract reasoning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the type of thinking that humans use when identifying patterns, relationships, in visual puzzles..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A5AD6-078C-60BE-50FD-ED6C42E9B6B6}"/>
              </a:ext>
            </a:extLst>
          </p:cNvPr>
          <p:cNvSpPr txBox="1"/>
          <p:nvPr/>
        </p:nvSpPr>
        <p:spPr>
          <a:xfrm>
            <a:off x="834942" y="212652"/>
            <a:ext cx="10302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Abstraction and Reasoning Corpus (ARC)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benchmark designed to evaluate the ability of artificial intelligence (AI) systems to perform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abstract reasoning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It consists of visual puzzles where the goal is to figure out how to transform an input grid into an output grid based on a few examples.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8FC0F-F231-3D71-080B-FEB783B05417}"/>
              </a:ext>
            </a:extLst>
          </p:cNvPr>
          <p:cNvSpPr txBox="1"/>
          <p:nvPr/>
        </p:nvSpPr>
        <p:spPr>
          <a:xfrm>
            <a:off x="494270" y="481914"/>
            <a:ext cx="9366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It’s an important step towards Artificial General Intelligence (AGI), which requires learning without extensive data.</a:t>
            </a:r>
          </a:p>
        </p:txBody>
      </p:sp>
      <p:pic>
        <p:nvPicPr>
          <p:cNvPr id="4" name="Picture 3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FC6C0067-8187-1603-BBD7-115301ED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3" y="2039257"/>
            <a:ext cx="5080000" cy="3505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A8A970-3B7A-6F4A-7B1F-5C382E8437FA}"/>
              </a:ext>
            </a:extLst>
          </p:cNvPr>
          <p:cNvSpPr/>
          <p:nvPr/>
        </p:nvSpPr>
        <p:spPr>
          <a:xfrm>
            <a:off x="8399721" y="3019647"/>
            <a:ext cx="382772" cy="233916"/>
          </a:xfrm>
          <a:prstGeom prst="rect">
            <a:avLst/>
          </a:prstGeom>
          <a:solidFill>
            <a:srgbClr val="FF7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6B554-144F-744C-1E8F-2945CC6DA558}"/>
              </a:ext>
            </a:extLst>
          </p:cNvPr>
          <p:cNvSpPr/>
          <p:nvPr/>
        </p:nvSpPr>
        <p:spPr>
          <a:xfrm>
            <a:off x="9069572" y="3019647"/>
            <a:ext cx="382772" cy="2339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684A4-CE40-4768-C992-036E0FA4FBBE}"/>
              </a:ext>
            </a:extLst>
          </p:cNvPr>
          <p:cNvSpPr/>
          <p:nvPr/>
        </p:nvSpPr>
        <p:spPr>
          <a:xfrm>
            <a:off x="9718158" y="3019647"/>
            <a:ext cx="393405" cy="23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95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0CE1BE-E691-C0D0-7F83-D39D7749CC72}"/>
              </a:ext>
            </a:extLst>
          </p:cNvPr>
          <p:cNvSpPr txBox="1"/>
          <p:nvPr/>
        </p:nvSpPr>
        <p:spPr>
          <a:xfrm>
            <a:off x="1025022" y="556054"/>
            <a:ext cx="9094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authors propose using Large Language Models (LLMs) as a system of multiple </a:t>
            </a:r>
            <a:r>
              <a:rPr lang="en-US" b="1" dirty="0"/>
              <a:t>expert agents</a:t>
            </a:r>
            <a:r>
              <a:rPr lang="en-US" dirty="0"/>
              <a:t> to solve ARC tasks</a:t>
            </a:r>
          </a:p>
          <a:p>
            <a:r>
              <a:rPr lang="en-US" dirty="0"/>
              <a:t>LLMs use different abstraction spaces (Grid, Object, Pixel) and iterative feedback to learn and improve.GPT-4 is the primary model used, solving 45% of ARC training tasks.</a:t>
            </a:r>
          </a:p>
        </p:txBody>
      </p:sp>
      <p:pic>
        <p:nvPicPr>
          <p:cNvPr id="5" name="Picture 4" descr="A diagram of a problem&#10;&#10;Description automatically generated">
            <a:extLst>
              <a:ext uri="{FF2B5EF4-FFF2-40B4-BE49-F238E27FC236}">
                <a16:creationId xmlns:a16="http://schemas.microsoft.com/office/drawing/2014/main" id="{20E9183E-C511-9F98-B0C4-29DE2ECD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959269"/>
            <a:ext cx="7772400" cy="41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5DB340-9A1F-7866-78D3-A8834BB14CE0}"/>
              </a:ext>
            </a:extLst>
          </p:cNvPr>
          <p:cNvSpPr txBox="1"/>
          <p:nvPr/>
        </p:nvSpPr>
        <p:spPr>
          <a:xfrm>
            <a:off x="680820" y="290875"/>
            <a:ext cx="6836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key abstraction spaces are used to solve ARC tasks: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Grid View</a:t>
            </a:r>
            <a:r>
              <a:rPr lang="en-US" dirty="0"/>
              <a:t>: The grid as a whole, using characters to represent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 View</a:t>
            </a:r>
            <a:r>
              <a:rPr lang="en-US" dirty="0"/>
              <a:t>: Identifies objects based on contiguous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Pixel View</a:t>
            </a:r>
            <a:r>
              <a:rPr lang="en-US" dirty="0"/>
              <a:t>: Tracks individual pixel coordinates and values.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80BAE-FC8D-1287-6904-D82AF7A4243C}"/>
              </a:ext>
            </a:extLst>
          </p:cNvPr>
          <p:cNvSpPr txBox="1"/>
          <p:nvPr/>
        </p:nvSpPr>
        <p:spPr>
          <a:xfrm>
            <a:off x="680820" y="27826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By breaking down the input into multiple views, the LLM can process and analyze the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-webkit-standard"/>
              </a:rPr>
              <a:t>grid in more than one way, increasing the chances of identifying the correct transformation rules.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675166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792A91-419D-B52E-AEB7-8ACCBC8F01FC}"/>
              </a:ext>
            </a:extLst>
          </p:cNvPr>
          <p:cNvSpPr txBox="1"/>
          <p:nvPr/>
        </p:nvSpPr>
        <p:spPr>
          <a:xfrm>
            <a:off x="1271281" y="1327677"/>
            <a:ext cx="55503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u="none" strike="noStrike" cap="all" dirty="0">
                <a:latin typeface="+mj-lt"/>
                <a:ea typeface="+mj-ea"/>
                <a:cs typeface="+mj-cs"/>
              </a:rPr>
              <a:t>Results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613AE-F5BF-F8C1-C38A-AFF317F86462}"/>
              </a:ext>
            </a:extLst>
          </p:cNvPr>
          <p:cNvSpPr txBox="1"/>
          <p:nvPr/>
        </p:nvSpPr>
        <p:spPr>
          <a:xfrm>
            <a:off x="291947" y="1938763"/>
            <a:ext cx="55503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approach achieved a </a:t>
            </a:r>
            <a:r>
              <a:rPr lang="en-US" b="1" dirty="0"/>
              <a:t>45% solve rate</a:t>
            </a:r>
            <a:r>
              <a:rPr lang="en-US" dirty="0"/>
              <a:t> on ARC tasks. Combining different abstraction spaces and using  feedback improved performance..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18573E2-27C9-9EC4-8884-1F030A5C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34" y="637953"/>
            <a:ext cx="5384064" cy="2126705"/>
          </a:xfrm>
          <a:prstGeom prst="rect">
            <a:avLst/>
          </a:prstGeom>
        </p:spPr>
      </p:pic>
      <p:pic>
        <p:nvPicPr>
          <p:cNvPr id="7" name="Picture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D16EDA7-7CB2-3654-F03E-EF7B31E8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40" y="3599894"/>
            <a:ext cx="6548346" cy="24228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FBD903-A039-7EE5-C1AA-EF13CC714332}"/>
              </a:ext>
            </a:extLst>
          </p:cNvPr>
          <p:cNvSpPr txBox="1"/>
          <p:nvPr/>
        </p:nvSpPr>
        <p:spPr>
          <a:xfrm>
            <a:off x="2541181" y="500793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ED32BD-F963-B48C-9960-94891A78EEC7}"/>
              </a:ext>
            </a:extLst>
          </p:cNvPr>
          <p:cNvCxnSpPr>
            <a:cxnSpLocks/>
          </p:cNvCxnSpPr>
          <p:nvPr/>
        </p:nvCxnSpPr>
        <p:spPr>
          <a:xfrm>
            <a:off x="3678865" y="5192601"/>
            <a:ext cx="1690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35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DB206-F728-A7FB-D3D3-0DC3EBE059B9}"/>
              </a:ext>
            </a:extLst>
          </p:cNvPr>
          <p:cNvSpPr txBox="1"/>
          <p:nvPr/>
        </p:nvSpPr>
        <p:spPr>
          <a:xfrm>
            <a:off x="155662" y="3759442"/>
            <a:ext cx="186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merican Typewriter" panose="02090604020004020304" pitchFamily="18" charset="77"/>
              </a:rPr>
              <a:t>Future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3F18-0E6F-824B-608C-A5B04EE878CF}"/>
              </a:ext>
            </a:extLst>
          </p:cNvPr>
          <p:cNvSpPr txBox="1"/>
          <p:nvPr/>
        </p:nvSpPr>
        <p:spPr>
          <a:xfrm>
            <a:off x="155662" y="4536038"/>
            <a:ext cx="94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Uses brute force method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because the system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does not yet have the problem type classification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step implemented in the paper . Instead of selecting specific expert agents or abstraction spaces based on the nature of the task, the system runs </a:t>
            </a:r>
            <a:r>
              <a:rPr lang="en-US" b="0" i="0" u="sng" strike="noStrike" dirty="0">
                <a:solidFill>
                  <a:srgbClr val="000000"/>
                </a:solidFill>
                <a:effectLst/>
                <a:latin typeface="-webkit-standard"/>
              </a:rPr>
              <a:t>multiple expert agents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(such as Grid View, Object View, and Pixel View) for each task and then filters the results to find a solution.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569AF-E39C-A93D-F3DA-528F5CA619F8}"/>
              </a:ext>
            </a:extLst>
          </p:cNvPr>
          <p:cNvSpPr txBox="1"/>
          <p:nvPr/>
        </p:nvSpPr>
        <p:spPr>
          <a:xfrm>
            <a:off x="155662" y="521469"/>
            <a:ext cx="6019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Overall, LLMs as a system of multiple expert agents with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environmental feedback is a promising approach towards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solving the ARC Challenge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C2497-8D92-0C34-96E7-E2D5E1445E48}"/>
              </a:ext>
            </a:extLst>
          </p:cNvPr>
          <p:cNvSpPr txBox="1"/>
          <p:nvPr/>
        </p:nvSpPr>
        <p:spPr>
          <a:xfrm>
            <a:off x="155662" y="118145"/>
            <a:ext cx="306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PAPER</a:t>
            </a: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5AD7BE70-5DD2-2160-57E8-725A05AF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985" y="1633452"/>
            <a:ext cx="41783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00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and customizable thank you templates">
            <a:extLst>
              <a:ext uri="{FF2B5EF4-FFF2-40B4-BE49-F238E27FC236}">
                <a16:creationId xmlns:a16="http://schemas.microsoft.com/office/drawing/2014/main" id="{3ACB696B-D6F4-ADB7-AA50-D13CB5C63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58" y="1540826"/>
            <a:ext cx="6445102" cy="45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17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</TotalTime>
  <Words>389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-webkit-standard</vt:lpstr>
      <vt:lpstr>American Typewriter</vt:lpstr>
      <vt:lpstr>Arial</vt:lpstr>
      <vt:lpstr>Gill Sans MT</vt:lpstr>
      <vt:lpstr>Helvetica</vt:lpstr>
      <vt:lpstr>Gallery</vt:lpstr>
      <vt:lpstr>Solving the ARC Challenge with Large Language Models as Multiple Expert Agents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Tajmohammed, Umair Moeen</dc:creator>
  <cp:lastModifiedBy>Tajmohammed, Umair Moeen</cp:lastModifiedBy>
  <cp:revision>5</cp:revision>
  <dcterms:created xsi:type="dcterms:W3CDTF">2024-10-15T01:07:51Z</dcterms:created>
  <dcterms:modified xsi:type="dcterms:W3CDTF">2024-10-15T15:44:59Z</dcterms:modified>
</cp:coreProperties>
</file>