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7"/>
  </p:sldMasterIdLst>
  <p:notesMasterIdLst>
    <p:notesMasterId r:id="rId22"/>
  </p:notesMasterIdLst>
  <p:handoutMasterIdLst>
    <p:handoutMasterId r:id="rId23"/>
  </p:handoutMasterIdLst>
  <p:sldIdLst>
    <p:sldId id="988" r:id="rId8"/>
    <p:sldId id="1067" r:id="rId9"/>
    <p:sldId id="1090" r:id="rId10"/>
    <p:sldId id="1099" r:id="rId11"/>
    <p:sldId id="1100" r:id="rId12"/>
    <p:sldId id="1097" r:id="rId13"/>
    <p:sldId id="1091" r:id="rId14"/>
    <p:sldId id="1092" r:id="rId15"/>
    <p:sldId id="1093" r:id="rId16"/>
    <p:sldId id="1094" r:id="rId17"/>
    <p:sldId id="1098" r:id="rId18"/>
    <p:sldId id="1101" r:id="rId19"/>
    <p:sldId id="1095" r:id="rId20"/>
    <p:sldId id="1096" r:id="rId21"/>
  </p:sldIdLst>
  <p:sldSz cx="12198350" cy="6858000"/>
  <p:notesSz cx="7099300" cy="10234613"/>
  <p:custDataLst>
    <p:custData r:id="rId3"/>
    <p:tags r:id="rId24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RE MESSAGE" id="{80C2E4CB-A356-4005-8643-409EFED985A9}">
          <p14:sldIdLst>
            <p14:sldId id="988"/>
            <p14:sldId id="1067"/>
            <p14:sldId id="1090"/>
            <p14:sldId id="1099"/>
            <p14:sldId id="1100"/>
            <p14:sldId id="1097"/>
            <p14:sldId id="1091"/>
            <p14:sldId id="1092"/>
            <p14:sldId id="1093"/>
            <p14:sldId id="1094"/>
            <p14:sldId id="1098"/>
            <p14:sldId id="1101"/>
            <p14:sldId id="1095"/>
            <p14:sldId id="10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pos="395">
          <p15:clr>
            <a:srgbClr val="A4A3A4"/>
          </p15:clr>
        </p15:guide>
        <p15:guide id="8" pos="213">
          <p15:clr>
            <a:srgbClr val="A4A3A4"/>
          </p15:clr>
        </p15:guide>
        <p15:guide id="9" pos="3842">
          <p15:clr>
            <a:srgbClr val="A4A3A4"/>
          </p15:clr>
        </p15:guide>
        <p15:guide id="10" pos="3933">
          <p15:clr>
            <a:srgbClr val="A4A3A4"/>
          </p15:clr>
        </p15:guide>
        <p15:guide id="11" pos="7380">
          <p15:clr>
            <a:srgbClr val="A4A3A4"/>
          </p15:clr>
        </p15:guide>
        <p15:guide id="12" pos="5566">
          <p15:clr>
            <a:srgbClr val="A4A3A4"/>
          </p15:clr>
        </p15:guide>
        <p15:guide id="13" pos="2663">
          <p15:clr>
            <a:srgbClr val="A4A3A4"/>
          </p15:clr>
        </p15:guide>
        <p15:guide id="14" pos="27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3D2"/>
    <a:srgbClr val="006487"/>
    <a:srgbClr val="008BBC"/>
    <a:srgbClr val="009BD2"/>
    <a:srgbClr val="EB780A"/>
    <a:srgbClr val="FFFFFF"/>
    <a:srgbClr val="233746"/>
    <a:srgbClr val="CDE6EB"/>
    <a:srgbClr val="000000"/>
    <a:srgbClr val="50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2121" autoAdjust="0"/>
  </p:normalViewPr>
  <p:slideViewPr>
    <p:cSldViewPr snapToGrid="0" showGuides="1">
      <p:cViewPr varScale="1">
        <p:scale>
          <a:sx n="83" d="100"/>
          <a:sy n="83" d="100"/>
        </p:scale>
        <p:origin x="710" y="67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95"/>
        <p:guide pos="213"/>
        <p:guide pos="3842"/>
        <p:guide pos="3933"/>
        <p:guide pos="7380"/>
        <p:guide pos="5566"/>
        <p:guide pos="2663"/>
        <p:guide pos="27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9" d="100"/>
        <a:sy n="99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720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Handzettel </a:t>
            </a:r>
            <a:fld id="{BFC713D8-7968-482B-A79F-9C586FE5053A}" type="slidenum">
              <a:rPr lang="de-DE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1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2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23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3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9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14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8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14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9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74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10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488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13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353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14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customXml" Target="../../customXml/item4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10" Type="http://schemas.openxmlformats.org/officeDocument/2006/relationships/image" Target="../media/image1.wmf"/><Relationship Id="rId4" Type="http://schemas.openxmlformats.org/officeDocument/2006/relationships/tags" Target="../tags/tag36.xml"/><Relationship Id="rId9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customXml" Target="../../customXml/item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up)" type="title" preserve="1">
  <p:cSld name="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2" y="0"/>
            <a:ext cx="12195177" cy="5164657"/>
          </a:xfrm>
          <a:prstGeom prst="rect">
            <a:avLst/>
          </a:prstGeom>
        </p:spPr>
      </p:pic>
      <p:sp>
        <p:nvSpPr>
          <p:cNvPr id="57350" name="cdtRectangle 115 Id57350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 bwMode="gray">
          <a:xfrm>
            <a:off x="338137" y="4287202"/>
            <a:ext cx="11860212" cy="870014"/>
          </a:xfrm>
          <a:solidFill>
            <a:srgbClr val="233746">
              <a:alpha val="65000"/>
            </a:srgbClr>
          </a:solidFill>
        </p:spPr>
        <p:txBody>
          <a:bodyPr wrap="square" lIns="270000" tIns="144000" rIns="482400" bIns="108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here to add title</a:t>
            </a:r>
          </a:p>
        </p:txBody>
      </p:sp>
      <p:sp>
        <p:nvSpPr>
          <p:cNvPr id="57351" name="cdtRectangle 116 Id57351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 bwMode="gray">
          <a:xfrm>
            <a:off x="338137" y="5157216"/>
            <a:ext cx="11860212" cy="393082"/>
          </a:xfrm>
          <a:solidFill>
            <a:srgbClr val="879BAA"/>
          </a:solidFill>
        </p:spPr>
        <p:txBody>
          <a:bodyPr wrap="square" lIns="270000" tIns="18000" rIns="482400" bIns="36000" anchor="t" anchorCtr="0">
            <a:noAutofit/>
          </a:bodyPr>
          <a:lstStyle>
            <a:lvl1pPr>
              <a:defRPr sz="2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 smtClean="0"/>
              <a:t>Formatvorlage</a:t>
            </a:r>
            <a:r>
              <a:rPr lang="en-US" dirty="0" smtClean="0"/>
              <a:t> des </a:t>
            </a:r>
            <a:r>
              <a:rPr lang="en-US" dirty="0" err="1" smtClean="0"/>
              <a:t>Untertitelmasters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11" name="cdtText Box 101 Id11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15" name="cdtText Box 133 Id15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0" y="6165850"/>
            <a:ext cx="12198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en-US" sz="1000" b="1" dirty="0" smtClean="0">
                <a:solidFill>
                  <a:srgbClr val="879BAA"/>
                </a:solidFill>
              </a:rPr>
              <a:t>© Siemens AG </a:t>
            </a:r>
            <a:r>
              <a:rPr lang="en-US" altLang="zh-CN" sz="1000" b="1" dirty="0" smtClean="0">
                <a:solidFill>
                  <a:srgbClr val="879BAA"/>
                </a:solidFill>
              </a:rPr>
              <a:t>Copyright</a:t>
            </a:r>
            <a:r>
              <a:rPr lang="en-US" altLang="zh-CN" sz="1000" b="1" baseline="0" dirty="0" smtClean="0">
                <a:solidFill>
                  <a:srgbClr val="879BAA"/>
                </a:solidFill>
              </a:rPr>
              <a:t> </a:t>
            </a:r>
            <a:r>
              <a:rPr lang="en-US" sz="1000" b="1" dirty="0" smtClean="0">
                <a:solidFill>
                  <a:srgbClr val="879BAA"/>
                </a:solidFill>
              </a:rPr>
              <a:t>2016</a:t>
            </a:r>
            <a:endParaRPr lang="en-US" sz="1000" b="1" dirty="0">
              <a:solidFill>
                <a:srgbClr val="879BAA"/>
              </a:solidFill>
            </a:endParaRPr>
          </a:p>
        </p:txBody>
      </p:sp>
      <p:sp>
        <p:nvSpPr>
          <p:cNvPr id="12" name="cdtText Box 133 Id12"/>
          <p:cNvSpPr txBox="1"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8836025" y="6165850"/>
            <a:ext cx="33623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482400" bIns="0" anchor="ctr"/>
          <a:lstStyle/>
          <a:p>
            <a:pPr algn="r"/>
            <a:r>
              <a:rPr lang="en-US" sz="1000" b="1" dirty="0" smtClean="0">
                <a:solidFill>
                  <a:srgbClr val="000000"/>
                </a:solidFill>
              </a:rPr>
              <a:t>Realize innovation.</a:t>
            </a:r>
            <a:endParaRPr lang="en-US" sz="1000" b="1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063" y="0"/>
            <a:ext cx="2160000" cy="913804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tags" Target="../tags/tag24.xml"/><Relationship Id="rId3" Type="http://schemas.openxmlformats.org/officeDocument/2006/relationships/theme" Target="../theme/theme1.xml"/><Relationship Id="rId21" Type="http://schemas.openxmlformats.org/officeDocument/2006/relationships/tags" Target="../tags/tag19.xml"/><Relationship Id="rId34" Type="http://schemas.openxmlformats.org/officeDocument/2006/relationships/tags" Target="../tags/tag32.x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tags" Target="../tags/tag23.xml"/><Relationship Id="rId33" Type="http://schemas.openxmlformats.org/officeDocument/2006/relationships/tags" Target="../tags/tag3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4.xml"/><Relationship Id="rId20" Type="http://schemas.openxmlformats.org/officeDocument/2006/relationships/tags" Target="../tags/tag18.xml"/><Relationship Id="rId29" Type="http://schemas.openxmlformats.org/officeDocument/2006/relationships/tags" Target="../tags/tag2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tags" Target="../tags/tag22.xml"/><Relationship Id="rId32" Type="http://schemas.openxmlformats.org/officeDocument/2006/relationships/tags" Target="../tags/tag30.xml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tags" Target="../tags/tag21.xml"/><Relationship Id="rId28" Type="http://schemas.openxmlformats.org/officeDocument/2006/relationships/tags" Target="../tags/tag26.xml"/><Relationship Id="rId36" Type="http://schemas.openxmlformats.org/officeDocument/2006/relationships/image" Target="../media/image1.wmf"/><Relationship Id="rId10" Type="http://schemas.openxmlformats.org/officeDocument/2006/relationships/tags" Target="../tags/tag8.xml"/><Relationship Id="rId19" Type="http://schemas.openxmlformats.org/officeDocument/2006/relationships/tags" Target="../tags/tag17.xml"/><Relationship Id="rId31" Type="http://schemas.openxmlformats.org/officeDocument/2006/relationships/tags" Target="../tags/tag29.xml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tags" Target="../tags/tag20.xml"/><Relationship Id="rId27" Type="http://schemas.openxmlformats.org/officeDocument/2006/relationships/tags" Target="../tags/tag25.xml"/><Relationship Id="rId30" Type="http://schemas.openxmlformats.org/officeDocument/2006/relationships/tags" Target="../tags/tag28.xml"/><Relationship Id="rId35" Type="http://schemas.openxmlformats.org/officeDocument/2006/relationships/tags" Target="../tags/tag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dtRectangle 12 Id15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solidFill>
            <a:schemeClr val="l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Titelmasterformat durch Klicken bearbeiten</a:t>
            </a:r>
            <a:endParaRPr lang="en-US" dirty="0" smtClean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 bwMode="auto">
          <a:xfrm>
            <a:off x="627063" y="1412875"/>
            <a:ext cx="8208962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6" name="cdtText Box 133 Id16"/>
          <p:cNvSpPr txBox="1"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0" y="6165850"/>
            <a:ext cx="12198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endParaRPr lang="en-US" sz="1000" b="1" dirty="0">
              <a:solidFill>
                <a:srgbClr val="879BAA"/>
              </a:solidFill>
            </a:endParaRPr>
          </a:p>
        </p:txBody>
      </p:sp>
      <p:sp>
        <p:nvSpPr>
          <p:cNvPr id="17" name="cdtTextBox 12 Id17"/>
          <p:cNvSpPr txBox="1"/>
          <p:nvPr userDrawn="1">
            <p:custDataLst>
              <p:tags r:id="rId8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rgbClr val="000000"/>
                </a:solidFill>
              </a:rPr>
              <a:t>© Siemens AG Copyright 2018</a:t>
            </a:r>
          </a:p>
        </p:txBody>
      </p:sp>
      <p:sp>
        <p:nvSpPr>
          <p:cNvPr id="18" name="cdtTextBox 11 Id18"/>
          <p:cNvSpPr txBox="1"/>
          <p:nvPr userDrawn="1">
            <p:custDataLst>
              <p:tags r:id="rId9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19" name="cdtTextBox 13 Id19"/>
          <p:cNvSpPr txBox="1"/>
          <p:nvPr userDrawn="1">
            <p:custDataLst>
              <p:tags r:id="rId10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rgbClr val="000000"/>
                </a:solidFill>
              </a:rPr>
              <a:t>Siemens </a:t>
            </a:r>
            <a:r>
              <a:rPr lang="en-US" sz="1000" noProof="0" dirty="0" err="1" smtClean="0">
                <a:solidFill>
                  <a:srgbClr val="000000"/>
                </a:solidFill>
              </a:rPr>
              <a:t>MindSphere</a:t>
            </a:r>
            <a:r>
              <a:rPr lang="en-US" sz="1000" noProof="0" dirty="0" smtClean="0">
                <a:solidFill>
                  <a:srgbClr val="000000"/>
                </a:solidFill>
              </a:rPr>
              <a:t> MAA</a:t>
            </a:r>
          </a:p>
        </p:txBody>
      </p:sp>
      <p:sp>
        <p:nvSpPr>
          <p:cNvPr id="20" name="cdtText Box 101 Id20"/>
          <p:cNvSpPr txBox="1">
            <a:spLocks noChangeArrowheads="1"/>
          </p:cNvSpPr>
          <p:nvPr userDrawn="1">
            <p:custDataLst>
              <p:tags r:id="rId1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cxnSp>
        <p:nvCxnSpPr>
          <p:cNvPr id="3072" name="cdtMasterTags_CL1 Id3072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33"/>
          <p:cNvPicPr>
            <a:picLocks noChangeAspect="1"/>
          </p:cNvPicPr>
          <p:nvPr userDrawn="1">
            <p:custDataLst>
              <p:tags r:id="rId35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8511" y="1588"/>
            <a:ext cx="2160000" cy="9138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5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8137" y="3689025"/>
            <a:ext cx="11860212" cy="1468191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zh-CN" sz="3200" dirty="0" smtClean="0"/>
              <a:t>Technical Clarification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>Automation </a:t>
            </a:r>
            <a:r>
              <a:rPr lang="en-US" altLang="zh-CN" sz="3200" dirty="0" err="1" smtClean="0"/>
              <a:t>TestSuits</a:t>
            </a:r>
            <a:r>
              <a:rPr lang="en-US" altLang="zh-CN" sz="3200" dirty="0" smtClean="0"/>
              <a:t> Generator</a:t>
            </a:r>
            <a:endParaRPr lang="en-US" sz="3200" dirty="0">
              <a:latin typeface="+mj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38138" y="5157216"/>
            <a:ext cx="11860212" cy="459813"/>
          </a:xfrm>
        </p:spPr>
        <p:txBody>
          <a:bodyPr/>
          <a:lstStyle/>
          <a:p>
            <a:r>
              <a:rPr lang="en-US" b="1" dirty="0" smtClean="0">
                <a:latin typeface="+mn-ea"/>
              </a:rPr>
              <a:t>One Small </a:t>
            </a:r>
            <a:r>
              <a:rPr lang="en-US" b="1" dirty="0" smtClean="0">
                <a:latin typeface="+mn-ea"/>
              </a:rPr>
              <a:t>Step					</a:t>
            </a:r>
            <a:r>
              <a:rPr lang="en-US" b="1" smtClean="0">
                <a:latin typeface="+mn-ea"/>
              </a:rPr>
              <a:t>			W.S 2/11/2018</a:t>
            </a:r>
            <a:endParaRPr 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6681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507"/>
            <a:ext cx="12198350" cy="1268413"/>
          </a:xfrm>
        </p:spPr>
        <p:txBody>
          <a:bodyPr/>
          <a:lstStyle/>
          <a:p>
            <a:pPr algn="ctr"/>
            <a:r>
              <a:rPr lang="en-US" altLang="zh-CN" dirty="0" smtClean="0"/>
              <a:t>                                           </a:t>
            </a:r>
            <a:r>
              <a:rPr lang="en-US" altLang="zh-CN" dirty="0" err="1" smtClean="0"/>
              <a:t>RoadMap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 rot="5400000">
            <a:off x="1968458" y="-23242"/>
            <a:ext cx="324975" cy="796915"/>
            <a:chOff x="8099778" y="4495356"/>
            <a:chExt cx="596615" cy="1463040"/>
          </a:xfrm>
        </p:grpSpPr>
        <p:sp>
          <p:nvSpPr>
            <p:cNvPr id="5" name="Rectangle 4"/>
            <p:cNvSpPr/>
            <p:nvPr/>
          </p:nvSpPr>
          <p:spPr>
            <a:xfrm>
              <a:off x="8099778" y="4495356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" name="Minus 5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7" name="Minus 6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" name="Minus 7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rot="16200000">
            <a:off x="1095490" y="210892"/>
            <a:ext cx="1299036" cy="1299036"/>
            <a:chOff x="8096281" y="3276600"/>
            <a:chExt cx="2362200" cy="2362200"/>
          </a:xfrm>
        </p:grpSpPr>
        <p:sp>
          <p:nvSpPr>
            <p:cNvPr id="10" name="Block Arc 9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" name="Minus 10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2" name="Minus 11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" name="Minus 12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" name="Minus 13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" name="Minus 14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32611" y="166487"/>
            <a:ext cx="612064" cy="1000073"/>
            <a:chOff x="1205161" y="1970827"/>
            <a:chExt cx="1032934" cy="1687738"/>
          </a:xfrm>
        </p:grpSpPr>
        <p:sp>
          <p:nvSpPr>
            <p:cNvPr id="17" name="Rounded Rectangle 16"/>
            <p:cNvSpPr/>
            <p:nvPr/>
          </p:nvSpPr>
          <p:spPr>
            <a:xfrm>
              <a:off x="1680933" y="2309336"/>
              <a:ext cx="77156" cy="37556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8" name="Donut 17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9" name="Donut 18"/>
            <p:cNvSpPr/>
            <p:nvPr/>
          </p:nvSpPr>
          <p:spPr>
            <a:xfrm>
              <a:off x="1501494" y="1970827"/>
              <a:ext cx="440266" cy="440263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545600" y="2017685"/>
              <a:ext cx="352055" cy="352053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635201" y="2100695"/>
              <a:ext cx="169026" cy="199557"/>
              <a:chOff x="2575560" y="5179928"/>
              <a:chExt cx="628167" cy="741627"/>
            </a:xfrm>
          </p:grpSpPr>
          <p:sp>
            <p:nvSpPr>
              <p:cNvPr id="22" name="Minus 21"/>
              <p:cNvSpPr/>
              <p:nvPr/>
            </p:nvSpPr>
            <p:spPr>
              <a:xfrm rot="2220773">
                <a:off x="2575560" y="5490858"/>
                <a:ext cx="436887" cy="345444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3" name="Minus 22"/>
              <p:cNvSpPr/>
              <p:nvPr/>
            </p:nvSpPr>
            <p:spPr>
              <a:xfrm rot="18419172">
                <a:off x="2660192" y="5378020"/>
                <a:ext cx="741627" cy="345443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pic>
        <p:nvPicPr>
          <p:cNvPr id="24" name="Picture 2" descr="“idea vector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50973" y="660591"/>
            <a:ext cx="378629" cy="3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79977" y="654932"/>
            <a:ext cx="10823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</a:rPr>
              <a:t>TC Generator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测试用例生成器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6" name="Group 25"/>
          <p:cNvGrpSpPr/>
          <p:nvPr/>
        </p:nvGrpSpPr>
        <p:grpSpPr>
          <a:xfrm rot="5400000">
            <a:off x="1981884" y="961177"/>
            <a:ext cx="324975" cy="796915"/>
            <a:chOff x="8096281" y="4488362"/>
            <a:chExt cx="596615" cy="1463040"/>
          </a:xfrm>
        </p:grpSpPr>
        <p:sp>
          <p:nvSpPr>
            <p:cNvPr id="27" name="Rectangle 2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8" name="Minus 2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9" name="Minus 2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0" name="Minus 2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5400000">
            <a:off x="2778799" y="961056"/>
            <a:ext cx="324975" cy="796915"/>
            <a:chOff x="8096281" y="4488362"/>
            <a:chExt cx="596615" cy="1463040"/>
          </a:xfrm>
        </p:grpSpPr>
        <p:sp>
          <p:nvSpPr>
            <p:cNvPr id="32" name="Rectangle 3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3" name="Minus 3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" name="Minus 3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" name="Minus 3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5400000">
            <a:off x="2699777" y="1184833"/>
            <a:ext cx="1299036" cy="1299036"/>
            <a:chOff x="8096281" y="3276600"/>
            <a:chExt cx="2362200" cy="2362200"/>
          </a:xfrm>
        </p:grpSpPr>
        <p:sp>
          <p:nvSpPr>
            <p:cNvPr id="37" name="Block Arc 36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38" name="Minus 37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9" name="Minus 38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0" name="Minus 39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" name="Minus 40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" name="Minus 41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4951" y="465435"/>
            <a:ext cx="612064" cy="1670633"/>
            <a:chOff x="1205161" y="839165"/>
            <a:chExt cx="1032934" cy="2819400"/>
          </a:xfrm>
        </p:grpSpPr>
        <p:sp>
          <p:nvSpPr>
            <p:cNvPr id="44" name="Rounded Rectangle 43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5" name="Donut 44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6" name="Donut 45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49" name="Minus 48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50" name="Minus 49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sp>
        <p:nvSpPr>
          <p:cNvPr id="51" name="Pie 50"/>
          <p:cNvSpPr/>
          <p:nvPr/>
        </p:nvSpPr>
        <p:spPr>
          <a:xfrm>
            <a:off x="3114247" y="1588182"/>
            <a:ext cx="474979" cy="474979"/>
          </a:xfrm>
          <a:prstGeom prst="pie">
            <a:avLst>
              <a:gd name="adj1" fmla="val 10799993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iemens Sans" pitchFamily="2" charset="0"/>
            </a:endParaRPr>
          </a:p>
        </p:txBody>
      </p:sp>
      <p:pic>
        <p:nvPicPr>
          <p:cNvPr id="52" name="Picture 2" descr="“idea vector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61667" y="1650426"/>
            <a:ext cx="378629" cy="3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3975704" y="1556811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</a:rPr>
              <a:t>TS Generator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场景测试用例组</a:t>
            </a:r>
            <a:endParaRPr lang="en-US" altLang="zh-CN" sz="1000" dirty="0" smtClean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生成器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54" name="Group 53"/>
          <p:cNvGrpSpPr/>
          <p:nvPr/>
        </p:nvGrpSpPr>
        <p:grpSpPr>
          <a:xfrm rot="5400000">
            <a:off x="2778799" y="1923061"/>
            <a:ext cx="324975" cy="796915"/>
            <a:chOff x="8096281" y="4488362"/>
            <a:chExt cx="596615" cy="1463040"/>
          </a:xfrm>
        </p:grpSpPr>
        <p:sp>
          <p:nvSpPr>
            <p:cNvPr id="55" name="Rectangle 54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6" name="Minus 55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7" name="Minus 56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8" name="Minus 57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5400000">
            <a:off x="1980978" y="1923061"/>
            <a:ext cx="324975" cy="796915"/>
            <a:chOff x="8096281" y="4488362"/>
            <a:chExt cx="596615" cy="1463040"/>
          </a:xfrm>
        </p:grpSpPr>
        <p:sp>
          <p:nvSpPr>
            <p:cNvPr id="60" name="Rectangle 59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1" name="Minus 60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2" name="Minus 61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3" name="Minus 62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 rot="16200000">
            <a:off x="1088020" y="2156658"/>
            <a:ext cx="1299036" cy="1299036"/>
            <a:chOff x="8096281" y="3276600"/>
            <a:chExt cx="2362200" cy="2362200"/>
          </a:xfrm>
        </p:grpSpPr>
        <p:sp>
          <p:nvSpPr>
            <p:cNvPr id="65" name="Block Arc 64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66" name="Minus 65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7" name="Minus 66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8" name="Minus 67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9" name="Minus 68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70" name="Minus 69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20901" y="1442854"/>
            <a:ext cx="612064" cy="1670633"/>
            <a:chOff x="1205161" y="839165"/>
            <a:chExt cx="1032934" cy="2819400"/>
          </a:xfrm>
        </p:grpSpPr>
        <p:sp>
          <p:nvSpPr>
            <p:cNvPr id="72" name="Rounded Rectangle 71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73" name="Donut 72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77" name="Minus 76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78" name="Minus 77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76" name="Donut 75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 rot="5400000">
            <a:off x="1963138" y="2898736"/>
            <a:ext cx="324975" cy="796915"/>
            <a:chOff x="8096281" y="4488362"/>
            <a:chExt cx="596615" cy="1463040"/>
          </a:xfrm>
        </p:grpSpPr>
        <p:sp>
          <p:nvSpPr>
            <p:cNvPr id="80" name="Rectangle 79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1" name="Minus 80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2" name="Minus 81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3" name="Minus 82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960910" y="1158746"/>
            <a:ext cx="9989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Shrimp Scope/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缩小范围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2855550" y="119598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59731" y="2138801"/>
            <a:ext cx="7601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Structuring/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架构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87" name="Right Arrow 86"/>
          <p:cNvSpPr/>
          <p:nvPr/>
        </p:nvSpPr>
        <p:spPr>
          <a:xfrm rot="10800000">
            <a:off x="2858113" y="216927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552623" y="2725330"/>
            <a:ext cx="333324" cy="179110"/>
            <a:chOff x="489160" y="3379603"/>
            <a:chExt cx="333324" cy="179110"/>
          </a:xfrm>
        </p:grpSpPr>
        <p:sp>
          <p:nvSpPr>
            <p:cNvPr id="89" name="Rectangle 88"/>
            <p:cNvSpPr/>
            <p:nvPr/>
          </p:nvSpPr>
          <p:spPr>
            <a:xfrm>
              <a:off x="489160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7727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66294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56064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89160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7727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66294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56064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56064" y="3379603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846353" y="3136373"/>
            <a:ext cx="2279900" cy="1301420"/>
            <a:chOff x="1323593" y="4687886"/>
            <a:chExt cx="2279900" cy="1301420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05" name="Block Arc 104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06" name="Minus 105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7" name="Minus 106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01" name="Block Arc 100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02" name="Minus 101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3" name="Minus 102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4" name="Minus 103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2191347" y="2414714"/>
            <a:ext cx="612064" cy="1670633"/>
            <a:chOff x="1205161" y="839165"/>
            <a:chExt cx="1032934" cy="2819400"/>
          </a:xfrm>
        </p:grpSpPr>
        <p:sp>
          <p:nvSpPr>
            <p:cNvPr id="109" name="Rounded Rectangle 108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0" name="Donut 109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114" name="Minus 113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15" name="Minus 114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113" name="Donut 112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802953" y="4108938"/>
            <a:ext cx="2279900" cy="1301420"/>
            <a:chOff x="1323593" y="4687886"/>
            <a:chExt cx="2279900" cy="1301420"/>
          </a:xfrm>
        </p:grpSpPr>
        <p:grpSp>
          <p:nvGrpSpPr>
            <p:cNvPr id="117" name="Group 116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23" name="Block Arc 122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24" name="Minus 123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5" name="Minus 124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19" name="Block Arc 118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20" name="Minus 119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1" name="Minus 120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2" name="Minus 121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3784462" y="5079989"/>
            <a:ext cx="2279900" cy="1301420"/>
            <a:chOff x="1323593" y="4687886"/>
            <a:chExt cx="2279900" cy="1301420"/>
          </a:xfrm>
        </p:grpSpPr>
        <p:grpSp>
          <p:nvGrpSpPr>
            <p:cNvPr id="127" name="Group 126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33" name="Block Arc 132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34" name="Minus 133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5" name="Minus 134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29" name="Block Arc 128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30" name="Minus 129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1" name="Minus 130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2" name="Minus 131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 rot="5400000">
            <a:off x="3749795" y="3872845"/>
            <a:ext cx="324975" cy="796915"/>
            <a:chOff x="8096281" y="4488362"/>
            <a:chExt cx="596615" cy="1463040"/>
          </a:xfrm>
        </p:grpSpPr>
        <p:sp>
          <p:nvSpPr>
            <p:cNvPr id="137" name="Rectangle 13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8" name="Minus 13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9" name="Minus 13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0" name="Minus 13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 rot="5400000">
            <a:off x="4562309" y="3873459"/>
            <a:ext cx="324975" cy="796915"/>
            <a:chOff x="8096281" y="4488362"/>
            <a:chExt cx="596615" cy="1463040"/>
          </a:xfrm>
        </p:grpSpPr>
        <p:sp>
          <p:nvSpPr>
            <p:cNvPr id="142" name="Rectangle 14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3" name="Minus 14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4" name="Minus 14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5" name="Minus 14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 rot="5400000">
            <a:off x="5365320" y="3873459"/>
            <a:ext cx="324975" cy="796915"/>
            <a:chOff x="8096281" y="4488362"/>
            <a:chExt cx="596615" cy="1463040"/>
          </a:xfrm>
        </p:grpSpPr>
        <p:sp>
          <p:nvSpPr>
            <p:cNvPr id="147" name="Rectangle 14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8" name="Minus 14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9" name="Minus 14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0" name="Minus 14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rot="5400000">
            <a:off x="6175463" y="3873459"/>
            <a:ext cx="324975" cy="796915"/>
            <a:chOff x="8096281" y="4488362"/>
            <a:chExt cx="596615" cy="1463040"/>
          </a:xfrm>
        </p:grpSpPr>
        <p:sp>
          <p:nvSpPr>
            <p:cNvPr id="152" name="Rectangle 15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3" name="Minus 15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4" name="Minus 15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5" name="Minus 15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 rot="5400000">
            <a:off x="6977458" y="3873459"/>
            <a:ext cx="324975" cy="796915"/>
            <a:chOff x="8096281" y="4488362"/>
            <a:chExt cx="596615" cy="1463040"/>
          </a:xfrm>
        </p:grpSpPr>
        <p:sp>
          <p:nvSpPr>
            <p:cNvPr id="157" name="Rectangle 15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8" name="Minus 15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9" name="Minus 15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0" name="Minus 15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 rot="5400000">
            <a:off x="7780827" y="3873459"/>
            <a:ext cx="324975" cy="796915"/>
            <a:chOff x="8096281" y="4488362"/>
            <a:chExt cx="596615" cy="1463040"/>
          </a:xfrm>
        </p:grpSpPr>
        <p:sp>
          <p:nvSpPr>
            <p:cNvPr id="162" name="Rectangle 16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3" name="Minus 16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4" name="Minus 16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5" name="Minus 16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 rot="5400000">
            <a:off x="2783385" y="2890626"/>
            <a:ext cx="324975" cy="796915"/>
            <a:chOff x="8096281" y="4488362"/>
            <a:chExt cx="596615" cy="1463040"/>
          </a:xfrm>
        </p:grpSpPr>
        <p:sp>
          <p:nvSpPr>
            <p:cNvPr id="197" name="Rectangle 19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8" name="Minus 19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9" name="Minus 19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0" name="Minus 19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 rot="5400000">
            <a:off x="3593528" y="2890626"/>
            <a:ext cx="324975" cy="796915"/>
            <a:chOff x="8096281" y="4488362"/>
            <a:chExt cx="596615" cy="1463040"/>
          </a:xfrm>
        </p:grpSpPr>
        <p:sp>
          <p:nvSpPr>
            <p:cNvPr id="202" name="Rectangle 20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3" name="Minus 20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4" name="Minus 20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5" name="Minus 20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 rot="5400000">
            <a:off x="4390443" y="2891240"/>
            <a:ext cx="324975" cy="796915"/>
            <a:chOff x="8096281" y="4488362"/>
            <a:chExt cx="596615" cy="1463040"/>
          </a:xfrm>
        </p:grpSpPr>
        <p:sp>
          <p:nvSpPr>
            <p:cNvPr id="207" name="Rectangle 20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8" name="Minus 20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9" name="Minus 20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0" name="Minus 20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 rot="5400000">
            <a:off x="5200586" y="2891240"/>
            <a:ext cx="324975" cy="796915"/>
            <a:chOff x="8096281" y="4488362"/>
            <a:chExt cx="596615" cy="1463040"/>
          </a:xfrm>
        </p:grpSpPr>
        <p:sp>
          <p:nvSpPr>
            <p:cNvPr id="212" name="Rectangle 21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3" name="Minus 21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4" name="Minus 21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5" name="Minus 21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 rot="5400000">
            <a:off x="6010201" y="2891240"/>
            <a:ext cx="324975" cy="796915"/>
            <a:chOff x="8096281" y="4488362"/>
            <a:chExt cx="596615" cy="1463040"/>
          </a:xfrm>
        </p:grpSpPr>
        <p:sp>
          <p:nvSpPr>
            <p:cNvPr id="217" name="Rectangle 21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8" name="Minus 21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9" name="Minus 21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0" name="Minus 21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 rot="5400000">
            <a:off x="6805950" y="2891240"/>
            <a:ext cx="324975" cy="796915"/>
            <a:chOff x="8096281" y="4488362"/>
            <a:chExt cx="596615" cy="1463040"/>
          </a:xfrm>
        </p:grpSpPr>
        <p:sp>
          <p:nvSpPr>
            <p:cNvPr id="222" name="Rectangle 22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3" name="Minus 22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4" name="Minus 22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5" name="Minus 22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4129046" y="4365351"/>
            <a:ext cx="612064" cy="1670633"/>
            <a:chOff x="1205161" y="839165"/>
            <a:chExt cx="1032934" cy="2819400"/>
          </a:xfrm>
        </p:grpSpPr>
        <p:sp>
          <p:nvSpPr>
            <p:cNvPr id="235" name="Rounded Rectangle 234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36" name="Donut 235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240" name="Minus 239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41" name="Minus 240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239" name="Donut 238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 rot="5400000">
            <a:off x="5641873" y="5828242"/>
            <a:ext cx="324975" cy="796915"/>
            <a:chOff x="8096281" y="4488362"/>
            <a:chExt cx="596615" cy="1463040"/>
          </a:xfrm>
        </p:grpSpPr>
        <p:sp>
          <p:nvSpPr>
            <p:cNvPr id="243" name="Rectangle 242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4" name="Minus 243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5" name="Minus 244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6" name="Minus 245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 rot="5400000">
            <a:off x="6452016" y="5828242"/>
            <a:ext cx="324975" cy="796915"/>
            <a:chOff x="8096281" y="4488362"/>
            <a:chExt cx="596615" cy="1463040"/>
          </a:xfrm>
        </p:grpSpPr>
        <p:sp>
          <p:nvSpPr>
            <p:cNvPr id="248" name="Rectangle 247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9" name="Minus 248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0" name="Minus 249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1" name="Minus 250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 rot="5400000">
            <a:off x="7254011" y="5828242"/>
            <a:ext cx="324975" cy="796915"/>
            <a:chOff x="8096281" y="4488362"/>
            <a:chExt cx="596615" cy="1463040"/>
          </a:xfrm>
        </p:grpSpPr>
        <p:sp>
          <p:nvSpPr>
            <p:cNvPr id="253" name="Rectangle 252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4" name="Minus 253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5" name="Minus 254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6" name="Minus 255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 rot="5400000">
            <a:off x="8057380" y="5828242"/>
            <a:ext cx="324975" cy="796915"/>
            <a:chOff x="8096281" y="4488362"/>
            <a:chExt cx="596615" cy="1463040"/>
          </a:xfrm>
        </p:grpSpPr>
        <p:sp>
          <p:nvSpPr>
            <p:cNvPr id="258" name="Rectangle 257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9" name="Minus 258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0" name="Minus 259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1" name="Minus 260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262" name="Picture 4" descr="“data collect 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66" y="3617646"/>
            <a:ext cx="321656" cy="32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Box 262"/>
          <p:cNvSpPr txBox="1"/>
          <p:nvPr/>
        </p:nvSpPr>
        <p:spPr>
          <a:xfrm>
            <a:off x="1089582" y="3584914"/>
            <a:ext cx="10374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Data Collection</a:t>
            </a:r>
          </a:p>
          <a:p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数</a:t>
            </a:r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据</a:t>
            </a:r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采集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4661617" y="3636298"/>
            <a:ext cx="396435" cy="827784"/>
            <a:chOff x="1390324" y="1935450"/>
            <a:chExt cx="669033" cy="1396991"/>
          </a:xfrm>
        </p:grpSpPr>
        <p:sp>
          <p:nvSpPr>
            <p:cNvPr id="277" name="Rounded Rectangle 276"/>
            <p:cNvSpPr/>
            <p:nvPr/>
          </p:nvSpPr>
          <p:spPr>
            <a:xfrm>
              <a:off x="1693792" y="2332585"/>
              <a:ext cx="77156" cy="35231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78" name="Donut 277"/>
            <p:cNvSpPr/>
            <p:nvPr/>
          </p:nvSpPr>
          <p:spPr>
            <a:xfrm>
              <a:off x="1390324" y="2663408"/>
              <a:ext cx="669033" cy="669033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79" name="Donut 278"/>
            <p:cNvSpPr/>
            <p:nvPr/>
          </p:nvSpPr>
          <p:spPr>
            <a:xfrm>
              <a:off x="1504709" y="1935450"/>
              <a:ext cx="440266" cy="440267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1548815" y="1979094"/>
              <a:ext cx="352055" cy="352056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1638420" y="2062116"/>
              <a:ext cx="169030" cy="199560"/>
              <a:chOff x="2587508" y="5036509"/>
              <a:chExt cx="628179" cy="741627"/>
            </a:xfrm>
          </p:grpSpPr>
          <p:sp>
            <p:nvSpPr>
              <p:cNvPr id="282" name="Minus 281"/>
              <p:cNvSpPr/>
              <p:nvPr/>
            </p:nvSpPr>
            <p:spPr>
              <a:xfrm rot="2220773">
                <a:off x="2587508" y="5347418"/>
                <a:ext cx="436876" cy="345435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 rot="18419172">
                <a:off x="2672153" y="5234602"/>
                <a:ext cx="741627" cy="345441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sp>
        <p:nvSpPr>
          <p:cNvPr id="284" name="Oval 283"/>
          <p:cNvSpPr/>
          <p:nvPr/>
        </p:nvSpPr>
        <p:spPr>
          <a:xfrm>
            <a:off x="4704912" y="4119567"/>
            <a:ext cx="295829" cy="2958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pic>
        <p:nvPicPr>
          <p:cNvPr id="285" name="Picture 2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958" y="4158790"/>
            <a:ext cx="225752" cy="218613"/>
          </a:xfrm>
          <a:prstGeom prst="rect">
            <a:avLst/>
          </a:prstGeom>
        </p:spPr>
      </p:pic>
      <p:sp>
        <p:nvSpPr>
          <p:cNvPr id="286" name="TextBox 285"/>
          <p:cNvSpPr txBox="1"/>
          <p:nvPr/>
        </p:nvSpPr>
        <p:spPr>
          <a:xfrm>
            <a:off x="4912456" y="3643323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Tool: 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UIRecorder</a:t>
            </a:r>
            <a:endParaRPr lang="en-US" altLang="zh-CN" sz="1000" dirty="0" smtClean="0">
              <a:solidFill>
                <a:srgbClr val="000000"/>
              </a:solidFill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en-US" altLang="zh-CN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UI</a:t>
            </a:r>
            <a:r>
              <a:rPr lang="zh-CN" alt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操作记录工具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87" name="Group 286"/>
          <p:cNvGrpSpPr/>
          <p:nvPr/>
        </p:nvGrpSpPr>
        <p:grpSpPr>
          <a:xfrm>
            <a:off x="5261238" y="4064231"/>
            <a:ext cx="396435" cy="823937"/>
            <a:chOff x="4300539" y="3966150"/>
            <a:chExt cx="396435" cy="823937"/>
          </a:xfrm>
        </p:grpSpPr>
        <p:grpSp>
          <p:nvGrpSpPr>
            <p:cNvPr id="288" name="Group 287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290" name="Rounded Rectangle 289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1" name="Donut 290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2" name="Donut 291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294" name="Group 293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295" name="Minus 294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296" name="Minus 295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289" name="Oval 288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297" name="Picture 2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034" y="4157613"/>
            <a:ext cx="225752" cy="218613"/>
          </a:xfrm>
          <a:prstGeom prst="rect">
            <a:avLst/>
          </a:prstGeom>
        </p:spPr>
      </p:pic>
      <p:grpSp>
        <p:nvGrpSpPr>
          <p:cNvPr id="384" name="Group 383"/>
          <p:cNvGrpSpPr/>
          <p:nvPr/>
        </p:nvGrpSpPr>
        <p:grpSpPr>
          <a:xfrm>
            <a:off x="5906180" y="5605303"/>
            <a:ext cx="396435" cy="827784"/>
            <a:chOff x="5809520" y="4519428"/>
            <a:chExt cx="396435" cy="827784"/>
          </a:xfrm>
        </p:grpSpPr>
        <p:grpSp>
          <p:nvGrpSpPr>
            <p:cNvPr id="385" name="Group 384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87" name="Rounded Rectangle 386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89" name="Donut 388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91" name="Group 390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92" name="Minus 391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93" name="Minus 392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86" name="Oval 385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6505123" y="6034063"/>
            <a:ext cx="396435" cy="823937"/>
            <a:chOff x="4300539" y="3966150"/>
            <a:chExt cx="396435" cy="823937"/>
          </a:xfrm>
        </p:grpSpPr>
        <p:grpSp>
          <p:nvGrpSpPr>
            <p:cNvPr id="395" name="Group 394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97" name="Rounded Rectangle 396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8" name="Donut 397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401" name="Group 400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402" name="Minus 401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403" name="Minus 402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96" name="Oval 395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404" name="Picture 10" descr="“eye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51" y="6104171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" name="Picture 10" descr="“eye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60" y="6104875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7" name="TextBox 406"/>
          <p:cNvSpPr txBox="1"/>
          <p:nvPr/>
        </p:nvSpPr>
        <p:spPr>
          <a:xfrm>
            <a:off x="6769261" y="660227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动</a:t>
            </a:r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态：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D3(JS)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1582636" y="3117086"/>
            <a:ext cx="6575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Refining/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细化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409" name="Right Arrow 408"/>
          <p:cNvSpPr/>
          <p:nvPr/>
        </p:nvSpPr>
        <p:spPr>
          <a:xfrm>
            <a:off x="2168476" y="3146938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3699739" y="56103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画面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249138" y="2606120"/>
            <a:ext cx="8162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Structuring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架构设计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12" name="Oval 411"/>
          <p:cNvSpPr/>
          <p:nvPr/>
        </p:nvSpPr>
        <p:spPr>
          <a:xfrm>
            <a:off x="2299740" y="175510"/>
            <a:ext cx="395359" cy="395359"/>
          </a:xfrm>
          <a:prstGeom prst="ellipse">
            <a:avLst/>
          </a:prstGeom>
          <a:solidFill>
            <a:srgbClr val="DA1A1A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Siemens Sans" pitchFamily="2" charset="0"/>
            </a:endParaRPr>
          </a:p>
        </p:txBody>
      </p:sp>
      <p:grpSp>
        <p:nvGrpSpPr>
          <p:cNvPr id="413" name="Group 412"/>
          <p:cNvGrpSpPr/>
          <p:nvPr/>
        </p:nvGrpSpPr>
        <p:grpSpPr>
          <a:xfrm rot="5400000">
            <a:off x="7600357" y="2891719"/>
            <a:ext cx="324975" cy="796915"/>
            <a:chOff x="8096281" y="4488362"/>
            <a:chExt cx="596615" cy="1463040"/>
          </a:xfrm>
        </p:grpSpPr>
        <p:sp>
          <p:nvSpPr>
            <p:cNvPr id="414" name="Rectangle 41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6" name="Minus 41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7" name="Minus 41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18" name="Group 417"/>
          <p:cNvGrpSpPr/>
          <p:nvPr/>
        </p:nvGrpSpPr>
        <p:grpSpPr>
          <a:xfrm rot="5400000">
            <a:off x="8397272" y="2892333"/>
            <a:ext cx="324975" cy="796915"/>
            <a:chOff x="8096281" y="4488362"/>
            <a:chExt cx="596615" cy="1463040"/>
          </a:xfrm>
        </p:grpSpPr>
        <p:sp>
          <p:nvSpPr>
            <p:cNvPr id="419" name="Rectangle 41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0" name="Minus 41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1" name="Minus 42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2" name="Minus 42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 rot="5400000">
            <a:off x="9207415" y="2892333"/>
            <a:ext cx="324975" cy="796915"/>
            <a:chOff x="8096281" y="4488362"/>
            <a:chExt cx="596615" cy="1463040"/>
          </a:xfrm>
        </p:grpSpPr>
        <p:sp>
          <p:nvSpPr>
            <p:cNvPr id="424" name="Rectangle 42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5" name="Minus 42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6" name="Minus 42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7" name="Minus 42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 rot="5400000">
            <a:off x="10017030" y="2892333"/>
            <a:ext cx="324975" cy="796915"/>
            <a:chOff x="8096281" y="4488362"/>
            <a:chExt cx="596615" cy="1463040"/>
          </a:xfrm>
        </p:grpSpPr>
        <p:sp>
          <p:nvSpPr>
            <p:cNvPr id="429" name="Rectangle 42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0" name="Minus 42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1" name="Minus 43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2" name="Minus 43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3" name="Group 432"/>
          <p:cNvGrpSpPr/>
          <p:nvPr/>
        </p:nvGrpSpPr>
        <p:grpSpPr>
          <a:xfrm rot="5400000">
            <a:off x="10812779" y="2892333"/>
            <a:ext cx="324975" cy="796915"/>
            <a:chOff x="8096281" y="4488362"/>
            <a:chExt cx="596615" cy="1463040"/>
          </a:xfrm>
        </p:grpSpPr>
        <p:sp>
          <p:nvSpPr>
            <p:cNvPr id="434" name="Rectangle 43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5" name="Minus 43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6" name="Minus 43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7" name="Minus 43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 rot="5400000">
            <a:off x="8575007" y="3877150"/>
            <a:ext cx="324975" cy="796915"/>
            <a:chOff x="8096281" y="4488362"/>
            <a:chExt cx="596615" cy="1463040"/>
          </a:xfrm>
        </p:grpSpPr>
        <p:sp>
          <p:nvSpPr>
            <p:cNvPr id="439" name="Rectangle 43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0" name="Minus 43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1" name="Minus 44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2" name="Minus 44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43" name="Group 442"/>
          <p:cNvGrpSpPr/>
          <p:nvPr/>
        </p:nvGrpSpPr>
        <p:grpSpPr>
          <a:xfrm rot="5400000">
            <a:off x="9371922" y="3877764"/>
            <a:ext cx="324975" cy="796915"/>
            <a:chOff x="8096281" y="4488362"/>
            <a:chExt cx="596615" cy="1463040"/>
          </a:xfrm>
        </p:grpSpPr>
        <p:sp>
          <p:nvSpPr>
            <p:cNvPr id="444" name="Rectangle 44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5" name="Minus 44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6" name="Minus 44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7" name="Minus 44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48" name="Group 447"/>
          <p:cNvGrpSpPr/>
          <p:nvPr/>
        </p:nvGrpSpPr>
        <p:grpSpPr>
          <a:xfrm rot="5400000">
            <a:off x="10182065" y="3877764"/>
            <a:ext cx="324975" cy="796915"/>
            <a:chOff x="8096281" y="4488362"/>
            <a:chExt cx="596615" cy="1463040"/>
          </a:xfrm>
        </p:grpSpPr>
        <p:sp>
          <p:nvSpPr>
            <p:cNvPr id="449" name="Rectangle 44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0" name="Minus 44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1" name="Minus 45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2" name="Minus 45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53" name="Group 452"/>
          <p:cNvGrpSpPr/>
          <p:nvPr/>
        </p:nvGrpSpPr>
        <p:grpSpPr>
          <a:xfrm rot="5400000">
            <a:off x="10991680" y="3877764"/>
            <a:ext cx="324975" cy="796915"/>
            <a:chOff x="8096281" y="4488362"/>
            <a:chExt cx="596615" cy="1463040"/>
          </a:xfrm>
        </p:grpSpPr>
        <p:sp>
          <p:nvSpPr>
            <p:cNvPr id="454" name="Rectangle 45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5" name="Minus 45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6" name="Minus 45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7" name="Minus 45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58" name="Group 457"/>
          <p:cNvGrpSpPr/>
          <p:nvPr/>
        </p:nvGrpSpPr>
        <p:grpSpPr>
          <a:xfrm rot="5400000">
            <a:off x="11787429" y="3877764"/>
            <a:ext cx="324975" cy="796915"/>
            <a:chOff x="8096281" y="4488362"/>
            <a:chExt cx="596615" cy="1463040"/>
          </a:xfrm>
        </p:grpSpPr>
        <p:sp>
          <p:nvSpPr>
            <p:cNvPr id="459" name="Rectangle 45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0" name="Minus 45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1" name="Minus 46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2" name="Minus 46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63" name="Group 462"/>
          <p:cNvGrpSpPr/>
          <p:nvPr/>
        </p:nvGrpSpPr>
        <p:grpSpPr>
          <a:xfrm rot="5400000">
            <a:off x="8827439" y="5830245"/>
            <a:ext cx="324975" cy="796915"/>
            <a:chOff x="8096281" y="4488362"/>
            <a:chExt cx="596615" cy="1463040"/>
          </a:xfrm>
        </p:grpSpPr>
        <p:sp>
          <p:nvSpPr>
            <p:cNvPr id="464" name="Rectangle 46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5" name="Minus 46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6" name="Minus 46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7" name="Minus 46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68" name="Group 467"/>
          <p:cNvGrpSpPr/>
          <p:nvPr/>
        </p:nvGrpSpPr>
        <p:grpSpPr>
          <a:xfrm rot="5400000">
            <a:off x="9624354" y="5830859"/>
            <a:ext cx="324975" cy="796915"/>
            <a:chOff x="8096281" y="4488362"/>
            <a:chExt cx="596615" cy="1463040"/>
          </a:xfrm>
        </p:grpSpPr>
        <p:sp>
          <p:nvSpPr>
            <p:cNvPr id="469" name="Rectangle 46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0" name="Minus 46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1" name="Minus 47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2" name="Minus 47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73" name="Group 472"/>
          <p:cNvGrpSpPr/>
          <p:nvPr/>
        </p:nvGrpSpPr>
        <p:grpSpPr>
          <a:xfrm rot="5400000">
            <a:off x="10434497" y="5830859"/>
            <a:ext cx="324975" cy="796915"/>
            <a:chOff x="8096281" y="4488362"/>
            <a:chExt cx="596615" cy="1463040"/>
          </a:xfrm>
        </p:grpSpPr>
        <p:sp>
          <p:nvSpPr>
            <p:cNvPr id="474" name="Rectangle 47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5" name="Minus 47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6" name="Minus 47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7" name="Minus 47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78" name="Group 477"/>
          <p:cNvGrpSpPr/>
          <p:nvPr/>
        </p:nvGrpSpPr>
        <p:grpSpPr>
          <a:xfrm rot="5400000">
            <a:off x="11244112" y="5830859"/>
            <a:ext cx="324975" cy="796915"/>
            <a:chOff x="8096281" y="4488362"/>
            <a:chExt cx="596615" cy="1463040"/>
          </a:xfrm>
        </p:grpSpPr>
        <p:sp>
          <p:nvSpPr>
            <p:cNvPr id="479" name="Rectangle 47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0" name="Minus 47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1" name="Minus 48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2" name="Minus 48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83" name="Group 482"/>
          <p:cNvGrpSpPr/>
          <p:nvPr/>
        </p:nvGrpSpPr>
        <p:grpSpPr>
          <a:xfrm rot="5400000">
            <a:off x="12039861" y="5830859"/>
            <a:ext cx="324975" cy="796915"/>
            <a:chOff x="8096281" y="4488362"/>
            <a:chExt cx="596615" cy="1463040"/>
          </a:xfrm>
        </p:grpSpPr>
        <p:sp>
          <p:nvSpPr>
            <p:cNvPr id="484" name="Rectangle 48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5" name="Minus 48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6" name="Minus 48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7" name="Minus 48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93" name="Group 492"/>
          <p:cNvGrpSpPr/>
          <p:nvPr/>
        </p:nvGrpSpPr>
        <p:grpSpPr>
          <a:xfrm rot="5400000">
            <a:off x="11621797" y="2893084"/>
            <a:ext cx="324975" cy="796915"/>
            <a:chOff x="8096281" y="4488362"/>
            <a:chExt cx="596615" cy="1463040"/>
          </a:xfrm>
        </p:grpSpPr>
        <p:sp>
          <p:nvSpPr>
            <p:cNvPr id="494" name="Rectangle 49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5" name="Minus 49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6" name="Minus 49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7" name="Minus 49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7924506" y="6005750"/>
            <a:ext cx="396435" cy="823937"/>
            <a:chOff x="4300539" y="3966150"/>
            <a:chExt cx="396435" cy="823937"/>
          </a:xfrm>
        </p:grpSpPr>
        <p:grpSp>
          <p:nvGrpSpPr>
            <p:cNvPr id="499" name="Group 498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501" name="Rounded Rectangle 500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2" name="Donut 501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3" name="Donut 502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505" name="Group 504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506" name="Minus 505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507" name="Minus 506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500" name="Oval 499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508" name="Picture 10" descr="“eye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343" y="6076562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9" name="TextBox 508"/>
          <p:cNvSpPr txBox="1"/>
          <p:nvPr/>
        </p:nvSpPr>
        <p:spPr>
          <a:xfrm>
            <a:off x="8188644" y="6573958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B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ootstrap</a:t>
            </a:r>
          </a:p>
        </p:txBody>
      </p:sp>
      <p:grpSp>
        <p:nvGrpSpPr>
          <p:cNvPr id="537" name="Group 536"/>
          <p:cNvGrpSpPr/>
          <p:nvPr/>
        </p:nvGrpSpPr>
        <p:grpSpPr>
          <a:xfrm>
            <a:off x="4064069" y="2655550"/>
            <a:ext cx="1083139" cy="827784"/>
            <a:chOff x="10404480" y="4527463"/>
            <a:chExt cx="1083139" cy="827784"/>
          </a:xfrm>
        </p:grpSpPr>
        <p:grpSp>
          <p:nvGrpSpPr>
            <p:cNvPr id="538" name="Group 537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42" name="Group 541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44" name="Rounded Rectangle 543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5" name="Donut 544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6" name="Donut 545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43" name="Oval 542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39" name="TextBox 538"/>
            <p:cNvSpPr txBox="1"/>
            <p:nvPr/>
          </p:nvSpPr>
          <p:spPr>
            <a:xfrm>
              <a:off x="10692208" y="4545937"/>
              <a:ext cx="795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Close Loop</a:t>
              </a:r>
            </a:p>
            <a:p>
              <a:r>
                <a:rPr lang="zh-CN" altLang="en-US" sz="1000" i="0" dirty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闭</a:t>
              </a:r>
              <a:r>
                <a:rPr lang="zh-CN" altLang="en-US" sz="1000" i="0" dirty="0" smtClean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环工作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40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1" name="Minus 540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6299210" y="3088264"/>
            <a:ext cx="820082" cy="968321"/>
            <a:chOff x="11102257" y="4958814"/>
            <a:chExt cx="820082" cy="968321"/>
          </a:xfrm>
        </p:grpSpPr>
        <p:grpSp>
          <p:nvGrpSpPr>
            <p:cNvPr id="549" name="Group 548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53" name="Group 552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55" name="Rounded Rectangle 554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6" name="Donut 555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7" name="Donut 556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8" name="Oval 557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54" name="Oval 553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50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1" name="Minus 550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TextBox 551"/>
            <p:cNvSpPr txBox="1"/>
            <p:nvPr/>
          </p:nvSpPr>
          <p:spPr>
            <a:xfrm>
              <a:off x="11352952" y="552702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Server</a:t>
              </a:r>
            </a:p>
            <a:p>
              <a:r>
                <a:rPr lang="zh-CN" altLang="en-US" sz="1000" i="0" dirty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服务器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7033218" y="2663733"/>
            <a:ext cx="651930" cy="827784"/>
            <a:chOff x="10404480" y="4527463"/>
            <a:chExt cx="651930" cy="827784"/>
          </a:xfrm>
        </p:grpSpPr>
        <p:grpSp>
          <p:nvGrpSpPr>
            <p:cNvPr id="560" name="Group 559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64" name="Group 563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66" name="Rounded Rectangle 565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7" name="Donut 566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8" name="Donut 567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9" name="Oval 568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65" name="Oval 564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61" name="TextBox 560"/>
            <p:cNvSpPr txBox="1"/>
            <p:nvPr/>
          </p:nvSpPr>
          <p:spPr>
            <a:xfrm>
              <a:off x="10692208" y="4545937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API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62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" name="Minus 562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7781982" y="3100788"/>
            <a:ext cx="2094469" cy="968321"/>
            <a:chOff x="11102257" y="4958814"/>
            <a:chExt cx="2094469" cy="968321"/>
          </a:xfrm>
        </p:grpSpPr>
        <p:grpSp>
          <p:nvGrpSpPr>
            <p:cNvPr id="571" name="Group 570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75" name="Group 574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77" name="Rounded Rectangle 576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78" name="Donut 577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79" name="Donut 578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80" name="Oval 579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76" name="Oval 575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72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3" name="Minus 572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11352952" y="5527025"/>
              <a:ext cx="1843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Combine with </a:t>
              </a:r>
              <a:r>
                <a:rPr lang="en-US" sz="1000" dirty="0" err="1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AutotestFrame</a:t>
              </a:r>
              <a:endParaRPr 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endParaRP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与自动化测试框架整合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81" name="TextBox 580"/>
          <p:cNvSpPr txBox="1"/>
          <p:nvPr/>
        </p:nvSpPr>
        <p:spPr>
          <a:xfrm>
            <a:off x="2709181" y="3096678"/>
            <a:ext cx="1079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General Design/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整体设计</a:t>
            </a:r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 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582" name="Right Arrow 581"/>
          <p:cNvSpPr/>
          <p:nvPr/>
        </p:nvSpPr>
        <p:spPr>
          <a:xfrm>
            <a:off x="3736838" y="312693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3" name="TextBox 582"/>
          <p:cNvSpPr txBox="1"/>
          <p:nvPr/>
        </p:nvSpPr>
        <p:spPr>
          <a:xfrm>
            <a:off x="3425348" y="4086442"/>
            <a:ext cx="10775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 smtClean="0">
                <a:solidFill>
                  <a:srgbClr val="ED7D31"/>
                </a:solidFill>
                <a:latin typeface="Siemens Sans" pitchFamily="2" charset="0"/>
              </a:rPr>
              <a:t>Data Collection</a:t>
            </a:r>
            <a:r>
              <a:rPr lang="en-US" altLang="zh-CN" sz="600" b="1" dirty="0">
                <a:solidFill>
                  <a:srgbClr val="ED7D31"/>
                </a:solidFill>
                <a:latin typeface="Siemens Sans" pitchFamily="2" charset="0"/>
              </a:rPr>
              <a:t>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数据采集</a:t>
            </a:r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 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584" name="Right Arrow 583"/>
          <p:cNvSpPr/>
          <p:nvPr/>
        </p:nvSpPr>
        <p:spPr>
          <a:xfrm>
            <a:off x="4402205" y="4116701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7" name="TextBox 586"/>
          <p:cNvSpPr txBox="1"/>
          <p:nvPr/>
        </p:nvSpPr>
        <p:spPr>
          <a:xfrm>
            <a:off x="5426752" y="6043423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" b="1">
                <a:solidFill>
                  <a:srgbClr val="ED7D31"/>
                </a:solidFill>
                <a:latin typeface="Siemens Sans" pitchFamily="2" charset="0"/>
              </a:defRPr>
            </a:lvl1pPr>
          </a:lstStyle>
          <a:p>
            <a:r>
              <a:rPr lang="en-US" altLang="zh-CN" dirty="0" smtClean="0"/>
              <a:t>UI Design</a:t>
            </a:r>
            <a:endParaRPr lang="en-US" dirty="0"/>
          </a:p>
        </p:txBody>
      </p:sp>
      <p:sp>
        <p:nvSpPr>
          <p:cNvPr id="588" name="Right Arrow 587"/>
          <p:cNvSpPr/>
          <p:nvPr/>
        </p:nvSpPr>
        <p:spPr>
          <a:xfrm>
            <a:off x="5537989" y="6270439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4236821" y="55536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Siemens Sans" pitchFamily="2" charset="0"/>
              </a:rPr>
              <a:t>UI</a:t>
            </a:r>
            <a:endParaRPr lang="en-US" b="1" dirty="0">
              <a:latin typeface="Siemens Sans" pitchFamily="2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5511510" y="4615946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Tool: 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Sikuli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-X</a:t>
            </a:r>
          </a:p>
          <a:p>
            <a:r>
              <a:rPr lang="zh-CN" altLang="en-US" sz="1000" i="0" dirty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视觉可视</a:t>
            </a:r>
            <a:r>
              <a:rPr lang="zh-CN" alt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化工具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sp>
        <p:nvSpPr>
          <p:cNvPr id="590" name="Rectangle 589"/>
          <p:cNvSpPr/>
          <p:nvPr/>
        </p:nvSpPr>
        <p:spPr bwMode="auto">
          <a:xfrm>
            <a:off x="7521" y="5414050"/>
            <a:ext cx="12239021" cy="1448260"/>
          </a:xfrm>
          <a:prstGeom prst="rect">
            <a:avLst/>
          </a:prstGeom>
          <a:solidFill>
            <a:schemeClr val="accent2">
              <a:alpha val="87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  <p:sp>
        <p:nvSpPr>
          <p:cNvPr id="589" name="Rectangle 588"/>
          <p:cNvSpPr/>
          <p:nvPr/>
        </p:nvSpPr>
        <p:spPr bwMode="auto">
          <a:xfrm>
            <a:off x="-40672" y="0"/>
            <a:ext cx="12239021" cy="5058085"/>
          </a:xfrm>
          <a:prstGeom prst="rect">
            <a:avLst/>
          </a:prstGeom>
          <a:solidFill>
            <a:schemeClr val="accent2">
              <a:alpha val="87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3156649" y="3384582"/>
            <a:ext cx="612064" cy="1670633"/>
            <a:chOff x="1205161" y="839165"/>
            <a:chExt cx="1032934" cy="2819400"/>
          </a:xfrm>
        </p:grpSpPr>
        <p:sp>
          <p:nvSpPr>
            <p:cNvPr id="227" name="Rounded Rectangle 226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28" name="Donut 227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232" name="Minus 231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33" name="Minus 232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231" name="Donut 230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3316201" y="4608401"/>
            <a:ext cx="264966" cy="281563"/>
            <a:chOff x="5044288" y="1751702"/>
            <a:chExt cx="453726" cy="482146"/>
          </a:xfrm>
        </p:grpSpPr>
        <p:sp>
          <p:nvSpPr>
            <p:cNvPr id="265" name="Oval 264"/>
            <p:cNvSpPr/>
            <p:nvPr/>
          </p:nvSpPr>
          <p:spPr>
            <a:xfrm>
              <a:off x="5044288" y="1960369"/>
              <a:ext cx="66959" cy="66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6" name="Oval 265"/>
            <p:cNvSpPr/>
            <p:nvPr/>
          </p:nvSpPr>
          <p:spPr>
            <a:xfrm>
              <a:off x="5383304" y="1751702"/>
              <a:ext cx="114710" cy="1147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5145321" y="1888485"/>
              <a:ext cx="208641" cy="208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>
              <a:off x="5222844" y="2180254"/>
              <a:ext cx="53594" cy="535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9" name="Oval 268"/>
            <p:cNvSpPr/>
            <p:nvPr/>
          </p:nvSpPr>
          <p:spPr>
            <a:xfrm>
              <a:off x="5330690" y="2075018"/>
              <a:ext cx="114710" cy="1147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cxnSp>
          <p:nvCxnSpPr>
            <p:cNvPr id="270" name="Straight Connector 269"/>
            <p:cNvCxnSpPr>
              <a:stCxn id="267" idx="4"/>
              <a:endCxn id="268" idx="0"/>
            </p:cNvCxnSpPr>
            <p:nvPr/>
          </p:nvCxnSpPr>
          <p:spPr>
            <a:xfrm flipH="1">
              <a:off x="5249641" y="2097126"/>
              <a:ext cx="1" cy="83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267" idx="7"/>
              <a:endCxn id="266" idx="3"/>
            </p:cNvCxnSpPr>
            <p:nvPr/>
          </p:nvCxnSpPr>
          <p:spPr>
            <a:xfrm flipV="1">
              <a:off x="5323407" y="1849613"/>
              <a:ext cx="76696" cy="69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67" idx="5"/>
              <a:endCxn id="269" idx="1"/>
            </p:cNvCxnSpPr>
            <p:nvPr/>
          </p:nvCxnSpPr>
          <p:spPr>
            <a:xfrm>
              <a:off x="5323407" y="2066571"/>
              <a:ext cx="24082" cy="252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67" idx="2"/>
              <a:endCxn id="265" idx="6"/>
            </p:cNvCxnSpPr>
            <p:nvPr/>
          </p:nvCxnSpPr>
          <p:spPr>
            <a:xfrm flipH="1">
              <a:off x="5111247" y="1992806"/>
              <a:ext cx="34074" cy="1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/>
          <p:cNvSpPr txBox="1"/>
          <p:nvPr/>
        </p:nvSpPr>
        <p:spPr>
          <a:xfrm>
            <a:off x="2385157" y="4548824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A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lgorithm</a:t>
            </a:r>
            <a:r>
              <a:rPr lang="en-US" sz="1000" b="1" i="0" dirty="0" smtClean="0">
                <a:solidFill>
                  <a:srgbClr val="000000"/>
                </a:solidFill>
                <a:effectLst/>
                <a:latin typeface="Siemens Sans" pitchFamily="2" charset="0"/>
              </a:rPr>
              <a:t> </a:t>
            </a:r>
            <a:endParaRPr lang="en-US" sz="1000" dirty="0" smtClean="0"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zh-CN" altLang="en-US" sz="1000" i="0" dirty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算法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6151449" y="5614541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静态：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Networkx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166" name="Group 165"/>
          <p:cNvGrpSpPr/>
          <p:nvPr/>
        </p:nvGrpSpPr>
        <p:grpSpPr>
          <a:xfrm rot="5400000">
            <a:off x="4715669" y="4846369"/>
            <a:ext cx="324975" cy="796915"/>
            <a:chOff x="8096281" y="4488362"/>
            <a:chExt cx="596615" cy="1463040"/>
          </a:xfrm>
        </p:grpSpPr>
        <p:sp>
          <p:nvSpPr>
            <p:cNvPr id="167" name="Rectangle 16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8" name="Minus 16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9" name="Minus 16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0" name="Minus 16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 rot="5400000">
            <a:off x="5524119" y="4846983"/>
            <a:ext cx="324975" cy="796915"/>
            <a:chOff x="8096281" y="4488362"/>
            <a:chExt cx="596615" cy="1463040"/>
          </a:xfrm>
        </p:grpSpPr>
        <p:sp>
          <p:nvSpPr>
            <p:cNvPr id="172" name="Rectangle 17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3" name="Minus 17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4" name="Minus 17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5" name="Minus 17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 rot="5400000">
            <a:off x="6331194" y="4846983"/>
            <a:ext cx="324975" cy="796915"/>
            <a:chOff x="8096281" y="4488362"/>
            <a:chExt cx="596615" cy="1463040"/>
          </a:xfrm>
        </p:grpSpPr>
        <p:sp>
          <p:nvSpPr>
            <p:cNvPr id="177" name="Rectangle 17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8" name="Minus 17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9" name="Minus 17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0" name="Minus 17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 rot="5400000">
            <a:off x="6816217" y="4846983"/>
            <a:ext cx="324975" cy="796915"/>
            <a:chOff x="8096281" y="4488362"/>
            <a:chExt cx="596615" cy="1463040"/>
          </a:xfrm>
        </p:grpSpPr>
        <p:sp>
          <p:nvSpPr>
            <p:cNvPr id="182" name="Rectangle 18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3" name="Minus 18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4" name="Minus 18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5" name="Minus 18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 rot="5400000">
            <a:off x="7628372" y="4846983"/>
            <a:ext cx="324975" cy="796915"/>
            <a:chOff x="8096281" y="4488362"/>
            <a:chExt cx="596615" cy="1463040"/>
          </a:xfrm>
        </p:grpSpPr>
        <p:sp>
          <p:nvSpPr>
            <p:cNvPr id="187" name="Rectangle 18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8" name="Minus 18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9" name="Minus 18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0" name="Minus 18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 rot="5400000">
            <a:off x="8421581" y="4846983"/>
            <a:ext cx="324975" cy="796915"/>
            <a:chOff x="8096281" y="4488362"/>
            <a:chExt cx="596615" cy="1463040"/>
          </a:xfrm>
        </p:grpSpPr>
        <p:sp>
          <p:nvSpPr>
            <p:cNvPr id="192" name="Rectangle 19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3" name="Minus 19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4" name="Minus 19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5" name="Minus 19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6445099" y="4617509"/>
            <a:ext cx="396435" cy="827784"/>
            <a:chOff x="5809520" y="4519428"/>
            <a:chExt cx="396435" cy="827784"/>
          </a:xfrm>
        </p:grpSpPr>
        <p:grpSp>
          <p:nvGrpSpPr>
            <p:cNvPr id="300" name="Group 299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02" name="Rounded Rectangle 301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3" name="Donut 302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4" name="Donut 303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solidFill>
                <a:srgbClr val="DA1A1A"/>
              </a:solidFill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301" name="Oval 300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7759633" y="4625887"/>
            <a:ext cx="396435" cy="827784"/>
            <a:chOff x="5809520" y="4519428"/>
            <a:chExt cx="396435" cy="827784"/>
          </a:xfrm>
        </p:grpSpPr>
        <p:grpSp>
          <p:nvGrpSpPr>
            <p:cNvPr id="307" name="Group 306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09" name="Rounded Rectangle 308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1" name="Donut 310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14" name="Minus 313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15" name="Minus 314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08" name="Oval 307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7102366" y="5061592"/>
            <a:ext cx="396435" cy="823937"/>
            <a:chOff x="4300539" y="3966150"/>
            <a:chExt cx="396435" cy="823937"/>
          </a:xfrm>
        </p:grpSpPr>
        <p:grpSp>
          <p:nvGrpSpPr>
            <p:cNvPr id="317" name="Group 316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19" name="Rounded Rectangle 318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0" name="Donut 319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23" name="Group 322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24" name="Minus 323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25" name="Minus 324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18" name="Oval 317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6708758" y="4617978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概</a:t>
            </a:r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率：聚类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&amp;</a:t>
            </a:r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降维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327" name="Multiply 326"/>
          <p:cNvSpPr/>
          <p:nvPr/>
        </p:nvSpPr>
        <p:spPr>
          <a:xfrm>
            <a:off x="6572867" y="4676491"/>
            <a:ext cx="140898" cy="140898"/>
          </a:xfrm>
          <a:prstGeom prst="mathMultiply">
            <a:avLst>
              <a:gd name="adj1" fmla="val 83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iemens Sans" pitchFamily="2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7359712" y="563930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图论：树形图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8031604" y="463252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存储结构：三元组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pic>
        <p:nvPicPr>
          <p:cNvPr id="330" name="Picture 2" descr="“idea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0647" y="5128489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“idea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85559" y="5140001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“idea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2388" y="5134955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3" name="Group 332"/>
          <p:cNvGrpSpPr/>
          <p:nvPr/>
        </p:nvGrpSpPr>
        <p:grpSpPr>
          <a:xfrm>
            <a:off x="8416900" y="5045321"/>
            <a:ext cx="396435" cy="823937"/>
            <a:chOff x="4300539" y="3966150"/>
            <a:chExt cx="396435" cy="823937"/>
          </a:xfrm>
        </p:grpSpPr>
        <p:grpSp>
          <p:nvGrpSpPr>
            <p:cNvPr id="334" name="Group 333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36" name="Rounded Rectangle 335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8" name="Donut 337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40" name="Group 339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41" name="Minus 340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42" name="Minus 341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35" name="Oval 334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343" name="Picture 2" descr="“idea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85284" y="5123730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" name="TextBox 343"/>
          <p:cNvSpPr txBox="1"/>
          <p:nvPr/>
        </p:nvSpPr>
        <p:spPr>
          <a:xfrm>
            <a:off x="8677471" y="562303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Lib:NetworkX</a:t>
            </a:r>
            <a:r>
              <a:rPr 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345" name="Group 344"/>
          <p:cNvGrpSpPr/>
          <p:nvPr/>
        </p:nvGrpSpPr>
        <p:grpSpPr>
          <a:xfrm rot="5400000">
            <a:off x="9227943" y="4849346"/>
            <a:ext cx="324975" cy="796915"/>
            <a:chOff x="8096281" y="4488362"/>
            <a:chExt cx="596615" cy="1463040"/>
          </a:xfrm>
        </p:grpSpPr>
        <p:sp>
          <p:nvSpPr>
            <p:cNvPr id="346" name="Rectangle 345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7" name="Minus 346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8" name="Minus 347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9" name="Minus 348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50" name="Group 349"/>
          <p:cNvGrpSpPr/>
          <p:nvPr/>
        </p:nvGrpSpPr>
        <p:grpSpPr>
          <a:xfrm rot="5400000">
            <a:off x="10036288" y="4849346"/>
            <a:ext cx="324975" cy="796915"/>
            <a:chOff x="8096281" y="4488362"/>
            <a:chExt cx="596615" cy="1463040"/>
          </a:xfrm>
        </p:grpSpPr>
        <p:sp>
          <p:nvSpPr>
            <p:cNvPr id="351" name="Rectangle 350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2" name="Minus 351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3" name="Minus 352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4" name="Minus 353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55" name="Group 354"/>
          <p:cNvGrpSpPr/>
          <p:nvPr/>
        </p:nvGrpSpPr>
        <p:grpSpPr>
          <a:xfrm rot="5400000">
            <a:off x="10904427" y="4844266"/>
            <a:ext cx="324975" cy="796915"/>
            <a:chOff x="8096281" y="4488362"/>
            <a:chExt cx="596615" cy="1463040"/>
          </a:xfrm>
        </p:grpSpPr>
        <p:sp>
          <p:nvSpPr>
            <p:cNvPr id="356" name="Rectangle 355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7" name="Minus 356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8" name="Minus 357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9" name="Minus 358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9074167" y="4619237"/>
            <a:ext cx="396435" cy="827784"/>
            <a:chOff x="5809520" y="4519428"/>
            <a:chExt cx="396435" cy="827784"/>
          </a:xfrm>
        </p:grpSpPr>
        <p:grpSp>
          <p:nvGrpSpPr>
            <p:cNvPr id="361" name="Group 360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63" name="Rounded Rectangle 362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5" name="Donut 364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67" name="Group 366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68" name="Minus 367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69" name="Minus 368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62" name="Oval 361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9362049" y="463806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0" dirty="0" err="1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Lib:Nump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sz="1000" i="0" dirty="0" err="1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)</a:t>
            </a:r>
          </a:p>
        </p:txBody>
      </p:sp>
      <p:pic>
        <p:nvPicPr>
          <p:cNvPr id="371" name="Picture 2" descr="“idea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52673" y="5142021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2" name="Group 371"/>
          <p:cNvGrpSpPr/>
          <p:nvPr/>
        </p:nvGrpSpPr>
        <p:grpSpPr>
          <a:xfrm>
            <a:off x="9731433" y="5045321"/>
            <a:ext cx="396435" cy="823937"/>
            <a:chOff x="4300539" y="3966150"/>
            <a:chExt cx="396435" cy="823937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75" name="Rounded Rectangle 374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7" name="Donut 376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80" name="Minus 379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81" name="Minus 380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74" name="Oval 373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382" name="Picture 2" descr="“idea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05779" y="5123730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3" name="TextBox 382"/>
          <p:cNvSpPr txBox="1"/>
          <p:nvPr/>
        </p:nvSpPr>
        <p:spPr>
          <a:xfrm>
            <a:off x="10000506" y="5623037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Lib: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Matplotlib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488" name="Group 487"/>
          <p:cNvGrpSpPr/>
          <p:nvPr/>
        </p:nvGrpSpPr>
        <p:grpSpPr>
          <a:xfrm rot="5400000">
            <a:off x="11426437" y="4842773"/>
            <a:ext cx="324975" cy="796915"/>
            <a:chOff x="8096281" y="4488362"/>
            <a:chExt cx="596615" cy="1463040"/>
          </a:xfrm>
        </p:grpSpPr>
        <p:sp>
          <p:nvSpPr>
            <p:cNvPr id="489" name="Rectangle 48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0" name="Minus 48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1" name="Minus 49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2" name="Minus 49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510" name="Group 509"/>
          <p:cNvGrpSpPr/>
          <p:nvPr/>
        </p:nvGrpSpPr>
        <p:grpSpPr>
          <a:xfrm>
            <a:off x="10404480" y="4613970"/>
            <a:ext cx="1463050" cy="827784"/>
            <a:chOff x="10404480" y="4527463"/>
            <a:chExt cx="1463050" cy="827784"/>
          </a:xfrm>
        </p:grpSpPr>
        <p:grpSp>
          <p:nvGrpSpPr>
            <p:cNvPr id="511" name="Group 510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15" name="Group 514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17" name="Rounded Rectangle 516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18" name="Donut 517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19" name="Donut 518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20" name="Oval 519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16" name="Oval 515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12" name="TextBox 511"/>
            <p:cNvSpPr txBox="1"/>
            <p:nvPr/>
          </p:nvSpPr>
          <p:spPr>
            <a:xfrm>
              <a:off x="10692208" y="4545937"/>
              <a:ext cx="1175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Traversal</a:t>
              </a: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遍历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(</a:t>
              </a:r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指定根节点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)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13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4" name="Minus 513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1" name="Group 520"/>
          <p:cNvGrpSpPr/>
          <p:nvPr/>
        </p:nvGrpSpPr>
        <p:grpSpPr>
          <a:xfrm rot="5400000">
            <a:off x="11663378" y="4844612"/>
            <a:ext cx="324975" cy="796915"/>
            <a:chOff x="8096281" y="4488362"/>
            <a:chExt cx="596615" cy="1463040"/>
          </a:xfrm>
        </p:grpSpPr>
        <p:sp>
          <p:nvSpPr>
            <p:cNvPr id="522" name="Rectangle 52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3" name="Minus 52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4" name="Minus 52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5" name="Minus 52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526" name="Group 525"/>
          <p:cNvGrpSpPr/>
          <p:nvPr/>
        </p:nvGrpSpPr>
        <p:grpSpPr>
          <a:xfrm>
            <a:off x="11102257" y="5045321"/>
            <a:ext cx="1292968" cy="968321"/>
            <a:chOff x="11102257" y="4958814"/>
            <a:chExt cx="1292968" cy="968321"/>
          </a:xfrm>
        </p:grpSpPr>
        <p:grpSp>
          <p:nvGrpSpPr>
            <p:cNvPr id="527" name="Group 526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31" name="Group 530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33" name="Rounded Rectangle 532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4" name="Donut 533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5" name="Donut 534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6" name="Oval 535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32" name="Oval 531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28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9" name="Minus 528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11352952" y="5527025"/>
              <a:ext cx="10422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Enable to Track</a:t>
              </a: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可追溯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85" name="TextBox 584"/>
          <p:cNvSpPr txBox="1"/>
          <p:nvPr/>
        </p:nvSpPr>
        <p:spPr>
          <a:xfrm>
            <a:off x="4745533" y="5063028"/>
            <a:ext cx="7986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" b="1">
                <a:solidFill>
                  <a:srgbClr val="ED7D3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/>
              <a:t>Theory</a:t>
            </a:r>
            <a:r>
              <a:rPr lang="en-US" dirty="0"/>
              <a:t> </a:t>
            </a:r>
            <a:r>
              <a:rPr lang="en-US" altLang="zh-CN" dirty="0"/>
              <a:t>/</a:t>
            </a:r>
            <a:r>
              <a:rPr lang="zh-CN" altLang="en-US" dirty="0"/>
              <a:t>理论支持</a:t>
            </a:r>
            <a:r>
              <a:rPr lang="en-US" dirty="0"/>
              <a:t> </a:t>
            </a:r>
          </a:p>
        </p:txBody>
      </p:sp>
      <p:sp>
        <p:nvSpPr>
          <p:cNvPr id="586" name="Right Arrow 585"/>
          <p:cNvSpPr/>
          <p:nvPr/>
        </p:nvSpPr>
        <p:spPr>
          <a:xfrm>
            <a:off x="5467046" y="5098811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91" name="Rounded Rectangular Callout 590"/>
          <p:cNvSpPr/>
          <p:nvPr/>
        </p:nvSpPr>
        <p:spPr bwMode="auto">
          <a:xfrm>
            <a:off x="4757263" y="-35140"/>
            <a:ext cx="7242912" cy="4457747"/>
          </a:xfrm>
          <a:prstGeom prst="wedgeRoundRectCallout">
            <a:avLst>
              <a:gd name="adj1" fmla="val -65828"/>
              <a:gd name="adj2" fmla="val 52657"/>
              <a:gd name="adj3" fmla="val 16667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  <a:buAutoNum type="arabicPeriod"/>
            </a:pPr>
            <a:r>
              <a:rPr lang="zh-CN" altLang="en-US" sz="1800" dirty="0" smtClean="0">
                <a:solidFill>
                  <a:schemeClr val="tx1"/>
                </a:solidFill>
              </a:rPr>
              <a:t>开始基于概率论，写了一大堆预处理的东西，发现不是太靠谱，</a:t>
            </a:r>
            <a:r>
              <a:rPr lang="zh-CN" altLang="en-US" dirty="0">
                <a:solidFill>
                  <a:schemeClr val="tx1"/>
                </a:solidFill>
              </a:rPr>
              <a:t>但</a:t>
            </a:r>
            <a:r>
              <a:rPr lang="zh-CN" altLang="en-US" dirty="0" smtClean="0">
                <a:solidFill>
                  <a:schemeClr val="tx1"/>
                </a:solidFill>
              </a:rPr>
              <a:t>是如果用在平台测试方面，感觉有戏。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AutoNum type="arabicPeriod"/>
            </a:pPr>
            <a:r>
              <a:rPr lang="zh-CN" altLang="en-US" sz="1800" dirty="0" smtClean="0">
                <a:solidFill>
                  <a:schemeClr val="tx1"/>
                </a:solidFill>
              </a:rPr>
              <a:t>主要理由图论知识：朱刘算法，最大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小树形图，加权有向图，广度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深度遍历（还没写）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因</a:t>
            </a:r>
            <a:r>
              <a:rPr lang="zh-CN" altLang="en-US" dirty="0" smtClean="0">
                <a:solidFill>
                  <a:schemeClr val="tx1"/>
                </a:solidFill>
              </a:rPr>
              <a:t>为朱刘算法是已矩阵的形式存储数据，传统数据不太善于存矩阵，所以这里用三元组的方式存数据，这是一种比较流行的处理矩阵的存储结构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AutoNum type="arabicPeriod"/>
            </a:pPr>
            <a:r>
              <a:rPr lang="zh-CN" altLang="en-US" sz="1800" dirty="0">
                <a:solidFill>
                  <a:schemeClr val="tx1"/>
                </a:solidFill>
              </a:rPr>
              <a:t>主</a:t>
            </a:r>
            <a:r>
              <a:rPr lang="zh-CN" altLang="en-US" sz="1800" dirty="0" smtClean="0">
                <a:solidFill>
                  <a:schemeClr val="tx1"/>
                </a:solidFill>
              </a:rPr>
              <a:t>要用到这几个</a:t>
            </a:r>
            <a:r>
              <a:rPr lang="en-US" altLang="zh-CN" sz="1800" dirty="0" smtClean="0">
                <a:solidFill>
                  <a:schemeClr val="tx1"/>
                </a:solidFill>
              </a:rPr>
              <a:t>lib,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Numy</a:t>
            </a:r>
            <a:r>
              <a:rPr lang="zh-CN" altLang="en-US" sz="1800" dirty="0" smtClean="0">
                <a:solidFill>
                  <a:schemeClr val="tx1"/>
                </a:solidFill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</a:rPr>
              <a:t>python</a:t>
            </a:r>
            <a:r>
              <a:rPr lang="zh-CN" altLang="en-US" sz="1800" dirty="0" smtClean="0">
                <a:solidFill>
                  <a:schemeClr val="tx1"/>
                </a:solidFill>
              </a:rPr>
              <a:t>的数学计算库，主要用来处理矩阵了），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NetworkX</a:t>
            </a:r>
            <a:r>
              <a:rPr lang="zh-CN" altLang="en-US" sz="1800" dirty="0" smtClean="0">
                <a:solidFill>
                  <a:schemeClr val="tx1"/>
                </a:solidFill>
              </a:rPr>
              <a:t>（图的问题的库，真心给力，这里改写了</a:t>
            </a:r>
            <a:r>
              <a:rPr lang="en-US" altLang="zh-CN" sz="1800" dirty="0" smtClean="0">
                <a:solidFill>
                  <a:schemeClr val="tx1"/>
                </a:solidFill>
              </a:rPr>
              <a:t>Edmonds</a:t>
            </a:r>
            <a:r>
              <a:rPr lang="zh-CN" altLang="en-US" sz="1800" dirty="0" smtClean="0">
                <a:solidFill>
                  <a:schemeClr val="tx1"/>
                </a:solidFill>
              </a:rPr>
              <a:t>算法，和部分结构）。指定根的</a:t>
            </a:r>
            <a:r>
              <a:rPr lang="en-US" altLang="zh-CN" sz="1800" dirty="0" smtClean="0">
                <a:solidFill>
                  <a:schemeClr val="tx1"/>
                </a:solidFill>
              </a:rPr>
              <a:t>Function</a:t>
            </a:r>
            <a:r>
              <a:rPr lang="zh-CN" altLang="en-US" sz="1800" dirty="0" smtClean="0">
                <a:solidFill>
                  <a:schemeClr val="tx1"/>
                </a:solidFill>
              </a:rPr>
              <a:t>还没写，但是理论上已通。</a:t>
            </a:r>
            <a:r>
              <a:rPr lang="en-US" altLang="zh-CN" dirty="0" err="1" smtClean="0">
                <a:solidFill>
                  <a:schemeClr val="tx1"/>
                </a:solidFill>
              </a:rPr>
              <a:t>Matplotlib</a:t>
            </a:r>
            <a:r>
              <a:rPr lang="zh-CN" altLang="en-US" dirty="0" smtClean="0">
                <a:solidFill>
                  <a:schemeClr val="tx1"/>
                </a:solidFill>
              </a:rPr>
              <a:t>，用于静态显示。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遍</a:t>
            </a:r>
            <a:r>
              <a:rPr lang="zh-CN" altLang="en-US" dirty="0" smtClean="0">
                <a:solidFill>
                  <a:schemeClr val="tx1"/>
                </a:solidFill>
              </a:rPr>
              <a:t>历算法还没写，但是这个领域已经非常非常成熟了，先不急。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AutoNum type="arabicPeriod"/>
            </a:pPr>
            <a:r>
              <a:rPr lang="zh-CN" altLang="en-US" sz="1800" dirty="0">
                <a:solidFill>
                  <a:schemeClr val="tx1"/>
                </a:solidFill>
              </a:rPr>
              <a:t>希</a:t>
            </a:r>
            <a:r>
              <a:rPr lang="zh-CN" altLang="en-US" sz="1800" dirty="0" smtClean="0">
                <a:solidFill>
                  <a:schemeClr val="tx1"/>
                </a:solidFill>
              </a:rPr>
              <a:t>望后面可以做到可追溯，相当于每一条路径究竟是为什么保留或删除，这能保留和显示出来就太赞了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AutoNum type="arabicPeriod"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2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V2.1 </a:t>
            </a:r>
            <a:r>
              <a:rPr lang="zh-CN" altLang="en-US" dirty="0" smtClean="0"/>
              <a:t>二维静态版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957" y="1508530"/>
            <a:ext cx="3711817" cy="1956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957" y="4368799"/>
            <a:ext cx="3711817" cy="18683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66" y="1432560"/>
            <a:ext cx="2204734" cy="376809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567891" y="1576469"/>
            <a:ext cx="1982574" cy="174013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7561360" y="3170893"/>
            <a:ext cx="738986" cy="149157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7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V3.1 </a:t>
            </a:r>
            <a:r>
              <a:rPr lang="zh-CN" altLang="en-US" dirty="0" smtClean="0"/>
              <a:t>二维</a:t>
            </a:r>
            <a:r>
              <a:rPr lang="zh-CN" altLang="en-US" dirty="0"/>
              <a:t>动态</a:t>
            </a:r>
            <a:r>
              <a:rPr lang="zh-CN" altLang="en-US" dirty="0" smtClean="0"/>
              <a:t>版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66" y="1432560"/>
            <a:ext cx="2204734" cy="376809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567891" y="1576469"/>
            <a:ext cx="1982574" cy="174013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4084569"/>
            <a:ext cx="5506402" cy="2719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880" y="1275848"/>
            <a:ext cx="5425440" cy="269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0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507"/>
            <a:ext cx="12198350" cy="1268413"/>
          </a:xfrm>
        </p:spPr>
        <p:txBody>
          <a:bodyPr/>
          <a:lstStyle/>
          <a:p>
            <a:pPr algn="ctr"/>
            <a:r>
              <a:rPr lang="en-US" altLang="zh-CN" dirty="0" smtClean="0"/>
              <a:t>                                           </a:t>
            </a:r>
            <a:r>
              <a:rPr lang="en-US" altLang="zh-CN" dirty="0" err="1" smtClean="0"/>
              <a:t>RoadMap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 rot="5400000">
            <a:off x="1968458" y="-23242"/>
            <a:ext cx="324975" cy="796915"/>
            <a:chOff x="8099778" y="4495356"/>
            <a:chExt cx="596615" cy="1463040"/>
          </a:xfrm>
        </p:grpSpPr>
        <p:sp>
          <p:nvSpPr>
            <p:cNvPr id="5" name="Rectangle 4"/>
            <p:cNvSpPr/>
            <p:nvPr/>
          </p:nvSpPr>
          <p:spPr>
            <a:xfrm>
              <a:off x="8099778" y="4495356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" name="Minus 5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7" name="Minus 6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" name="Minus 7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rot="16200000">
            <a:off x="1095490" y="210892"/>
            <a:ext cx="1299036" cy="1299036"/>
            <a:chOff x="8096281" y="3276600"/>
            <a:chExt cx="2362200" cy="2362200"/>
          </a:xfrm>
        </p:grpSpPr>
        <p:sp>
          <p:nvSpPr>
            <p:cNvPr id="10" name="Block Arc 9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" name="Minus 10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2" name="Minus 11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" name="Minus 12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" name="Minus 13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" name="Minus 14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32611" y="166487"/>
            <a:ext cx="612064" cy="1000073"/>
            <a:chOff x="1205161" y="1970827"/>
            <a:chExt cx="1032934" cy="1687738"/>
          </a:xfrm>
        </p:grpSpPr>
        <p:sp>
          <p:nvSpPr>
            <p:cNvPr id="17" name="Rounded Rectangle 16"/>
            <p:cNvSpPr/>
            <p:nvPr/>
          </p:nvSpPr>
          <p:spPr>
            <a:xfrm>
              <a:off x="1680933" y="2309336"/>
              <a:ext cx="77156" cy="37556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8" name="Donut 17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9" name="Donut 18"/>
            <p:cNvSpPr/>
            <p:nvPr/>
          </p:nvSpPr>
          <p:spPr>
            <a:xfrm>
              <a:off x="1501494" y="1970827"/>
              <a:ext cx="440266" cy="440263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545600" y="2017685"/>
              <a:ext cx="352055" cy="352053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635201" y="2100695"/>
              <a:ext cx="169026" cy="199557"/>
              <a:chOff x="2575560" y="5179928"/>
              <a:chExt cx="628167" cy="741627"/>
            </a:xfrm>
          </p:grpSpPr>
          <p:sp>
            <p:nvSpPr>
              <p:cNvPr id="22" name="Minus 21"/>
              <p:cNvSpPr/>
              <p:nvPr/>
            </p:nvSpPr>
            <p:spPr>
              <a:xfrm rot="2220773">
                <a:off x="2575560" y="5490858"/>
                <a:ext cx="436887" cy="345444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3" name="Minus 22"/>
              <p:cNvSpPr/>
              <p:nvPr/>
            </p:nvSpPr>
            <p:spPr>
              <a:xfrm rot="18419172">
                <a:off x="2660192" y="5378020"/>
                <a:ext cx="741627" cy="345443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pic>
        <p:nvPicPr>
          <p:cNvPr id="24" name="Picture 2" descr="“idea vector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50973" y="660591"/>
            <a:ext cx="378629" cy="3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79977" y="654932"/>
            <a:ext cx="10823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</a:rPr>
              <a:t>TC Generator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测试用例生成器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6" name="Group 25"/>
          <p:cNvGrpSpPr/>
          <p:nvPr/>
        </p:nvGrpSpPr>
        <p:grpSpPr>
          <a:xfrm rot="5400000">
            <a:off x="1981884" y="961177"/>
            <a:ext cx="324975" cy="796915"/>
            <a:chOff x="8096281" y="4488362"/>
            <a:chExt cx="596615" cy="1463040"/>
          </a:xfrm>
        </p:grpSpPr>
        <p:sp>
          <p:nvSpPr>
            <p:cNvPr id="27" name="Rectangle 2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8" name="Minus 2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9" name="Minus 2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0" name="Minus 2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5400000">
            <a:off x="2778799" y="961056"/>
            <a:ext cx="324975" cy="796915"/>
            <a:chOff x="8096281" y="4488362"/>
            <a:chExt cx="596615" cy="1463040"/>
          </a:xfrm>
        </p:grpSpPr>
        <p:sp>
          <p:nvSpPr>
            <p:cNvPr id="32" name="Rectangle 3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3" name="Minus 3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" name="Minus 3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" name="Minus 3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5400000">
            <a:off x="2699777" y="1184833"/>
            <a:ext cx="1299036" cy="1299036"/>
            <a:chOff x="8096281" y="3276600"/>
            <a:chExt cx="2362200" cy="2362200"/>
          </a:xfrm>
        </p:grpSpPr>
        <p:sp>
          <p:nvSpPr>
            <p:cNvPr id="37" name="Block Arc 36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38" name="Minus 37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9" name="Minus 38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0" name="Minus 39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" name="Minus 40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" name="Minus 41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4951" y="465435"/>
            <a:ext cx="612064" cy="1670633"/>
            <a:chOff x="1205161" y="839165"/>
            <a:chExt cx="1032934" cy="2819400"/>
          </a:xfrm>
        </p:grpSpPr>
        <p:sp>
          <p:nvSpPr>
            <p:cNvPr id="44" name="Rounded Rectangle 43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5" name="Donut 44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6" name="Donut 45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49" name="Minus 48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50" name="Minus 49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sp>
        <p:nvSpPr>
          <p:cNvPr id="51" name="Pie 50"/>
          <p:cNvSpPr/>
          <p:nvPr/>
        </p:nvSpPr>
        <p:spPr>
          <a:xfrm>
            <a:off x="3114247" y="1588182"/>
            <a:ext cx="474979" cy="474979"/>
          </a:xfrm>
          <a:prstGeom prst="pie">
            <a:avLst>
              <a:gd name="adj1" fmla="val 10799993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iemens Sans" pitchFamily="2" charset="0"/>
            </a:endParaRPr>
          </a:p>
        </p:txBody>
      </p:sp>
      <p:pic>
        <p:nvPicPr>
          <p:cNvPr id="52" name="Picture 2" descr="“idea vector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61667" y="1650426"/>
            <a:ext cx="378629" cy="3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3975704" y="1556811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</a:rPr>
              <a:t>TS Generator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场景测试用例组</a:t>
            </a:r>
            <a:endParaRPr lang="en-US" altLang="zh-CN" sz="1000" dirty="0" smtClean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生成器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54" name="Group 53"/>
          <p:cNvGrpSpPr/>
          <p:nvPr/>
        </p:nvGrpSpPr>
        <p:grpSpPr>
          <a:xfrm rot="5400000">
            <a:off x="2778799" y="1923061"/>
            <a:ext cx="324975" cy="796915"/>
            <a:chOff x="8096281" y="4488362"/>
            <a:chExt cx="596615" cy="1463040"/>
          </a:xfrm>
        </p:grpSpPr>
        <p:sp>
          <p:nvSpPr>
            <p:cNvPr id="55" name="Rectangle 54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6" name="Minus 55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7" name="Minus 56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8" name="Minus 57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5400000">
            <a:off x="1980978" y="1923061"/>
            <a:ext cx="324975" cy="796915"/>
            <a:chOff x="8096281" y="4488362"/>
            <a:chExt cx="596615" cy="1463040"/>
          </a:xfrm>
        </p:grpSpPr>
        <p:sp>
          <p:nvSpPr>
            <p:cNvPr id="60" name="Rectangle 59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1" name="Minus 60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2" name="Minus 61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3" name="Minus 62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 rot="16200000">
            <a:off x="1088020" y="2156658"/>
            <a:ext cx="1299036" cy="1299036"/>
            <a:chOff x="8096281" y="3276600"/>
            <a:chExt cx="2362200" cy="2362200"/>
          </a:xfrm>
        </p:grpSpPr>
        <p:sp>
          <p:nvSpPr>
            <p:cNvPr id="65" name="Block Arc 64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66" name="Minus 65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7" name="Minus 66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8" name="Minus 67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9" name="Minus 68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70" name="Minus 69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20901" y="1442854"/>
            <a:ext cx="612064" cy="1670633"/>
            <a:chOff x="1205161" y="839165"/>
            <a:chExt cx="1032934" cy="2819400"/>
          </a:xfrm>
        </p:grpSpPr>
        <p:sp>
          <p:nvSpPr>
            <p:cNvPr id="72" name="Rounded Rectangle 71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73" name="Donut 72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77" name="Minus 76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78" name="Minus 77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76" name="Donut 75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 rot="5400000">
            <a:off x="1963138" y="2898736"/>
            <a:ext cx="324975" cy="796915"/>
            <a:chOff x="8096281" y="4488362"/>
            <a:chExt cx="596615" cy="1463040"/>
          </a:xfrm>
        </p:grpSpPr>
        <p:sp>
          <p:nvSpPr>
            <p:cNvPr id="80" name="Rectangle 79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1" name="Minus 80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2" name="Minus 81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3" name="Minus 82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960910" y="1158746"/>
            <a:ext cx="9989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Shrimp Scope/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缩小范围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2855550" y="119598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59731" y="2138801"/>
            <a:ext cx="7601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Structuring/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架构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87" name="Right Arrow 86"/>
          <p:cNvSpPr/>
          <p:nvPr/>
        </p:nvSpPr>
        <p:spPr>
          <a:xfrm rot="10800000">
            <a:off x="2858113" y="216927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552623" y="2725330"/>
            <a:ext cx="333324" cy="179110"/>
            <a:chOff x="489160" y="3379603"/>
            <a:chExt cx="333324" cy="179110"/>
          </a:xfrm>
        </p:grpSpPr>
        <p:sp>
          <p:nvSpPr>
            <p:cNvPr id="89" name="Rectangle 88"/>
            <p:cNvSpPr/>
            <p:nvPr/>
          </p:nvSpPr>
          <p:spPr>
            <a:xfrm>
              <a:off x="489160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7727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66294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56064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89160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7727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66294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56064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56064" y="3379603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846353" y="3136373"/>
            <a:ext cx="2279900" cy="1301420"/>
            <a:chOff x="1323593" y="4687886"/>
            <a:chExt cx="2279900" cy="1301420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05" name="Block Arc 104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06" name="Minus 105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7" name="Minus 106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01" name="Block Arc 100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02" name="Minus 101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3" name="Minus 102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4" name="Minus 103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2191347" y="2414714"/>
            <a:ext cx="612064" cy="1670633"/>
            <a:chOff x="1205161" y="839165"/>
            <a:chExt cx="1032934" cy="2819400"/>
          </a:xfrm>
        </p:grpSpPr>
        <p:sp>
          <p:nvSpPr>
            <p:cNvPr id="109" name="Rounded Rectangle 108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0" name="Donut 109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114" name="Minus 113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15" name="Minus 114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113" name="Donut 112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802953" y="4108938"/>
            <a:ext cx="2279900" cy="1301420"/>
            <a:chOff x="1323593" y="4687886"/>
            <a:chExt cx="2279900" cy="1301420"/>
          </a:xfrm>
        </p:grpSpPr>
        <p:grpSp>
          <p:nvGrpSpPr>
            <p:cNvPr id="117" name="Group 116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23" name="Block Arc 122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24" name="Minus 123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5" name="Minus 124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19" name="Block Arc 118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20" name="Minus 119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1" name="Minus 120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2" name="Minus 121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3784462" y="5079989"/>
            <a:ext cx="2279900" cy="1301420"/>
            <a:chOff x="1323593" y="4687886"/>
            <a:chExt cx="2279900" cy="1301420"/>
          </a:xfrm>
        </p:grpSpPr>
        <p:grpSp>
          <p:nvGrpSpPr>
            <p:cNvPr id="127" name="Group 126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33" name="Block Arc 132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34" name="Minus 133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5" name="Minus 134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29" name="Block Arc 128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30" name="Minus 129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1" name="Minus 130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2" name="Minus 131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 rot="5400000">
            <a:off x="3749795" y="3872845"/>
            <a:ext cx="324975" cy="796915"/>
            <a:chOff x="8096281" y="4488362"/>
            <a:chExt cx="596615" cy="1463040"/>
          </a:xfrm>
        </p:grpSpPr>
        <p:sp>
          <p:nvSpPr>
            <p:cNvPr id="137" name="Rectangle 13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8" name="Minus 13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9" name="Minus 13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0" name="Minus 13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 rot="5400000">
            <a:off x="4562309" y="3873459"/>
            <a:ext cx="324975" cy="796915"/>
            <a:chOff x="8096281" y="4488362"/>
            <a:chExt cx="596615" cy="1463040"/>
          </a:xfrm>
        </p:grpSpPr>
        <p:sp>
          <p:nvSpPr>
            <p:cNvPr id="142" name="Rectangle 14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3" name="Minus 14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4" name="Minus 14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5" name="Minus 14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 rot="5400000">
            <a:off x="5365320" y="3873459"/>
            <a:ext cx="324975" cy="796915"/>
            <a:chOff x="8096281" y="4488362"/>
            <a:chExt cx="596615" cy="1463040"/>
          </a:xfrm>
        </p:grpSpPr>
        <p:sp>
          <p:nvSpPr>
            <p:cNvPr id="147" name="Rectangle 14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8" name="Minus 14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9" name="Minus 14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0" name="Minus 14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rot="5400000">
            <a:off x="6175463" y="3873459"/>
            <a:ext cx="324975" cy="796915"/>
            <a:chOff x="8096281" y="4488362"/>
            <a:chExt cx="596615" cy="1463040"/>
          </a:xfrm>
        </p:grpSpPr>
        <p:sp>
          <p:nvSpPr>
            <p:cNvPr id="152" name="Rectangle 15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3" name="Minus 15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4" name="Minus 15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5" name="Minus 15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 rot="5400000">
            <a:off x="6977458" y="3873459"/>
            <a:ext cx="324975" cy="796915"/>
            <a:chOff x="8096281" y="4488362"/>
            <a:chExt cx="596615" cy="1463040"/>
          </a:xfrm>
        </p:grpSpPr>
        <p:sp>
          <p:nvSpPr>
            <p:cNvPr id="157" name="Rectangle 15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8" name="Minus 15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9" name="Minus 15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0" name="Minus 15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 rot="5400000">
            <a:off x="7780827" y="3873459"/>
            <a:ext cx="324975" cy="796915"/>
            <a:chOff x="8096281" y="4488362"/>
            <a:chExt cx="596615" cy="1463040"/>
          </a:xfrm>
        </p:grpSpPr>
        <p:sp>
          <p:nvSpPr>
            <p:cNvPr id="162" name="Rectangle 16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3" name="Minus 16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4" name="Minus 16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5" name="Minus 16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 rot="5400000">
            <a:off x="4715669" y="4846369"/>
            <a:ext cx="324975" cy="796915"/>
            <a:chOff x="8096281" y="4488362"/>
            <a:chExt cx="596615" cy="1463040"/>
          </a:xfrm>
        </p:grpSpPr>
        <p:sp>
          <p:nvSpPr>
            <p:cNvPr id="167" name="Rectangle 16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8" name="Minus 16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9" name="Minus 16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0" name="Minus 16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 rot="5400000">
            <a:off x="5524119" y="4846983"/>
            <a:ext cx="324975" cy="796915"/>
            <a:chOff x="8096281" y="4488362"/>
            <a:chExt cx="596615" cy="1463040"/>
          </a:xfrm>
        </p:grpSpPr>
        <p:sp>
          <p:nvSpPr>
            <p:cNvPr id="172" name="Rectangle 17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3" name="Minus 17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4" name="Minus 17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5" name="Minus 17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 rot="5400000">
            <a:off x="6331194" y="4846983"/>
            <a:ext cx="324975" cy="796915"/>
            <a:chOff x="8096281" y="4488362"/>
            <a:chExt cx="596615" cy="1463040"/>
          </a:xfrm>
        </p:grpSpPr>
        <p:sp>
          <p:nvSpPr>
            <p:cNvPr id="177" name="Rectangle 17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8" name="Minus 17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9" name="Minus 17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0" name="Minus 17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 rot="5400000">
            <a:off x="6816217" y="4846983"/>
            <a:ext cx="324975" cy="796915"/>
            <a:chOff x="8096281" y="4488362"/>
            <a:chExt cx="596615" cy="1463040"/>
          </a:xfrm>
        </p:grpSpPr>
        <p:sp>
          <p:nvSpPr>
            <p:cNvPr id="182" name="Rectangle 18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3" name="Minus 18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4" name="Minus 18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5" name="Minus 18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 rot="5400000">
            <a:off x="7628372" y="4846983"/>
            <a:ext cx="324975" cy="796915"/>
            <a:chOff x="8096281" y="4488362"/>
            <a:chExt cx="596615" cy="1463040"/>
          </a:xfrm>
        </p:grpSpPr>
        <p:sp>
          <p:nvSpPr>
            <p:cNvPr id="187" name="Rectangle 18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8" name="Minus 18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9" name="Minus 18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0" name="Minus 18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 rot="5400000">
            <a:off x="8421581" y="4846983"/>
            <a:ext cx="324975" cy="796915"/>
            <a:chOff x="8096281" y="4488362"/>
            <a:chExt cx="596615" cy="1463040"/>
          </a:xfrm>
        </p:grpSpPr>
        <p:sp>
          <p:nvSpPr>
            <p:cNvPr id="192" name="Rectangle 19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3" name="Minus 19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4" name="Minus 19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5" name="Minus 19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 rot="5400000">
            <a:off x="2783385" y="2890626"/>
            <a:ext cx="324975" cy="796915"/>
            <a:chOff x="8096281" y="4488362"/>
            <a:chExt cx="596615" cy="1463040"/>
          </a:xfrm>
        </p:grpSpPr>
        <p:sp>
          <p:nvSpPr>
            <p:cNvPr id="197" name="Rectangle 19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8" name="Minus 19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9" name="Minus 19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0" name="Minus 19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 rot="5400000">
            <a:off x="3593528" y="2890626"/>
            <a:ext cx="324975" cy="796915"/>
            <a:chOff x="8096281" y="4488362"/>
            <a:chExt cx="596615" cy="1463040"/>
          </a:xfrm>
        </p:grpSpPr>
        <p:sp>
          <p:nvSpPr>
            <p:cNvPr id="202" name="Rectangle 20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3" name="Minus 20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4" name="Minus 20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5" name="Minus 20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 rot="5400000">
            <a:off x="4390443" y="2891240"/>
            <a:ext cx="324975" cy="796915"/>
            <a:chOff x="8096281" y="4488362"/>
            <a:chExt cx="596615" cy="1463040"/>
          </a:xfrm>
        </p:grpSpPr>
        <p:sp>
          <p:nvSpPr>
            <p:cNvPr id="207" name="Rectangle 20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8" name="Minus 20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9" name="Minus 20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0" name="Minus 20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 rot="5400000">
            <a:off x="5200586" y="2891240"/>
            <a:ext cx="324975" cy="796915"/>
            <a:chOff x="8096281" y="4488362"/>
            <a:chExt cx="596615" cy="1463040"/>
          </a:xfrm>
        </p:grpSpPr>
        <p:sp>
          <p:nvSpPr>
            <p:cNvPr id="212" name="Rectangle 21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3" name="Minus 21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4" name="Minus 21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5" name="Minus 21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 rot="5400000">
            <a:off x="6010201" y="2891240"/>
            <a:ext cx="324975" cy="796915"/>
            <a:chOff x="8096281" y="4488362"/>
            <a:chExt cx="596615" cy="1463040"/>
          </a:xfrm>
        </p:grpSpPr>
        <p:sp>
          <p:nvSpPr>
            <p:cNvPr id="217" name="Rectangle 21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8" name="Minus 21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9" name="Minus 21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0" name="Minus 21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 rot="5400000">
            <a:off x="6805950" y="2891240"/>
            <a:ext cx="324975" cy="796915"/>
            <a:chOff x="8096281" y="4488362"/>
            <a:chExt cx="596615" cy="1463040"/>
          </a:xfrm>
        </p:grpSpPr>
        <p:sp>
          <p:nvSpPr>
            <p:cNvPr id="222" name="Rectangle 22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3" name="Minus 22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4" name="Minus 22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5" name="Minus 22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156649" y="3384582"/>
            <a:ext cx="612064" cy="1670633"/>
            <a:chOff x="1205161" y="839165"/>
            <a:chExt cx="1032934" cy="2819400"/>
          </a:xfrm>
        </p:grpSpPr>
        <p:sp>
          <p:nvSpPr>
            <p:cNvPr id="227" name="Rounded Rectangle 226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28" name="Donut 227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232" name="Minus 231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33" name="Minus 232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231" name="Donut 230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pic>
        <p:nvPicPr>
          <p:cNvPr id="262" name="Picture 4" descr="“data collect 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66" y="3617646"/>
            <a:ext cx="321656" cy="32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Box 262"/>
          <p:cNvSpPr txBox="1"/>
          <p:nvPr/>
        </p:nvSpPr>
        <p:spPr>
          <a:xfrm>
            <a:off x="1089582" y="3584914"/>
            <a:ext cx="10374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Data Collection</a:t>
            </a:r>
          </a:p>
          <a:p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数</a:t>
            </a:r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据</a:t>
            </a:r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采集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316201" y="4608401"/>
            <a:ext cx="264966" cy="281563"/>
            <a:chOff x="5044288" y="1751702"/>
            <a:chExt cx="453726" cy="482146"/>
          </a:xfrm>
        </p:grpSpPr>
        <p:sp>
          <p:nvSpPr>
            <p:cNvPr id="265" name="Oval 264"/>
            <p:cNvSpPr/>
            <p:nvPr/>
          </p:nvSpPr>
          <p:spPr>
            <a:xfrm>
              <a:off x="5044288" y="1960369"/>
              <a:ext cx="66959" cy="66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6" name="Oval 265"/>
            <p:cNvSpPr/>
            <p:nvPr/>
          </p:nvSpPr>
          <p:spPr>
            <a:xfrm>
              <a:off x="5383304" y="1751702"/>
              <a:ext cx="114710" cy="1147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5145321" y="1888485"/>
              <a:ext cx="208641" cy="208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>
              <a:off x="5222844" y="2180254"/>
              <a:ext cx="53594" cy="535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9" name="Oval 268"/>
            <p:cNvSpPr/>
            <p:nvPr/>
          </p:nvSpPr>
          <p:spPr>
            <a:xfrm>
              <a:off x="5330690" y="2075018"/>
              <a:ext cx="114710" cy="1147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cxnSp>
          <p:nvCxnSpPr>
            <p:cNvPr id="270" name="Straight Connector 269"/>
            <p:cNvCxnSpPr>
              <a:stCxn id="267" idx="4"/>
              <a:endCxn id="268" idx="0"/>
            </p:cNvCxnSpPr>
            <p:nvPr/>
          </p:nvCxnSpPr>
          <p:spPr>
            <a:xfrm flipH="1">
              <a:off x="5249641" y="2097126"/>
              <a:ext cx="1" cy="83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267" idx="7"/>
              <a:endCxn id="266" idx="3"/>
            </p:cNvCxnSpPr>
            <p:nvPr/>
          </p:nvCxnSpPr>
          <p:spPr>
            <a:xfrm flipV="1">
              <a:off x="5323407" y="1849613"/>
              <a:ext cx="76696" cy="69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67" idx="5"/>
              <a:endCxn id="269" idx="1"/>
            </p:cNvCxnSpPr>
            <p:nvPr/>
          </p:nvCxnSpPr>
          <p:spPr>
            <a:xfrm>
              <a:off x="5323407" y="2066571"/>
              <a:ext cx="24082" cy="252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67" idx="2"/>
              <a:endCxn id="265" idx="6"/>
            </p:cNvCxnSpPr>
            <p:nvPr/>
          </p:nvCxnSpPr>
          <p:spPr>
            <a:xfrm flipH="1">
              <a:off x="5111247" y="1992806"/>
              <a:ext cx="34074" cy="1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/>
          <p:cNvSpPr txBox="1"/>
          <p:nvPr/>
        </p:nvSpPr>
        <p:spPr>
          <a:xfrm>
            <a:off x="2385157" y="4548824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A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lgorithm</a:t>
            </a:r>
            <a:r>
              <a:rPr lang="en-US" sz="1000" b="1" i="0" dirty="0" smtClean="0">
                <a:solidFill>
                  <a:srgbClr val="000000"/>
                </a:solidFill>
                <a:effectLst/>
                <a:latin typeface="Siemens Sans" pitchFamily="2" charset="0"/>
              </a:rPr>
              <a:t> </a:t>
            </a:r>
            <a:endParaRPr lang="en-US" sz="1000" dirty="0" smtClean="0"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zh-CN" altLang="en-US" sz="1000" i="0" dirty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算法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4661617" y="3636298"/>
            <a:ext cx="396435" cy="827784"/>
            <a:chOff x="1390324" y="1935450"/>
            <a:chExt cx="669033" cy="1396991"/>
          </a:xfrm>
        </p:grpSpPr>
        <p:sp>
          <p:nvSpPr>
            <p:cNvPr id="277" name="Rounded Rectangle 276"/>
            <p:cNvSpPr/>
            <p:nvPr/>
          </p:nvSpPr>
          <p:spPr>
            <a:xfrm>
              <a:off x="1693792" y="2332585"/>
              <a:ext cx="77156" cy="35231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78" name="Donut 277"/>
            <p:cNvSpPr/>
            <p:nvPr/>
          </p:nvSpPr>
          <p:spPr>
            <a:xfrm>
              <a:off x="1390324" y="2663408"/>
              <a:ext cx="669033" cy="669033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79" name="Donut 278"/>
            <p:cNvSpPr/>
            <p:nvPr/>
          </p:nvSpPr>
          <p:spPr>
            <a:xfrm>
              <a:off x="1504709" y="1935450"/>
              <a:ext cx="440266" cy="440267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1548815" y="1979094"/>
              <a:ext cx="352055" cy="352056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1638420" y="2062116"/>
              <a:ext cx="169030" cy="199560"/>
              <a:chOff x="2587508" y="5036509"/>
              <a:chExt cx="628179" cy="741627"/>
            </a:xfrm>
          </p:grpSpPr>
          <p:sp>
            <p:nvSpPr>
              <p:cNvPr id="282" name="Minus 281"/>
              <p:cNvSpPr/>
              <p:nvPr/>
            </p:nvSpPr>
            <p:spPr>
              <a:xfrm rot="2220773">
                <a:off x="2587508" y="5347418"/>
                <a:ext cx="436876" cy="345435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 rot="18419172">
                <a:off x="2672153" y="5234602"/>
                <a:ext cx="741627" cy="345441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sp>
        <p:nvSpPr>
          <p:cNvPr id="284" name="Oval 283"/>
          <p:cNvSpPr/>
          <p:nvPr/>
        </p:nvSpPr>
        <p:spPr>
          <a:xfrm>
            <a:off x="4704912" y="4119567"/>
            <a:ext cx="295829" cy="2958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pic>
        <p:nvPicPr>
          <p:cNvPr id="285" name="Picture 2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958" y="4158790"/>
            <a:ext cx="225752" cy="218613"/>
          </a:xfrm>
          <a:prstGeom prst="rect">
            <a:avLst/>
          </a:prstGeom>
        </p:spPr>
      </p:pic>
      <p:sp>
        <p:nvSpPr>
          <p:cNvPr id="286" name="TextBox 285"/>
          <p:cNvSpPr txBox="1"/>
          <p:nvPr/>
        </p:nvSpPr>
        <p:spPr>
          <a:xfrm>
            <a:off x="4912456" y="3643323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Tool: 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UIRecorder</a:t>
            </a:r>
            <a:endParaRPr lang="en-US" altLang="zh-CN" sz="1000" dirty="0" smtClean="0">
              <a:solidFill>
                <a:srgbClr val="000000"/>
              </a:solidFill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en-US" altLang="zh-CN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UI</a:t>
            </a:r>
            <a:r>
              <a:rPr lang="zh-CN" alt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操作记录工具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87" name="Group 286"/>
          <p:cNvGrpSpPr/>
          <p:nvPr/>
        </p:nvGrpSpPr>
        <p:grpSpPr>
          <a:xfrm>
            <a:off x="5261238" y="4064231"/>
            <a:ext cx="396435" cy="823937"/>
            <a:chOff x="4300539" y="3966150"/>
            <a:chExt cx="396435" cy="823937"/>
          </a:xfrm>
        </p:grpSpPr>
        <p:grpSp>
          <p:nvGrpSpPr>
            <p:cNvPr id="288" name="Group 287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290" name="Rounded Rectangle 289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1" name="Donut 290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2" name="Donut 291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294" name="Group 293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295" name="Minus 294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296" name="Minus 295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289" name="Oval 288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297" name="Picture 2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034" y="4157613"/>
            <a:ext cx="225752" cy="218613"/>
          </a:xfrm>
          <a:prstGeom prst="rect">
            <a:avLst/>
          </a:prstGeom>
        </p:spPr>
      </p:pic>
      <p:sp>
        <p:nvSpPr>
          <p:cNvPr id="298" name="TextBox 297"/>
          <p:cNvSpPr txBox="1"/>
          <p:nvPr/>
        </p:nvSpPr>
        <p:spPr>
          <a:xfrm>
            <a:off x="5511510" y="4615946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Tool: 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Sikuli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-X</a:t>
            </a:r>
          </a:p>
          <a:p>
            <a:r>
              <a:rPr lang="zh-CN" altLang="en-US" sz="1000" i="0" dirty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视觉可视</a:t>
            </a:r>
            <a:r>
              <a:rPr lang="zh-CN" alt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化工具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grpSp>
        <p:nvGrpSpPr>
          <p:cNvPr id="299" name="Group 298"/>
          <p:cNvGrpSpPr/>
          <p:nvPr/>
        </p:nvGrpSpPr>
        <p:grpSpPr>
          <a:xfrm>
            <a:off x="6445099" y="4617509"/>
            <a:ext cx="396435" cy="827784"/>
            <a:chOff x="5809520" y="4519428"/>
            <a:chExt cx="396435" cy="827784"/>
          </a:xfrm>
        </p:grpSpPr>
        <p:grpSp>
          <p:nvGrpSpPr>
            <p:cNvPr id="300" name="Group 299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02" name="Rounded Rectangle 301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3" name="Donut 302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4" name="Donut 303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solidFill>
                <a:srgbClr val="DA1A1A"/>
              </a:solidFill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301" name="Oval 300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7759633" y="4625887"/>
            <a:ext cx="396435" cy="827784"/>
            <a:chOff x="5809520" y="4519428"/>
            <a:chExt cx="396435" cy="827784"/>
          </a:xfrm>
        </p:grpSpPr>
        <p:grpSp>
          <p:nvGrpSpPr>
            <p:cNvPr id="307" name="Group 306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09" name="Rounded Rectangle 308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1" name="Donut 310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14" name="Minus 313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15" name="Minus 314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08" name="Oval 307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7102366" y="5061592"/>
            <a:ext cx="396435" cy="823937"/>
            <a:chOff x="4300539" y="3966150"/>
            <a:chExt cx="396435" cy="823937"/>
          </a:xfrm>
        </p:grpSpPr>
        <p:grpSp>
          <p:nvGrpSpPr>
            <p:cNvPr id="317" name="Group 316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19" name="Rounded Rectangle 318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0" name="Donut 319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23" name="Group 322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24" name="Minus 323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25" name="Minus 324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18" name="Oval 317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6708758" y="4617978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概</a:t>
            </a:r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率：聚类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&amp;</a:t>
            </a:r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降维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327" name="Multiply 326"/>
          <p:cNvSpPr/>
          <p:nvPr/>
        </p:nvSpPr>
        <p:spPr>
          <a:xfrm>
            <a:off x="6572867" y="4676491"/>
            <a:ext cx="140898" cy="140898"/>
          </a:xfrm>
          <a:prstGeom prst="mathMultiply">
            <a:avLst>
              <a:gd name="adj1" fmla="val 83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iemens Sans" pitchFamily="2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7359712" y="563930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图论：树形图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8031604" y="463252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存储结构：三元组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pic>
        <p:nvPicPr>
          <p:cNvPr id="330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0647" y="5128489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85559" y="5140001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2388" y="5134955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3" name="Group 332"/>
          <p:cNvGrpSpPr/>
          <p:nvPr/>
        </p:nvGrpSpPr>
        <p:grpSpPr>
          <a:xfrm>
            <a:off x="8416900" y="5045321"/>
            <a:ext cx="396435" cy="823937"/>
            <a:chOff x="4300539" y="3966150"/>
            <a:chExt cx="396435" cy="823937"/>
          </a:xfrm>
        </p:grpSpPr>
        <p:grpSp>
          <p:nvGrpSpPr>
            <p:cNvPr id="334" name="Group 333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36" name="Rounded Rectangle 335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8" name="Donut 337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40" name="Group 339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41" name="Minus 340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42" name="Minus 341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35" name="Oval 334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343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85284" y="5123730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" name="TextBox 343"/>
          <p:cNvSpPr txBox="1"/>
          <p:nvPr/>
        </p:nvSpPr>
        <p:spPr>
          <a:xfrm>
            <a:off x="8677471" y="562303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Lib:NetworkX</a:t>
            </a:r>
            <a:r>
              <a:rPr 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345" name="Group 344"/>
          <p:cNvGrpSpPr/>
          <p:nvPr/>
        </p:nvGrpSpPr>
        <p:grpSpPr>
          <a:xfrm rot="5400000">
            <a:off x="9227943" y="4849346"/>
            <a:ext cx="324975" cy="796915"/>
            <a:chOff x="8096281" y="4488362"/>
            <a:chExt cx="596615" cy="1463040"/>
          </a:xfrm>
        </p:grpSpPr>
        <p:sp>
          <p:nvSpPr>
            <p:cNvPr id="346" name="Rectangle 345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7" name="Minus 346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8" name="Minus 347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9" name="Minus 348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50" name="Group 349"/>
          <p:cNvGrpSpPr/>
          <p:nvPr/>
        </p:nvGrpSpPr>
        <p:grpSpPr>
          <a:xfrm rot="5400000">
            <a:off x="10036288" y="4849346"/>
            <a:ext cx="324975" cy="796915"/>
            <a:chOff x="8096281" y="4488362"/>
            <a:chExt cx="596615" cy="1463040"/>
          </a:xfrm>
        </p:grpSpPr>
        <p:sp>
          <p:nvSpPr>
            <p:cNvPr id="351" name="Rectangle 350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2" name="Minus 351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3" name="Minus 352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4" name="Minus 353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55" name="Group 354"/>
          <p:cNvGrpSpPr/>
          <p:nvPr/>
        </p:nvGrpSpPr>
        <p:grpSpPr>
          <a:xfrm rot="5400000">
            <a:off x="10904427" y="4844266"/>
            <a:ext cx="324975" cy="796915"/>
            <a:chOff x="8096281" y="4488362"/>
            <a:chExt cx="596615" cy="1463040"/>
          </a:xfrm>
        </p:grpSpPr>
        <p:sp>
          <p:nvSpPr>
            <p:cNvPr id="356" name="Rectangle 355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7" name="Minus 356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8" name="Minus 357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9" name="Minus 358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9074167" y="4619237"/>
            <a:ext cx="396435" cy="827784"/>
            <a:chOff x="5809520" y="4519428"/>
            <a:chExt cx="396435" cy="827784"/>
          </a:xfrm>
        </p:grpSpPr>
        <p:grpSp>
          <p:nvGrpSpPr>
            <p:cNvPr id="361" name="Group 360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63" name="Rounded Rectangle 362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5" name="Donut 364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67" name="Group 366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68" name="Minus 367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69" name="Minus 368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62" name="Oval 361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9362049" y="463806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0" dirty="0" err="1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Lib:Nump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sz="1000" i="0" dirty="0" err="1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)</a:t>
            </a:r>
          </a:p>
        </p:txBody>
      </p:sp>
      <p:pic>
        <p:nvPicPr>
          <p:cNvPr id="371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52673" y="5142021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2" name="Group 371"/>
          <p:cNvGrpSpPr/>
          <p:nvPr/>
        </p:nvGrpSpPr>
        <p:grpSpPr>
          <a:xfrm>
            <a:off x="9731433" y="5045321"/>
            <a:ext cx="396435" cy="823937"/>
            <a:chOff x="4300539" y="3966150"/>
            <a:chExt cx="396435" cy="823937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75" name="Rounded Rectangle 374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7" name="Donut 376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80" name="Minus 379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81" name="Minus 380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74" name="Oval 373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382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05779" y="5123730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3" name="TextBox 382"/>
          <p:cNvSpPr txBox="1"/>
          <p:nvPr/>
        </p:nvSpPr>
        <p:spPr>
          <a:xfrm>
            <a:off x="10000506" y="5623037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Lib: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Matplotlib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6151449" y="5614541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静态：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Networkx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1582636" y="3117086"/>
            <a:ext cx="6575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Refining/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细化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409" name="Right Arrow 408"/>
          <p:cNvSpPr/>
          <p:nvPr/>
        </p:nvSpPr>
        <p:spPr>
          <a:xfrm>
            <a:off x="2168476" y="3146938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249138" y="2606120"/>
            <a:ext cx="8162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Structuring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架构设计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12" name="Oval 411"/>
          <p:cNvSpPr/>
          <p:nvPr/>
        </p:nvSpPr>
        <p:spPr>
          <a:xfrm>
            <a:off x="2299740" y="175510"/>
            <a:ext cx="395359" cy="395359"/>
          </a:xfrm>
          <a:prstGeom prst="ellipse">
            <a:avLst/>
          </a:prstGeom>
          <a:solidFill>
            <a:srgbClr val="DA1A1A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Siemens Sans" pitchFamily="2" charset="0"/>
            </a:endParaRPr>
          </a:p>
        </p:txBody>
      </p:sp>
      <p:grpSp>
        <p:nvGrpSpPr>
          <p:cNvPr id="413" name="Group 412"/>
          <p:cNvGrpSpPr/>
          <p:nvPr/>
        </p:nvGrpSpPr>
        <p:grpSpPr>
          <a:xfrm rot="5400000">
            <a:off x="7600357" y="2891719"/>
            <a:ext cx="324975" cy="796915"/>
            <a:chOff x="8096281" y="4488362"/>
            <a:chExt cx="596615" cy="1463040"/>
          </a:xfrm>
        </p:grpSpPr>
        <p:sp>
          <p:nvSpPr>
            <p:cNvPr id="414" name="Rectangle 41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6" name="Minus 41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7" name="Minus 41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18" name="Group 417"/>
          <p:cNvGrpSpPr/>
          <p:nvPr/>
        </p:nvGrpSpPr>
        <p:grpSpPr>
          <a:xfrm rot="5400000">
            <a:off x="8397272" y="2892333"/>
            <a:ext cx="324975" cy="796915"/>
            <a:chOff x="8096281" y="4488362"/>
            <a:chExt cx="596615" cy="1463040"/>
          </a:xfrm>
        </p:grpSpPr>
        <p:sp>
          <p:nvSpPr>
            <p:cNvPr id="419" name="Rectangle 41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0" name="Minus 41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1" name="Minus 42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2" name="Minus 42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 rot="5400000">
            <a:off x="9207415" y="2892333"/>
            <a:ext cx="324975" cy="796915"/>
            <a:chOff x="8096281" y="4488362"/>
            <a:chExt cx="596615" cy="1463040"/>
          </a:xfrm>
        </p:grpSpPr>
        <p:sp>
          <p:nvSpPr>
            <p:cNvPr id="424" name="Rectangle 42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5" name="Minus 42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6" name="Minus 42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7" name="Minus 42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 rot="5400000">
            <a:off x="10017030" y="2892333"/>
            <a:ext cx="324975" cy="796915"/>
            <a:chOff x="8096281" y="4488362"/>
            <a:chExt cx="596615" cy="1463040"/>
          </a:xfrm>
        </p:grpSpPr>
        <p:sp>
          <p:nvSpPr>
            <p:cNvPr id="429" name="Rectangle 42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0" name="Minus 42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1" name="Minus 43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2" name="Minus 43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3" name="Group 432"/>
          <p:cNvGrpSpPr/>
          <p:nvPr/>
        </p:nvGrpSpPr>
        <p:grpSpPr>
          <a:xfrm rot="5400000">
            <a:off x="10812779" y="2892333"/>
            <a:ext cx="324975" cy="796915"/>
            <a:chOff x="8096281" y="4488362"/>
            <a:chExt cx="596615" cy="1463040"/>
          </a:xfrm>
        </p:grpSpPr>
        <p:sp>
          <p:nvSpPr>
            <p:cNvPr id="434" name="Rectangle 43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5" name="Minus 43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6" name="Minus 43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7" name="Minus 43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 rot="5400000">
            <a:off x="8575007" y="3877150"/>
            <a:ext cx="324975" cy="796915"/>
            <a:chOff x="8096281" y="4488362"/>
            <a:chExt cx="596615" cy="1463040"/>
          </a:xfrm>
        </p:grpSpPr>
        <p:sp>
          <p:nvSpPr>
            <p:cNvPr id="439" name="Rectangle 43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0" name="Minus 43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1" name="Minus 44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2" name="Minus 44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43" name="Group 442"/>
          <p:cNvGrpSpPr/>
          <p:nvPr/>
        </p:nvGrpSpPr>
        <p:grpSpPr>
          <a:xfrm rot="5400000">
            <a:off x="9371922" y="3877764"/>
            <a:ext cx="324975" cy="796915"/>
            <a:chOff x="8096281" y="4488362"/>
            <a:chExt cx="596615" cy="1463040"/>
          </a:xfrm>
        </p:grpSpPr>
        <p:sp>
          <p:nvSpPr>
            <p:cNvPr id="444" name="Rectangle 44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5" name="Minus 44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6" name="Minus 44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7" name="Minus 44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48" name="Group 447"/>
          <p:cNvGrpSpPr/>
          <p:nvPr/>
        </p:nvGrpSpPr>
        <p:grpSpPr>
          <a:xfrm rot="5400000">
            <a:off x="10182065" y="3877764"/>
            <a:ext cx="324975" cy="796915"/>
            <a:chOff x="8096281" y="4488362"/>
            <a:chExt cx="596615" cy="1463040"/>
          </a:xfrm>
        </p:grpSpPr>
        <p:sp>
          <p:nvSpPr>
            <p:cNvPr id="449" name="Rectangle 44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0" name="Minus 44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1" name="Minus 45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2" name="Minus 45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53" name="Group 452"/>
          <p:cNvGrpSpPr/>
          <p:nvPr/>
        </p:nvGrpSpPr>
        <p:grpSpPr>
          <a:xfrm rot="5400000">
            <a:off x="10991680" y="3877764"/>
            <a:ext cx="324975" cy="796915"/>
            <a:chOff x="8096281" y="4488362"/>
            <a:chExt cx="596615" cy="1463040"/>
          </a:xfrm>
        </p:grpSpPr>
        <p:sp>
          <p:nvSpPr>
            <p:cNvPr id="454" name="Rectangle 45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5" name="Minus 45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6" name="Minus 45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7" name="Minus 45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58" name="Group 457"/>
          <p:cNvGrpSpPr/>
          <p:nvPr/>
        </p:nvGrpSpPr>
        <p:grpSpPr>
          <a:xfrm rot="5400000">
            <a:off x="11787429" y="3877764"/>
            <a:ext cx="324975" cy="796915"/>
            <a:chOff x="8096281" y="4488362"/>
            <a:chExt cx="596615" cy="1463040"/>
          </a:xfrm>
        </p:grpSpPr>
        <p:sp>
          <p:nvSpPr>
            <p:cNvPr id="459" name="Rectangle 45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0" name="Minus 45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1" name="Minus 46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2" name="Minus 46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88" name="Group 487"/>
          <p:cNvGrpSpPr/>
          <p:nvPr/>
        </p:nvGrpSpPr>
        <p:grpSpPr>
          <a:xfrm rot="5400000">
            <a:off x="11426437" y="4842773"/>
            <a:ext cx="324975" cy="796915"/>
            <a:chOff x="8096281" y="4488362"/>
            <a:chExt cx="596615" cy="1463040"/>
          </a:xfrm>
        </p:grpSpPr>
        <p:sp>
          <p:nvSpPr>
            <p:cNvPr id="489" name="Rectangle 48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0" name="Minus 48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1" name="Minus 49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2" name="Minus 49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93" name="Group 492"/>
          <p:cNvGrpSpPr/>
          <p:nvPr/>
        </p:nvGrpSpPr>
        <p:grpSpPr>
          <a:xfrm rot="5400000">
            <a:off x="11621797" y="2893084"/>
            <a:ext cx="324975" cy="796915"/>
            <a:chOff x="8096281" y="4488362"/>
            <a:chExt cx="596615" cy="1463040"/>
          </a:xfrm>
        </p:grpSpPr>
        <p:sp>
          <p:nvSpPr>
            <p:cNvPr id="494" name="Rectangle 49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5" name="Minus 49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6" name="Minus 49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7" name="Minus 49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510" name="Group 509"/>
          <p:cNvGrpSpPr/>
          <p:nvPr/>
        </p:nvGrpSpPr>
        <p:grpSpPr>
          <a:xfrm>
            <a:off x="10404480" y="4613970"/>
            <a:ext cx="1463050" cy="827784"/>
            <a:chOff x="10404480" y="4527463"/>
            <a:chExt cx="1463050" cy="827784"/>
          </a:xfrm>
        </p:grpSpPr>
        <p:grpSp>
          <p:nvGrpSpPr>
            <p:cNvPr id="511" name="Group 510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15" name="Group 514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17" name="Rounded Rectangle 516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18" name="Donut 517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19" name="Donut 518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20" name="Oval 519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16" name="Oval 515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12" name="TextBox 511"/>
            <p:cNvSpPr txBox="1"/>
            <p:nvPr/>
          </p:nvSpPr>
          <p:spPr>
            <a:xfrm>
              <a:off x="10692208" y="4545937"/>
              <a:ext cx="1175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Traversal</a:t>
              </a: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遍历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(</a:t>
              </a:r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指定根节点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)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13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4" name="Minus 513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1" name="Group 520"/>
          <p:cNvGrpSpPr/>
          <p:nvPr/>
        </p:nvGrpSpPr>
        <p:grpSpPr>
          <a:xfrm rot="5400000">
            <a:off x="11663378" y="4844612"/>
            <a:ext cx="324975" cy="796915"/>
            <a:chOff x="8096281" y="4488362"/>
            <a:chExt cx="596615" cy="1463040"/>
          </a:xfrm>
        </p:grpSpPr>
        <p:sp>
          <p:nvSpPr>
            <p:cNvPr id="522" name="Rectangle 52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3" name="Minus 52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4" name="Minus 52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5" name="Minus 52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526" name="Group 525"/>
          <p:cNvGrpSpPr/>
          <p:nvPr/>
        </p:nvGrpSpPr>
        <p:grpSpPr>
          <a:xfrm>
            <a:off x="11102257" y="5045321"/>
            <a:ext cx="1292968" cy="968321"/>
            <a:chOff x="11102257" y="4958814"/>
            <a:chExt cx="1292968" cy="968321"/>
          </a:xfrm>
        </p:grpSpPr>
        <p:grpSp>
          <p:nvGrpSpPr>
            <p:cNvPr id="527" name="Group 526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31" name="Group 530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33" name="Rounded Rectangle 532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4" name="Donut 533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5" name="Donut 534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6" name="Oval 535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32" name="Oval 531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28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9" name="Minus 528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11352952" y="5527025"/>
              <a:ext cx="10422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Enable to Track</a:t>
              </a: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可追溯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4064069" y="2655550"/>
            <a:ext cx="1083139" cy="827784"/>
            <a:chOff x="10404480" y="4527463"/>
            <a:chExt cx="1083139" cy="827784"/>
          </a:xfrm>
        </p:grpSpPr>
        <p:grpSp>
          <p:nvGrpSpPr>
            <p:cNvPr id="538" name="Group 537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42" name="Group 541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44" name="Rounded Rectangle 543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5" name="Donut 544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6" name="Donut 545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43" name="Oval 542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39" name="TextBox 538"/>
            <p:cNvSpPr txBox="1"/>
            <p:nvPr/>
          </p:nvSpPr>
          <p:spPr>
            <a:xfrm>
              <a:off x="10692208" y="4545937"/>
              <a:ext cx="795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Close Loop</a:t>
              </a:r>
            </a:p>
            <a:p>
              <a:r>
                <a:rPr lang="zh-CN" altLang="en-US" sz="1000" i="0" dirty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闭</a:t>
              </a:r>
              <a:r>
                <a:rPr lang="zh-CN" altLang="en-US" sz="1000" i="0" dirty="0" smtClean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环工作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40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1" name="Minus 540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6299210" y="3088264"/>
            <a:ext cx="820082" cy="968321"/>
            <a:chOff x="11102257" y="4958814"/>
            <a:chExt cx="820082" cy="968321"/>
          </a:xfrm>
        </p:grpSpPr>
        <p:grpSp>
          <p:nvGrpSpPr>
            <p:cNvPr id="549" name="Group 548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53" name="Group 552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55" name="Rounded Rectangle 554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6" name="Donut 555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7" name="Donut 556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8" name="Oval 557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54" name="Oval 553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50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1" name="Minus 550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TextBox 551"/>
            <p:cNvSpPr txBox="1"/>
            <p:nvPr/>
          </p:nvSpPr>
          <p:spPr>
            <a:xfrm>
              <a:off x="11352952" y="552702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Server</a:t>
              </a:r>
            </a:p>
            <a:p>
              <a:r>
                <a:rPr lang="zh-CN" altLang="en-US" sz="1000" i="0" dirty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服务器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7033218" y="2663733"/>
            <a:ext cx="651930" cy="827784"/>
            <a:chOff x="10404480" y="4527463"/>
            <a:chExt cx="651930" cy="827784"/>
          </a:xfrm>
        </p:grpSpPr>
        <p:grpSp>
          <p:nvGrpSpPr>
            <p:cNvPr id="560" name="Group 559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64" name="Group 563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66" name="Rounded Rectangle 565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7" name="Donut 566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8" name="Donut 567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9" name="Oval 568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65" name="Oval 564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61" name="TextBox 560"/>
            <p:cNvSpPr txBox="1"/>
            <p:nvPr/>
          </p:nvSpPr>
          <p:spPr>
            <a:xfrm>
              <a:off x="10692208" y="4545937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API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62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" name="Minus 562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7781982" y="3100788"/>
            <a:ext cx="2094469" cy="968321"/>
            <a:chOff x="11102257" y="4958814"/>
            <a:chExt cx="2094469" cy="968321"/>
          </a:xfrm>
        </p:grpSpPr>
        <p:grpSp>
          <p:nvGrpSpPr>
            <p:cNvPr id="571" name="Group 570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75" name="Group 574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77" name="Rounded Rectangle 576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78" name="Donut 577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79" name="Donut 578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80" name="Oval 579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76" name="Oval 575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72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3" name="Minus 572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11352952" y="5527025"/>
              <a:ext cx="1843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Combine with </a:t>
              </a:r>
              <a:r>
                <a:rPr lang="en-US" sz="1000" dirty="0" err="1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AutotestFrame</a:t>
              </a:r>
              <a:endParaRPr 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endParaRP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与自动化测试框架整合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81" name="TextBox 580"/>
          <p:cNvSpPr txBox="1"/>
          <p:nvPr/>
        </p:nvSpPr>
        <p:spPr>
          <a:xfrm>
            <a:off x="2709181" y="3096678"/>
            <a:ext cx="1079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General Design/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整体设计</a:t>
            </a:r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 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582" name="Right Arrow 581"/>
          <p:cNvSpPr/>
          <p:nvPr/>
        </p:nvSpPr>
        <p:spPr>
          <a:xfrm>
            <a:off x="3736838" y="312693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3" name="TextBox 582"/>
          <p:cNvSpPr txBox="1"/>
          <p:nvPr/>
        </p:nvSpPr>
        <p:spPr>
          <a:xfrm>
            <a:off x="3425348" y="4086442"/>
            <a:ext cx="10775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 smtClean="0">
                <a:solidFill>
                  <a:srgbClr val="ED7D31"/>
                </a:solidFill>
                <a:latin typeface="Siemens Sans" pitchFamily="2" charset="0"/>
              </a:rPr>
              <a:t>Data Collection</a:t>
            </a:r>
            <a:r>
              <a:rPr lang="en-US" altLang="zh-CN" sz="600" b="1" dirty="0">
                <a:solidFill>
                  <a:srgbClr val="ED7D31"/>
                </a:solidFill>
                <a:latin typeface="Siemens Sans" pitchFamily="2" charset="0"/>
              </a:rPr>
              <a:t>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数据采集</a:t>
            </a:r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 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584" name="Right Arrow 583"/>
          <p:cNvSpPr/>
          <p:nvPr/>
        </p:nvSpPr>
        <p:spPr>
          <a:xfrm>
            <a:off x="4402205" y="4116701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5" name="TextBox 584"/>
          <p:cNvSpPr txBox="1"/>
          <p:nvPr/>
        </p:nvSpPr>
        <p:spPr>
          <a:xfrm>
            <a:off x="4745533" y="5063028"/>
            <a:ext cx="7986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" b="1">
                <a:solidFill>
                  <a:srgbClr val="ED7D3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/>
              <a:t>Theory</a:t>
            </a:r>
            <a:r>
              <a:rPr lang="en-US" dirty="0"/>
              <a:t> </a:t>
            </a:r>
            <a:r>
              <a:rPr lang="en-US" altLang="zh-CN" dirty="0"/>
              <a:t>/</a:t>
            </a:r>
            <a:r>
              <a:rPr lang="zh-CN" altLang="en-US" dirty="0"/>
              <a:t>理论支持</a:t>
            </a:r>
            <a:r>
              <a:rPr lang="en-US" dirty="0"/>
              <a:t> </a:t>
            </a:r>
          </a:p>
        </p:txBody>
      </p:sp>
      <p:sp>
        <p:nvSpPr>
          <p:cNvPr id="586" name="Right Arrow 585"/>
          <p:cNvSpPr/>
          <p:nvPr/>
        </p:nvSpPr>
        <p:spPr>
          <a:xfrm>
            <a:off x="5467046" y="5098811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9" name="Rectangle 588"/>
          <p:cNvSpPr/>
          <p:nvPr/>
        </p:nvSpPr>
        <p:spPr bwMode="auto">
          <a:xfrm>
            <a:off x="-40672" y="0"/>
            <a:ext cx="12239021" cy="5884942"/>
          </a:xfrm>
          <a:prstGeom prst="rect">
            <a:avLst/>
          </a:prstGeom>
          <a:solidFill>
            <a:schemeClr val="accent2">
              <a:alpha val="87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4129046" y="4365351"/>
            <a:ext cx="612064" cy="1670633"/>
            <a:chOff x="1205161" y="839165"/>
            <a:chExt cx="1032934" cy="2819400"/>
          </a:xfrm>
        </p:grpSpPr>
        <p:sp>
          <p:nvSpPr>
            <p:cNvPr id="235" name="Rounded Rectangle 234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36" name="Donut 235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240" name="Minus 239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41" name="Minus 240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239" name="Donut 238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sp>
        <p:nvSpPr>
          <p:cNvPr id="410" name="TextBox 409"/>
          <p:cNvSpPr txBox="1"/>
          <p:nvPr/>
        </p:nvSpPr>
        <p:spPr>
          <a:xfrm>
            <a:off x="3699739" y="56103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画面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 rot="5400000">
            <a:off x="5641873" y="5828242"/>
            <a:ext cx="324975" cy="796915"/>
            <a:chOff x="8096281" y="4488362"/>
            <a:chExt cx="596615" cy="1463040"/>
          </a:xfrm>
        </p:grpSpPr>
        <p:sp>
          <p:nvSpPr>
            <p:cNvPr id="243" name="Rectangle 242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4" name="Minus 243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5" name="Minus 244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6" name="Minus 245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 rot="5400000">
            <a:off x="6452016" y="5828242"/>
            <a:ext cx="324975" cy="796915"/>
            <a:chOff x="8096281" y="4488362"/>
            <a:chExt cx="596615" cy="1463040"/>
          </a:xfrm>
        </p:grpSpPr>
        <p:sp>
          <p:nvSpPr>
            <p:cNvPr id="248" name="Rectangle 247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9" name="Minus 248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0" name="Minus 249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1" name="Minus 250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 rot="5400000">
            <a:off x="7254011" y="5828242"/>
            <a:ext cx="324975" cy="796915"/>
            <a:chOff x="8096281" y="4488362"/>
            <a:chExt cx="596615" cy="1463040"/>
          </a:xfrm>
        </p:grpSpPr>
        <p:sp>
          <p:nvSpPr>
            <p:cNvPr id="253" name="Rectangle 252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4" name="Minus 253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5" name="Minus 254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6" name="Minus 255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 rot="5400000">
            <a:off x="8057380" y="5828242"/>
            <a:ext cx="324975" cy="796915"/>
            <a:chOff x="8096281" y="4488362"/>
            <a:chExt cx="596615" cy="1463040"/>
          </a:xfrm>
        </p:grpSpPr>
        <p:sp>
          <p:nvSpPr>
            <p:cNvPr id="258" name="Rectangle 257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9" name="Minus 258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0" name="Minus 259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1" name="Minus 260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6505123" y="6034063"/>
            <a:ext cx="396435" cy="823937"/>
            <a:chOff x="4300539" y="3966150"/>
            <a:chExt cx="396435" cy="823937"/>
          </a:xfrm>
        </p:grpSpPr>
        <p:grpSp>
          <p:nvGrpSpPr>
            <p:cNvPr id="395" name="Group 394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97" name="Rounded Rectangle 396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8" name="Donut 397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401" name="Group 400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402" name="Minus 401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403" name="Minus 402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96" name="Oval 395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405" name="Picture 10" descr="“eye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60" y="6104875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7" name="TextBox 406"/>
          <p:cNvSpPr txBox="1"/>
          <p:nvPr/>
        </p:nvSpPr>
        <p:spPr>
          <a:xfrm>
            <a:off x="6769261" y="660227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动</a:t>
            </a:r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态：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D3(JS)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463" name="Group 462"/>
          <p:cNvGrpSpPr/>
          <p:nvPr/>
        </p:nvGrpSpPr>
        <p:grpSpPr>
          <a:xfrm rot="5400000">
            <a:off x="8827439" y="5830245"/>
            <a:ext cx="324975" cy="796915"/>
            <a:chOff x="8096281" y="4488362"/>
            <a:chExt cx="596615" cy="1463040"/>
          </a:xfrm>
        </p:grpSpPr>
        <p:sp>
          <p:nvSpPr>
            <p:cNvPr id="464" name="Rectangle 46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5" name="Minus 46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6" name="Minus 46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7" name="Minus 46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68" name="Group 467"/>
          <p:cNvGrpSpPr/>
          <p:nvPr/>
        </p:nvGrpSpPr>
        <p:grpSpPr>
          <a:xfrm rot="5400000">
            <a:off x="9624354" y="5830859"/>
            <a:ext cx="324975" cy="796915"/>
            <a:chOff x="8096281" y="4488362"/>
            <a:chExt cx="596615" cy="1463040"/>
          </a:xfrm>
        </p:grpSpPr>
        <p:sp>
          <p:nvSpPr>
            <p:cNvPr id="469" name="Rectangle 46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0" name="Minus 46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1" name="Minus 47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2" name="Minus 47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73" name="Group 472"/>
          <p:cNvGrpSpPr/>
          <p:nvPr/>
        </p:nvGrpSpPr>
        <p:grpSpPr>
          <a:xfrm rot="5400000">
            <a:off x="10434497" y="5830859"/>
            <a:ext cx="324975" cy="796915"/>
            <a:chOff x="8096281" y="4488362"/>
            <a:chExt cx="596615" cy="1463040"/>
          </a:xfrm>
        </p:grpSpPr>
        <p:sp>
          <p:nvSpPr>
            <p:cNvPr id="474" name="Rectangle 47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5" name="Minus 47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6" name="Minus 47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7" name="Minus 47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78" name="Group 477"/>
          <p:cNvGrpSpPr/>
          <p:nvPr/>
        </p:nvGrpSpPr>
        <p:grpSpPr>
          <a:xfrm rot="5400000">
            <a:off x="11244112" y="5830859"/>
            <a:ext cx="324975" cy="796915"/>
            <a:chOff x="8096281" y="4488362"/>
            <a:chExt cx="596615" cy="1463040"/>
          </a:xfrm>
        </p:grpSpPr>
        <p:sp>
          <p:nvSpPr>
            <p:cNvPr id="479" name="Rectangle 47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0" name="Minus 47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1" name="Minus 48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2" name="Minus 48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83" name="Group 482"/>
          <p:cNvGrpSpPr/>
          <p:nvPr/>
        </p:nvGrpSpPr>
        <p:grpSpPr>
          <a:xfrm rot="5400000">
            <a:off x="12039861" y="5830859"/>
            <a:ext cx="324975" cy="796915"/>
            <a:chOff x="8096281" y="4488362"/>
            <a:chExt cx="596615" cy="1463040"/>
          </a:xfrm>
        </p:grpSpPr>
        <p:sp>
          <p:nvSpPr>
            <p:cNvPr id="484" name="Rectangle 48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5" name="Minus 48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6" name="Minus 48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7" name="Minus 48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7924506" y="6005750"/>
            <a:ext cx="396435" cy="823937"/>
            <a:chOff x="4300539" y="3966150"/>
            <a:chExt cx="396435" cy="823937"/>
          </a:xfrm>
        </p:grpSpPr>
        <p:grpSp>
          <p:nvGrpSpPr>
            <p:cNvPr id="499" name="Group 498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501" name="Rounded Rectangle 500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2" name="Donut 501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3" name="Donut 502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505" name="Group 504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506" name="Minus 505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507" name="Minus 506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500" name="Oval 499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508" name="Picture 10" descr="“eye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343" y="6076562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9" name="TextBox 508"/>
          <p:cNvSpPr txBox="1"/>
          <p:nvPr/>
        </p:nvSpPr>
        <p:spPr>
          <a:xfrm>
            <a:off x="8188644" y="6573958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B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ootstrap</a:t>
            </a:r>
          </a:p>
        </p:txBody>
      </p:sp>
      <p:sp>
        <p:nvSpPr>
          <p:cNvPr id="587" name="TextBox 586"/>
          <p:cNvSpPr txBox="1"/>
          <p:nvPr/>
        </p:nvSpPr>
        <p:spPr>
          <a:xfrm>
            <a:off x="5426752" y="6043423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" b="1">
                <a:solidFill>
                  <a:srgbClr val="ED7D31"/>
                </a:solidFill>
                <a:latin typeface="Siemens Sans" pitchFamily="2" charset="0"/>
              </a:defRPr>
            </a:lvl1pPr>
          </a:lstStyle>
          <a:p>
            <a:r>
              <a:rPr lang="en-US" altLang="zh-CN" dirty="0" smtClean="0"/>
              <a:t>UI Design</a:t>
            </a:r>
            <a:endParaRPr lang="en-US" dirty="0"/>
          </a:p>
        </p:txBody>
      </p:sp>
      <p:sp>
        <p:nvSpPr>
          <p:cNvPr id="588" name="Right Arrow 587"/>
          <p:cNvSpPr/>
          <p:nvPr/>
        </p:nvSpPr>
        <p:spPr>
          <a:xfrm>
            <a:off x="5537989" y="6270439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grpSp>
        <p:nvGrpSpPr>
          <p:cNvPr id="384" name="Group 383"/>
          <p:cNvGrpSpPr/>
          <p:nvPr/>
        </p:nvGrpSpPr>
        <p:grpSpPr>
          <a:xfrm>
            <a:off x="5906180" y="5605303"/>
            <a:ext cx="396435" cy="827784"/>
            <a:chOff x="5809520" y="4519428"/>
            <a:chExt cx="396435" cy="827784"/>
          </a:xfrm>
        </p:grpSpPr>
        <p:grpSp>
          <p:nvGrpSpPr>
            <p:cNvPr id="385" name="Group 384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87" name="Rounded Rectangle 386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89" name="Donut 388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91" name="Group 390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92" name="Minus 391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93" name="Minus 392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86" name="Oval 385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404" name="Picture 10" descr="“eye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51" y="6104171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" name="TextBox 274"/>
          <p:cNvSpPr txBox="1"/>
          <p:nvPr/>
        </p:nvSpPr>
        <p:spPr>
          <a:xfrm>
            <a:off x="4236821" y="55536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Siemens Sans" pitchFamily="2" charset="0"/>
              </a:rPr>
              <a:t>UI</a:t>
            </a:r>
            <a:endParaRPr lang="en-US" b="1" dirty="0">
              <a:latin typeface="Siemens Sans" pitchFamily="2" charset="0"/>
            </a:endParaRPr>
          </a:p>
        </p:txBody>
      </p:sp>
      <p:sp>
        <p:nvSpPr>
          <p:cNvPr id="590" name="Rounded Rectangular Callout 589"/>
          <p:cNvSpPr/>
          <p:nvPr/>
        </p:nvSpPr>
        <p:spPr bwMode="auto">
          <a:xfrm>
            <a:off x="4757263" y="-35140"/>
            <a:ext cx="7242912" cy="4457747"/>
          </a:xfrm>
          <a:prstGeom prst="wedgeRoundRectCallout">
            <a:avLst>
              <a:gd name="adj1" fmla="val -52081"/>
              <a:gd name="adj2" fmla="val 71346"/>
              <a:gd name="adj3" fmla="val 16667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smtClean="0">
                <a:solidFill>
                  <a:schemeClr val="tx1"/>
                </a:solidFill>
              </a:rPr>
              <a:t>JS</a:t>
            </a:r>
            <a:r>
              <a:rPr lang="zh-CN" altLang="en-US" dirty="0" smtClean="0">
                <a:solidFill>
                  <a:schemeClr val="tx1"/>
                </a:solidFill>
              </a:rPr>
              <a:t>写了一个前台，用了</a:t>
            </a:r>
            <a:r>
              <a:rPr lang="en-US" altLang="zh-CN" dirty="0" smtClean="0">
                <a:solidFill>
                  <a:schemeClr val="tx1"/>
                </a:solidFill>
              </a:rPr>
              <a:t>Bootstrap</a:t>
            </a:r>
            <a:r>
              <a:rPr lang="zh-CN" altLang="en-US" dirty="0" smtClean="0">
                <a:solidFill>
                  <a:schemeClr val="tx1"/>
                </a:solidFill>
              </a:rPr>
              <a:t>架构，还有</a:t>
            </a:r>
            <a:r>
              <a:rPr lang="en-US" altLang="zh-CN" dirty="0" smtClean="0">
                <a:solidFill>
                  <a:schemeClr val="tx1"/>
                </a:solidFill>
              </a:rPr>
              <a:t>D3</a:t>
            </a:r>
            <a:r>
              <a:rPr lang="zh-CN" altLang="en-US" dirty="0" smtClean="0">
                <a:solidFill>
                  <a:schemeClr val="tx1"/>
                </a:solidFill>
              </a:rPr>
              <a:t>写的交互式树形图，图上想要的信息都直接能显示。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AutoNum type="arabicPeriod"/>
            </a:pPr>
            <a:r>
              <a:rPr lang="zh-CN" altLang="en-US" sz="1800" dirty="0">
                <a:solidFill>
                  <a:schemeClr val="tx1"/>
                </a:solidFill>
              </a:rPr>
              <a:t>目</a:t>
            </a:r>
            <a:r>
              <a:rPr lang="zh-CN" altLang="en-US" sz="1800" dirty="0" smtClean="0">
                <a:solidFill>
                  <a:schemeClr val="tx1"/>
                </a:solidFill>
              </a:rPr>
              <a:t>前用了一个</a:t>
            </a:r>
            <a:r>
              <a:rPr lang="en-US" altLang="zh-CN" sz="1800" dirty="0" smtClean="0">
                <a:solidFill>
                  <a:schemeClr val="tx1"/>
                </a:solidFill>
              </a:rPr>
              <a:t>resume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zh-CN" altLang="en-US" dirty="0" smtClean="0">
                <a:solidFill>
                  <a:schemeClr val="tx1"/>
                </a:solidFill>
              </a:rPr>
              <a:t>板，单纯为了</a:t>
            </a:r>
            <a:r>
              <a:rPr lang="en-US" altLang="zh-CN" dirty="0" smtClean="0">
                <a:solidFill>
                  <a:schemeClr val="tx1"/>
                </a:solidFill>
              </a:rPr>
              <a:t>demo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AutoNum type="arabicPeriod"/>
            </a:pPr>
            <a:r>
              <a:rPr lang="zh-CN" altLang="en-US" sz="1800" dirty="0">
                <a:solidFill>
                  <a:schemeClr val="tx1"/>
                </a:solidFill>
              </a:rPr>
              <a:t>另</a:t>
            </a:r>
            <a:r>
              <a:rPr lang="zh-CN" altLang="en-US" sz="1800" dirty="0" smtClean="0">
                <a:solidFill>
                  <a:schemeClr val="tx1"/>
                </a:solidFill>
              </a:rPr>
              <a:t>外准备了一个</a:t>
            </a:r>
            <a:r>
              <a:rPr lang="en-US" altLang="zh-CN" sz="1800" dirty="0" smtClean="0">
                <a:solidFill>
                  <a:schemeClr val="tx1"/>
                </a:solidFill>
              </a:rPr>
              <a:t>Sb Admin</a:t>
            </a:r>
            <a:r>
              <a:rPr lang="zh-CN" altLang="en-US" sz="1800" dirty="0" smtClean="0">
                <a:solidFill>
                  <a:schemeClr val="tx1"/>
                </a:solidFill>
              </a:rPr>
              <a:t>作为正式的模板，</a:t>
            </a:r>
            <a:r>
              <a:rPr lang="en-US" altLang="zh-CN" sz="1800" dirty="0" smtClean="0">
                <a:solidFill>
                  <a:schemeClr val="tx1"/>
                </a:solidFill>
              </a:rPr>
              <a:t>To be done.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AutoNum type="arabicPeriod"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507"/>
            <a:ext cx="12198350" cy="1268413"/>
          </a:xfrm>
        </p:spPr>
        <p:txBody>
          <a:bodyPr/>
          <a:lstStyle/>
          <a:p>
            <a:pPr algn="ctr"/>
            <a:r>
              <a:rPr lang="en-US" altLang="zh-CN" dirty="0" smtClean="0"/>
              <a:t>                                           </a:t>
            </a:r>
            <a:r>
              <a:rPr lang="en-US" altLang="zh-CN" dirty="0" err="1" smtClean="0"/>
              <a:t>RoadMap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 rot="5400000">
            <a:off x="1968458" y="-23242"/>
            <a:ext cx="324975" cy="796915"/>
            <a:chOff x="8099778" y="4495356"/>
            <a:chExt cx="596615" cy="1463040"/>
          </a:xfrm>
        </p:grpSpPr>
        <p:sp>
          <p:nvSpPr>
            <p:cNvPr id="5" name="Rectangle 4"/>
            <p:cNvSpPr/>
            <p:nvPr/>
          </p:nvSpPr>
          <p:spPr>
            <a:xfrm>
              <a:off x="8099778" y="4495356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" name="Minus 5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7" name="Minus 6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" name="Minus 7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rot="16200000">
            <a:off x="1095490" y="210892"/>
            <a:ext cx="1299036" cy="1299036"/>
            <a:chOff x="8096281" y="3276600"/>
            <a:chExt cx="2362200" cy="2362200"/>
          </a:xfrm>
        </p:grpSpPr>
        <p:sp>
          <p:nvSpPr>
            <p:cNvPr id="10" name="Block Arc 9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" name="Minus 10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2" name="Minus 11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" name="Minus 12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" name="Minus 13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" name="Minus 14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32611" y="166487"/>
            <a:ext cx="612064" cy="1000073"/>
            <a:chOff x="1205161" y="1970827"/>
            <a:chExt cx="1032934" cy="1687738"/>
          </a:xfrm>
        </p:grpSpPr>
        <p:sp>
          <p:nvSpPr>
            <p:cNvPr id="17" name="Rounded Rectangle 16"/>
            <p:cNvSpPr/>
            <p:nvPr/>
          </p:nvSpPr>
          <p:spPr>
            <a:xfrm>
              <a:off x="1680933" y="2309336"/>
              <a:ext cx="77156" cy="37556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8" name="Donut 17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9" name="Donut 18"/>
            <p:cNvSpPr/>
            <p:nvPr/>
          </p:nvSpPr>
          <p:spPr>
            <a:xfrm>
              <a:off x="1501494" y="1970827"/>
              <a:ext cx="440266" cy="440263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545600" y="2017685"/>
              <a:ext cx="352055" cy="352053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635201" y="2100695"/>
              <a:ext cx="169026" cy="199557"/>
              <a:chOff x="2575560" y="5179928"/>
              <a:chExt cx="628167" cy="741627"/>
            </a:xfrm>
          </p:grpSpPr>
          <p:sp>
            <p:nvSpPr>
              <p:cNvPr id="22" name="Minus 21"/>
              <p:cNvSpPr/>
              <p:nvPr/>
            </p:nvSpPr>
            <p:spPr>
              <a:xfrm rot="2220773">
                <a:off x="2575560" y="5490858"/>
                <a:ext cx="436887" cy="345444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3" name="Minus 22"/>
              <p:cNvSpPr/>
              <p:nvPr/>
            </p:nvSpPr>
            <p:spPr>
              <a:xfrm rot="18419172">
                <a:off x="2660192" y="5378020"/>
                <a:ext cx="741627" cy="345443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pic>
        <p:nvPicPr>
          <p:cNvPr id="24" name="Picture 2" descr="“idea vector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50973" y="660591"/>
            <a:ext cx="378629" cy="3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79977" y="654932"/>
            <a:ext cx="10823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</a:rPr>
              <a:t>TC Generator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测试用例生成器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6" name="Group 25"/>
          <p:cNvGrpSpPr/>
          <p:nvPr/>
        </p:nvGrpSpPr>
        <p:grpSpPr>
          <a:xfrm rot="5400000">
            <a:off x="1981884" y="961177"/>
            <a:ext cx="324975" cy="796915"/>
            <a:chOff x="8096281" y="4488362"/>
            <a:chExt cx="596615" cy="1463040"/>
          </a:xfrm>
        </p:grpSpPr>
        <p:sp>
          <p:nvSpPr>
            <p:cNvPr id="27" name="Rectangle 2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8" name="Minus 2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9" name="Minus 2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0" name="Minus 2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5400000">
            <a:off x="2778799" y="961056"/>
            <a:ext cx="324975" cy="796915"/>
            <a:chOff x="8096281" y="4488362"/>
            <a:chExt cx="596615" cy="1463040"/>
          </a:xfrm>
        </p:grpSpPr>
        <p:sp>
          <p:nvSpPr>
            <p:cNvPr id="32" name="Rectangle 3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3" name="Minus 3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" name="Minus 3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" name="Minus 3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5400000">
            <a:off x="2699777" y="1184833"/>
            <a:ext cx="1299036" cy="1299036"/>
            <a:chOff x="8096281" y="3276600"/>
            <a:chExt cx="2362200" cy="2362200"/>
          </a:xfrm>
        </p:grpSpPr>
        <p:sp>
          <p:nvSpPr>
            <p:cNvPr id="37" name="Block Arc 36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38" name="Minus 37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9" name="Minus 38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0" name="Minus 39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" name="Minus 40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" name="Minus 41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4951" y="465435"/>
            <a:ext cx="612064" cy="1670633"/>
            <a:chOff x="1205161" y="839165"/>
            <a:chExt cx="1032934" cy="2819400"/>
          </a:xfrm>
        </p:grpSpPr>
        <p:sp>
          <p:nvSpPr>
            <p:cNvPr id="44" name="Rounded Rectangle 43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5" name="Donut 44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6" name="Donut 45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49" name="Minus 48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50" name="Minus 49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sp>
        <p:nvSpPr>
          <p:cNvPr id="51" name="Pie 50"/>
          <p:cNvSpPr/>
          <p:nvPr/>
        </p:nvSpPr>
        <p:spPr>
          <a:xfrm>
            <a:off x="3114247" y="1588182"/>
            <a:ext cx="474979" cy="474979"/>
          </a:xfrm>
          <a:prstGeom prst="pie">
            <a:avLst>
              <a:gd name="adj1" fmla="val 10799993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iemens Sans" pitchFamily="2" charset="0"/>
            </a:endParaRPr>
          </a:p>
        </p:txBody>
      </p:sp>
      <p:pic>
        <p:nvPicPr>
          <p:cNvPr id="52" name="Picture 2" descr="“idea vector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61667" y="1650426"/>
            <a:ext cx="378629" cy="3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3975704" y="1556811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</a:rPr>
              <a:t>TS Generator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场景测试用例组</a:t>
            </a:r>
            <a:endParaRPr lang="en-US" altLang="zh-CN" sz="1000" dirty="0" smtClean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生成器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54" name="Group 53"/>
          <p:cNvGrpSpPr/>
          <p:nvPr/>
        </p:nvGrpSpPr>
        <p:grpSpPr>
          <a:xfrm rot="5400000">
            <a:off x="2778799" y="1923061"/>
            <a:ext cx="324975" cy="796915"/>
            <a:chOff x="8096281" y="4488362"/>
            <a:chExt cx="596615" cy="1463040"/>
          </a:xfrm>
        </p:grpSpPr>
        <p:sp>
          <p:nvSpPr>
            <p:cNvPr id="55" name="Rectangle 54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6" name="Minus 55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7" name="Minus 56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8" name="Minus 57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5400000">
            <a:off x="1980978" y="1923061"/>
            <a:ext cx="324975" cy="796915"/>
            <a:chOff x="8096281" y="4488362"/>
            <a:chExt cx="596615" cy="1463040"/>
          </a:xfrm>
        </p:grpSpPr>
        <p:sp>
          <p:nvSpPr>
            <p:cNvPr id="60" name="Rectangle 59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1" name="Minus 60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2" name="Minus 61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3" name="Minus 62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 rot="16200000">
            <a:off x="1088020" y="2156658"/>
            <a:ext cx="1299036" cy="1299036"/>
            <a:chOff x="8096281" y="3276600"/>
            <a:chExt cx="2362200" cy="2362200"/>
          </a:xfrm>
        </p:grpSpPr>
        <p:sp>
          <p:nvSpPr>
            <p:cNvPr id="65" name="Block Arc 64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66" name="Minus 65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7" name="Minus 66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8" name="Minus 67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9" name="Minus 68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70" name="Minus 69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20901" y="1442854"/>
            <a:ext cx="612064" cy="1670633"/>
            <a:chOff x="1205161" y="839165"/>
            <a:chExt cx="1032934" cy="2819400"/>
          </a:xfrm>
        </p:grpSpPr>
        <p:sp>
          <p:nvSpPr>
            <p:cNvPr id="72" name="Rounded Rectangle 71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73" name="Donut 72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77" name="Minus 76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78" name="Minus 77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76" name="Donut 75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 rot="5400000">
            <a:off x="1963138" y="2898736"/>
            <a:ext cx="324975" cy="796915"/>
            <a:chOff x="8096281" y="4488362"/>
            <a:chExt cx="596615" cy="1463040"/>
          </a:xfrm>
        </p:grpSpPr>
        <p:sp>
          <p:nvSpPr>
            <p:cNvPr id="80" name="Rectangle 79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1" name="Minus 80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2" name="Minus 81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3" name="Minus 82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960910" y="1158746"/>
            <a:ext cx="9989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Shrimp Scope/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缩小范围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2855550" y="119598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59731" y="2138801"/>
            <a:ext cx="7601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Structuring/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架构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87" name="Right Arrow 86"/>
          <p:cNvSpPr/>
          <p:nvPr/>
        </p:nvSpPr>
        <p:spPr>
          <a:xfrm rot="10800000">
            <a:off x="2858113" y="216927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552623" y="2725330"/>
            <a:ext cx="333324" cy="179110"/>
            <a:chOff x="489160" y="3379603"/>
            <a:chExt cx="333324" cy="179110"/>
          </a:xfrm>
        </p:grpSpPr>
        <p:sp>
          <p:nvSpPr>
            <p:cNvPr id="89" name="Rectangle 88"/>
            <p:cNvSpPr/>
            <p:nvPr/>
          </p:nvSpPr>
          <p:spPr>
            <a:xfrm>
              <a:off x="489160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7727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66294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56064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89160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7727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66294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56064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56064" y="3379603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846353" y="3136373"/>
            <a:ext cx="2279900" cy="1301420"/>
            <a:chOff x="1323593" y="4687886"/>
            <a:chExt cx="2279900" cy="1301420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05" name="Block Arc 104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06" name="Minus 105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7" name="Minus 106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01" name="Block Arc 100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02" name="Minus 101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3" name="Minus 102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4" name="Minus 103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2191347" y="2414714"/>
            <a:ext cx="612064" cy="1670633"/>
            <a:chOff x="1205161" y="839165"/>
            <a:chExt cx="1032934" cy="2819400"/>
          </a:xfrm>
        </p:grpSpPr>
        <p:sp>
          <p:nvSpPr>
            <p:cNvPr id="109" name="Rounded Rectangle 108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0" name="Donut 109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114" name="Minus 113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15" name="Minus 114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113" name="Donut 112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802953" y="4108938"/>
            <a:ext cx="2279900" cy="1301420"/>
            <a:chOff x="1323593" y="4687886"/>
            <a:chExt cx="2279900" cy="1301420"/>
          </a:xfrm>
        </p:grpSpPr>
        <p:grpSp>
          <p:nvGrpSpPr>
            <p:cNvPr id="117" name="Group 116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23" name="Block Arc 122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24" name="Minus 123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5" name="Minus 124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19" name="Block Arc 118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20" name="Minus 119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1" name="Minus 120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2" name="Minus 121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3784462" y="5079989"/>
            <a:ext cx="2279900" cy="1301420"/>
            <a:chOff x="1323593" y="4687886"/>
            <a:chExt cx="2279900" cy="1301420"/>
          </a:xfrm>
        </p:grpSpPr>
        <p:grpSp>
          <p:nvGrpSpPr>
            <p:cNvPr id="127" name="Group 126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33" name="Block Arc 132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34" name="Minus 133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5" name="Minus 134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29" name="Block Arc 128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30" name="Minus 129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1" name="Minus 130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2" name="Minus 131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 rot="5400000">
            <a:off x="3749795" y="3872845"/>
            <a:ext cx="324975" cy="796915"/>
            <a:chOff x="8096281" y="4488362"/>
            <a:chExt cx="596615" cy="1463040"/>
          </a:xfrm>
        </p:grpSpPr>
        <p:sp>
          <p:nvSpPr>
            <p:cNvPr id="137" name="Rectangle 13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8" name="Minus 13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9" name="Minus 13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0" name="Minus 13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 rot="5400000">
            <a:off x="4562309" y="3873459"/>
            <a:ext cx="324975" cy="796915"/>
            <a:chOff x="8096281" y="4488362"/>
            <a:chExt cx="596615" cy="1463040"/>
          </a:xfrm>
        </p:grpSpPr>
        <p:sp>
          <p:nvSpPr>
            <p:cNvPr id="142" name="Rectangle 14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3" name="Minus 14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4" name="Minus 14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5" name="Minus 14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 rot="5400000">
            <a:off x="5365320" y="3873459"/>
            <a:ext cx="324975" cy="796915"/>
            <a:chOff x="8096281" y="4488362"/>
            <a:chExt cx="596615" cy="1463040"/>
          </a:xfrm>
        </p:grpSpPr>
        <p:sp>
          <p:nvSpPr>
            <p:cNvPr id="147" name="Rectangle 14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8" name="Minus 14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9" name="Minus 14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0" name="Minus 14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rot="5400000">
            <a:off x="6175463" y="3873459"/>
            <a:ext cx="324975" cy="796915"/>
            <a:chOff x="8096281" y="4488362"/>
            <a:chExt cx="596615" cy="1463040"/>
          </a:xfrm>
        </p:grpSpPr>
        <p:sp>
          <p:nvSpPr>
            <p:cNvPr id="152" name="Rectangle 15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3" name="Minus 15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4" name="Minus 15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5" name="Minus 15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 rot="5400000">
            <a:off x="6977458" y="3873459"/>
            <a:ext cx="324975" cy="796915"/>
            <a:chOff x="8096281" y="4488362"/>
            <a:chExt cx="596615" cy="1463040"/>
          </a:xfrm>
        </p:grpSpPr>
        <p:sp>
          <p:nvSpPr>
            <p:cNvPr id="157" name="Rectangle 15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8" name="Minus 15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9" name="Minus 15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0" name="Minus 15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 rot="5400000">
            <a:off x="7780827" y="3873459"/>
            <a:ext cx="324975" cy="796915"/>
            <a:chOff x="8096281" y="4488362"/>
            <a:chExt cx="596615" cy="1463040"/>
          </a:xfrm>
        </p:grpSpPr>
        <p:sp>
          <p:nvSpPr>
            <p:cNvPr id="162" name="Rectangle 16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3" name="Minus 16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4" name="Minus 16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5" name="Minus 16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 rot="5400000">
            <a:off x="4715669" y="4846369"/>
            <a:ext cx="324975" cy="796915"/>
            <a:chOff x="8096281" y="4488362"/>
            <a:chExt cx="596615" cy="1463040"/>
          </a:xfrm>
        </p:grpSpPr>
        <p:sp>
          <p:nvSpPr>
            <p:cNvPr id="167" name="Rectangle 16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8" name="Minus 16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9" name="Minus 16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0" name="Minus 16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 rot="5400000">
            <a:off x="5524119" y="4846983"/>
            <a:ext cx="324975" cy="796915"/>
            <a:chOff x="8096281" y="4488362"/>
            <a:chExt cx="596615" cy="1463040"/>
          </a:xfrm>
        </p:grpSpPr>
        <p:sp>
          <p:nvSpPr>
            <p:cNvPr id="172" name="Rectangle 17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3" name="Minus 17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4" name="Minus 17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5" name="Minus 17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 rot="5400000">
            <a:off x="6331194" y="4846983"/>
            <a:ext cx="324975" cy="796915"/>
            <a:chOff x="8096281" y="4488362"/>
            <a:chExt cx="596615" cy="1463040"/>
          </a:xfrm>
        </p:grpSpPr>
        <p:sp>
          <p:nvSpPr>
            <p:cNvPr id="177" name="Rectangle 17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8" name="Minus 17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9" name="Minus 17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0" name="Minus 17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 rot="5400000">
            <a:off x="6816217" y="4846983"/>
            <a:ext cx="324975" cy="796915"/>
            <a:chOff x="8096281" y="4488362"/>
            <a:chExt cx="596615" cy="1463040"/>
          </a:xfrm>
        </p:grpSpPr>
        <p:sp>
          <p:nvSpPr>
            <p:cNvPr id="182" name="Rectangle 18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3" name="Minus 18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4" name="Minus 18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5" name="Minus 18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 rot="5400000">
            <a:off x="7628372" y="4846983"/>
            <a:ext cx="324975" cy="796915"/>
            <a:chOff x="8096281" y="4488362"/>
            <a:chExt cx="596615" cy="1463040"/>
          </a:xfrm>
        </p:grpSpPr>
        <p:sp>
          <p:nvSpPr>
            <p:cNvPr id="187" name="Rectangle 18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8" name="Minus 18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9" name="Minus 18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0" name="Minus 18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 rot="5400000">
            <a:off x="8421581" y="4846983"/>
            <a:ext cx="324975" cy="796915"/>
            <a:chOff x="8096281" y="4488362"/>
            <a:chExt cx="596615" cy="1463040"/>
          </a:xfrm>
        </p:grpSpPr>
        <p:sp>
          <p:nvSpPr>
            <p:cNvPr id="192" name="Rectangle 19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3" name="Minus 19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4" name="Minus 19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5" name="Minus 19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 rot="5400000">
            <a:off x="2783385" y="2890626"/>
            <a:ext cx="324975" cy="796915"/>
            <a:chOff x="8096281" y="4488362"/>
            <a:chExt cx="596615" cy="1463040"/>
          </a:xfrm>
        </p:grpSpPr>
        <p:sp>
          <p:nvSpPr>
            <p:cNvPr id="197" name="Rectangle 19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8" name="Minus 19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9" name="Minus 19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0" name="Minus 19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 rot="5400000">
            <a:off x="3593528" y="2890626"/>
            <a:ext cx="324975" cy="796915"/>
            <a:chOff x="8096281" y="4488362"/>
            <a:chExt cx="596615" cy="1463040"/>
          </a:xfrm>
        </p:grpSpPr>
        <p:sp>
          <p:nvSpPr>
            <p:cNvPr id="202" name="Rectangle 20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3" name="Minus 20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4" name="Minus 20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5" name="Minus 20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 rot="5400000">
            <a:off x="4390443" y="2891240"/>
            <a:ext cx="324975" cy="796915"/>
            <a:chOff x="8096281" y="4488362"/>
            <a:chExt cx="596615" cy="1463040"/>
          </a:xfrm>
        </p:grpSpPr>
        <p:sp>
          <p:nvSpPr>
            <p:cNvPr id="207" name="Rectangle 20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8" name="Minus 20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9" name="Minus 20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0" name="Minus 20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 rot="5400000">
            <a:off x="5200586" y="2891240"/>
            <a:ext cx="324975" cy="796915"/>
            <a:chOff x="8096281" y="4488362"/>
            <a:chExt cx="596615" cy="1463040"/>
          </a:xfrm>
        </p:grpSpPr>
        <p:sp>
          <p:nvSpPr>
            <p:cNvPr id="212" name="Rectangle 21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3" name="Minus 21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4" name="Minus 21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5" name="Minus 21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 rot="5400000">
            <a:off x="6010201" y="2891240"/>
            <a:ext cx="324975" cy="796915"/>
            <a:chOff x="8096281" y="4488362"/>
            <a:chExt cx="596615" cy="1463040"/>
          </a:xfrm>
        </p:grpSpPr>
        <p:sp>
          <p:nvSpPr>
            <p:cNvPr id="217" name="Rectangle 21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8" name="Minus 21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9" name="Minus 21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0" name="Minus 21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 rot="5400000">
            <a:off x="6805950" y="2891240"/>
            <a:ext cx="324975" cy="796915"/>
            <a:chOff x="8096281" y="4488362"/>
            <a:chExt cx="596615" cy="1463040"/>
          </a:xfrm>
        </p:grpSpPr>
        <p:sp>
          <p:nvSpPr>
            <p:cNvPr id="222" name="Rectangle 22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3" name="Minus 22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4" name="Minus 22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5" name="Minus 22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156649" y="3384582"/>
            <a:ext cx="612064" cy="1670633"/>
            <a:chOff x="1205161" y="839165"/>
            <a:chExt cx="1032934" cy="2819400"/>
          </a:xfrm>
        </p:grpSpPr>
        <p:sp>
          <p:nvSpPr>
            <p:cNvPr id="227" name="Rounded Rectangle 226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28" name="Donut 227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232" name="Minus 231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33" name="Minus 232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231" name="Donut 230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4129046" y="4365351"/>
            <a:ext cx="612064" cy="1670633"/>
            <a:chOff x="1205161" y="839165"/>
            <a:chExt cx="1032934" cy="2819400"/>
          </a:xfrm>
        </p:grpSpPr>
        <p:sp>
          <p:nvSpPr>
            <p:cNvPr id="235" name="Rounded Rectangle 234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36" name="Donut 235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240" name="Minus 239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41" name="Minus 240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239" name="Donut 238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 rot="5400000">
            <a:off x="5641873" y="5828242"/>
            <a:ext cx="324975" cy="796915"/>
            <a:chOff x="8096281" y="4488362"/>
            <a:chExt cx="596615" cy="1463040"/>
          </a:xfrm>
        </p:grpSpPr>
        <p:sp>
          <p:nvSpPr>
            <p:cNvPr id="243" name="Rectangle 242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4" name="Minus 243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5" name="Minus 244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6" name="Minus 245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 rot="5400000">
            <a:off x="6452016" y="5828242"/>
            <a:ext cx="324975" cy="796915"/>
            <a:chOff x="8096281" y="4488362"/>
            <a:chExt cx="596615" cy="1463040"/>
          </a:xfrm>
        </p:grpSpPr>
        <p:sp>
          <p:nvSpPr>
            <p:cNvPr id="248" name="Rectangle 247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9" name="Minus 248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0" name="Minus 249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1" name="Minus 250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 rot="5400000">
            <a:off x="7254011" y="5828242"/>
            <a:ext cx="324975" cy="796915"/>
            <a:chOff x="8096281" y="4488362"/>
            <a:chExt cx="596615" cy="1463040"/>
          </a:xfrm>
        </p:grpSpPr>
        <p:sp>
          <p:nvSpPr>
            <p:cNvPr id="253" name="Rectangle 252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4" name="Minus 253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5" name="Minus 254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6" name="Minus 255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 rot="5400000">
            <a:off x="8057380" y="5828242"/>
            <a:ext cx="324975" cy="796915"/>
            <a:chOff x="8096281" y="4488362"/>
            <a:chExt cx="596615" cy="1463040"/>
          </a:xfrm>
        </p:grpSpPr>
        <p:sp>
          <p:nvSpPr>
            <p:cNvPr id="258" name="Rectangle 257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9" name="Minus 258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0" name="Minus 259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1" name="Minus 260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262" name="Picture 4" descr="“data collect 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66" y="3617646"/>
            <a:ext cx="321656" cy="32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Box 262"/>
          <p:cNvSpPr txBox="1"/>
          <p:nvPr/>
        </p:nvSpPr>
        <p:spPr>
          <a:xfrm>
            <a:off x="1089582" y="3584914"/>
            <a:ext cx="10374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Data Collection</a:t>
            </a:r>
          </a:p>
          <a:p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数</a:t>
            </a:r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据</a:t>
            </a:r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采集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316201" y="4608401"/>
            <a:ext cx="264966" cy="281563"/>
            <a:chOff x="5044288" y="1751702"/>
            <a:chExt cx="453726" cy="482146"/>
          </a:xfrm>
        </p:grpSpPr>
        <p:sp>
          <p:nvSpPr>
            <p:cNvPr id="265" name="Oval 264"/>
            <p:cNvSpPr/>
            <p:nvPr/>
          </p:nvSpPr>
          <p:spPr>
            <a:xfrm>
              <a:off x="5044288" y="1960369"/>
              <a:ext cx="66959" cy="66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6" name="Oval 265"/>
            <p:cNvSpPr/>
            <p:nvPr/>
          </p:nvSpPr>
          <p:spPr>
            <a:xfrm>
              <a:off x="5383304" y="1751702"/>
              <a:ext cx="114710" cy="1147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5145321" y="1888485"/>
              <a:ext cx="208641" cy="208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>
              <a:off x="5222844" y="2180254"/>
              <a:ext cx="53594" cy="535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9" name="Oval 268"/>
            <p:cNvSpPr/>
            <p:nvPr/>
          </p:nvSpPr>
          <p:spPr>
            <a:xfrm>
              <a:off x="5330690" y="2075018"/>
              <a:ext cx="114710" cy="1147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cxnSp>
          <p:nvCxnSpPr>
            <p:cNvPr id="270" name="Straight Connector 269"/>
            <p:cNvCxnSpPr>
              <a:stCxn id="267" idx="4"/>
              <a:endCxn id="268" idx="0"/>
            </p:cNvCxnSpPr>
            <p:nvPr/>
          </p:nvCxnSpPr>
          <p:spPr>
            <a:xfrm flipH="1">
              <a:off x="5249641" y="2097126"/>
              <a:ext cx="1" cy="83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267" idx="7"/>
              <a:endCxn id="266" idx="3"/>
            </p:cNvCxnSpPr>
            <p:nvPr/>
          </p:nvCxnSpPr>
          <p:spPr>
            <a:xfrm flipV="1">
              <a:off x="5323407" y="1849613"/>
              <a:ext cx="76696" cy="69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67" idx="5"/>
              <a:endCxn id="269" idx="1"/>
            </p:cNvCxnSpPr>
            <p:nvPr/>
          </p:nvCxnSpPr>
          <p:spPr>
            <a:xfrm>
              <a:off x="5323407" y="2066571"/>
              <a:ext cx="24082" cy="252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67" idx="2"/>
              <a:endCxn id="265" idx="6"/>
            </p:cNvCxnSpPr>
            <p:nvPr/>
          </p:nvCxnSpPr>
          <p:spPr>
            <a:xfrm flipH="1">
              <a:off x="5111247" y="1992806"/>
              <a:ext cx="34074" cy="1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/>
          <p:cNvSpPr txBox="1"/>
          <p:nvPr/>
        </p:nvSpPr>
        <p:spPr>
          <a:xfrm>
            <a:off x="2385157" y="4548824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A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lgorithm</a:t>
            </a:r>
            <a:r>
              <a:rPr lang="en-US" sz="1000" b="1" i="0" dirty="0" smtClean="0">
                <a:solidFill>
                  <a:srgbClr val="000000"/>
                </a:solidFill>
                <a:effectLst/>
                <a:latin typeface="Siemens Sans" pitchFamily="2" charset="0"/>
              </a:rPr>
              <a:t> </a:t>
            </a:r>
            <a:endParaRPr lang="en-US" sz="1000" dirty="0" smtClean="0"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zh-CN" altLang="en-US" sz="1000" i="0" dirty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算法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4236821" y="55536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Siemens Sans" pitchFamily="2" charset="0"/>
              </a:rPr>
              <a:t>UI</a:t>
            </a:r>
            <a:endParaRPr lang="en-US" b="1" dirty="0">
              <a:latin typeface="Siemens Sans" pitchFamily="2" charset="0"/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4661617" y="3636298"/>
            <a:ext cx="396435" cy="827784"/>
            <a:chOff x="1390324" y="1935450"/>
            <a:chExt cx="669033" cy="1396991"/>
          </a:xfrm>
        </p:grpSpPr>
        <p:sp>
          <p:nvSpPr>
            <p:cNvPr id="277" name="Rounded Rectangle 276"/>
            <p:cNvSpPr/>
            <p:nvPr/>
          </p:nvSpPr>
          <p:spPr>
            <a:xfrm>
              <a:off x="1693792" y="2332585"/>
              <a:ext cx="77156" cy="35231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78" name="Donut 277"/>
            <p:cNvSpPr/>
            <p:nvPr/>
          </p:nvSpPr>
          <p:spPr>
            <a:xfrm>
              <a:off x="1390324" y="2663408"/>
              <a:ext cx="669033" cy="669033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79" name="Donut 278"/>
            <p:cNvSpPr/>
            <p:nvPr/>
          </p:nvSpPr>
          <p:spPr>
            <a:xfrm>
              <a:off x="1504709" y="1935450"/>
              <a:ext cx="440266" cy="440267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1548815" y="1979094"/>
              <a:ext cx="352055" cy="352056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1638420" y="2062116"/>
              <a:ext cx="169030" cy="199560"/>
              <a:chOff x="2587508" y="5036509"/>
              <a:chExt cx="628179" cy="741627"/>
            </a:xfrm>
          </p:grpSpPr>
          <p:sp>
            <p:nvSpPr>
              <p:cNvPr id="282" name="Minus 281"/>
              <p:cNvSpPr/>
              <p:nvPr/>
            </p:nvSpPr>
            <p:spPr>
              <a:xfrm rot="2220773">
                <a:off x="2587508" y="5347418"/>
                <a:ext cx="436876" cy="345435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 rot="18419172">
                <a:off x="2672153" y="5234602"/>
                <a:ext cx="741627" cy="345441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sp>
        <p:nvSpPr>
          <p:cNvPr id="284" name="Oval 283"/>
          <p:cNvSpPr/>
          <p:nvPr/>
        </p:nvSpPr>
        <p:spPr>
          <a:xfrm>
            <a:off x="4704912" y="4119567"/>
            <a:ext cx="295829" cy="2958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pic>
        <p:nvPicPr>
          <p:cNvPr id="285" name="Picture 2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958" y="4158790"/>
            <a:ext cx="225752" cy="218613"/>
          </a:xfrm>
          <a:prstGeom prst="rect">
            <a:avLst/>
          </a:prstGeom>
        </p:spPr>
      </p:pic>
      <p:sp>
        <p:nvSpPr>
          <p:cNvPr id="286" name="TextBox 285"/>
          <p:cNvSpPr txBox="1"/>
          <p:nvPr/>
        </p:nvSpPr>
        <p:spPr>
          <a:xfrm>
            <a:off x="4912456" y="3643323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Tool: 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UIRecorder</a:t>
            </a:r>
            <a:endParaRPr lang="en-US" altLang="zh-CN" sz="1000" dirty="0" smtClean="0">
              <a:solidFill>
                <a:srgbClr val="000000"/>
              </a:solidFill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en-US" altLang="zh-CN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UI</a:t>
            </a:r>
            <a:r>
              <a:rPr lang="zh-CN" alt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操作记录工具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87" name="Group 286"/>
          <p:cNvGrpSpPr/>
          <p:nvPr/>
        </p:nvGrpSpPr>
        <p:grpSpPr>
          <a:xfrm>
            <a:off x="5261238" y="4064231"/>
            <a:ext cx="396435" cy="823937"/>
            <a:chOff x="4300539" y="3966150"/>
            <a:chExt cx="396435" cy="823937"/>
          </a:xfrm>
        </p:grpSpPr>
        <p:grpSp>
          <p:nvGrpSpPr>
            <p:cNvPr id="288" name="Group 287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290" name="Rounded Rectangle 289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1" name="Donut 290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2" name="Donut 291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294" name="Group 293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295" name="Minus 294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296" name="Minus 295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289" name="Oval 288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297" name="Picture 2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034" y="4157613"/>
            <a:ext cx="225752" cy="218613"/>
          </a:xfrm>
          <a:prstGeom prst="rect">
            <a:avLst/>
          </a:prstGeom>
        </p:spPr>
      </p:pic>
      <p:sp>
        <p:nvSpPr>
          <p:cNvPr id="298" name="TextBox 297"/>
          <p:cNvSpPr txBox="1"/>
          <p:nvPr/>
        </p:nvSpPr>
        <p:spPr>
          <a:xfrm>
            <a:off x="5511510" y="4615946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Tool: 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Sikuli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-X</a:t>
            </a:r>
          </a:p>
          <a:p>
            <a:r>
              <a:rPr lang="zh-CN" altLang="en-US" sz="1000" i="0" dirty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视觉可视</a:t>
            </a:r>
            <a:r>
              <a:rPr lang="zh-CN" alt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化工具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grpSp>
        <p:nvGrpSpPr>
          <p:cNvPr id="299" name="Group 298"/>
          <p:cNvGrpSpPr/>
          <p:nvPr/>
        </p:nvGrpSpPr>
        <p:grpSpPr>
          <a:xfrm>
            <a:off x="6445099" y="4617509"/>
            <a:ext cx="396435" cy="827784"/>
            <a:chOff x="5809520" y="4519428"/>
            <a:chExt cx="396435" cy="827784"/>
          </a:xfrm>
        </p:grpSpPr>
        <p:grpSp>
          <p:nvGrpSpPr>
            <p:cNvPr id="300" name="Group 299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02" name="Rounded Rectangle 301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3" name="Donut 302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4" name="Donut 303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solidFill>
                <a:srgbClr val="DA1A1A"/>
              </a:solidFill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301" name="Oval 300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7759633" y="4625887"/>
            <a:ext cx="396435" cy="827784"/>
            <a:chOff x="5809520" y="4519428"/>
            <a:chExt cx="396435" cy="827784"/>
          </a:xfrm>
        </p:grpSpPr>
        <p:grpSp>
          <p:nvGrpSpPr>
            <p:cNvPr id="307" name="Group 306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09" name="Rounded Rectangle 308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1" name="Donut 310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14" name="Minus 313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15" name="Minus 314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08" name="Oval 307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7102366" y="5061592"/>
            <a:ext cx="396435" cy="823937"/>
            <a:chOff x="4300539" y="3966150"/>
            <a:chExt cx="396435" cy="823937"/>
          </a:xfrm>
        </p:grpSpPr>
        <p:grpSp>
          <p:nvGrpSpPr>
            <p:cNvPr id="317" name="Group 316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19" name="Rounded Rectangle 318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0" name="Donut 319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23" name="Group 322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24" name="Minus 323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25" name="Minus 324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18" name="Oval 317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6708758" y="4617978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概</a:t>
            </a:r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率：聚类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&amp;</a:t>
            </a:r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降维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327" name="Multiply 326"/>
          <p:cNvSpPr/>
          <p:nvPr/>
        </p:nvSpPr>
        <p:spPr>
          <a:xfrm>
            <a:off x="6572867" y="4676491"/>
            <a:ext cx="140898" cy="140898"/>
          </a:xfrm>
          <a:prstGeom prst="mathMultiply">
            <a:avLst>
              <a:gd name="adj1" fmla="val 83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iemens Sans" pitchFamily="2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7359712" y="563930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图论：树形图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8031604" y="463252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存储结构：三元组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pic>
        <p:nvPicPr>
          <p:cNvPr id="330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0647" y="5128489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85559" y="5140001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2388" y="5134955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3" name="Group 332"/>
          <p:cNvGrpSpPr/>
          <p:nvPr/>
        </p:nvGrpSpPr>
        <p:grpSpPr>
          <a:xfrm>
            <a:off x="8416900" y="5045321"/>
            <a:ext cx="396435" cy="823937"/>
            <a:chOff x="4300539" y="3966150"/>
            <a:chExt cx="396435" cy="823937"/>
          </a:xfrm>
        </p:grpSpPr>
        <p:grpSp>
          <p:nvGrpSpPr>
            <p:cNvPr id="334" name="Group 333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36" name="Rounded Rectangle 335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8" name="Donut 337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40" name="Group 339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41" name="Minus 340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42" name="Minus 341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35" name="Oval 334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343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85284" y="5123730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" name="TextBox 343"/>
          <p:cNvSpPr txBox="1"/>
          <p:nvPr/>
        </p:nvSpPr>
        <p:spPr>
          <a:xfrm>
            <a:off x="8677471" y="562303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Lib:NetworkX</a:t>
            </a:r>
            <a:r>
              <a:rPr 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345" name="Group 344"/>
          <p:cNvGrpSpPr/>
          <p:nvPr/>
        </p:nvGrpSpPr>
        <p:grpSpPr>
          <a:xfrm rot="5400000">
            <a:off x="9227943" y="4849346"/>
            <a:ext cx="324975" cy="796915"/>
            <a:chOff x="8096281" y="4488362"/>
            <a:chExt cx="596615" cy="1463040"/>
          </a:xfrm>
        </p:grpSpPr>
        <p:sp>
          <p:nvSpPr>
            <p:cNvPr id="346" name="Rectangle 345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7" name="Minus 346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8" name="Minus 347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9" name="Minus 348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50" name="Group 349"/>
          <p:cNvGrpSpPr/>
          <p:nvPr/>
        </p:nvGrpSpPr>
        <p:grpSpPr>
          <a:xfrm rot="5400000">
            <a:off x="10036288" y="4849346"/>
            <a:ext cx="324975" cy="796915"/>
            <a:chOff x="8096281" y="4488362"/>
            <a:chExt cx="596615" cy="1463040"/>
          </a:xfrm>
        </p:grpSpPr>
        <p:sp>
          <p:nvSpPr>
            <p:cNvPr id="351" name="Rectangle 350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2" name="Minus 351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3" name="Minus 352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4" name="Minus 353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55" name="Group 354"/>
          <p:cNvGrpSpPr/>
          <p:nvPr/>
        </p:nvGrpSpPr>
        <p:grpSpPr>
          <a:xfrm rot="5400000">
            <a:off x="10904427" y="4844266"/>
            <a:ext cx="324975" cy="796915"/>
            <a:chOff x="8096281" y="4488362"/>
            <a:chExt cx="596615" cy="1463040"/>
          </a:xfrm>
        </p:grpSpPr>
        <p:sp>
          <p:nvSpPr>
            <p:cNvPr id="356" name="Rectangle 355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7" name="Minus 356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8" name="Minus 357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9" name="Minus 358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9074167" y="4619237"/>
            <a:ext cx="396435" cy="827784"/>
            <a:chOff x="5809520" y="4519428"/>
            <a:chExt cx="396435" cy="827784"/>
          </a:xfrm>
        </p:grpSpPr>
        <p:grpSp>
          <p:nvGrpSpPr>
            <p:cNvPr id="361" name="Group 360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63" name="Rounded Rectangle 362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5" name="Donut 364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67" name="Group 366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68" name="Minus 367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69" name="Minus 368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62" name="Oval 361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9362049" y="463806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0" dirty="0" err="1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Lib:Nump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sz="1000" i="0" dirty="0" err="1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)</a:t>
            </a:r>
          </a:p>
        </p:txBody>
      </p:sp>
      <p:pic>
        <p:nvPicPr>
          <p:cNvPr id="371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52673" y="5142021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2" name="Group 371"/>
          <p:cNvGrpSpPr/>
          <p:nvPr/>
        </p:nvGrpSpPr>
        <p:grpSpPr>
          <a:xfrm>
            <a:off x="9731433" y="5045321"/>
            <a:ext cx="396435" cy="823937"/>
            <a:chOff x="4300539" y="3966150"/>
            <a:chExt cx="396435" cy="823937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75" name="Rounded Rectangle 374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7" name="Donut 376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80" name="Minus 379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81" name="Minus 380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74" name="Oval 373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382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05779" y="5123730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3" name="TextBox 382"/>
          <p:cNvSpPr txBox="1"/>
          <p:nvPr/>
        </p:nvSpPr>
        <p:spPr>
          <a:xfrm>
            <a:off x="10000506" y="5623037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Lib: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Matplotlib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384" name="Group 383"/>
          <p:cNvGrpSpPr/>
          <p:nvPr/>
        </p:nvGrpSpPr>
        <p:grpSpPr>
          <a:xfrm>
            <a:off x="5906180" y="5605303"/>
            <a:ext cx="396435" cy="827784"/>
            <a:chOff x="5809520" y="4519428"/>
            <a:chExt cx="396435" cy="827784"/>
          </a:xfrm>
        </p:grpSpPr>
        <p:grpSp>
          <p:nvGrpSpPr>
            <p:cNvPr id="385" name="Group 384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87" name="Rounded Rectangle 386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89" name="Donut 388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91" name="Group 390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92" name="Minus 391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93" name="Minus 392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86" name="Oval 385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6505123" y="6034063"/>
            <a:ext cx="396435" cy="823937"/>
            <a:chOff x="4300539" y="3966150"/>
            <a:chExt cx="396435" cy="823937"/>
          </a:xfrm>
        </p:grpSpPr>
        <p:grpSp>
          <p:nvGrpSpPr>
            <p:cNvPr id="395" name="Group 394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97" name="Rounded Rectangle 396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8" name="Donut 397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401" name="Group 400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402" name="Minus 401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403" name="Minus 402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96" name="Oval 395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404" name="Picture 10" descr="“eye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51" y="6104171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" name="Picture 10" descr="“eye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60" y="6104875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" name="TextBox 405"/>
          <p:cNvSpPr txBox="1"/>
          <p:nvPr/>
        </p:nvSpPr>
        <p:spPr>
          <a:xfrm>
            <a:off x="6151449" y="5614541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静态：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Networkx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6769261" y="660227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动</a:t>
            </a:r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态：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D3(JS)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1582636" y="3117086"/>
            <a:ext cx="6575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Refining/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细化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409" name="Right Arrow 408"/>
          <p:cNvSpPr/>
          <p:nvPr/>
        </p:nvSpPr>
        <p:spPr>
          <a:xfrm>
            <a:off x="2168476" y="3146938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3699739" y="56103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画面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249138" y="2606120"/>
            <a:ext cx="8162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Structuring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架构设计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12" name="Oval 411"/>
          <p:cNvSpPr/>
          <p:nvPr/>
        </p:nvSpPr>
        <p:spPr>
          <a:xfrm>
            <a:off x="2299740" y="175510"/>
            <a:ext cx="395359" cy="395359"/>
          </a:xfrm>
          <a:prstGeom prst="ellipse">
            <a:avLst/>
          </a:prstGeom>
          <a:solidFill>
            <a:srgbClr val="DA1A1A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Siemens Sans" pitchFamily="2" charset="0"/>
            </a:endParaRPr>
          </a:p>
        </p:txBody>
      </p:sp>
      <p:grpSp>
        <p:nvGrpSpPr>
          <p:cNvPr id="413" name="Group 412"/>
          <p:cNvGrpSpPr/>
          <p:nvPr/>
        </p:nvGrpSpPr>
        <p:grpSpPr>
          <a:xfrm rot="5400000">
            <a:off x="7600357" y="2891719"/>
            <a:ext cx="324975" cy="796915"/>
            <a:chOff x="8096281" y="4488362"/>
            <a:chExt cx="596615" cy="1463040"/>
          </a:xfrm>
        </p:grpSpPr>
        <p:sp>
          <p:nvSpPr>
            <p:cNvPr id="414" name="Rectangle 41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6" name="Minus 41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7" name="Minus 41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18" name="Group 417"/>
          <p:cNvGrpSpPr/>
          <p:nvPr/>
        </p:nvGrpSpPr>
        <p:grpSpPr>
          <a:xfrm rot="5400000">
            <a:off x="8397272" y="2892333"/>
            <a:ext cx="324975" cy="796915"/>
            <a:chOff x="8096281" y="4488362"/>
            <a:chExt cx="596615" cy="1463040"/>
          </a:xfrm>
        </p:grpSpPr>
        <p:sp>
          <p:nvSpPr>
            <p:cNvPr id="419" name="Rectangle 41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0" name="Minus 41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1" name="Minus 42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2" name="Minus 42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 rot="5400000">
            <a:off x="9207415" y="2892333"/>
            <a:ext cx="324975" cy="796915"/>
            <a:chOff x="8096281" y="4488362"/>
            <a:chExt cx="596615" cy="1463040"/>
          </a:xfrm>
        </p:grpSpPr>
        <p:sp>
          <p:nvSpPr>
            <p:cNvPr id="424" name="Rectangle 42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5" name="Minus 42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6" name="Minus 42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7" name="Minus 42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 rot="5400000">
            <a:off x="10017030" y="2892333"/>
            <a:ext cx="324975" cy="796915"/>
            <a:chOff x="8096281" y="4488362"/>
            <a:chExt cx="596615" cy="1463040"/>
          </a:xfrm>
        </p:grpSpPr>
        <p:sp>
          <p:nvSpPr>
            <p:cNvPr id="429" name="Rectangle 42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0" name="Minus 42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1" name="Minus 43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2" name="Minus 43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3" name="Group 432"/>
          <p:cNvGrpSpPr/>
          <p:nvPr/>
        </p:nvGrpSpPr>
        <p:grpSpPr>
          <a:xfrm rot="5400000">
            <a:off x="10812779" y="2892333"/>
            <a:ext cx="324975" cy="796915"/>
            <a:chOff x="8096281" y="4488362"/>
            <a:chExt cx="596615" cy="1463040"/>
          </a:xfrm>
        </p:grpSpPr>
        <p:sp>
          <p:nvSpPr>
            <p:cNvPr id="434" name="Rectangle 43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5" name="Minus 43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6" name="Minus 43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7" name="Minus 43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 rot="5400000">
            <a:off x="8575007" y="3877150"/>
            <a:ext cx="324975" cy="796915"/>
            <a:chOff x="8096281" y="4488362"/>
            <a:chExt cx="596615" cy="1463040"/>
          </a:xfrm>
        </p:grpSpPr>
        <p:sp>
          <p:nvSpPr>
            <p:cNvPr id="439" name="Rectangle 43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0" name="Minus 43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1" name="Minus 44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2" name="Minus 44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43" name="Group 442"/>
          <p:cNvGrpSpPr/>
          <p:nvPr/>
        </p:nvGrpSpPr>
        <p:grpSpPr>
          <a:xfrm rot="5400000">
            <a:off x="9371922" y="3877764"/>
            <a:ext cx="324975" cy="796915"/>
            <a:chOff x="8096281" y="4488362"/>
            <a:chExt cx="596615" cy="1463040"/>
          </a:xfrm>
        </p:grpSpPr>
        <p:sp>
          <p:nvSpPr>
            <p:cNvPr id="444" name="Rectangle 44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5" name="Minus 44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6" name="Minus 44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7" name="Minus 44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48" name="Group 447"/>
          <p:cNvGrpSpPr/>
          <p:nvPr/>
        </p:nvGrpSpPr>
        <p:grpSpPr>
          <a:xfrm rot="5400000">
            <a:off x="10182065" y="3877764"/>
            <a:ext cx="324975" cy="796915"/>
            <a:chOff x="8096281" y="4488362"/>
            <a:chExt cx="596615" cy="1463040"/>
          </a:xfrm>
        </p:grpSpPr>
        <p:sp>
          <p:nvSpPr>
            <p:cNvPr id="449" name="Rectangle 44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0" name="Minus 44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1" name="Minus 45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2" name="Minus 45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53" name="Group 452"/>
          <p:cNvGrpSpPr/>
          <p:nvPr/>
        </p:nvGrpSpPr>
        <p:grpSpPr>
          <a:xfrm rot="5400000">
            <a:off x="10991680" y="3877764"/>
            <a:ext cx="324975" cy="796915"/>
            <a:chOff x="8096281" y="4488362"/>
            <a:chExt cx="596615" cy="1463040"/>
          </a:xfrm>
        </p:grpSpPr>
        <p:sp>
          <p:nvSpPr>
            <p:cNvPr id="454" name="Rectangle 45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5" name="Minus 45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6" name="Minus 45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7" name="Minus 45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58" name="Group 457"/>
          <p:cNvGrpSpPr/>
          <p:nvPr/>
        </p:nvGrpSpPr>
        <p:grpSpPr>
          <a:xfrm rot="5400000">
            <a:off x="11787429" y="3877764"/>
            <a:ext cx="324975" cy="796915"/>
            <a:chOff x="8096281" y="4488362"/>
            <a:chExt cx="596615" cy="1463040"/>
          </a:xfrm>
        </p:grpSpPr>
        <p:sp>
          <p:nvSpPr>
            <p:cNvPr id="459" name="Rectangle 45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0" name="Minus 45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1" name="Minus 46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2" name="Minus 46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63" name="Group 462"/>
          <p:cNvGrpSpPr/>
          <p:nvPr/>
        </p:nvGrpSpPr>
        <p:grpSpPr>
          <a:xfrm rot="5400000">
            <a:off x="8827439" y="5830245"/>
            <a:ext cx="324975" cy="796915"/>
            <a:chOff x="8096281" y="4488362"/>
            <a:chExt cx="596615" cy="1463040"/>
          </a:xfrm>
        </p:grpSpPr>
        <p:sp>
          <p:nvSpPr>
            <p:cNvPr id="464" name="Rectangle 46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5" name="Minus 46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6" name="Minus 46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7" name="Minus 46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68" name="Group 467"/>
          <p:cNvGrpSpPr/>
          <p:nvPr/>
        </p:nvGrpSpPr>
        <p:grpSpPr>
          <a:xfrm rot="5400000">
            <a:off x="9624354" y="5830859"/>
            <a:ext cx="324975" cy="796915"/>
            <a:chOff x="8096281" y="4488362"/>
            <a:chExt cx="596615" cy="1463040"/>
          </a:xfrm>
        </p:grpSpPr>
        <p:sp>
          <p:nvSpPr>
            <p:cNvPr id="469" name="Rectangle 46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0" name="Minus 46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1" name="Minus 47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2" name="Minus 47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73" name="Group 472"/>
          <p:cNvGrpSpPr/>
          <p:nvPr/>
        </p:nvGrpSpPr>
        <p:grpSpPr>
          <a:xfrm rot="5400000">
            <a:off x="10434497" y="5830859"/>
            <a:ext cx="324975" cy="796915"/>
            <a:chOff x="8096281" y="4488362"/>
            <a:chExt cx="596615" cy="1463040"/>
          </a:xfrm>
        </p:grpSpPr>
        <p:sp>
          <p:nvSpPr>
            <p:cNvPr id="474" name="Rectangle 47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5" name="Minus 47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6" name="Minus 47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7" name="Minus 47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78" name="Group 477"/>
          <p:cNvGrpSpPr/>
          <p:nvPr/>
        </p:nvGrpSpPr>
        <p:grpSpPr>
          <a:xfrm rot="5400000">
            <a:off x="11244112" y="5830859"/>
            <a:ext cx="324975" cy="796915"/>
            <a:chOff x="8096281" y="4488362"/>
            <a:chExt cx="596615" cy="1463040"/>
          </a:xfrm>
        </p:grpSpPr>
        <p:sp>
          <p:nvSpPr>
            <p:cNvPr id="479" name="Rectangle 47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0" name="Minus 47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1" name="Minus 48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2" name="Minus 48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83" name="Group 482"/>
          <p:cNvGrpSpPr/>
          <p:nvPr/>
        </p:nvGrpSpPr>
        <p:grpSpPr>
          <a:xfrm rot="5400000">
            <a:off x="12039861" y="5830859"/>
            <a:ext cx="324975" cy="796915"/>
            <a:chOff x="8096281" y="4488362"/>
            <a:chExt cx="596615" cy="1463040"/>
          </a:xfrm>
        </p:grpSpPr>
        <p:sp>
          <p:nvSpPr>
            <p:cNvPr id="484" name="Rectangle 48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5" name="Minus 48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6" name="Minus 48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7" name="Minus 48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88" name="Group 487"/>
          <p:cNvGrpSpPr/>
          <p:nvPr/>
        </p:nvGrpSpPr>
        <p:grpSpPr>
          <a:xfrm rot="5400000">
            <a:off x="11426437" y="4842773"/>
            <a:ext cx="324975" cy="796915"/>
            <a:chOff x="8096281" y="4488362"/>
            <a:chExt cx="596615" cy="1463040"/>
          </a:xfrm>
        </p:grpSpPr>
        <p:sp>
          <p:nvSpPr>
            <p:cNvPr id="489" name="Rectangle 48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0" name="Minus 48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1" name="Minus 49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2" name="Minus 49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93" name="Group 492"/>
          <p:cNvGrpSpPr/>
          <p:nvPr/>
        </p:nvGrpSpPr>
        <p:grpSpPr>
          <a:xfrm rot="5400000">
            <a:off x="11621797" y="2893084"/>
            <a:ext cx="324975" cy="796915"/>
            <a:chOff x="8096281" y="4488362"/>
            <a:chExt cx="596615" cy="1463040"/>
          </a:xfrm>
        </p:grpSpPr>
        <p:sp>
          <p:nvSpPr>
            <p:cNvPr id="494" name="Rectangle 49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5" name="Minus 49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6" name="Minus 49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7" name="Minus 49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7924506" y="6005750"/>
            <a:ext cx="396435" cy="823937"/>
            <a:chOff x="4300539" y="3966150"/>
            <a:chExt cx="396435" cy="823937"/>
          </a:xfrm>
        </p:grpSpPr>
        <p:grpSp>
          <p:nvGrpSpPr>
            <p:cNvPr id="499" name="Group 498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501" name="Rounded Rectangle 500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2" name="Donut 501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3" name="Donut 502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505" name="Group 504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506" name="Minus 505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507" name="Minus 506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500" name="Oval 499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508" name="Picture 10" descr="“eye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343" y="6076562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9" name="TextBox 508"/>
          <p:cNvSpPr txBox="1"/>
          <p:nvPr/>
        </p:nvSpPr>
        <p:spPr>
          <a:xfrm>
            <a:off x="8188644" y="6573958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B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ootstrap</a:t>
            </a:r>
          </a:p>
        </p:txBody>
      </p:sp>
      <p:grpSp>
        <p:nvGrpSpPr>
          <p:cNvPr id="510" name="Group 509"/>
          <p:cNvGrpSpPr/>
          <p:nvPr/>
        </p:nvGrpSpPr>
        <p:grpSpPr>
          <a:xfrm>
            <a:off x="10404480" y="4613970"/>
            <a:ext cx="1463050" cy="827784"/>
            <a:chOff x="10404480" y="4527463"/>
            <a:chExt cx="1463050" cy="827784"/>
          </a:xfrm>
        </p:grpSpPr>
        <p:grpSp>
          <p:nvGrpSpPr>
            <p:cNvPr id="511" name="Group 510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15" name="Group 514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17" name="Rounded Rectangle 516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18" name="Donut 517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19" name="Donut 518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20" name="Oval 519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16" name="Oval 515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12" name="TextBox 511"/>
            <p:cNvSpPr txBox="1"/>
            <p:nvPr/>
          </p:nvSpPr>
          <p:spPr>
            <a:xfrm>
              <a:off x="10692208" y="4545937"/>
              <a:ext cx="1175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Traversal</a:t>
              </a: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遍历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(</a:t>
              </a:r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指定根节点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)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13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4" name="Minus 513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1" name="Group 520"/>
          <p:cNvGrpSpPr/>
          <p:nvPr/>
        </p:nvGrpSpPr>
        <p:grpSpPr>
          <a:xfrm rot="5400000">
            <a:off x="11663378" y="4844612"/>
            <a:ext cx="324975" cy="796915"/>
            <a:chOff x="8096281" y="4488362"/>
            <a:chExt cx="596615" cy="1463040"/>
          </a:xfrm>
        </p:grpSpPr>
        <p:sp>
          <p:nvSpPr>
            <p:cNvPr id="522" name="Rectangle 52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3" name="Minus 52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4" name="Minus 52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5" name="Minus 52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526" name="Group 525"/>
          <p:cNvGrpSpPr/>
          <p:nvPr/>
        </p:nvGrpSpPr>
        <p:grpSpPr>
          <a:xfrm>
            <a:off x="11102257" y="5045321"/>
            <a:ext cx="1292968" cy="968321"/>
            <a:chOff x="11102257" y="4958814"/>
            <a:chExt cx="1292968" cy="968321"/>
          </a:xfrm>
        </p:grpSpPr>
        <p:grpSp>
          <p:nvGrpSpPr>
            <p:cNvPr id="527" name="Group 526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31" name="Group 530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33" name="Rounded Rectangle 532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4" name="Donut 533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5" name="Donut 534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6" name="Oval 535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32" name="Oval 531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28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9" name="Minus 528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11352952" y="5527025"/>
              <a:ext cx="10422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Enable to Track</a:t>
              </a: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可追溯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4064069" y="2655550"/>
            <a:ext cx="1083139" cy="827784"/>
            <a:chOff x="10404480" y="4527463"/>
            <a:chExt cx="1083139" cy="827784"/>
          </a:xfrm>
        </p:grpSpPr>
        <p:grpSp>
          <p:nvGrpSpPr>
            <p:cNvPr id="538" name="Group 537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42" name="Group 541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44" name="Rounded Rectangle 543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5" name="Donut 544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6" name="Donut 545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43" name="Oval 542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39" name="TextBox 538"/>
            <p:cNvSpPr txBox="1"/>
            <p:nvPr/>
          </p:nvSpPr>
          <p:spPr>
            <a:xfrm>
              <a:off x="10692208" y="4545937"/>
              <a:ext cx="795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Close Loop</a:t>
              </a:r>
            </a:p>
            <a:p>
              <a:r>
                <a:rPr lang="zh-CN" altLang="en-US" sz="1000" i="0" dirty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闭</a:t>
              </a:r>
              <a:r>
                <a:rPr lang="zh-CN" altLang="en-US" sz="1000" i="0" dirty="0" smtClean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环工作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40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1" name="Minus 540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6299210" y="3088264"/>
            <a:ext cx="820082" cy="968321"/>
            <a:chOff x="11102257" y="4958814"/>
            <a:chExt cx="820082" cy="968321"/>
          </a:xfrm>
        </p:grpSpPr>
        <p:grpSp>
          <p:nvGrpSpPr>
            <p:cNvPr id="549" name="Group 548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53" name="Group 552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55" name="Rounded Rectangle 554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6" name="Donut 555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7" name="Donut 556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8" name="Oval 557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54" name="Oval 553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50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1" name="Minus 550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TextBox 551"/>
            <p:cNvSpPr txBox="1"/>
            <p:nvPr/>
          </p:nvSpPr>
          <p:spPr>
            <a:xfrm>
              <a:off x="11352952" y="552702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Server</a:t>
              </a:r>
            </a:p>
            <a:p>
              <a:r>
                <a:rPr lang="zh-CN" altLang="en-US" sz="1000" i="0" dirty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服务器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7033218" y="2663733"/>
            <a:ext cx="651930" cy="827784"/>
            <a:chOff x="10404480" y="4527463"/>
            <a:chExt cx="651930" cy="827784"/>
          </a:xfrm>
        </p:grpSpPr>
        <p:grpSp>
          <p:nvGrpSpPr>
            <p:cNvPr id="560" name="Group 559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64" name="Group 563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66" name="Rounded Rectangle 565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7" name="Donut 566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8" name="Donut 567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9" name="Oval 568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65" name="Oval 564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61" name="TextBox 560"/>
            <p:cNvSpPr txBox="1"/>
            <p:nvPr/>
          </p:nvSpPr>
          <p:spPr>
            <a:xfrm>
              <a:off x="10692208" y="4545937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API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62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" name="Minus 562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7781982" y="3100788"/>
            <a:ext cx="2094469" cy="968321"/>
            <a:chOff x="11102257" y="4958814"/>
            <a:chExt cx="2094469" cy="968321"/>
          </a:xfrm>
        </p:grpSpPr>
        <p:grpSp>
          <p:nvGrpSpPr>
            <p:cNvPr id="571" name="Group 570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75" name="Group 574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77" name="Rounded Rectangle 576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78" name="Donut 577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79" name="Donut 578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80" name="Oval 579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76" name="Oval 575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72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3" name="Minus 572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11352952" y="5527025"/>
              <a:ext cx="1843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Combine with </a:t>
              </a:r>
              <a:r>
                <a:rPr lang="en-US" sz="1000" dirty="0" err="1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AutotestFrame</a:t>
              </a:r>
              <a:endParaRPr 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endParaRP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与自动化测试框架整合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81" name="TextBox 580"/>
          <p:cNvSpPr txBox="1"/>
          <p:nvPr/>
        </p:nvSpPr>
        <p:spPr>
          <a:xfrm>
            <a:off x="2709181" y="3096678"/>
            <a:ext cx="1079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General Design/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整体设计</a:t>
            </a:r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 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582" name="Right Arrow 581"/>
          <p:cNvSpPr/>
          <p:nvPr/>
        </p:nvSpPr>
        <p:spPr>
          <a:xfrm>
            <a:off x="3736838" y="312693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3" name="TextBox 582"/>
          <p:cNvSpPr txBox="1"/>
          <p:nvPr/>
        </p:nvSpPr>
        <p:spPr>
          <a:xfrm>
            <a:off x="3425348" y="4086442"/>
            <a:ext cx="10775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 smtClean="0">
                <a:solidFill>
                  <a:srgbClr val="ED7D31"/>
                </a:solidFill>
                <a:latin typeface="Siemens Sans" pitchFamily="2" charset="0"/>
              </a:rPr>
              <a:t>Data Collection</a:t>
            </a:r>
            <a:r>
              <a:rPr lang="en-US" altLang="zh-CN" sz="600" b="1" dirty="0">
                <a:solidFill>
                  <a:srgbClr val="ED7D31"/>
                </a:solidFill>
                <a:latin typeface="Siemens Sans" pitchFamily="2" charset="0"/>
              </a:rPr>
              <a:t>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数据采集</a:t>
            </a:r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 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584" name="Right Arrow 583"/>
          <p:cNvSpPr/>
          <p:nvPr/>
        </p:nvSpPr>
        <p:spPr>
          <a:xfrm>
            <a:off x="4402205" y="4116701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5" name="TextBox 584"/>
          <p:cNvSpPr txBox="1"/>
          <p:nvPr/>
        </p:nvSpPr>
        <p:spPr>
          <a:xfrm>
            <a:off x="4745533" y="5063028"/>
            <a:ext cx="7986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" b="1">
                <a:solidFill>
                  <a:srgbClr val="ED7D3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/>
              <a:t>Theory</a:t>
            </a:r>
            <a:r>
              <a:rPr lang="en-US" dirty="0"/>
              <a:t> </a:t>
            </a:r>
            <a:r>
              <a:rPr lang="en-US" altLang="zh-CN" dirty="0"/>
              <a:t>/</a:t>
            </a:r>
            <a:r>
              <a:rPr lang="zh-CN" altLang="en-US" dirty="0"/>
              <a:t>理论支持</a:t>
            </a:r>
            <a:r>
              <a:rPr lang="en-US" dirty="0"/>
              <a:t> </a:t>
            </a:r>
          </a:p>
        </p:txBody>
      </p:sp>
      <p:sp>
        <p:nvSpPr>
          <p:cNvPr id="586" name="Right Arrow 585"/>
          <p:cNvSpPr/>
          <p:nvPr/>
        </p:nvSpPr>
        <p:spPr>
          <a:xfrm>
            <a:off x="5467046" y="5098811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7" name="TextBox 586"/>
          <p:cNvSpPr txBox="1"/>
          <p:nvPr/>
        </p:nvSpPr>
        <p:spPr>
          <a:xfrm>
            <a:off x="5426752" y="6043423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" b="1">
                <a:solidFill>
                  <a:srgbClr val="ED7D31"/>
                </a:solidFill>
                <a:latin typeface="Siemens Sans" pitchFamily="2" charset="0"/>
              </a:defRPr>
            </a:lvl1pPr>
          </a:lstStyle>
          <a:p>
            <a:r>
              <a:rPr lang="en-US" altLang="zh-CN" dirty="0" smtClean="0"/>
              <a:t>UI Design</a:t>
            </a:r>
            <a:endParaRPr lang="en-US" dirty="0"/>
          </a:p>
        </p:txBody>
      </p:sp>
      <p:sp>
        <p:nvSpPr>
          <p:cNvPr id="588" name="Right Arrow 587"/>
          <p:cNvSpPr/>
          <p:nvPr/>
        </p:nvSpPr>
        <p:spPr>
          <a:xfrm>
            <a:off x="5537989" y="6270439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9" name="Rectangle 588"/>
          <p:cNvSpPr/>
          <p:nvPr/>
        </p:nvSpPr>
        <p:spPr bwMode="auto">
          <a:xfrm>
            <a:off x="-40672" y="0"/>
            <a:ext cx="12239021" cy="6858000"/>
          </a:xfrm>
          <a:prstGeom prst="rect">
            <a:avLst/>
          </a:prstGeom>
          <a:solidFill>
            <a:schemeClr val="accent2">
              <a:alpha val="87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853440" y="363514"/>
            <a:ext cx="10930845" cy="4922138"/>
          </a:xfrm>
          <a:prstGeom prst="round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2/9/2018 Internal Review: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因业务重心问题，暂时把这个工具的开发暂停。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动</a:t>
            </a:r>
            <a:r>
              <a:rPr lang="zh-CN" altLang="en-US" dirty="0" smtClean="0">
                <a:solidFill>
                  <a:schemeClr val="tx1"/>
                </a:solidFill>
              </a:rPr>
              <a:t>态可互动页面是可选项，静态自动布局页面是必须项（布局算法很值得研究一下！）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Sb Admin Template</a:t>
            </a:r>
            <a:r>
              <a:rPr lang="zh-CN" altLang="en-US" dirty="0" smtClean="0">
                <a:solidFill>
                  <a:schemeClr val="tx1"/>
                </a:solidFill>
              </a:rPr>
              <a:t>是个不错的模板，后面可以研究一下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后</a:t>
            </a:r>
            <a:r>
              <a:rPr lang="zh-CN" altLang="en-US" dirty="0" smtClean="0">
                <a:solidFill>
                  <a:schemeClr val="tx1"/>
                </a:solidFill>
              </a:rPr>
              <a:t>面重启开发的话，先把</a:t>
            </a:r>
            <a:r>
              <a:rPr lang="zh-CN" altLang="en-US" dirty="0">
                <a:solidFill>
                  <a:schemeClr val="tx1"/>
                </a:solidFill>
              </a:rPr>
              <a:t>深</a:t>
            </a:r>
            <a:r>
              <a:rPr lang="zh-CN" altLang="en-US" dirty="0" smtClean="0">
                <a:solidFill>
                  <a:schemeClr val="tx1"/>
                </a:solidFill>
              </a:rPr>
              <a:t>度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广度遍历做完，尽快接入</a:t>
            </a:r>
            <a:r>
              <a:rPr lang="en-US" altLang="zh-CN" dirty="0" smtClean="0">
                <a:solidFill>
                  <a:schemeClr val="tx1"/>
                </a:solidFill>
              </a:rPr>
              <a:t>Automation Test Framework</a:t>
            </a:r>
            <a:r>
              <a:rPr lang="zh-CN" altLang="en-US" dirty="0" smtClean="0">
                <a:solidFill>
                  <a:schemeClr val="tx1"/>
                </a:solidFill>
              </a:rPr>
              <a:t>，形成 闭环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这东</a:t>
            </a:r>
            <a:r>
              <a:rPr lang="zh-CN" altLang="en-US" dirty="0" smtClean="0">
                <a:solidFill>
                  <a:schemeClr val="tx1"/>
                </a:solidFill>
              </a:rPr>
              <a:t>西需要一个</a:t>
            </a:r>
            <a:r>
              <a:rPr lang="en-US" altLang="zh-CN" dirty="0" smtClean="0">
                <a:solidFill>
                  <a:schemeClr val="tx1"/>
                </a:solidFill>
              </a:rPr>
              <a:t>Server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后面也许不需要</a:t>
            </a:r>
            <a:r>
              <a:rPr lang="en-US" altLang="zh-CN" dirty="0" err="1" smtClean="0">
                <a:solidFill>
                  <a:schemeClr val="tx1"/>
                </a:solidFill>
              </a:rPr>
              <a:t>UIRecorder</a:t>
            </a:r>
            <a:r>
              <a:rPr lang="zh-CN" altLang="en-US" dirty="0" smtClean="0">
                <a:solidFill>
                  <a:schemeClr val="tx1"/>
                </a:solidFill>
              </a:rPr>
              <a:t>之类的工具，直接用</a:t>
            </a:r>
            <a:r>
              <a:rPr lang="en-US" altLang="zh-CN" dirty="0" smtClean="0">
                <a:solidFill>
                  <a:schemeClr val="tx1"/>
                </a:solidFill>
              </a:rPr>
              <a:t>API Log</a:t>
            </a:r>
            <a:r>
              <a:rPr lang="zh-CN" altLang="en-US" dirty="0">
                <a:solidFill>
                  <a:schemeClr val="tx1"/>
                </a:solidFill>
              </a:rPr>
              <a:t>也</a:t>
            </a:r>
            <a:r>
              <a:rPr lang="zh-CN" altLang="en-US" dirty="0" smtClean="0">
                <a:solidFill>
                  <a:schemeClr val="tx1"/>
                </a:solidFill>
              </a:rPr>
              <a:t>许是个很赞的点子，尤其对于平台的话。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要</a:t>
            </a:r>
            <a:r>
              <a:rPr lang="zh-CN" altLang="en-US" dirty="0" smtClean="0">
                <a:solidFill>
                  <a:schemeClr val="tx1"/>
                </a:solidFill>
              </a:rPr>
              <a:t>么把算法分析移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上（真心不想这么干），要不就试试用</a:t>
            </a:r>
            <a:r>
              <a:rPr lang="en-US" altLang="zh-CN" dirty="0" err="1" smtClean="0">
                <a:solidFill>
                  <a:schemeClr val="tx1"/>
                </a:solidFill>
              </a:rPr>
              <a:t>Jquery</a:t>
            </a:r>
            <a:r>
              <a:rPr lang="zh-CN" altLang="en-US" dirty="0" smtClean="0">
                <a:solidFill>
                  <a:schemeClr val="tx1"/>
                </a:solidFill>
              </a:rPr>
              <a:t>跑一跑</a:t>
            </a:r>
            <a:r>
              <a:rPr lang="en-US" altLang="zh-CN" dirty="0" smtClean="0">
                <a:solidFill>
                  <a:schemeClr val="tx1"/>
                </a:solidFill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</a:rPr>
              <a:t>。反正不可能用</a:t>
            </a:r>
            <a:r>
              <a:rPr lang="en-US" altLang="zh-CN" dirty="0" smtClean="0">
                <a:solidFill>
                  <a:schemeClr val="tx1"/>
                </a:solidFill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</a:rPr>
              <a:t>写</a:t>
            </a:r>
            <a:r>
              <a:rPr lang="en-US" altLang="zh-CN" dirty="0" smtClean="0">
                <a:solidFill>
                  <a:schemeClr val="tx1"/>
                </a:solidFill>
              </a:rPr>
              <a:t>UI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JS</a:t>
            </a:r>
            <a:r>
              <a:rPr lang="zh-CN" altLang="en-US" dirty="0">
                <a:solidFill>
                  <a:schemeClr val="tx1"/>
                </a:solidFill>
              </a:rPr>
              <a:t>优势</a:t>
            </a:r>
            <a:r>
              <a:rPr lang="zh-CN" altLang="en-US" dirty="0" smtClean="0">
                <a:solidFill>
                  <a:schemeClr val="tx1"/>
                </a:solidFill>
              </a:rPr>
              <a:t>太</a:t>
            </a:r>
            <a:r>
              <a:rPr lang="zh-CN" altLang="en-US" dirty="0" smtClean="0">
                <a:solidFill>
                  <a:schemeClr val="tx1"/>
                </a:solidFill>
              </a:rPr>
              <a:t>明显；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写算法也是</a:t>
            </a:r>
            <a:r>
              <a:rPr lang="zh-CN" altLang="en-US" dirty="0">
                <a:solidFill>
                  <a:schemeClr val="tx1"/>
                </a:solidFill>
              </a:rPr>
              <a:t>挺</a:t>
            </a:r>
            <a:r>
              <a:rPr lang="zh-CN" altLang="en-US" dirty="0" smtClean="0">
                <a:solidFill>
                  <a:schemeClr val="tx1"/>
                </a:solidFill>
              </a:rPr>
              <a:t>蛋疼，</a:t>
            </a:r>
            <a:r>
              <a:rPr lang="en-US" altLang="zh-CN" dirty="0" smtClean="0">
                <a:solidFill>
                  <a:schemeClr val="tx1"/>
                </a:solidFill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</a:rPr>
              <a:t>库更给力一些。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507"/>
            <a:ext cx="12198350" cy="1268413"/>
          </a:xfrm>
        </p:spPr>
        <p:txBody>
          <a:bodyPr/>
          <a:lstStyle/>
          <a:p>
            <a:pPr algn="ctr"/>
            <a:r>
              <a:rPr lang="en-US" altLang="zh-CN" dirty="0" smtClean="0"/>
              <a:t>                                           </a:t>
            </a:r>
            <a:r>
              <a:rPr lang="en-US" altLang="zh-CN" dirty="0" err="1" smtClean="0"/>
              <a:t>RoadMap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 rot="5400000">
            <a:off x="1968458" y="-23242"/>
            <a:ext cx="324975" cy="796915"/>
            <a:chOff x="8099778" y="4495356"/>
            <a:chExt cx="596615" cy="1463040"/>
          </a:xfrm>
        </p:grpSpPr>
        <p:sp>
          <p:nvSpPr>
            <p:cNvPr id="5" name="Rectangle 4"/>
            <p:cNvSpPr/>
            <p:nvPr/>
          </p:nvSpPr>
          <p:spPr>
            <a:xfrm>
              <a:off x="8099778" y="4495356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" name="Minus 5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7" name="Minus 6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" name="Minus 7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rot="16200000">
            <a:off x="1095490" y="210892"/>
            <a:ext cx="1299036" cy="1299036"/>
            <a:chOff x="8096281" y="3276600"/>
            <a:chExt cx="2362200" cy="2362200"/>
          </a:xfrm>
        </p:grpSpPr>
        <p:sp>
          <p:nvSpPr>
            <p:cNvPr id="10" name="Block Arc 9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" name="Minus 10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2" name="Minus 11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" name="Minus 12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" name="Minus 13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" name="Minus 14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32611" y="166487"/>
            <a:ext cx="612064" cy="1000073"/>
            <a:chOff x="1205161" y="1970827"/>
            <a:chExt cx="1032934" cy="1687738"/>
          </a:xfrm>
        </p:grpSpPr>
        <p:sp>
          <p:nvSpPr>
            <p:cNvPr id="17" name="Rounded Rectangle 16"/>
            <p:cNvSpPr/>
            <p:nvPr/>
          </p:nvSpPr>
          <p:spPr>
            <a:xfrm>
              <a:off x="1680933" y="2309336"/>
              <a:ext cx="77156" cy="37556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8" name="Donut 17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9" name="Donut 18"/>
            <p:cNvSpPr/>
            <p:nvPr/>
          </p:nvSpPr>
          <p:spPr>
            <a:xfrm>
              <a:off x="1501494" y="1970827"/>
              <a:ext cx="440266" cy="440263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545600" y="2017685"/>
              <a:ext cx="352055" cy="352053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635201" y="2100695"/>
              <a:ext cx="169026" cy="199557"/>
              <a:chOff x="2575560" y="5179928"/>
              <a:chExt cx="628167" cy="741627"/>
            </a:xfrm>
          </p:grpSpPr>
          <p:sp>
            <p:nvSpPr>
              <p:cNvPr id="22" name="Minus 21"/>
              <p:cNvSpPr/>
              <p:nvPr/>
            </p:nvSpPr>
            <p:spPr>
              <a:xfrm rot="2220773">
                <a:off x="2575560" y="5490858"/>
                <a:ext cx="436887" cy="345444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3" name="Minus 22"/>
              <p:cNvSpPr/>
              <p:nvPr/>
            </p:nvSpPr>
            <p:spPr>
              <a:xfrm rot="18419172">
                <a:off x="2660192" y="5378020"/>
                <a:ext cx="741627" cy="345443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pic>
        <p:nvPicPr>
          <p:cNvPr id="24" name="Picture 2" descr="“idea vector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50973" y="660591"/>
            <a:ext cx="378629" cy="3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79977" y="654932"/>
            <a:ext cx="10823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</a:rPr>
              <a:t>TC Generator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测试用例生成器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6" name="Group 25"/>
          <p:cNvGrpSpPr/>
          <p:nvPr/>
        </p:nvGrpSpPr>
        <p:grpSpPr>
          <a:xfrm rot="5400000">
            <a:off x="1981884" y="961177"/>
            <a:ext cx="324975" cy="796915"/>
            <a:chOff x="8096281" y="4488362"/>
            <a:chExt cx="596615" cy="1463040"/>
          </a:xfrm>
        </p:grpSpPr>
        <p:sp>
          <p:nvSpPr>
            <p:cNvPr id="27" name="Rectangle 2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8" name="Minus 2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9" name="Minus 2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0" name="Minus 2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5400000">
            <a:off x="2778799" y="961056"/>
            <a:ext cx="324975" cy="796915"/>
            <a:chOff x="8096281" y="4488362"/>
            <a:chExt cx="596615" cy="1463040"/>
          </a:xfrm>
        </p:grpSpPr>
        <p:sp>
          <p:nvSpPr>
            <p:cNvPr id="32" name="Rectangle 3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3" name="Minus 3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" name="Minus 3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" name="Minus 3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5400000">
            <a:off x="2699777" y="1184833"/>
            <a:ext cx="1299036" cy="1299036"/>
            <a:chOff x="8096281" y="3276600"/>
            <a:chExt cx="2362200" cy="2362200"/>
          </a:xfrm>
        </p:grpSpPr>
        <p:sp>
          <p:nvSpPr>
            <p:cNvPr id="37" name="Block Arc 36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38" name="Minus 37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9" name="Minus 38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0" name="Minus 39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" name="Minus 40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" name="Minus 41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4951" y="465435"/>
            <a:ext cx="612064" cy="1670633"/>
            <a:chOff x="1205161" y="839165"/>
            <a:chExt cx="1032934" cy="2819400"/>
          </a:xfrm>
        </p:grpSpPr>
        <p:sp>
          <p:nvSpPr>
            <p:cNvPr id="44" name="Rounded Rectangle 43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5" name="Donut 44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6" name="Donut 45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49" name="Minus 48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50" name="Minus 49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sp>
        <p:nvSpPr>
          <p:cNvPr id="51" name="Pie 50"/>
          <p:cNvSpPr/>
          <p:nvPr/>
        </p:nvSpPr>
        <p:spPr>
          <a:xfrm>
            <a:off x="3114247" y="1588182"/>
            <a:ext cx="474979" cy="474979"/>
          </a:xfrm>
          <a:prstGeom prst="pie">
            <a:avLst>
              <a:gd name="adj1" fmla="val 10799993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iemens Sans" pitchFamily="2" charset="0"/>
            </a:endParaRPr>
          </a:p>
        </p:txBody>
      </p:sp>
      <p:pic>
        <p:nvPicPr>
          <p:cNvPr id="52" name="Picture 2" descr="“idea vector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61667" y="1650426"/>
            <a:ext cx="378629" cy="3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3975704" y="1556811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</a:rPr>
              <a:t>TS Generator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场景测试用例组</a:t>
            </a:r>
            <a:endParaRPr lang="en-US" altLang="zh-CN" sz="1000" dirty="0" smtClean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生成器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54" name="Group 53"/>
          <p:cNvGrpSpPr/>
          <p:nvPr/>
        </p:nvGrpSpPr>
        <p:grpSpPr>
          <a:xfrm rot="5400000">
            <a:off x="2778799" y="1923061"/>
            <a:ext cx="324975" cy="796915"/>
            <a:chOff x="8096281" y="4488362"/>
            <a:chExt cx="596615" cy="1463040"/>
          </a:xfrm>
        </p:grpSpPr>
        <p:sp>
          <p:nvSpPr>
            <p:cNvPr id="55" name="Rectangle 54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6" name="Minus 55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7" name="Minus 56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8" name="Minus 57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5400000">
            <a:off x="1980978" y="1923061"/>
            <a:ext cx="324975" cy="796915"/>
            <a:chOff x="8096281" y="4488362"/>
            <a:chExt cx="596615" cy="1463040"/>
          </a:xfrm>
        </p:grpSpPr>
        <p:sp>
          <p:nvSpPr>
            <p:cNvPr id="60" name="Rectangle 59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1" name="Minus 60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2" name="Minus 61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3" name="Minus 62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 rot="16200000">
            <a:off x="1088020" y="2156658"/>
            <a:ext cx="1299036" cy="1299036"/>
            <a:chOff x="8096281" y="3276600"/>
            <a:chExt cx="2362200" cy="2362200"/>
          </a:xfrm>
        </p:grpSpPr>
        <p:sp>
          <p:nvSpPr>
            <p:cNvPr id="65" name="Block Arc 64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66" name="Minus 65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7" name="Minus 66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8" name="Minus 67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9" name="Minus 68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70" name="Minus 69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20901" y="1442854"/>
            <a:ext cx="612064" cy="1670633"/>
            <a:chOff x="1205161" y="839165"/>
            <a:chExt cx="1032934" cy="2819400"/>
          </a:xfrm>
        </p:grpSpPr>
        <p:sp>
          <p:nvSpPr>
            <p:cNvPr id="72" name="Rounded Rectangle 71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73" name="Donut 72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77" name="Minus 76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78" name="Minus 77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76" name="Donut 75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 rot="5400000">
            <a:off x="1963138" y="2898736"/>
            <a:ext cx="324975" cy="796915"/>
            <a:chOff x="8096281" y="4488362"/>
            <a:chExt cx="596615" cy="1463040"/>
          </a:xfrm>
        </p:grpSpPr>
        <p:sp>
          <p:nvSpPr>
            <p:cNvPr id="80" name="Rectangle 79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1" name="Minus 80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2" name="Minus 81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3" name="Minus 82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960910" y="1158746"/>
            <a:ext cx="9989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Shrimp Scope/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缩小范围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2855550" y="119598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59731" y="2138801"/>
            <a:ext cx="7601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Structuring/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架构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87" name="Right Arrow 86"/>
          <p:cNvSpPr/>
          <p:nvPr/>
        </p:nvSpPr>
        <p:spPr>
          <a:xfrm rot="10800000">
            <a:off x="2858113" y="216927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552623" y="2725330"/>
            <a:ext cx="333324" cy="179110"/>
            <a:chOff x="489160" y="3379603"/>
            <a:chExt cx="333324" cy="179110"/>
          </a:xfrm>
        </p:grpSpPr>
        <p:sp>
          <p:nvSpPr>
            <p:cNvPr id="89" name="Rectangle 88"/>
            <p:cNvSpPr/>
            <p:nvPr/>
          </p:nvSpPr>
          <p:spPr>
            <a:xfrm>
              <a:off x="489160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7727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66294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56064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89160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7727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66294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56064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56064" y="3379603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846353" y="3136373"/>
            <a:ext cx="2279900" cy="1301420"/>
            <a:chOff x="1323593" y="4687886"/>
            <a:chExt cx="2279900" cy="1301420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05" name="Block Arc 104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06" name="Minus 105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7" name="Minus 106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01" name="Block Arc 100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02" name="Minus 101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3" name="Minus 102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4" name="Minus 103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2191347" y="2414714"/>
            <a:ext cx="612064" cy="1670633"/>
            <a:chOff x="1205161" y="839165"/>
            <a:chExt cx="1032934" cy="2819400"/>
          </a:xfrm>
        </p:grpSpPr>
        <p:sp>
          <p:nvSpPr>
            <p:cNvPr id="109" name="Rounded Rectangle 108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0" name="Donut 109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114" name="Minus 113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15" name="Minus 114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113" name="Donut 112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802953" y="4108938"/>
            <a:ext cx="2279900" cy="1301420"/>
            <a:chOff x="1323593" y="4687886"/>
            <a:chExt cx="2279900" cy="1301420"/>
          </a:xfrm>
        </p:grpSpPr>
        <p:grpSp>
          <p:nvGrpSpPr>
            <p:cNvPr id="117" name="Group 116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23" name="Block Arc 122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24" name="Minus 123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5" name="Minus 124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19" name="Block Arc 118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20" name="Minus 119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1" name="Minus 120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2" name="Minus 121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3784462" y="5079989"/>
            <a:ext cx="2279900" cy="1301420"/>
            <a:chOff x="1323593" y="4687886"/>
            <a:chExt cx="2279900" cy="1301420"/>
          </a:xfrm>
        </p:grpSpPr>
        <p:grpSp>
          <p:nvGrpSpPr>
            <p:cNvPr id="127" name="Group 126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33" name="Block Arc 132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34" name="Minus 133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5" name="Minus 134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29" name="Block Arc 128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30" name="Minus 129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1" name="Minus 130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2" name="Minus 131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 rot="5400000">
            <a:off x="3749795" y="3872845"/>
            <a:ext cx="324975" cy="796915"/>
            <a:chOff x="8096281" y="4488362"/>
            <a:chExt cx="596615" cy="1463040"/>
          </a:xfrm>
        </p:grpSpPr>
        <p:sp>
          <p:nvSpPr>
            <p:cNvPr id="137" name="Rectangle 13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8" name="Minus 13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9" name="Minus 13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0" name="Minus 13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 rot="5400000">
            <a:off x="4562309" y="3873459"/>
            <a:ext cx="324975" cy="796915"/>
            <a:chOff x="8096281" y="4488362"/>
            <a:chExt cx="596615" cy="1463040"/>
          </a:xfrm>
        </p:grpSpPr>
        <p:sp>
          <p:nvSpPr>
            <p:cNvPr id="142" name="Rectangle 14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3" name="Minus 14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4" name="Minus 14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5" name="Minus 14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 rot="5400000">
            <a:off x="5365320" y="3873459"/>
            <a:ext cx="324975" cy="796915"/>
            <a:chOff x="8096281" y="4488362"/>
            <a:chExt cx="596615" cy="1463040"/>
          </a:xfrm>
        </p:grpSpPr>
        <p:sp>
          <p:nvSpPr>
            <p:cNvPr id="147" name="Rectangle 14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8" name="Minus 14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9" name="Minus 14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0" name="Minus 14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rot="5400000">
            <a:off x="6175463" y="3873459"/>
            <a:ext cx="324975" cy="796915"/>
            <a:chOff x="8096281" y="4488362"/>
            <a:chExt cx="596615" cy="1463040"/>
          </a:xfrm>
        </p:grpSpPr>
        <p:sp>
          <p:nvSpPr>
            <p:cNvPr id="152" name="Rectangle 15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3" name="Minus 15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4" name="Minus 15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5" name="Minus 15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 rot="5400000">
            <a:off x="6977458" y="3873459"/>
            <a:ext cx="324975" cy="796915"/>
            <a:chOff x="8096281" y="4488362"/>
            <a:chExt cx="596615" cy="1463040"/>
          </a:xfrm>
        </p:grpSpPr>
        <p:sp>
          <p:nvSpPr>
            <p:cNvPr id="157" name="Rectangle 15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8" name="Minus 15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9" name="Minus 15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0" name="Minus 15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 rot="5400000">
            <a:off x="7780827" y="3873459"/>
            <a:ext cx="324975" cy="796915"/>
            <a:chOff x="8096281" y="4488362"/>
            <a:chExt cx="596615" cy="1463040"/>
          </a:xfrm>
        </p:grpSpPr>
        <p:sp>
          <p:nvSpPr>
            <p:cNvPr id="162" name="Rectangle 16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3" name="Minus 16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4" name="Minus 16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5" name="Minus 16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 rot="5400000">
            <a:off x="4715669" y="4846369"/>
            <a:ext cx="324975" cy="796915"/>
            <a:chOff x="8096281" y="4488362"/>
            <a:chExt cx="596615" cy="1463040"/>
          </a:xfrm>
        </p:grpSpPr>
        <p:sp>
          <p:nvSpPr>
            <p:cNvPr id="167" name="Rectangle 16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8" name="Minus 16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9" name="Minus 16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0" name="Minus 16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 rot="5400000">
            <a:off x="5524119" y="4846983"/>
            <a:ext cx="324975" cy="796915"/>
            <a:chOff x="8096281" y="4488362"/>
            <a:chExt cx="596615" cy="1463040"/>
          </a:xfrm>
        </p:grpSpPr>
        <p:sp>
          <p:nvSpPr>
            <p:cNvPr id="172" name="Rectangle 17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3" name="Minus 17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4" name="Minus 17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5" name="Minus 17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 rot="5400000">
            <a:off x="6331194" y="4846983"/>
            <a:ext cx="324975" cy="796915"/>
            <a:chOff x="8096281" y="4488362"/>
            <a:chExt cx="596615" cy="1463040"/>
          </a:xfrm>
        </p:grpSpPr>
        <p:sp>
          <p:nvSpPr>
            <p:cNvPr id="177" name="Rectangle 17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8" name="Minus 17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9" name="Minus 17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0" name="Minus 17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 rot="5400000">
            <a:off x="6816217" y="4846983"/>
            <a:ext cx="324975" cy="796915"/>
            <a:chOff x="8096281" y="4488362"/>
            <a:chExt cx="596615" cy="1463040"/>
          </a:xfrm>
        </p:grpSpPr>
        <p:sp>
          <p:nvSpPr>
            <p:cNvPr id="182" name="Rectangle 18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3" name="Minus 18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4" name="Minus 18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5" name="Minus 18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 rot="5400000">
            <a:off x="7628372" y="4846983"/>
            <a:ext cx="324975" cy="796915"/>
            <a:chOff x="8096281" y="4488362"/>
            <a:chExt cx="596615" cy="1463040"/>
          </a:xfrm>
        </p:grpSpPr>
        <p:sp>
          <p:nvSpPr>
            <p:cNvPr id="187" name="Rectangle 18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8" name="Minus 18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9" name="Minus 18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0" name="Minus 18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 rot="5400000">
            <a:off x="8421581" y="4846983"/>
            <a:ext cx="324975" cy="796915"/>
            <a:chOff x="8096281" y="4488362"/>
            <a:chExt cx="596615" cy="1463040"/>
          </a:xfrm>
        </p:grpSpPr>
        <p:sp>
          <p:nvSpPr>
            <p:cNvPr id="192" name="Rectangle 19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3" name="Minus 19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4" name="Minus 19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5" name="Minus 19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 rot="5400000">
            <a:off x="2783385" y="2890626"/>
            <a:ext cx="324975" cy="796915"/>
            <a:chOff x="8096281" y="4488362"/>
            <a:chExt cx="596615" cy="1463040"/>
          </a:xfrm>
        </p:grpSpPr>
        <p:sp>
          <p:nvSpPr>
            <p:cNvPr id="197" name="Rectangle 19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8" name="Minus 19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9" name="Minus 19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0" name="Minus 19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 rot="5400000">
            <a:off x="3593528" y="2890626"/>
            <a:ext cx="324975" cy="796915"/>
            <a:chOff x="8096281" y="4488362"/>
            <a:chExt cx="596615" cy="1463040"/>
          </a:xfrm>
        </p:grpSpPr>
        <p:sp>
          <p:nvSpPr>
            <p:cNvPr id="202" name="Rectangle 20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3" name="Minus 20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4" name="Minus 20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5" name="Minus 20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 rot="5400000">
            <a:off x="4390443" y="2891240"/>
            <a:ext cx="324975" cy="796915"/>
            <a:chOff x="8096281" y="4488362"/>
            <a:chExt cx="596615" cy="1463040"/>
          </a:xfrm>
        </p:grpSpPr>
        <p:sp>
          <p:nvSpPr>
            <p:cNvPr id="207" name="Rectangle 20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8" name="Minus 20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9" name="Minus 20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0" name="Minus 20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 rot="5400000">
            <a:off x="5200586" y="2891240"/>
            <a:ext cx="324975" cy="796915"/>
            <a:chOff x="8096281" y="4488362"/>
            <a:chExt cx="596615" cy="1463040"/>
          </a:xfrm>
        </p:grpSpPr>
        <p:sp>
          <p:nvSpPr>
            <p:cNvPr id="212" name="Rectangle 21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3" name="Minus 21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4" name="Minus 21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5" name="Minus 21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 rot="5400000">
            <a:off x="6010201" y="2891240"/>
            <a:ext cx="324975" cy="796915"/>
            <a:chOff x="8096281" y="4488362"/>
            <a:chExt cx="596615" cy="1463040"/>
          </a:xfrm>
        </p:grpSpPr>
        <p:sp>
          <p:nvSpPr>
            <p:cNvPr id="217" name="Rectangle 21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8" name="Minus 21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9" name="Minus 21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0" name="Minus 21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 rot="5400000">
            <a:off x="6805950" y="2891240"/>
            <a:ext cx="324975" cy="796915"/>
            <a:chOff x="8096281" y="4488362"/>
            <a:chExt cx="596615" cy="1463040"/>
          </a:xfrm>
        </p:grpSpPr>
        <p:sp>
          <p:nvSpPr>
            <p:cNvPr id="222" name="Rectangle 22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3" name="Minus 22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4" name="Minus 22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5" name="Minus 22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156649" y="3384582"/>
            <a:ext cx="612064" cy="1670633"/>
            <a:chOff x="1205161" y="839165"/>
            <a:chExt cx="1032934" cy="2819400"/>
          </a:xfrm>
        </p:grpSpPr>
        <p:sp>
          <p:nvSpPr>
            <p:cNvPr id="227" name="Rounded Rectangle 226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28" name="Donut 227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232" name="Minus 231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33" name="Minus 232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231" name="Donut 230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4129046" y="4365351"/>
            <a:ext cx="612064" cy="1670633"/>
            <a:chOff x="1205161" y="839165"/>
            <a:chExt cx="1032934" cy="2819400"/>
          </a:xfrm>
        </p:grpSpPr>
        <p:sp>
          <p:nvSpPr>
            <p:cNvPr id="235" name="Rounded Rectangle 234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36" name="Donut 235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240" name="Minus 239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41" name="Minus 240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239" name="Donut 238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 rot="5400000">
            <a:off x="5641873" y="5828242"/>
            <a:ext cx="324975" cy="796915"/>
            <a:chOff x="8096281" y="4488362"/>
            <a:chExt cx="596615" cy="1463040"/>
          </a:xfrm>
        </p:grpSpPr>
        <p:sp>
          <p:nvSpPr>
            <p:cNvPr id="243" name="Rectangle 242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4" name="Minus 243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5" name="Minus 244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6" name="Minus 245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 rot="5400000">
            <a:off x="6452016" y="5828242"/>
            <a:ext cx="324975" cy="796915"/>
            <a:chOff x="8096281" y="4488362"/>
            <a:chExt cx="596615" cy="1463040"/>
          </a:xfrm>
        </p:grpSpPr>
        <p:sp>
          <p:nvSpPr>
            <p:cNvPr id="248" name="Rectangle 247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9" name="Minus 248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0" name="Minus 249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1" name="Minus 250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 rot="5400000">
            <a:off x="7254011" y="5828242"/>
            <a:ext cx="324975" cy="796915"/>
            <a:chOff x="8096281" y="4488362"/>
            <a:chExt cx="596615" cy="1463040"/>
          </a:xfrm>
        </p:grpSpPr>
        <p:sp>
          <p:nvSpPr>
            <p:cNvPr id="253" name="Rectangle 252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4" name="Minus 253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5" name="Minus 254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6" name="Minus 255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 rot="5400000">
            <a:off x="8057380" y="5828242"/>
            <a:ext cx="324975" cy="796915"/>
            <a:chOff x="8096281" y="4488362"/>
            <a:chExt cx="596615" cy="1463040"/>
          </a:xfrm>
        </p:grpSpPr>
        <p:sp>
          <p:nvSpPr>
            <p:cNvPr id="258" name="Rectangle 257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9" name="Minus 258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0" name="Minus 259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1" name="Minus 260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262" name="Picture 4" descr="“data collect 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66" y="3617646"/>
            <a:ext cx="321656" cy="32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Box 262"/>
          <p:cNvSpPr txBox="1"/>
          <p:nvPr/>
        </p:nvSpPr>
        <p:spPr>
          <a:xfrm>
            <a:off x="1089582" y="3584914"/>
            <a:ext cx="10374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Data Collection</a:t>
            </a:r>
          </a:p>
          <a:p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数</a:t>
            </a:r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据</a:t>
            </a:r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采集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316201" y="4608401"/>
            <a:ext cx="264966" cy="281563"/>
            <a:chOff x="5044288" y="1751702"/>
            <a:chExt cx="453726" cy="482146"/>
          </a:xfrm>
        </p:grpSpPr>
        <p:sp>
          <p:nvSpPr>
            <p:cNvPr id="265" name="Oval 264"/>
            <p:cNvSpPr/>
            <p:nvPr/>
          </p:nvSpPr>
          <p:spPr>
            <a:xfrm>
              <a:off x="5044288" y="1960369"/>
              <a:ext cx="66959" cy="66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6" name="Oval 265"/>
            <p:cNvSpPr/>
            <p:nvPr/>
          </p:nvSpPr>
          <p:spPr>
            <a:xfrm>
              <a:off x="5383304" y="1751702"/>
              <a:ext cx="114710" cy="1147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5145321" y="1888485"/>
              <a:ext cx="208641" cy="208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>
              <a:off x="5222844" y="2180254"/>
              <a:ext cx="53594" cy="535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9" name="Oval 268"/>
            <p:cNvSpPr/>
            <p:nvPr/>
          </p:nvSpPr>
          <p:spPr>
            <a:xfrm>
              <a:off x="5330690" y="2075018"/>
              <a:ext cx="114710" cy="1147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cxnSp>
          <p:nvCxnSpPr>
            <p:cNvPr id="270" name="Straight Connector 269"/>
            <p:cNvCxnSpPr>
              <a:stCxn id="267" idx="4"/>
              <a:endCxn id="268" idx="0"/>
            </p:cNvCxnSpPr>
            <p:nvPr/>
          </p:nvCxnSpPr>
          <p:spPr>
            <a:xfrm flipH="1">
              <a:off x="5249641" y="2097126"/>
              <a:ext cx="1" cy="83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267" idx="7"/>
              <a:endCxn id="266" idx="3"/>
            </p:cNvCxnSpPr>
            <p:nvPr/>
          </p:nvCxnSpPr>
          <p:spPr>
            <a:xfrm flipV="1">
              <a:off x="5323407" y="1849613"/>
              <a:ext cx="76696" cy="69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67" idx="5"/>
              <a:endCxn id="269" idx="1"/>
            </p:cNvCxnSpPr>
            <p:nvPr/>
          </p:nvCxnSpPr>
          <p:spPr>
            <a:xfrm>
              <a:off x="5323407" y="2066571"/>
              <a:ext cx="24082" cy="252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67" idx="2"/>
              <a:endCxn id="265" idx="6"/>
            </p:cNvCxnSpPr>
            <p:nvPr/>
          </p:nvCxnSpPr>
          <p:spPr>
            <a:xfrm flipH="1">
              <a:off x="5111247" y="1992806"/>
              <a:ext cx="34074" cy="1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/>
          <p:cNvSpPr txBox="1"/>
          <p:nvPr/>
        </p:nvSpPr>
        <p:spPr>
          <a:xfrm>
            <a:off x="2385157" y="4548824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A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lgorithm</a:t>
            </a:r>
            <a:r>
              <a:rPr lang="en-US" sz="1000" b="1" i="0" dirty="0" smtClean="0">
                <a:solidFill>
                  <a:srgbClr val="000000"/>
                </a:solidFill>
                <a:effectLst/>
                <a:latin typeface="Siemens Sans" pitchFamily="2" charset="0"/>
              </a:rPr>
              <a:t> </a:t>
            </a:r>
            <a:endParaRPr lang="en-US" sz="1000" dirty="0" smtClean="0"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zh-CN" altLang="en-US" sz="1000" i="0" dirty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算法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4236821" y="55536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Siemens Sans" pitchFamily="2" charset="0"/>
              </a:rPr>
              <a:t>UI</a:t>
            </a:r>
            <a:endParaRPr lang="en-US" b="1" dirty="0">
              <a:latin typeface="Siemens Sans" pitchFamily="2" charset="0"/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4661617" y="3636298"/>
            <a:ext cx="396435" cy="827784"/>
            <a:chOff x="1390324" y="1935450"/>
            <a:chExt cx="669033" cy="1396991"/>
          </a:xfrm>
        </p:grpSpPr>
        <p:sp>
          <p:nvSpPr>
            <p:cNvPr id="277" name="Rounded Rectangle 276"/>
            <p:cNvSpPr/>
            <p:nvPr/>
          </p:nvSpPr>
          <p:spPr>
            <a:xfrm>
              <a:off x="1693792" y="2332585"/>
              <a:ext cx="77156" cy="35231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78" name="Donut 277"/>
            <p:cNvSpPr/>
            <p:nvPr/>
          </p:nvSpPr>
          <p:spPr>
            <a:xfrm>
              <a:off x="1390324" y="2663408"/>
              <a:ext cx="669033" cy="669033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79" name="Donut 278"/>
            <p:cNvSpPr/>
            <p:nvPr/>
          </p:nvSpPr>
          <p:spPr>
            <a:xfrm>
              <a:off x="1504709" y="1935450"/>
              <a:ext cx="440266" cy="440267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1548815" y="1979094"/>
              <a:ext cx="352055" cy="352056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1638420" y="2062116"/>
              <a:ext cx="169030" cy="199560"/>
              <a:chOff x="2587508" y="5036509"/>
              <a:chExt cx="628179" cy="741627"/>
            </a:xfrm>
          </p:grpSpPr>
          <p:sp>
            <p:nvSpPr>
              <p:cNvPr id="282" name="Minus 281"/>
              <p:cNvSpPr/>
              <p:nvPr/>
            </p:nvSpPr>
            <p:spPr>
              <a:xfrm rot="2220773">
                <a:off x="2587508" y="5347418"/>
                <a:ext cx="436876" cy="345435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 rot="18419172">
                <a:off x="2672153" y="5234602"/>
                <a:ext cx="741627" cy="345441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sp>
        <p:nvSpPr>
          <p:cNvPr id="284" name="Oval 283"/>
          <p:cNvSpPr/>
          <p:nvPr/>
        </p:nvSpPr>
        <p:spPr>
          <a:xfrm>
            <a:off x="4704912" y="4119567"/>
            <a:ext cx="295829" cy="2958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pic>
        <p:nvPicPr>
          <p:cNvPr id="285" name="Picture 2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958" y="4158790"/>
            <a:ext cx="225752" cy="218613"/>
          </a:xfrm>
          <a:prstGeom prst="rect">
            <a:avLst/>
          </a:prstGeom>
        </p:spPr>
      </p:pic>
      <p:sp>
        <p:nvSpPr>
          <p:cNvPr id="286" name="TextBox 285"/>
          <p:cNvSpPr txBox="1"/>
          <p:nvPr/>
        </p:nvSpPr>
        <p:spPr>
          <a:xfrm>
            <a:off x="4912456" y="3643323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Tool: 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UIRecorder</a:t>
            </a:r>
            <a:endParaRPr lang="en-US" altLang="zh-CN" sz="1000" dirty="0" smtClean="0">
              <a:solidFill>
                <a:srgbClr val="000000"/>
              </a:solidFill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en-US" altLang="zh-CN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UI</a:t>
            </a:r>
            <a:r>
              <a:rPr lang="zh-CN" alt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操作记录工具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87" name="Group 286"/>
          <p:cNvGrpSpPr/>
          <p:nvPr/>
        </p:nvGrpSpPr>
        <p:grpSpPr>
          <a:xfrm>
            <a:off x="5261238" y="4064231"/>
            <a:ext cx="396435" cy="823937"/>
            <a:chOff x="4300539" y="3966150"/>
            <a:chExt cx="396435" cy="823937"/>
          </a:xfrm>
        </p:grpSpPr>
        <p:grpSp>
          <p:nvGrpSpPr>
            <p:cNvPr id="288" name="Group 287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290" name="Rounded Rectangle 289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1" name="Donut 290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2" name="Donut 291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294" name="Group 293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295" name="Minus 294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296" name="Minus 295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289" name="Oval 288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297" name="Picture 2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034" y="4157613"/>
            <a:ext cx="225752" cy="218613"/>
          </a:xfrm>
          <a:prstGeom prst="rect">
            <a:avLst/>
          </a:prstGeom>
        </p:spPr>
      </p:pic>
      <p:sp>
        <p:nvSpPr>
          <p:cNvPr id="298" name="TextBox 297"/>
          <p:cNvSpPr txBox="1"/>
          <p:nvPr/>
        </p:nvSpPr>
        <p:spPr>
          <a:xfrm>
            <a:off x="5511510" y="4615946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Tool: 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Sikuli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-X</a:t>
            </a:r>
          </a:p>
          <a:p>
            <a:r>
              <a:rPr lang="zh-CN" altLang="en-US" sz="1000" i="0" dirty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视觉可视</a:t>
            </a:r>
            <a:r>
              <a:rPr lang="zh-CN" alt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化工具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grpSp>
        <p:nvGrpSpPr>
          <p:cNvPr id="299" name="Group 298"/>
          <p:cNvGrpSpPr/>
          <p:nvPr/>
        </p:nvGrpSpPr>
        <p:grpSpPr>
          <a:xfrm>
            <a:off x="6445099" y="4617509"/>
            <a:ext cx="396435" cy="827784"/>
            <a:chOff x="5809520" y="4519428"/>
            <a:chExt cx="396435" cy="827784"/>
          </a:xfrm>
        </p:grpSpPr>
        <p:grpSp>
          <p:nvGrpSpPr>
            <p:cNvPr id="300" name="Group 299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02" name="Rounded Rectangle 301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3" name="Donut 302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4" name="Donut 303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solidFill>
                <a:srgbClr val="DA1A1A"/>
              </a:solidFill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301" name="Oval 300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7759633" y="4625887"/>
            <a:ext cx="396435" cy="827784"/>
            <a:chOff x="5809520" y="4519428"/>
            <a:chExt cx="396435" cy="827784"/>
          </a:xfrm>
        </p:grpSpPr>
        <p:grpSp>
          <p:nvGrpSpPr>
            <p:cNvPr id="307" name="Group 306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09" name="Rounded Rectangle 308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1" name="Donut 310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14" name="Minus 313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15" name="Minus 314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08" name="Oval 307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7102366" y="5061592"/>
            <a:ext cx="396435" cy="823937"/>
            <a:chOff x="4300539" y="3966150"/>
            <a:chExt cx="396435" cy="823937"/>
          </a:xfrm>
        </p:grpSpPr>
        <p:grpSp>
          <p:nvGrpSpPr>
            <p:cNvPr id="317" name="Group 316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19" name="Rounded Rectangle 318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0" name="Donut 319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23" name="Group 322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24" name="Minus 323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25" name="Minus 324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18" name="Oval 317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6708758" y="4617978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概</a:t>
            </a:r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率：聚类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&amp;</a:t>
            </a:r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降维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327" name="Multiply 326"/>
          <p:cNvSpPr/>
          <p:nvPr/>
        </p:nvSpPr>
        <p:spPr>
          <a:xfrm>
            <a:off x="6572867" y="4676491"/>
            <a:ext cx="140898" cy="140898"/>
          </a:xfrm>
          <a:prstGeom prst="mathMultiply">
            <a:avLst>
              <a:gd name="adj1" fmla="val 83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iemens Sans" pitchFamily="2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7359712" y="563930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图论：树形图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8031604" y="463252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存储结构：三元组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pic>
        <p:nvPicPr>
          <p:cNvPr id="330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0647" y="5128489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85559" y="5140001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2388" y="5134955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3" name="Group 332"/>
          <p:cNvGrpSpPr/>
          <p:nvPr/>
        </p:nvGrpSpPr>
        <p:grpSpPr>
          <a:xfrm>
            <a:off x="8416900" y="5045321"/>
            <a:ext cx="396435" cy="823937"/>
            <a:chOff x="4300539" y="3966150"/>
            <a:chExt cx="396435" cy="823937"/>
          </a:xfrm>
        </p:grpSpPr>
        <p:grpSp>
          <p:nvGrpSpPr>
            <p:cNvPr id="334" name="Group 333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36" name="Rounded Rectangle 335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8" name="Donut 337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40" name="Group 339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41" name="Minus 340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42" name="Minus 341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35" name="Oval 334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343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85284" y="5123730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" name="TextBox 343"/>
          <p:cNvSpPr txBox="1"/>
          <p:nvPr/>
        </p:nvSpPr>
        <p:spPr>
          <a:xfrm>
            <a:off x="8677471" y="562303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Lib:NetworkX</a:t>
            </a:r>
            <a:r>
              <a:rPr 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345" name="Group 344"/>
          <p:cNvGrpSpPr/>
          <p:nvPr/>
        </p:nvGrpSpPr>
        <p:grpSpPr>
          <a:xfrm rot="5400000">
            <a:off x="9227943" y="4849346"/>
            <a:ext cx="324975" cy="796915"/>
            <a:chOff x="8096281" y="4488362"/>
            <a:chExt cx="596615" cy="1463040"/>
          </a:xfrm>
        </p:grpSpPr>
        <p:sp>
          <p:nvSpPr>
            <p:cNvPr id="346" name="Rectangle 345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7" name="Minus 346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8" name="Minus 347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9" name="Minus 348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50" name="Group 349"/>
          <p:cNvGrpSpPr/>
          <p:nvPr/>
        </p:nvGrpSpPr>
        <p:grpSpPr>
          <a:xfrm rot="5400000">
            <a:off x="10036288" y="4849346"/>
            <a:ext cx="324975" cy="796915"/>
            <a:chOff x="8096281" y="4488362"/>
            <a:chExt cx="596615" cy="1463040"/>
          </a:xfrm>
        </p:grpSpPr>
        <p:sp>
          <p:nvSpPr>
            <p:cNvPr id="351" name="Rectangle 350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2" name="Minus 351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3" name="Minus 352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4" name="Minus 353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55" name="Group 354"/>
          <p:cNvGrpSpPr/>
          <p:nvPr/>
        </p:nvGrpSpPr>
        <p:grpSpPr>
          <a:xfrm rot="5400000">
            <a:off x="10904427" y="4844266"/>
            <a:ext cx="324975" cy="796915"/>
            <a:chOff x="8096281" y="4488362"/>
            <a:chExt cx="596615" cy="1463040"/>
          </a:xfrm>
        </p:grpSpPr>
        <p:sp>
          <p:nvSpPr>
            <p:cNvPr id="356" name="Rectangle 355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7" name="Minus 356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8" name="Minus 357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9" name="Minus 358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9074167" y="4619237"/>
            <a:ext cx="396435" cy="827784"/>
            <a:chOff x="5809520" y="4519428"/>
            <a:chExt cx="396435" cy="827784"/>
          </a:xfrm>
        </p:grpSpPr>
        <p:grpSp>
          <p:nvGrpSpPr>
            <p:cNvPr id="361" name="Group 360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63" name="Rounded Rectangle 362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5" name="Donut 364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67" name="Group 366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68" name="Minus 367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69" name="Minus 368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62" name="Oval 361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9362049" y="463806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0" dirty="0" err="1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Lib:Nump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sz="1000" i="0" dirty="0" err="1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)</a:t>
            </a:r>
          </a:p>
        </p:txBody>
      </p:sp>
      <p:pic>
        <p:nvPicPr>
          <p:cNvPr id="371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52673" y="5142021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2" name="Group 371"/>
          <p:cNvGrpSpPr/>
          <p:nvPr/>
        </p:nvGrpSpPr>
        <p:grpSpPr>
          <a:xfrm>
            <a:off x="9731433" y="5045321"/>
            <a:ext cx="396435" cy="823937"/>
            <a:chOff x="4300539" y="3966150"/>
            <a:chExt cx="396435" cy="823937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75" name="Rounded Rectangle 374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7" name="Donut 376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80" name="Minus 379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81" name="Minus 380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74" name="Oval 373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382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05779" y="5123730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3" name="TextBox 382"/>
          <p:cNvSpPr txBox="1"/>
          <p:nvPr/>
        </p:nvSpPr>
        <p:spPr>
          <a:xfrm>
            <a:off x="10000506" y="5623037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Lib: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Matplotlib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384" name="Group 383"/>
          <p:cNvGrpSpPr/>
          <p:nvPr/>
        </p:nvGrpSpPr>
        <p:grpSpPr>
          <a:xfrm>
            <a:off x="5906180" y="5605303"/>
            <a:ext cx="396435" cy="827784"/>
            <a:chOff x="5809520" y="4519428"/>
            <a:chExt cx="396435" cy="827784"/>
          </a:xfrm>
        </p:grpSpPr>
        <p:grpSp>
          <p:nvGrpSpPr>
            <p:cNvPr id="385" name="Group 384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87" name="Rounded Rectangle 386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89" name="Donut 388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91" name="Group 390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92" name="Minus 391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93" name="Minus 392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86" name="Oval 385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6505123" y="6034063"/>
            <a:ext cx="396435" cy="823937"/>
            <a:chOff x="4300539" y="3966150"/>
            <a:chExt cx="396435" cy="823937"/>
          </a:xfrm>
        </p:grpSpPr>
        <p:grpSp>
          <p:nvGrpSpPr>
            <p:cNvPr id="395" name="Group 394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97" name="Rounded Rectangle 396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8" name="Donut 397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401" name="Group 400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402" name="Minus 401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403" name="Minus 402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96" name="Oval 395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404" name="Picture 10" descr="“eye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51" y="6104171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" name="Picture 10" descr="“eye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60" y="6104875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" name="TextBox 405"/>
          <p:cNvSpPr txBox="1"/>
          <p:nvPr/>
        </p:nvSpPr>
        <p:spPr>
          <a:xfrm>
            <a:off x="6151449" y="5614541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静态：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Networkx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6769261" y="660227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动</a:t>
            </a:r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态：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D3(JS)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1582636" y="3117086"/>
            <a:ext cx="6575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Refining/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细化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409" name="Right Arrow 408"/>
          <p:cNvSpPr/>
          <p:nvPr/>
        </p:nvSpPr>
        <p:spPr>
          <a:xfrm>
            <a:off x="2168476" y="3146938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3699739" y="56103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画面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249138" y="2606120"/>
            <a:ext cx="8162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Structuring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架构设计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12" name="Oval 411"/>
          <p:cNvSpPr/>
          <p:nvPr/>
        </p:nvSpPr>
        <p:spPr>
          <a:xfrm>
            <a:off x="2299740" y="175510"/>
            <a:ext cx="395359" cy="395359"/>
          </a:xfrm>
          <a:prstGeom prst="ellipse">
            <a:avLst/>
          </a:prstGeom>
          <a:solidFill>
            <a:srgbClr val="DA1A1A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Siemens Sans" pitchFamily="2" charset="0"/>
            </a:endParaRPr>
          </a:p>
        </p:txBody>
      </p:sp>
      <p:grpSp>
        <p:nvGrpSpPr>
          <p:cNvPr id="413" name="Group 412"/>
          <p:cNvGrpSpPr/>
          <p:nvPr/>
        </p:nvGrpSpPr>
        <p:grpSpPr>
          <a:xfrm rot="5400000">
            <a:off x="7600357" y="2891719"/>
            <a:ext cx="324975" cy="796915"/>
            <a:chOff x="8096281" y="4488362"/>
            <a:chExt cx="596615" cy="1463040"/>
          </a:xfrm>
        </p:grpSpPr>
        <p:sp>
          <p:nvSpPr>
            <p:cNvPr id="414" name="Rectangle 41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6" name="Minus 41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7" name="Minus 41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18" name="Group 417"/>
          <p:cNvGrpSpPr/>
          <p:nvPr/>
        </p:nvGrpSpPr>
        <p:grpSpPr>
          <a:xfrm rot="5400000">
            <a:off x="8397272" y="2892333"/>
            <a:ext cx="324975" cy="796915"/>
            <a:chOff x="8096281" y="4488362"/>
            <a:chExt cx="596615" cy="1463040"/>
          </a:xfrm>
        </p:grpSpPr>
        <p:sp>
          <p:nvSpPr>
            <p:cNvPr id="419" name="Rectangle 41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0" name="Minus 41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1" name="Minus 42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2" name="Minus 42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 rot="5400000">
            <a:off x="9207415" y="2892333"/>
            <a:ext cx="324975" cy="796915"/>
            <a:chOff x="8096281" y="4488362"/>
            <a:chExt cx="596615" cy="1463040"/>
          </a:xfrm>
        </p:grpSpPr>
        <p:sp>
          <p:nvSpPr>
            <p:cNvPr id="424" name="Rectangle 42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5" name="Minus 42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6" name="Minus 42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7" name="Minus 42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 rot="5400000">
            <a:off x="10017030" y="2892333"/>
            <a:ext cx="324975" cy="796915"/>
            <a:chOff x="8096281" y="4488362"/>
            <a:chExt cx="596615" cy="1463040"/>
          </a:xfrm>
        </p:grpSpPr>
        <p:sp>
          <p:nvSpPr>
            <p:cNvPr id="429" name="Rectangle 42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0" name="Minus 42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1" name="Minus 43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2" name="Minus 43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3" name="Group 432"/>
          <p:cNvGrpSpPr/>
          <p:nvPr/>
        </p:nvGrpSpPr>
        <p:grpSpPr>
          <a:xfrm rot="5400000">
            <a:off x="10812779" y="2892333"/>
            <a:ext cx="324975" cy="796915"/>
            <a:chOff x="8096281" y="4488362"/>
            <a:chExt cx="596615" cy="1463040"/>
          </a:xfrm>
        </p:grpSpPr>
        <p:sp>
          <p:nvSpPr>
            <p:cNvPr id="434" name="Rectangle 43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5" name="Minus 43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6" name="Minus 43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7" name="Minus 43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 rot="5400000">
            <a:off x="8575007" y="3877150"/>
            <a:ext cx="324975" cy="796915"/>
            <a:chOff x="8096281" y="4488362"/>
            <a:chExt cx="596615" cy="1463040"/>
          </a:xfrm>
        </p:grpSpPr>
        <p:sp>
          <p:nvSpPr>
            <p:cNvPr id="439" name="Rectangle 43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0" name="Minus 43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1" name="Minus 44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2" name="Minus 44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43" name="Group 442"/>
          <p:cNvGrpSpPr/>
          <p:nvPr/>
        </p:nvGrpSpPr>
        <p:grpSpPr>
          <a:xfrm rot="5400000">
            <a:off x="9371922" y="3877764"/>
            <a:ext cx="324975" cy="796915"/>
            <a:chOff x="8096281" y="4488362"/>
            <a:chExt cx="596615" cy="1463040"/>
          </a:xfrm>
        </p:grpSpPr>
        <p:sp>
          <p:nvSpPr>
            <p:cNvPr id="444" name="Rectangle 44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5" name="Minus 44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6" name="Minus 44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7" name="Minus 44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48" name="Group 447"/>
          <p:cNvGrpSpPr/>
          <p:nvPr/>
        </p:nvGrpSpPr>
        <p:grpSpPr>
          <a:xfrm rot="5400000">
            <a:off x="10182065" y="3877764"/>
            <a:ext cx="324975" cy="796915"/>
            <a:chOff x="8096281" y="4488362"/>
            <a:chExt cx="596615" cy="1463040"/>
          </a:xfrm>
        </p:grpSpPr>
        <p:sp>
          <p:nvSpPr>
            <p:cNvPr id="449" name="Rectangle 44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0" name="Minus 44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1" name="Minus 45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2" name="Minus 45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53" name="Group 452"/>
          <p:cNvGrpSpPr/>
          <p:nvPr/>
        </p:nvGrpSpPr>
        <p:grpSpPr>
          <a:xfrm rot="5400000">
            <a:off x="10991680" y="3877764"/>
            <a:ext cx="324975" cy="796915"/>
            <a:chOff x="8096281" y="4488362"/>
            <a:chExt cx="596615" cy="1463040"/>
          </a:xfrm>
        </p:grpSpPr>
        <p:sp>
          <p:nvSpPr>
            <p:cNvPr id="454" name="Rectangle 45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5" name="Minus 45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6" name="Minus 45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7" name="Minus 45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58" name="Group 457"/>
          <p:cNvGrpSpPr/>
          <p:nvPr/>
        </p:nvGrpSpPr>
        <p:grpSpPr>
          <a:xfrm rot="5400000">
            <a:off x="11787429" y="3877764"/>
            <a:ext cx="324975" cy="796915"/>
            <a:chOff x="8096281" y="4488362"/>
            <a:chExt cx="596615" cy="1463040"/>
          </a:xfrm>
        </p:grpSpPr>
        <p:sp>
          <p:nvSpPr>
            <p:cNvPr id="459" name="Rectangle 45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0" name="Minus 45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1" name="Minus 46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2" name="Minus 46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63" name="Group 462"/>
          <p:cNvGrpSpPr/>
          <p:nvPr/>
        </p:nvGrpSpPr>
        <p:grpSpPr>
          <a:xfrm rot="5400000">
            <a:off x="8827439" y="5830245"/>
            <a:ext cx="324975" cy="796915"/>
            <a:chOff x="8096281" y="4488362"/>
            <a:chExt cx="596615" cy="1463040"/>
          </a:xfrm>
        </p:grpSpPr>
        <p:sp>
          <p:nvSpPr>
            <p:cNvPr id="464" name="Rectangle 46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5" name="Minus 46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6" name="Minus 46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7" name="Minus 46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68" name="Group 467"/>
          <p:cNvGrpSpPr/>
          <p:nvPr/>
        </p:nvGrpSpPr>
        <p:grpSpPr>
          <a:xfrm rot="5400000">
            <a:off x="9624354" y="5830859"/>
            <a:ext cx="324975" cy="796915"/>
            <a:chOff x="8096281" y="4488362"/>
            <a:chExt cx="596615" cy="1463040"/>
          </a:xfrm>
        </p:grpSpPr>
        <p:sp>
          <p:nvSpPr>
            <p:cNvPr id="469" name="Rectangle 46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0" name="Minus 46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1" name="Minus 47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2" name="Minus 47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73" name="Group 472"/>
          <p:cNvGrpSpPr/>
          <p:nvPr/>
        </p:nvGrpSpPr>
        <p:grpSpPr>
          <a:xfrm rot="5400000">
            <a:off x="10434497" y="5830859"/>
            <a:ext cx="324975" cy="796915"/>
            <a:chOff x="8096281" y="4488362"/>
            <a:chExt cx="596615" cy="1463040"/>
          </a:xfrm>
        </p:grpSpPr>
        <p:sp>
          <p:nvSpPr>
            <p:cNvPr id="474" name="Rectangle 47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5" name="Minus 47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6" name="Minus 47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7" name="Minus 47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78" name="Group 477"/>
          <p:cNvGrpSpPr/>
          <p:nvPr/>
        </p:nvGrpSpPr>
        <p:grpSpPr>
          <a:xfrm rot="5400000">
            <a:off x="11244112" y="5830859"/>
            <a:ext cx="324975" cy="796915"/>
            <a:chOff x="8096281" y="4488362"/>
            <a:chExt cx="596615" cy="1463040"/>
          </a:xfrm>
        </p:grpSpPr>
        <p:sp>
          <p:nvSpPr>
            <p:cNvPr id="479" name="Rectangle 47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0" name="Minus 47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1" name="Minus 48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2" name="Minus 48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83" name="Group 482"/>
          <p:cNvGrpSpPr/>
          <p:nvPr/>
        </p:nvGrpSpPr>
        <p:grpSpPr>
          <a:xfrm rot="5400000">
            <a:off x="12039861" y="5830859"/>
            <a:ext cx="324975" cy="796915"/>
            <a:chOff x="8096281" y="4488362"/>
            <a:chExt cx="596615" cy="1463040"/>
          </a:xfrm>
        </p:grpSpPr>
        <p:sp>
          <p:nvSpPr>
            <p:cNvPr id="484" name="Rectangle 48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5" name="Minus 48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6" name="Minus 48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7" name="Minus 48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88" name="Group 487"/>
          <p:cNvGrpSpPr/>
          <p:nvPr/>
        </p:nvGrpSpPr>
        <p:grpSpPr>
          <a:xfrm rot="5400000">
            <a:off x="11426437" y="4842773"/>
            <a:ext cx="324975" cy="796915"/>
            <a:chOff x="8096281" y="4488362"/>
            <a:chExt cx="596615" cy="1463040"/>
          </a:xfrm>
        </p:grpSpPr>
        <p:sp>
          <p:nvSpPr>
            <p:cNvPr id="489" name="Rectangle 48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0" name="Minus 48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1" name="Minus 49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2" name="Minus 49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93" name="Group 492"/>
          <p:cNvGrpSpPr/>
          <p:nvPr/>
        </p:nvGrpSpPr>
        <p:grpSpPr>
          <a:xfrm rot="5400000">
            <a:off x="11621797" y="2893084"/>
            <a:ext cx="324975" cy="796915"/>
            <a:chOff x="8096281" y="4488362"/>
            <a:chExt cx="596615" cy="1463040"/>
          </a:xfrm>
        </p:grpSpPr>
        <p:sp>
          <p:nvSpPr>
            <p:cNvPr id="494" name="Rectangle 49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5" name="Minus 49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6" name="Minus 49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7" name="Minus 49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7924506" y="6005750"/>
            <a:ext cx="396435" cy="823937"/>
            <a:chOff x="4300539" y="3966150"/>
            <a:chExt cx="396435" cy="823937"/>
          </a:xfrm>
        </p:grpSpPr>
        <p:grpSp>
          <p:nvGrpSpPr>
            <p:cNvPr id="499" name="Group 498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501" name="Rounded Rectangle 500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2" name="Donut 501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3" name="Donut 502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505" name="Group 504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506" name="Minus 505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507" name="Minus 506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500" name="Oval 499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508" name="Picture 10" descr="“eye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343" y="6076562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9" name="TextBox 508"/>
          <p:cNvSpPr txBox="1"/>
          <p:nvPr/>
        </p:nvSpPr>
        <p:spPr>
          <a:xfrm>
            <a:off x="8188644" y="6573958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B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ootstrap</a:t>
            </a:r>
          </a:p>
        </p:txBody>
      </p:sp>
      <p:grpSp>
        <p:nvGrpSpPr>
          <p:cNvPr id="510" name="Group 509"/>
          <p:cNvGrpSpPr/>
          <p:nvPr/>
        </p:nvGrpSpPr>
        <p:grpSpPr>
          <a:xfrm>
            <a:off x="10404480" y="4613970"/>
            <a:ext cx="1463050" cy="827784"/>
            <a:chOff x="10404480" y="4527463"/>
            <a:chExt cx="1463050" cy="827784"/>
          </a:xfrm>
        </p:grpSpPr>
        <p:grpSp>
          <p:nvGrpSpPr>
            <p:cNvPr id="511" name="Group 510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15" name="Group 514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17" name="Rounded Rectangle 516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18" name="Donut 517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19" name="Donut 518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20" name="Oval 519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16" name="Oval 515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12" name="TextBox 511"/>
            <p:cNvSpPr txBox="1"/>
            <p:nvPr/>
          </p:nvSpPr>
          <p:spPr>
            <a:xfrm>
              <a:off x="10692208" y="4545937"/>
              <a:ext cx="1175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Traversal</a:t>
              </a: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遍历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(</a:t>
              </a:r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指定根节点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)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13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4" name="Minus 513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1" name="Group 520"/>
          <p:cNvGrpSpPr/>
          <p:nvPr/>
        </p:nvGrpSpPr>
        <p:grpSpPr>
          <a:xfrm rot="5400000">
            <a:off x="11663378" y="4844612"/>
            <a:ext cx="324975" cy="796915"/>
            <a:chOff x="8096281" y="4488362"/>
            <a:chExt cx="596615" cy="1463040"/>
          </a:xfrm>
        </p:grpSpPr>
        <p:sp>
          <p:nvSpPr>
            <p:cNvPr id="522" name="Rectangle 52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3" name="Minus 52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4" name="Minus 52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5" name="Minus 52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526" name="Group 525"/>
          <p:cNvGrpSpPr/>
          <p:nvPr/>
        </p:nvGrpSpPr>
        <p:grpSpPr>
          <a:xfrm>
            <a:off x="11102257" y="5045321"/>
            <a:ext cx="1292968" cy="968321"/>
            <a:chOff x="11102257" y="4958814"/>
            <a:chExt cx="1292968" cy="968321"/>
          </a:xfrm>
        </p:grpSpPr>
        <p:grpSp>
          <p:nvGrpSpPr>
            <p:cNvPr id="527" name="Group 526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31" name="Group 530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33" name="Rounded Rectangle 532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4" name="Donut 533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5" name="Donut 534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6" name="Oval 535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32" name="Oval 531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28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9" name="Minus 528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11352952" y="5527025"/>
              <a:ext cx="10422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Enable to Track</a:t>
              </a: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可追溯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4064069" y="2655550"/>
            <a:ext cx="1083139" cy="827784"/>
            <a:chOff x="10404480" y="4527463"/>
            <a:chExt cx="1083139" cy="827784"/>
          </a:xfrm>
        </p:grpSpPr>
        <p:grpSp>
          <p:nvGrpSpPr>
            <p:cNvPr id="538" name="Group 537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42" name="Group 541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44" name="Rounded Rectangle 543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5" name="Donut 544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6" name="Donut 545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43" name="Oval 542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39" name="TextBox 538"/>
            <p:cNvSpPr txBox="1"/>
            <p:nvPr/>
          </p:nvSpPr>
          <p:spPr>
            <a:xfrm>
              <a:off x="10692208" y="4545937"/>
              <a:ext cx="795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Close Loop</a:t>
              </a:r>
            </a:p>
            <a:p>
              <a:r>
                <a:rPr lang="zh-CN" altLang="en-US" sz="1000" i="0" dirty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闭</a:t>
              </a:r>
              <a:r>
                <a:rPr lang="zh-CN" altLang="en-US" sz="1000" i="0" dirty="0" smtClean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环工作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40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1" name="Minus 540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6299210" y="3088264"/>
            <a:ext cx="820082" cy="968321"/>
            <a:chOff x="11102257" y="4958814"/>
            <a:chExt cx="820082" cy="968321"/>
          </a:xfrm>
        </p:grpSpPr>
        <p:grpSp>
          <p:nvGrpSpPr>
            <p:cNvPr id="549" name="Group 548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53" name="Group 552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55" name="Rounded Rectangle 554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6" name="Donut 555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7" name="Donut 556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8" name="Oval 557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54" name="Oval 553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50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1" name="Minus 550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TextBox 551"/>
            <p:cNvSpPr txBox="1"/>
            <p:nvPr/>
          </p:nvSpPr>
          <p:spPr>
            <a:xfrm>
              <a:off x="11352952" y="552702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Server</a:t>
              </a:r>
            </a:p>
            <a:p>
              <a:r>
                <a:rPr lang="zh-CN" altLang="en-US" sz="1000" i="0" dirty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服务器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7033218" y="2663733"/>
            <a:ext cx="651930" cy="827784"/>
            <a:chOff x="10404480" y="4527463"/>
            <a:chExt cx="651930" cy="827784"/>
          </a:xfrm>
        </p:grpSpPr>
        <p:grpSp>
          <p:nvGrpSpPr>
            <p:cNvPr id="560" name="Group 559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64" name="Group 563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66" name="Rounded Rectangle 565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7" name="Donut 566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8" name="Donut 567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9" name="Oval 568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65" name="Oval 564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61" name="TextBox 560"/>
            <p:cNvSpPr txBox="1"/>
            <p:nvPr/>
          </p:nvSpPr>
          <p:spPr>
            <a:xfrm>
              <a:off x="10692208" y="4545937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API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62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" name="Minus 562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7781982" y="3100788"/>
            <a:ext cx="2094469" cy="968321"/>
            <a:chOff x="11102257" y="4958814"/>
            <a:chExt cx="2094469" cy="968321"/>
          </a:xfrm>
        </p:grpSpPr>
        <p:grpSp>
          <p:nvGrpSpPr>
            <p:cNvPr id="571" name="Group 570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75" name="Group 574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77" name="Rounded Rectangle 576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78" name="Donut 577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79" name="Donut 578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80" name="Oval 579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76" name="Oval 575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72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3" name="Minus 572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11352952" y="5527025"/>
              <a:ext cx="1843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Combine with </a:t>
              </a:r>
              <a:r>
                <a:rPr lang="en-US" sz="1000" dirty="0" err="1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AutotestFrame</a:t>
              </a:r>
              <a:endParaRPr 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endParaRP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与自动化测试框架整合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81" name="TextBox 580"/>
          <p:cNvSpPr txBox="1"/>
          <p:nvPr/>
        </p:nvSpPr>
        <p:spPr>
          <a:xfrm>
            <a:off x="2709181" y="3096678"/>
            <a:ext cx="1079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General Design/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整体设计</a:t>
            </a:r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 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582" name="Right Arrow 581"/>
          <p:cNvSpPr/>
          <p:nvPr/>
        </p:nvSpPr>
        <p:spPr>
          <a:xfrm>
            <a:off x="3736838" y="312693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3" name="TextBox 582"/>
          <p:cNvSpPr txBox="1"/>
          <p:nvPr/>
        </p:nvSpPr>
        <p:spPr>
          <a:xfrm>
            <a:off x="3425348" y="4086442"/>
            <a:ext cx="10775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 smtClean="0">
                <a:solidFill>
                  <a:srgbClr val="ED7D31"/>
                </a:solidFill>
                <a:latin typeface="Siemens Sans" pitchFamily="2" charset="0"/>
              </a:rPr>
              <a:t>Data Collection</a:t>
            </a:r>
            <a:r>
              <a:rPr lang="en-US" altLang="zh-CN" sz="600" b="1" dirty="0">
                <a:solidFill>
                  <a:srgbClr val="ED7D31"/>
                </a:solidFill>
                <a:latin typeface="Siemens Sans" pitchFamily="2" charset="0"/>
              </a:rPr>
              <a:t>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数据采集</a:t>
            </a:r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 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584" name="Right Arrow 583"/>
          <p:cNvSpPr/>
          <p:nvPr/>
        </p:nvSpPr>
        <p:spPr>
          <a:xfrm>
            <a:off x="4402205" y="4116701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5" name="TextBox 584"/>
          <p:cNvSpPr txBox="1"/>
          <p:nvPr/>
        </p:nvSpPr>
        <p:spPr>
          <a:xfrm>
            <a:off x="4745533" y="5063028"/>
            <a:ext cx="7986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" b="1">
                <a:solidFill>
                  <a:srgbClr val="ED7D3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/>
              <a:t>Theory</a:t>
            </a:r>
            <a:r>
              <a:rPr lang="en-US" dirty="0"/>
              <a:t> </a:t>
            </a:r>
            <a:r>
              <a:rPr lang="en-US" altLang="zh-CN" dirty="0"/>
              <a:t>/</a:t>
            </a:r>
            <a:r>
              <a:rPr lang="zh-CN" altLang="en-US" dirty="0"/>
              <a:t>理论支持</a:t>
            </a:r>
            <a:r>
              <a:rPr lang="en-US" dirty="0"/>
              <a:t> </a:t>
            </a:r>
          </a:p>
        </p:txBody>
      </p:sp>
      <p:sp>
        <p:nvSpPr>
          <p:cNvPr id="586" name="Right Arrow 585"/>
          <p:cNvSpPr/>
          <p:nvPr/>
        </p:nvSpPr>
        <p:spPr>
          <a:xfrm>
            <a:off x="5467046" y="5098811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7" name="TextBox 586"/>
          <p:cNvSpPr txBox="1"/>
          <p:nvPr/>
        </p:nvSpPr>
        <p:spPr>
          <a:xfrm>
            <a:off x="5426752" y="6043423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" b="1">
                <a:solidFill>
                  <a:srgbClr val="ED7D31"/>
                </a:solidFill>
                <a:latin typeface="Siemens Sans" pitchFamily="2" charset="0"/>
              </a:defRPr>
            </a:lvl1pPr>
          </a:lstStyle>
          <a:p>
            <a:r>
              <a:rPr lang="en-US" altLang="zh-CN" dirty="0" smtClean="0"/>
              <a:t>UI Design</a:t>
            </a:r>
            <a:endParaRPr lang="en-US" dirty="0"/>
          </a:p>
        </p:txBody>
      </p:sp>
      <p:sp>
        <p:nvSpPr>
          <p:cNvPr id="588" name="Right Arrow 587"/>
          <p:cNvSpPr/>
          <p:nvPr/>
        </p:nvSpPr>
        <p:spPr>
          <a:xfrm>
            <a:off x="5537989" y="6270439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507"/>
            <a:ext cx="12198350" cy="1268413"/>
          </a:xfrm>
        </p:spPr>
        <p:txBody>
          <a:bodyPr/>
          <a:lstStyle/>
          <a:p>
            <a:pPr algn="ctr"/>
            <a:r>
              <a:rPr lang="en-US" altLang="zh-CN" dirty="0" smtClean="0"/>
              <a:t>                                           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 rot="5400000">
            <a:off x="1968458" y="-23242"/>
            <a:ext cx="324975" cy="796915"/>
            <a:chOff x="8099778" y="4495356"/>
            <a:chExt cx="596615" cy="1463040"/>
          </a:xfrm>
        </p:grpSpPr>
        <p:sp>
          <p:nvSpPr>
            <p:cNvPr id="5" name="Rectangle 4"/>
            <p:cNvSpPr/>
            <p:nvPr/>
          </p:nvSpPr>
          <p:spPr>
            <a:xfrm>
              <a:off x="8099778" y="4495356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" name="Minus 5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7" name="Minus 6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" name="Minus 7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rot="16200000">
            <a:off x="1095490" y="210892"/>
            <a:ext cx="1299036" cy="1299036"/>
            <a:chOff x="8096281" y="3276600"/>
            <a:chExt cx="2362200" cy="2362200"/>
          </a:xfrm>
        </p:grpSpPr>
        <p:sp>
          <p:nvSpPr>
            <p:cNvPr id="10" name="Block Arc 9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" name="Minus 10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2" name="Minus 11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" name="Minus 12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" name="Minus 13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" name="Minus 14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5400000">
            <a:off x="1981884" y="961177"/>
            <a:ext cx="324975" cy="796915"/>
            <a:chOff x="8096281" y="4488362"/>
            <a:chExt cx="596615" cy="1463040"/>
          </a:xfrm>
        </p:grpSpPr>
        <p:sp>
          <p:nvSpPr>
            <p:cNvPr id="27" name="Rectangle 2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8" name="Minus 2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9" name="Minus 2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0" name="Minus 2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5400000">
            <a:off x="2778799" y="961056"/>
            <a:ext cx="324975" cy="796915"/>
            <a:chOff x="8096281" y="4488362"/>
            <a:chExt cx="596615" cy="1463040"/>
          </a:xfrm>
        </p:grpSpPr>
        <p:sp>
          <p:nvSpPr>
            <p:cNvPr id="32" name="Rectangle 3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3" name="Minus 3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" name="Minus 3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" name="Minus 3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5400000">
            <a:off x="2699777" y="1184833"/>
            <a:ext cx="1299036" cy="1299036"/>
            <a:chOff x="8096281" y="3276600"/>
            <a:chExt cx="2362200" cy="2362200"/>
          </a:xfrm>
        </p:grpSpPr>
        <p:sp>
          <p:nvSpPr>
            <p:cNvPr id="37" name="Block Arc 36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38" name="Minus 37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9" name="Minus 38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0" name="Minus 39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" name="Minus 40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" name="Minus 41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4951" y="465435"/>
            <a:ext cx="612064" cy="1670633"/>
            <a:chOff x="1205161" y="839165"/>
            <a:chExt cx="1032934" cy="2819400"/>
          </a:xfrm>
        </p:grpSpPr>
        <p:sp>
          <p:nvSpPr>
            <p:cNvPr id="44" name="Rounded Rectangle 43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5" name="Donut 44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6" name="Donut 45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49" name="Minus 48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50" name="Minus 49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sp>
        <p:nvSpPr>
          <p:cNvPr id="51" name="Pie 50"/>
          <p:cNvSpPr/>
          <p:nvPr/>
        </p:nvSpPr>
        <p:spPr>
          <a:xfrm>
            <a:off x="3114247" y="1588182"/>
            <a:ext cx="474979" cy="474979"/>
          </a:xfrm>
          <a:prstGeom prst="pie">
            <a:avLst>
              <a:gd name="adj1" fmla="val 10799993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iemens Sans" pitchFamily="2" charset="0"/>
            </a:endParaRPr>
          </a:p>
        </p:txBody>
      </p:sp>
      <p:pic>
        <p:nvPicPr>
          <p:cNvPr id="52" name="Picture 2" descr="“idea vector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61667" y="1650426"/>
            <a:ext cx="378629" cy="3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3975704" y="1556811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</a:rPr>
              <a:t>TS Generator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场景测试用例组</a:t>
            </a:r>
            <a:endParaRPr lang="en-US" altLang="zh-CN" sz="1000" dirty="0" smtClean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生成器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54" name="Group 53"/>
          <p:cNvGrpSpPr/>
          <p:nvPr/>
        </p:nvGrpSpPr>
        <p:grpSpPr>
          <a:xfrm rot="5400000">
            <a:off x="2778799" y="1923061"/>
            <a:ext cx="324975" cy="796915"/>
            <a:chOff x="8096281" y="4488362"/>
            <a:chExt cx="596615" cy="1463040"/>
          </a:xfrm>
        </p:grpSpPr>
        <p:sp>
          <p:nvSpPr>
            <p:cNvPr id="55" name="Rectangle 54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6" name="Minus 55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7" name="Minus 56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8" name="Minus 57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5400000">
            <a:off x="1980978" y="1923061"/>
            <a:ext cx="324975" cy="796915"/>
            <a:chOff x="8096281" y="4488362"/>
            <a:chExt cx="596615" cy="1463040"/>
          </a:xfrm>
        </p:grpSpPr>
        <p:sp>
          <p:nvSpPr>
            <p:cNvPr id="60" name="Rectangle 59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1" name="Minus 60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2" name="Minus 61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3" name="Minus 62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 rot="16200000">
            <a:off x="1088020" y="2156658"/>
            <a:ext cx="1299036" cy="1299036"/>
            <a:chOff x="8096281" y="3276600"/>
            <a:chExt cx="2362200" cy="2362200"/>
          </a:xfrm>
        </p:grpSpPr>
        <p:sp>
          <p:nvSpPr>
            <p:cNvPr id="65" name="Block Arc 64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66" name="Minus 65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7" name="Minus 66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8" name="Minus 67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9" name="Minus 68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70" name="Minus 69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20901" y="1442854"/>
            <a:ext cx="612064" cy="1670633"/>
            <a:chOff x="1205161" y="839165"/>
            <a:chExt cx="1032934" cy="2819400"/>
          </a:xfrm>
        </p:grpSpPr>
        <p:sp>
          <p:nvSpPr>
            <p:cNvPr id="72" name="Rounded Rectangle 71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73" name="Donut 72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77" name="Minus 76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78" name="Minus 77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76" name="Donut 75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 rot="5400000">
            <a:off x="1963138" y="2898736"/>
            <a:ext cx="324975" cy="796915"/>
            <a:chOff x="8096281" y="4488362"/>
            <a:chExt cx="596615" cy="1463040"/>
          </a:xfrm>
        </p:grpSpPr>
        <p:sp>
          <p:nvSpPr>
            <p:cNvPr id="80" name="Rectangle 79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1" name="Minus 80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2" name="Minus 81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3" name="Minus 82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960910" y="1158746"/>
            <a:ext cx="9989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Shrimp Scope/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缩小范围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2855550" y="119598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59731" y="2138801"/>
            <a:ext cx="7601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Structuring/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架构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87" name="Right Arrow 86"/>
          <p:cNvSpPr/>
          <p:nvPr/>
        </p:nvSpPr>
        <p:spPr>
          <a:xfrm rot="10800000">
            <a:off x="2858113" y="216927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552623" y="2725330"/>
            <a:ext cx="333324" cy="179110"/>
            <a:chOff x="489160" y="3379603"/>
            <a:chExt cx="333324" cy="179110"/>
          </a:xfrm>
        </p:grpSpPr>
        <p:sp>
          <p:nvSpPr>
            <p:cNvPr id="89" name="Rectangle 88"/>
            <p:cNvSpPr/>
            <p:nvPr/>
          </p:nvSpPr>
          <p:spPr>
            <a:xfrm>
              <a:off x="489160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7727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66294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56064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89160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7727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66294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56064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56064" y="3379603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846353" y="3136373"/>
            <a:ext cx="2279900" cy="1301420"/>
            <a:chOff x="1323593" y="4687886"/>
            <a:chExt cx="2279900" cy="1301420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05" name="Block Arc 104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06" name="Minus 105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7" name="Minus 106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01" name="Block Arc 100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02" name="Minus 101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3" name="Minus 102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4" name="Minus 103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2191347" y="2414714"/>
            <a:ext cx="612064" cy="1670633"/>
            <a:chOff x="1205161" y="839165"/>
            <a:chExt cx="1032934" cy="2819400"/>
          </a:xfrm>
        </p:grpSpPr>
        <p:sp>
          <p:nvSpPr>
            <p:cNvPr id="109" name="Rounded Rectangle 108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0" name="Donut 109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114" name="Minus 113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15" name="Minus 114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113" name="Donut 112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802953" y="4108938"/>
            <a:ext cx="2279900" cy="1301420"/>
            <a:chOff x="1323593" y="4687886"/>
            <a:chExt cx="2279900" cy="1301420"/>
          </a:xfrm>
        </p:grpSpPr>
        <p:grpSp>
          <p:nvGrpSpPr>
            <p:cNvPr id="117" name="Group 116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23" name="Block Arc 122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24" name="Minus 123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5" name="Minus 124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19" name="Block Arc 118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20" name="Minus 119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1" name="Minus 120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2" name="Minus 121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3784462" y="5079989"/>
            <a:ext cx="2279900" cy="1301420"/>
            <a:chOff x="1323593" y="4687886"/>
            <a:chExt cx="2279900" cy="1301420"/>
          </a:xfrm>
        </p:grpSpPr>
        <p:grpSp>
          <p:nvGrpSpPr>
            <p:cNvPr id="127" name="Group 126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33" name="Block Arc 132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34" name="Minus 133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5" name="Minus 134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29" name="Block Arc 128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30" name="Minus 129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1" name="Minus 130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2" name="Minus 131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 rot="5400000">
            <a:off x="3749795" y="3872845"/>
            <a:ext cx="324975" cy="796915"/>
            <a:chOff x="8096281" y="4488362"/>
            <a:chExt cx="596615" cy="1463040"/>
          </a:xfrm>
        </p:grpSpPr>
        <p:sp>
          <p:nvSpPr>
            <p:cNvPr id="137" name="Rectangle 13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8" name="Minus 13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9" name="Minus 13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0" name="Minus 13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 rot="5400000">
            <a:off x="4562309" y="3873459"/>
            <a:ext cx="324975" cy="796915"/>
            <a:chOff x="8096281" y="4488362"/>
            <a:chExt cx="596615" cy="1463040"/>
          </a:xfrm>
        </p:grpSpPr>
        <p:sp>
          <p:nvSpPr>
            <p:cNvPr id="142" name="Rectangle 14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3" name="Minus 14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4" name="Minus 14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5" name="Minus 14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 rot="5400000">
            <a:off x="5365320" y="3873459"/>
            <a:ext cx="324975" cy="796915"/>
            <a:chOff x="8096281" y="4488362"/>
            <a:chExt cx="596615" cy="1463040"/>
          </a:xfrm>
        </p:grpSpPr>
        <p:sp>
          <p:nvSpPr>
            <p:cNvPr id="147" name="Rectangle 14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8" name="Minus 14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9" name="Minus 14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0" name="Minus 14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rot="5400000">
            <a:off x="6175463" y="3873459"/>
            <a:ext cx="324975" cy="796915"/>
            <a:chOff x="8096281" y="4488362"/>
            <a:chExt cx="596615" cy="1463040"/>
          </a:xfrm>
        </p:grpSpPr>
        <p:sp>
          <p:nvSpPr>
            <p:cNvPr id="152" name="Rectangle 15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3" name="Minus 15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4" name="Minus 15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5" name="Minus 15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 rot="5400000">
            <a:off x="6977458" y="3873459"/>
            <a:ext cx="324975" cy="796915"/>
            <a:chOff x="8096281" y="4488362"/>
            <a:chExt cx="596615" cy="1463040"/>
          </a:xfrm>
        </p:grpSpPr>
        <p:sp>
          <p:nvSpPr>
            <p:cNvPr id="157" name="Rectangle 15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8" name="Minus 15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9" name="Minus 15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0" name="Minus 15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 rot="5400000">
            <a:off x="7780827" y="3873459"/>
            <a:ext cx="324975" cy="796915"/>
            <a:chOff x="8096281" y="4488362"/>
            <a:chExt cx="596615" cy="1463040"/>
          </a:xfrm>
        </p:grpSpPr>
        <p:sp>
          <p:nvSpPr>
            <p:cNvPr id="162" name="Rectangle 16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3" name="Minus 16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4" name="Minus 16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5" name="Minus 16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 rot="5400000">
            <a:off x="4715669" y="4846369"/>
            <a:ext cx="324975" cy="796915"/>
            <a:chOff x="8096281" y="4488362"/>
            <a:chExt cx="596615" cy="1463040"/>
          </a:xfrm>
        </p:grpSpPr>
        <p:sp>
          <p:nvSpPr>
            <p:cNvPr id="167" name="Rectangle 16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8" name="Minus 16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9" name="Minus 16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0" name="Minus 16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 rot="5400000">
            <a:off x="5524119" y="4846983"/>
            <a:ext cx="324975" cy="796915"/>
            <a:chOff x="8096281" y="4488362"/>
            <a:chExt cx="596615" cy="1463040"/>
          </a:xfrm>
        </p:grpSpPr>
        <p:sp>
          <p:nvSpPr>
            <p:cNvPr id="172" name="Rectangle 17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3" name="Minus 17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4" name="Minus 17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5" name="Minus 17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 rot="5400000">
            <a:off x="6331194" y="4846983"/>
            <a:ext cx="324975" cy="796915"/>
            <a:chOff x="8096281" y="4488362"/>
            <a:chExt cx="596615" cy="1463040"/>
          </a:xfrm>
        </p:grpSpPr>
        <p:sp>
          <p:nvSpPr>
            <p:cNvPr id="177" name="Rectangle 17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8" name="Minus 17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9" name="Minus 17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0" name="Minus 17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 rot="5400000">
            <a:off x="6816217" y="4846983"/>
            <a:ext cx="324975" cy="796915"/>
            <a:chOff x="8096281" y="4488362"/>
            <a:chExt cx="596615" cy="1463040"/>
          </a:xfrm>
        </p:grpSpPr>
        <p:sp>
          <p:nvSpPr>
            <p:cNvPr id="182" name="Rectangle 18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3" name="Minus 18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4" name="Minus 18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5" name="Minus 18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 rot="5400000">
            <a:off x="7628372" y="4846983"/>
            <a:ext cx="324975" cy="796915"/>
            <a:chOff x="8096281" y="4488362"/>
            <a:chExt cx="596615" cy="1463040"/>
          </a:xfrm>
        </p:grpSpPr>
        <p:sp>
          <p:nvSpPr>
            <p:cNvPr id="187" name="Rectangle 18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8" name="Minus 18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9" name="Minus 18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0" name="Minus 18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 rot="5400000">
            <a:off x="8421581" y="4846983"/>
            <a:ext cx="324975" cy="796915"/>
            <a:chOff x="8096281" y="4488362"/>
            <a:chExt cx="596615" cy="1463040"/>
          </a:xfrm>
        </p:grpSpPr>
        <p:sp>
          <p:nvSpPr>
            <p:cNvPr id="192" name="Rectangle 19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3" name="Minus 19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4" name="Minus 19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5" name="Minus 19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 rot="5400000">
            <a:off x="2783385" y="2890626"/>
            <a:ext cx="324975" cy="796915"/>
            <a:chOff x="8096281" y="4488362"/>
            <a:chExt cx="596615" cy="1463040"/>
          </a:xfrm>
        </p:grpSpPr>
        <p:sp>
          <p:nvSpPr>
            <p:cNvPr id="197" name="Rectangle 19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8" name="Minus 19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9" name="Minus 19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0" name="Minus 19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 rot="5400000">
            <a:off x="3593528" y="2890626"/>
            <a:ext cx="324975" cy="796915"/>
            <a:chOff x="8096281" y="4488362"/>
            <a:chExt cx="596615" cy="1463040"/>
          </a:xfrm>
        </p:grpSpPr>
        <p:sp>
          <p:nvSpPr>
            <p:cNvPr id="202" name="Rectangle 20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3" name="Minus 20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4" name="Minus 20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5" name="Minus 20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 rot="5400000">
            <a:off x="4390443" y="2891240"/>
            <a:ext cx="324975" cy="796915"/>
            <a:chOff x="8096281" y="4488362"/>
            <a:chExt cx="596615" cy="1463040"/>
          </a:xfrm>
        </p:grpSpPr>
        <p:sp>
          <p:nvSpPr>
            <p:cNvPr id="207" name="Rectangle 20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8" name="Minus 20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9" name="Minus 20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0" name="Minus 20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 rot="5400000">
            <a:off x="5200586" y="2891240"/>
            <a:ext cx="324975" cy="796915"/>
            <a:chOff x="8096281" y="4488362"/>
            <a:chExt cx="596615" cy="1463040"/>
          </a:xfrm>
        </p:grpSpPr>
        <p:sp>
          <p:nvSpPr>
            <p:cNvPr id="212" name="Rectangle 21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3" name="Minus 21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4" name="Minus 21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5" name="Minus 21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 rot="5400000">
            <a:off x="6010201" y="2891240"/>
            <a:ext cx="324975" cy="796915"/>
            <a:chOff x="8096281" y="4488362"/>
            <a:chExt cx="596615" cy="1463040"/>
          </a:xfrm>
        </p:grpSpPr>
        <p:sp>
          <p:nvSpPr>
            <p:cNvPr id="217" name="Rectangle 21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8" name="Minus 21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9" name="Minus 21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0" name="Minus 21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 rot="5400000">
            <a:off x="6805950" y="2891240"/>
            <a:ext cx="324975" cy="796915"/>
            <a:chOff x="8096281" y="4488362"/>
            <a:chExt cx="596615" cy="1463040"/>
          </a:xfrm>
        </p:grpSpPr>
        <p:sp>
          <p:nvSpPr>
            <p:cNvPr id="222" name="Rectangle 22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3" name="Minus 22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4" name="Minus 22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5" name="Minus 22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156649" y="3384582"/>
            <a:ext cx="612064" cy="1670633"/>
            <a:chOff x="1205161" y="839165"/>
            <a:chExt cx="1032934" cy="2819400"/>
          </a:xfrm>
        </p:grpSpPr>
        <p:sp>
          <p:nvSpPr>
            <p:cNvPr id="227" name="Rounded Rectangle 226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28" name="Donut 227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232" name="Minus 231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33" name="Minus 232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231" name="Donut 230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4129046" y="4365351"/>
            <a:ext cx="612064" cy="1670633"/>
            <a:chOff x="1205161" y="839165"/>
            <a:chExt cx="1032934" cy="2819400"/>
          </a:xfrm>
        </p:grpSpPr>
        <p:sp>
          <p:nvSpPr>
            <p:cNvPr id="235" name="Rounded Rectangle 234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36" name="Donut 235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240" name="Minus 239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41" name="Minus 240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239" name="Donut 238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 rot="5400000">
            <a:off x="5641873" y="5828242"/>
            <a:ext cx="324975" cy="796915"/>
            <a:chOff x="8096281" y="4488362"/>
            <a:chExt cx="596615" cy="1463040"/>
          </a:xfrm>
        </p:grpSpPr>
        <p:sp>
          <p:nvSpPr>
            <p:cNvPr id="243" name="Rectangle 242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4" name="Minus 243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5" name="Minus 244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6" name="Minus 245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 rot="5400000">
            <a:off x="6452016" y="5828242"/>
            <a:ext cx="324975" cy="796915"/>
            <a:chOff x="8096281" y="4488362"/>
            <a:chExt cx="596615" cy="1463040"/>
          </a:xfrm>
        </p:grpSpPr>
        <p:sp>
          <p:nvSpPr>
            <p:cNvPr id="248" name="Rectangle 247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9" name="Minus 248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0" name="Minus 249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1" name="Minus 250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 rot="5400000">
            <a:off x="7254011" y="5828242"/>
            <a:ext cx="324975" cy="796915"/>
            <a:chOff x="8096281" y="4488362"/>
            <a:chExt cx="596615" cy="1463040"/>
          </a:xfrm>
        </p:grpSpPr>
        <p:sp>
          <p:nvSpPr>
            <p:cNvPr id="253" name="Rectangle 252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4" name="Minus 253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5" name="Minus 254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6" name="Minus 255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 rot="5400000">
            <a:off x="8057380" y="5828242"/>
            <a:ext cx="324975" cy="796915"/>
            <a:chOff x="8096281" y="4488362"/>
            <a:chExt cx="596615" cy="1463040"/>
          </a:xfrm>
        </p:grpSpPr>
        <p:sp>
          <p:nvSpPr>
            <p:cNvPr id="258" name="Rectangle 257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9" name="Minus 258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0" name="Minus 259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1" name="Minus 260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262" name="Picture 4" descr="“data collect 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66" y="3617646"/>
            <a:ext cx="321656" cy="32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Box 262"/>
          <p:cNvSpPr txBox="1"/>
          <p:nvPr/>
        </p:nvSpPr>
        <p:spPr>
          <a:xfrm>
            <a:off x="1089582" y="3584914"/>
            <a:ext cx="10374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Data Collection</a:t>
            </a:r>
          </a:p>
          <a:p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数</a:t>
            </a:r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据</a:t>
            </a:r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采集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316201" y="4608401"/>
            <a:ext cx="264966" cy="281563"/>
            <a:chOff x="5044288" y="1751702"/>
            <a:chExt cx="453726" cy="482146"/>
          </a:xfrm>
        </p:grpSpPr>
        <p:sp>
          <p:nvSpPr>
            <p:cNvPr id="265" name="Oval 264"/>
            <p:cNvSpPr/>
            <p:nvPr/>
          </p:nvSpPr>
          <p:spPr>
            <a:xfrm>
              <a:off x="5044288" y="1960369"/>
              <a:ext cx="66959" cy="66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6" name="Oval 265"/>
            <p:cNvSpPr/>
            <p:nvPr/>
          </p:nvSpPr>
          <p:spPr>
            <a:xfrm>
              <a:off x="5383304" y="1751702"/>
              <a:ext cx="114710" cy="1147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5145321" y="1888485"/>
              <a:ext cx="208641" cy="208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>
              <a:off x="5222844" y="2180254"/>
              <a:ext cx="53594" cy="535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9" name="Oval 268"/>
            <p:cNvSpPr/>
            <p:nvPr/>
          </p:nvSpPr>
          <p:spPr>
            <a:xfrm>
              <a:off x="5330690" y="2075018"/>
              <a:ext cx="114710" cy="1147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cxnSp>
          <p:nvCxnSpPr>
            <p:cNvPr id="270" name="Straight Connector 269"/>
            <p:cNvCxnSpPr>
              <a:stCxn id="267" idx="4"/>
              <a:endCxn id="268" idx="0"/>
            </p:cNvCxnSpPr>
            <p:nvPr/>
          </p:nvCxnSpPr>
          <p:spPr>
            <a:xfrm flipH="1">
              <a:off x="5249641" y="2097126"/>
              <a:ext cx="1" cy="83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267" idx="7"/>
              <a:endCxn id="266" idx="3"/>
            </p:cNvCxnSpPr>
            <p:nvPr/>
          </p:nvCxnSpPr>
          <p:spPr>
            <a:xfrm flipV="1">
              <a:off x="5323407" y="1849613"/>
              <a:ext cx="76696" cy="69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67" idx="5"/>
              <a:endCxn id="269" idx="1"/>
            </p:cNvCxnSpPr>
            <p:nvPr/>
          </p:nvCxnSpPr>
          <p:spPr>
            <a:xfrm>
              <a:off x="5323407" y="2066571"/>
              <a:ext cx="24082" cy="252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67" idx="2"/>
              <a:endCxn id="265" idx="6"/>
            </p:cNvCxnSpPr>
            <p:nvPr/>
          </p:nvCxnSpPr>
          <p:spPr>
            <a:xfrm flipH="1">
              <a:off x="5111247" y="1992806"/>
              <a:ext cx="34074" cy="1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/>
          <p:cNvSpPr txBox="1"/>
          <p:nvPr/>
        </p:nvSpPr>
        <p:spPr>
          <a:xfrm>
            <a:off x="2385157" y="4548824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A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lgorithm</a:t>
            </a:r>
            <a:r>
              <a:rPr lang="en-US" sz="1000" b="1" i="0" dirty="0" smtClean="0">
                <a:solidFill>
                  <a:srgbClr val="000000"/>
                </a:solidFill>
                <a:effectLst/>
                <a:latin typeface="Siemens Sans" pitchFamily="2" charset="0"/>
              </a:rPr>
              <a:t> </a:t>
            </a:r>
            <a:endParaRPr lang="en-US" sz="1000" dirty="0" smtClean="0"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zh-CN" altLang="en-US" sz="1000" i="0" dirty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算法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4236821" y="55536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Siemens Sans" pitchFamily="2" charset="0"/>
              </a:rPr>
              <a:t>UI</a:t>
            </a:r>
            <a:endParaRPr lang="en-US" b="1" dirty="0">
              <a:latin typeface="Siemens Sans" pitchFamily="2" charset="0"/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4661617" y="3636298"/>
            <a:ext cx="396435" cy="827784"/>
            <a:chOff x="1390324" y="1935450"/>
            <a:chExt cx="669033" cy="1396991"/>
          </a:xfrm>
        </p:grpSpPr>
        <p:sp>
          <p:nvSpPr>
            <p:cNvPr id="277" name="Rounded Rectangle 276"/>
            <p:cNvSpPr/>
            <p:nvPr/>
          </p:nvSpPr>
          <p:spPr>
            <a:xfrm>
              <a:off x="1693792" y="2332585"/>
              <a:ext cx="77156" cy="35231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78" name="Donut 277"/>
            <p:cNvSpPr/>
            <p:nvPr/>
          </p:nvSpPr>
          <p:spPr>
            <a:xfrm>
              <a:off x="1390324" y="2663408"/>
              <a:ext cx="669033" cy="669033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79" name="Donut 278"/>
            <p:cNvSpPr/>
            <p:nvPr/>
          </p:nvSpPr>
          <p:spPr>
            <a:xfrm>
              <a:off x="1504709" y="1935450"/>
              <a:ext cx="440266" cy="440267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1548815" y="1979094"/>
              <a:ext cx="352055" cy="352056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1638420" y="2062116"/>
              <a:ext cx="169030" cy="199560"/>
              <a:chOff x="2587508" y="5036509"/>
              <a:chExt cx="628179" cy="741627"/>
            </a:xfrm>
          </p:grpSpPr>
          <p:sp>
            <p:nvSpPr>
              <p:cNvPr id="282" name="Minus 281"/>
              <p:cNvSpPr/>
              <p:nvPr/>
            </p:nvSpPr>
            <p:spPr>
              <a:xfrm rot="2220773">
                <a:off x="2587508" y="5347418"/>
                <a:ext cx="436876" cy="345435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 rot="18419172">
                <a:off x="2672153" y="5234602"/>
                <a:ext cx="741627" cy="345441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sp>
        <p:nvSpPr>
          <p:cNvPr id="284" name="Oval 283"/>
          <p:cNvSpPr/>
          <p:nvPr/>
        </p:nvSpPr>
        <p:spPr>
          <a:xfrm>
            <a:off x="4704912" y="4119567"/>
            <a:ext cx="295829" cy="2958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pic>
        <p:nvPicPr>
          <p:cNvPr id="285" name="Picture 2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958" y="4158790"/>
            <a:ext cx="225752" cy="218613"/>
          </a:xfrm>
          <a:prstGeom prst="rect">
            <a:avLst/>
          </a:prstGeom>
        </p:spPr>
      </p:pic>
      <p:sp>
        <p:nvSpPr>
          <p:cNvPr id="286" name="TextBox 285"/>
          <p:cNvSpPr txBox="1"/>
          <p:nvPr/>
        </p:nvSpPr>
        <p:spPr>
          <a:xfrm>
            <a:off x="4912456" y="3643323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Tool: 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UIRecorder</a:t>
            </a:r>
            <a:endParaRPr lang="en-US" altLang="zh-CN" sz="1000" dirty="0" smtClean="0">
              <a:solidFill>
                <a:srgbClr val="000000"/>
              </a:solidFill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en-US" altLang="zh-CN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UI</a:t>
            </a:r>
            <a:r>
              <a:rPr lang="zh-CN" alt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操作记录工具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87" name="Group 286"/>
          <p:cNvGrpSpPr/>
          <p:nvPr/>
        </p:nvGrpSpPr>
        <p:grpSpPr>
          <a:xfrm>
            <a:off x="5261238" y="4064231"/>
            <a:ext cx="396435" cy="823937"/>
            <a:chOff x="4300539" y="3966150"/>
            <a:chExt cx="396435" cy="823937"/>
          </a:xfrm>
        </p:grpSpPr>
        <p:grpSp>
          <p:nvGrpSpPr>
            <p:cNvPr id="288" name="Group 287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290" name="Rounded Rectangle 289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1" name="Donut 290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2" name="Donut 291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294" name="Group 293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295" name="Minus 294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296" name="Minus 295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289" name="Oval 288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297" name="Picture 2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034" y="4157613"/>
            <a:ext cx="225752" cy="218613"/>
          </a:xfrm>
          <a:prstGeom prst="rect">
            <a:avLst/>
          </a:prstGeom>
        </p:spPr>
      </p:pic>
      <p:sp>
        <p:nvSpPr>
          <p:cNvPr id="298" name="TextBox 297"/>
          <p:cNvSpPr txBox="1"/>
          <p:nvPr/>
        </p:nvSpPr>
        <p:spPr>
          <a:xfrm>
            <a:off x="5511510" y="4615946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Tool: 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Sikuli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-X</a:t>
            </a:r>
          </a:p>
          <a:p>
            <a:r>
              <a:rPr lang="zh-CN" altLang="en-US" sz="1000" i="0" dirty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视觉可视</a:t>
            </a:r>
            <a:r>
              <a:rPr lang="zh-CN" alt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化工具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grpSp>
        <p:nvGrpSpPr>
          <p:cNvPr id="299" name="Group 298"/>
          <p:cNvGrpSpPr/>
          <p:nvPr/>
        </p:nvGrpSpPr>
        <p:grpSpPr>
          <a:xfrm>
            <a:off x="6445099" y="4617509"/>
            <a:ext cx="396435" cy="827784"/>
            <a:chOff x="5809520" y="4519428"/>
            <a:chExt cx="396435" cy="827784"/>
          </a:xfrm>
        </p:grpSpPr>
        <p:grpSp>
          <p:nvGrpSpPr>
            <p:cNvPr id="300" name="Group 299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02" name="Rounded Rectangle 301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3" name="Donut 302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4" name="Donut 303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solidFill>
                <a:srgbClr val="DA1A1A"/>
              </a:solidFill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301" name="Oval 300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7759633" y="4625887"/>
            <a:ext cx="396435" cy="827784"/>
            <a:chOff x="5809520" y="4519428"/>
            <a:chExt cx="396435" cy="827784"/>
          </a:xfrm>
        </p:grpSpPr>
        <p:grpSp>
          <p:nvGrpSpPr>
            <p:cNvPr id="307" name="Group 306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09" name="Rounded Rectangle 308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1" name="Donut 310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14" name="Minus 313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15" name="Minus 314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08" name="Oval 307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7102366" y="5061592"/>
            <a:ext cx="396435" cy="823937"/>
            <a:chOff x="4300539" y="3966150"/>
            <a:chExt cx="396435" cy="823937"/>
          </a:xfrm>
        </p:grpSpPr>
        <p:grpSp>
          <p:nvGrpSpPr>
            <p:cNvPr id="317" name="Group 316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19" name="Rounded Rectangle 318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0" name="Donut 319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23" name="Group 322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24" name="Minus 323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25" name="Minus 324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18" name="Oval 317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6708758" y="4617978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概</a:t>
            </a:r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率：聚类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&amp;</a:t>
            </a:r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降维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327" name="Multiply 326"/>
          <p:cNvSpPr/>
          <p:nvPr/>
        </p:nvSpPr>
        <p:spPr>
          <a:xfrm>
            <a:off x="6572867" y="4676491"/>
            <a:ext cx="140898" cy="140898"/>
          </a:xfrm>
          <a:prstGeom prst="mathMultiply">
            <a:avLst>
              <a:gd name="adj1" fmla="val 83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iemens Sans" pitchFamily="2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7359712" y="563930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图论：树形图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8031604" y="463252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存储结构：三元组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pic>
        <p:nvPicPr>
          <p:cNvPr id="330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0647" y="5128489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85559" y="5140001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2388" y="5134955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3" name="Group 332"/>
          <p:cNvGrpSpPr/>
          <p:nvPr/>
        </p:nvGrpSpPr>
        <p:grpSpPr>
          <a:xfrm>
            <a:off x="8416900" y="5045321"/>
            <a:ext cx="396435" cy="823937"/>
            <a:chOff x="4300539" y="3966150"/>
            <a:chExt cx="396435" cy="823937"/>
          </a:xfrm>
        </p:grpSpPr>
        <p:grpSp>
          <p:nvGrpSpPr>
            <p:cNvPr id="334" name="Group 333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36" name="Rounded Rectangle 335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8" name="Donut 337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40" name="Group 339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41" name="Minus 340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42" name="Minus 341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35" name="Oval 334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343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85284" y="5123730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" name="TextBox 343"/>
          <p:cNvSpPr txBox="1"/>
          <p:nvPr/>
        </p:nvSpPr>
        <p:spPr>
          <a:xfrm>
            <a:off x="8677471" y="562303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Lib:NetworkX</a:t>
            </a:r>
            <a:r>
              <a:rPr 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345" name="Group 344"/>
          <p:cNvGrpSpPr/>
          <p:nvPr/>
        </p:nvGrpSpPr>
        <p:grpSpPr>
          <a:xfrm rot="5400000">
            <a:off x="9227943" y="4849346"/>
            <a:ext cx="324975" cy="796915"/>
            <a:chOff x="8096281" y="4488362"/>
            <a:chExt cx="596615" cy="1463040"/>
          </a:xfrm>
        </p:grpSpPr>
        <p:sp>
          <p:nvSpPr>
            <p:cNvPr id="346" name="Rectangle 345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7" name="Minus 346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8" name="Minus 347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9" name="Minus 348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50" name="Group 349"/>
          <p:cNvGrpSpPr/>
          <p:nvPr/>
        </p:nvGrpSpPr>
        <p:grpSpPr>
          <a:xfrm rot="5400000">
            <a:off x="10036288" y="4849346"/>
            <a:ext cx="324975" cy="796915"/>
            <a:chOff x="8096281" y="4488362"/>
            <a:chExt cx="596615" cy="1463040"/>
          </a:xfrm>
        </p:grpSpPr>
        <p:sp>
          <p:nvSpPr>
            <p:cNvPr id="351" name="Rectangle 350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2" name="Minus 351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3" name="Minus 352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4" name="Minus 353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55" name="Group 354"/>
          <p:cNvGrpSpPr/>
          <p:nvPr/>
        </p:nvGrpSpPr>
        <p:grpSpPr>
          <a:xfrm rot="5400000">
            <a:off x="10904427" y="4844266"/>
            <a:ext cx="324975" cy="796915"/>
            <a:chOff x="8096281" y="4488362"/>
            <a:chExt cx="596615" cy="1463040"/>
          </a:xfrm>
        </p:grpSpPr>
        <p:sp>
          <p:nvSpPr>
            <p:cNvPr id="356" name="Rectangle 355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7" name="Minus 356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8" name="Minus 357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9" name="Minus 358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9074167" y="4619237"/>
            <a:ext cx="396435" cy="827784"/>
            <a:chOff x="5809520" y="4519428"/>
            <a:chExt cx="396435" cy="827784"/>
          </a:xfrm>
        </p:grpSpPr>
        <p:grpSp>
          <p:nvGrpSpPr>
            <p:cNvPr id="361" name="Group 360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63" name="Rounded Rectangle 362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5" name="Donut 364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67" name="Group 366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68" name="Minus 367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69" name="Minus 368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62" name="Oval 361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9362049" y="463806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0" dirty="0" err="1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Lib:Nump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sz="1000" i="0" dirty="0" err="1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)</a:t>
            </a:r>
          </a:p>
        </p:txBody>
      </p:sp>
      <p:pic>
        <p:nvPicPr>
          <p:cNvPr id="371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52673" y="5142021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2" name="Group 371"/>
          <p:cNvGrpSpPr/>
          <p:nvPr/>
        </p:nvGrpSpPr>
        <p:grpSpPr>
          <a:xfrm>
            <a:off x="9731433" y="5045321"/>
            <a:ext cx="396435" cy="823937"/>
            <a:chOff x="4300539" y="3966150"/>
            <a:chExt cx="396435" cy="823937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75" name="Rounded Rectangle 374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7" name="Donut 376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80" name="Minus 379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81" name="Minus 380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74" name="Oval 373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382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05779" y="5123730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3" name="TextBox 382"/>
          <p:cNvSpPr txBox="1"/>
          <p:nvPr/>
        </p:nvSpPr>
        <p:spPr>
          <a:xfrm>
            <a:off x="10000506" y="5623037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Lib: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Matplotlib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384" name="Group 383"/>
          <p:cNvGrpSpPr/>
          <p:nvPr/>
        </p:nvGrpSpPr>
        <p:grpSpPr>
          <a:xfrm>
            <a:off x="5906180" y="5605303"/>
            <a:ext cx="396435" cy="827784"/>
            <a:chOff x="5809520" y="4519428"/>
            <a:chExt cx="396435" cy="827784"/>
          </a:xfrm>
        </p:grpSpPr>
        <p:grpSp>
          <p:nvGrpSpPr>
            <p:cNvPr id="385" name="Group 384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87" name="Rounded Rectangle 386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89" name="Donut 388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91" name="Group 390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92" name="Minus 391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93" name="Minus 392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86" name="Oval 385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6505123" y="6034063"/>
            <a:ext cx="396435" cy="823937"/>
            <a:chOff x="4300539" y="3966150"/>
            <a:chExt cx="396435" cy="823937"/>
          </a:xfrm>
        </p:grpSpPr>
        <p:grpSp>
          <p:nvGrpSpPr>
            <p:cNvPr id="395" name="Group 394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97" name="Rounded Rectangle 396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8" name="Donut 397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401" name="Group 400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402" name="Minus 401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403" name="Minus 402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96" name="Oval 395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404" name="Picture 10" descr="“eye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51" y="6104171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" name="Picture 10" descr="“eye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60" y="6104875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" name="TextBox 405"/>
          <p:cNvSpPr txBox="1"/>
          <p:nvPr/>
        </p:nvSpPr>
        <p:spPr>
          <a:xfrm>
            <a:off x="6151449" y="5614541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静态：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Networkx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6769261" y="660227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动</a:t>
            </a:r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态：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D3(JS)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1582636" y="3117086"/>
            <a:ext cx="6575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Refining/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细化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409" name="Right Arrow 408"/>
          <p:cNvSpPr/>
          <p:nvPr/>
        </p:nvSpPr>
        <p:spPr>
          <a:xfrm>
            <a:off x="2168476" y="3146938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3699739" y="56103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画面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249138" y="2606120"/>
            <a:ext cx="8162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Structuring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架构设计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12" name="Oval 411"/>
          <p:cNvSpPr/>
          <p:nvPr/>
        </p:nvSpPr>
        <p:spPr>
          <a:xfrm>
            <a:off x="2299740" y="175510"/>
            <a:ext cx="395359" cy="395359"/>
          </a:xfrm>
          <a:prstGeom prst="ellipse">
            <a:avLst/>
          </a:prstGeom>
          <a:solidFill>
            <a:srgbClr val="DA1A1A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Siemens Sans" pitchFamily="2" charset="0"/>
            </a:endParaRPr>
          </a:p>
        </p:txBody>
      </p:sp>
      <p:grpSp>
        <p:nvGrpSpPr>
          <p:cNvPr id="413" name="Group 412"/>
          <p:cNvGrpSpPr/>
          <p:nvPr/>
        </p:nvGrpSpPr>
        <p:grpSpPr>
          <a:xfrm rot="5400000">
            <a:off x="7600357" y="2891719"/>
            <a:ext cx="324975" cy="796915"/>
            <a:chOff x="8096281" y="4488362"/>
            <a:chExt cx="596615" cy="1463040"/>
          </a:xfrm>
        </p:grpSpPr>
        <p:sp>
          <p:nvSpPr>
            <p:cNvPr id="414" name="Rectangle 41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6" name="Minus 41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7" name="Minus 41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18" name="Group 417"/>
          <p:cNvGrpSpPr/>
          <p:nvPr/>
        </p:nvGrpSpPr>
        <p:grpSpPr>
          <a:xfrm rot="5400000">
            <a:off x="8397272" y="2892333"/>
            <a:ext cx="324975" cy="796915"/>
            <a:chOff x="8096281" y="4488362"/>
            <a:chExt cx="596615" cy="1463040"/>
          </a:xfrm>
        </p:grpSpPr>
        <p:sp>
          <p:nvSpPr>
            <p:cNvPr id="419" name="Rectangle 41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0" name="Minus 41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1" name="Minus 42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2" name="Minus 42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 rot="5400000">
            <a:off x="9207415" y="2892333"/>
            <a:ext cx="324975" cy="796915"/>
            <a:chOff x="8096281" y="4488362"/>
            <a:chExt cx="596615" cy="1463040"/>
          </a:xfrm>
        </p:grpSpPr>
        <p:sp>
          <p:nvSpPr>
            <p:cNvPr id="424" name="Rectangle 42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5" name="Minus 42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6" name="Minus 42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7" name="Minus 42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 rot="5400000">
            <a:off x="10017030" y="2892333"/>
            <a:ext cx="324975" cy="796915"/>
            <a:chOff x="8096281" y="4488362"/>
            <a:chExt cx="596615" cy="1463040"/>
          </a:xfrm>
        </p:grpSpPr>
        <p:sp>
          <p:nvSpPr>
            <p:cNvPr id="429" name="Rectangle 42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0" name="Minus 42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1" name="Minus 43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2" name="Minus 43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3" name="Group 432"/>
          <p:cNvGrpSpPr/>
          <p:nvPr/>
        </p:nvGrpSpPr>
        <p:grpSpPr>
          <a:xfrm rot="5400000">
            <a:off x="10812779" y="2892333"/>
            <a:ext cx="324975" cy="796915"/>
            <a:chOff x="8096281" y="4488362"/>
            <a:chExt cx="596615" cy="1463040"/>
          </a:xfrm>
        </p:grpSpPr>
        <p:sp>
          <p:nvSpPr>
            <p:cNvPr id="434" name="Rectangle 43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5" name="Minus 43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6" name="Minus 43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7" name="Minus 43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 rot="5400000">
            <a:off x="8575007" y="3877150"/>
            <a:ext cx="324975" cy="796915"/>
            <a:chOff x="8096281" y="4488362"/>
            <a:chExt cx="596615" cy="1463040"/>
          </a:xfrm>
        </p:grpSpPr>
        <p:sp>
          <p:nvSpPr>
            <p:cNvPr id="439" name="Rectangle 43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0" name="Minus 43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1" name="Minus 44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2" name="Minus 44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43" name="Group 442"/>
          <p:cNvGrpSpPr/>
          <p:nvPr/>
        </p:nvGrpSpPr>
        <p:grpSpPr>
          <a:xfrm rot="5400000">
            <a:off x="9371922" y="3877764"/>
            <a:ext cx="324975" cy="796915"/>
            <a:chOff x="8096281" y="4488362"/>
            <a:chExt cx="596615" cy="1463040"/>
          </a:xfrm>
        </p:grpSpPr>
        <p:sp>
          <p:nvSpPr>
            <p:cNvPr id="444" name="Rectangle 44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5" name="Minus 44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6" name="Minus 44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7" name="Minus 44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48" name="Group 447"/>
          <p:cNvGrpSpPr/>
          <p:nvPr/>
        </p:nvGrpSpPr>
        <p:grpSpPr>
          <a:xfrm rot="5400000">
            <a:off x="10182065" y="3877764"/>
            <a:ext cx="324975" cy="796915"/>
            <a:chOff x="8096281" y="4488362"/>
            <a:chExt cx="596615" cy="1463040"/>
          </a:xfrm>
        </p:grpSpPr>
        <p:sp>
          <p:nvSpPr>
            <p:cNvPr id="449" name="Rectangle 44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0" name="Minus 44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1" name="Minus 45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2" name="Minus 45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53" name="Group 452"/>
          <p:cNvGrpSpPr/>
          <p:nvPr/>
        </p:nvGrpSpPr>
        <p:grpSpPr>
          <a:xfrm rot="5400000">
            <a:off x="10991680" y="3877764"/>
            <a:ext cx="324975" cy="796915"/>
            <a:chOff x="8096281" y="4488362"/>
            <a:chExt cx="596615" cy="1463040"/>
          </a:xfrm>
        </p:grpSpPr>
        <p:sp>
          <p:nvSpPr>
            <p:cNvPr id="454" name="Rectangle 45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5" name="Minus 45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6" name="Minus 45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7" name="Minus 45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58" name="Group 457"/>
          <p:cNvGrpSpPr/>
          <p:nvPr/>
        </p:nvGrpSpPr>
        <p:grpSpPr>
          <a:xfrm rot="5400000">
            <a:off x="11787429" y="3877764"/>
            <a:ext cx="324975" cy="796915"/>
            <a:chOff x="8096281" y="4488362"/>
            <a:chExt cx="596615" cy="1463040"/>
          </a:xfrm>
        </p:grpSpPr>
        <p:sp>
          <p:nvSpPr>
            <p:cNvPr id="459" name="Rectangle 45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0" name="Minus 45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1" name="Minus 46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2" name="Minus 46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63" name="Group 462"/>
          <p:cNvGrpSpPr/>
          <p:nvPr/>
        </p:nvGrpSpPr>
        <p:grpSpPr>
          <a:xfrm rot="5400000">
            <a:off x="8827439" y="5830245"/>
            <a:ext cx="324975" cy="796915"/>
            <a:chOff x="8096281" y="4488362"/>
            <a:chExt cx="596615" cy="1463040"/>
          </a:xfrm>
        </p:grpSpPr>
        <p:sp>
          <p:nvSpPr>
            <p:cNvPr id="464" name="Rectangle 46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5" name="Minus 46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6" name="Minus 46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7" name="Minus 46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68" name="Group 467"/>
          <p:cNvGrpSpPr/>
          <p:nvPr/>
        </p:nvGrpSpPr>
        <p:grpSpPr>
          <a:xfrm rot="5400000">
            <a:off x="9624354" y="5830859"/>
            <a:ext cx="324975" cy="796915"/>
            <a:chOff x="8096281" y="4488362"/>
            <a:chExt cx="596615" cy="1463040"/>
          </a:xfrm>
        </p:grpSpPr>
        <p:sp>
          <p:nvSpPr>
            <p:cNvPr id="469" name="Rectangle 46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0" name="Minus 46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1" name="Minus 47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2" name="Minus 47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73" name="Group 472"/>
          <p:cNvGrpSpPr/>
          <p:nvPr/>
        </p:nvGrpSpPr>
        <p:grpSpPr>
          <a:xfrm rot="5400000">
            <a:off x="10434497" y="5830859"/>
            <a:ext cx="324975" cy="796915"/>
            <a:chOff x="8096281" y="4488362"/>
            <a:chExt cx="596615" cy="1463040"/>
          </a:xfrm>
        </p:grpSpPr>
        <p:sp>
          <p:nvSpPr>
            <p:cNvPr id="474" name="Rectangle 47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5" name="Minus 47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6" name="Minus 47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7" name="Minus 47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78" name="Group 477"/>
          <p:cNvGrpSpPr/>
          <p:nvPr/>
        </p:nvGrpSpPr>
        <p:grpSpPr>
          <a:xfrm rot="5400000">
            <a:off x="11244112" y="5830859"/>
            <a:ext cx="324975" cy="796915"/>
            <a:chOff x="8096281" y="4488362"/>
            <a:chExt cx="596615" cy="1463040"/>
          </a:xfrm>
        </p:grpSpPr>
        <p:sp>
          <p:nvSpPr>
            <p:cNvPr id="479" name="Rectangle 47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0" name="Minus 47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1" name="Minus 48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2" name="Minus 48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83" name="Group 482"/>
          <p:cNvGrpSpPr/>
          <p:nvPr/>
        </p:nvGrpSpPr>
        <p:grpSpPr>
          <a:xfrm rot="5400000">
            <a:off x="12039861" y="5830859"/>
            <a:ext cx="324975" cy="796915"/>
            <a:chOff x="8096281" y="4488362"/>
            <a:chExt cx="596615" cy="1463040"/>
          </a:xfrm>
        </p:grpSpPr>
        <p:sp>
          <p:nvSpPr>
            <p:cNvPr id="484" name="Rectangle 48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5" name="Minus 48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6" name="Minus 48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7" name="Minus 48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88" name="Group 487"/>
          <p:cNvGrpSpPr/>
          <p:nvPr/>
        </p:nvGrpSpPr>
        <p:grpSpPr>
          <a:xfrm rot="5400000">
            <a:off x="11426437" y="4842773"/>
            <a:ext cx="324975" cy="796915"/>
            <a:chOff x="8096281" y="4488362"/>
            <a:chExt cx="596615" cy="1463040"/>
          </a:xfrm>
        </p:grpSpPr>
        <p:sp>
          <p:nvSpPr>
            <p:cNvPr id="489" name="Rectangle 48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0" name="Minus 48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1" name="Minus 49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2" name="Minus 49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93" name="Group 492"/>
          <p:cNvGrpSpPr/>
          <p:nvPr/>
        </p:nvGrpSpPr>
        <p:grpSpPr>
          <a:xfrm rot="5400000">
            <a:off x="11621797" y="2893084"/>
            <a:ext cx="324975" cy="796915"/>
            <a:chOff x="8096281" y="4488362"/>
            <a:chExt cx="596615" cy="1463040"/>
          </a:xfrm>
        </p:grpSpPr>
        <p:sp>
          <p:nvSpPr>
            <p:cNvPr id="494" name="Rectangle 49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5" name="Minus 49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6" name="Minus 49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7" name="Minus 49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7924506" y="6005750"/>
            <a:ext cx="396435" cy="823937"/>
            <a:chOff x="4300539" y="3966150"/>
            <a:chExt cx="396435" cy="823937"/>
          </a:xfrm>
        </p:grpSpPr>
        <p:grpSp>
          <p:nvGrpSpPr>
            <p:cNvPr id="499" name="Group 498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501" name="Rounded Rectangle 500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2" name="Donut 501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3" name="Donut 502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505" name="Group 504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506" name="Minus 505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507" name="Minus 506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500" name="Oval 499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508" name="Picture 10" descr="“eye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343" y="6076562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9" name="TextBox 508"/>
          <p:cNvSpPr txBox="1"/>
          <p:nvPr/>
        </p:nvSpPr>
        <p:spPr>
          <a:xfrm>
            <a:off x="8188644" y="6573958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B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ootstrap</a:t>
            </a:r>
          </a:p>
        </p:txBody>
      </p:sp>
      <p:grpSp>
        <p:nvGrpSpPr>
          <p:cNvPr id="510" name="Group 509"/>
          <p:cNvGrpSpPr/>
          <p:nvPr/>
        </p:nvGrpSpPr>
        <p:grpSpPr>
          <a:xfrm>
            <a:off x="10404480" y="4613970"/>
            <a:ext cx="1463050" cy="827784"/>
            <a:chOff x="10404480" y="4527463"/>
            <a:chExt cx="1463050" cy="827784"/>
          </a:xfrm>
        </p:grpSpPr>
        <p:grpSp>
          <p:nvGrpSpPr>
            <p:cNvPr id="511" name="Group 510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15" name="Group 514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17" name="Rounded Rectangle 516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18" name="Donut 517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19" name="Donut 518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20" name="Oval 519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16" name="Oval 515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12" name="TextBox 511"/>
            <p:cNvSpPr txBox="1"/>
            <p:nvPr/>
          </p:nvSpPr>
          <p:spPr>
            <a:xfrm>
              <a:off x="10692208" y="4545937"/>
              <a:ext cx="1175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Traversal</a:t>
              </a: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遍历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(</a:t>
              </a:r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指定根节点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)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13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4" name="Minus 513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1" name="Group 520"/>
          <p:cNvGrpSpPr/>
          <p:nvPr/>
        </p:nvGrpSpPr>
        <p:grpSpPr>
          <a:xfrm rot="5400000">
            <a:off x="11663378" y="4844612"/>
            <a:ext cx="324975" cy="796915"/>
            <a:chOff x="8096281" y="4488362"/>
            <a:chExt cx="596615" cy="1463040"/>
          </a:xfrm>
        </p:grpSpPr>
        <p:sp>
          <p:nvSpPr>
            <p:cNvPr id="522" name="Rectangle 52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3" name="Minus 52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4" name="Minus 52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5" name="Minus 52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526" name="Group 525"/>
          <p:cNvGrpSpPr/>
          <p:nvPr/>
        </p:nvGrpSpPr>
        <p:grpSpPr>
          <a:xfrm>
            <a:off x="11102257" y="5045321"/>
            <a:ext cx="1292968" cy="968321"/>
            <a:chOff x="11102257" y="4958814"/>
            <a:chExt cx="1292968" cy="968321"/>
          </a:xfrm>
        </p:grpSpPr>
        <p:grpSp>
          <p:nvGrpSpPr>
            <p:cNvPr id="527" name="Group 526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31" name="Group 530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33" name="Rounded Rectangle 532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4" name="Donut 533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5" name="Donut 534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6" name="Oval 535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32" name="Oval 531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28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9" name="Minus 528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11352952" y="5527025"/>
              <a:ext cx="10422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Enable to Track</a:t>
              </a: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可追溯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4064069" y="2655550"/>
            <a:ext cx="1083139" cy="827784"/>
            <a:chOff x="10404480" y="4527463"/>
            <a:chExt cx="1083139" cy="827784"/>
          </a:xfrm>
        </p:grpSpPr>
        <p:grpSp>
          <p:nvGrpSpPr>
            <p:cNvPr id="538" name="Group 537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42" name="Group 541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44" name="Rounded Rectangle 543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5" name="Donut 544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6" name="Donut 545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43" name="Oval 542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39" name="TextBox 538"/>
            <p:cNvSpPr txBox="1"/>
            <p:nvPr/>
          </p:nvSpPr>
          <p:spPr>
            <a:xfrm>
              <a:off x="10692208" y="4545937"/>
              <a:ext cx="795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Close Loop</a:t>
              </a:r>
            </a:p>
            <a:p>
              <a:r>
                <a:rPr lang="zh-CN" altLang="en-US" sz="1000" i="0" dirty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闭</a:t>
              </a:r>
              <a:r>
                <a:rPr lang="zh-CN" altLang="en-US" sz="1000" i="0" dirty="0" smtClean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环工作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40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1" name="Minus 540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6299210" y="3088264"/>
            <a:ext cx="820082" cy="968321"/>
            <a:chOff x="11102257" y="4958814"/>
            <a:chExt cx="820082" cy="968321"/>
          </a:xfrm>
        </p:grpSpPr>
        <p:grpSp>
          <p:nvGrpSpPr>
            <p:cNvPr id="549" name="Group 548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53" name="Group 552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55" name="Rounded Rectangle 554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6" name="Donut 555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7" name="Donut 556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8" name="Oval 557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54" name="Oval 553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50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1" name="Minus 550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TextBox 551"/>
            <p:cNvSpPr txBox="1"/>
            <p:nvPr/>
          </p:nvSpPr>
          <p:spPr>
            <a:xfrm>
              <a:off x="11352952" y="552702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Server</a:t>
              </a:r>
            </a:p>
            <a:p>
              <a:r>
                <a:rPr lang="zh-CN" altLang="en-US" sz="1000" i="0" dirty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服务器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7033218" y="2663733"/>
            <a:ext cx="651930" cy="827784"/>
            <a:chOff x="10404480" y="4527463"/>
            <a:chExt cx="651930" cy="827784"/>
          </a:xfrm>
        </p:grpSpPr>
        <p:grpSp>
          <p:nvGrpSpPr>
            <p:cNvPr id="560" name="Group 559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64" name="Group 563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66" name="Rounded Rectangle 565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7" name="Donut 566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8" name="Donut 567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9" name="Oval 568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65" name="Oval 564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61" name="TextBox 560"/>
            <p:cNvSpPr txBox="1"/>
            <p:nvPr/>
          </p:nvSpPr>
          <p:spPr>
            <a:xfrm>
              <a:off x="10692208" y="4545937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API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62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" name="Minus 562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7781982" y="3100788"/>
            <a:ext cx="2094469" cy="968321"/>
            <a:chOff x="11102257" y="4958814"/>
            <a:chExt cx="2094469" cy="968321"/>
          </a:xfrm>
        </p:grpSpPr>
        <p:grpSp>
          <p:nvGrpSpPr>
            <p:cNvPr id="571" name="Group 570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75" name="Group 574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77" name="Rounded Rectangle 576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78" name="Donut 577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79" name="Donut 578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80" name="Oval 579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76" name="Oval 575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72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3" name="Minus 572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11352952" y="5527025"/>
              <a:ext cx="1843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Combine with </a:t>
              </a:r>
              <a:r>
                <a:rPr lang="en-US" sz="1000" dirty="0" err="1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AutotestFrame</a:t>
              </a:r>
              <a:endParaRPr 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endParaRP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与自动化测试框架整合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81" name="TextBox 580"/>
          <p:cNvSpPr txBox="1"/>
          <p:nvPr/>
        </p:nvSpPr>
        <p:spPr>
          <a:xfrm>
            <a:off x="2709181" y="3096678"/>
            <a:ext cx="1079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General Design/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整体设计</a:t>
            </a:r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 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582" name="Right Arrow 581"/>
          <p:cNvSpPr/>
          <p:nvPr/>
        </p:nvSpPr>
        <p:spPr>
          <a:xfrm>
            <a:off x="3736838" y="312693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3" name="TextBox 582"/>
          <p:cNvSpPr txBox="1"/>
          <p:nvPr/>
        </p:nvSpPr>
        <p:spPr>
          <a:xfrm>
            <a:off x="3425348" y="4086442"/>
            <a:ext cx="10775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 smtClean="0">
                <a:solidFill>
                  <a:srgbClr val="ED7D31"/>
                </a:solidFill>
                <a:latin typeface="Siemens Sans" pitchFamily="2" charset="0"/>
              </a:rPr>
              <a:t>Data Collection</a:t>
            </a:r>
            <a:r>
              <a:rPr lang="en-US" altLang="zh-CN" sz="600" b="1" dirty="0">
                <a:solidFill>
                  <a:srgbClr val="ED7D31"/>
                </a:solidFill>
                <a:latin typeface="Siemens Sans" pitchFamily="2" charset="0"/>
              </a:rPr>
              <a:t>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数据采集</a:t>
            </a:r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 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584" name="Right Arrow 583"/>
          <p:cNvSpPr/>
          <p:nvPr/>
        </p:nvSpPr>
        <p:spPr>
          <a:xfrm>
            <a:off x="4402205" y="4116701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5" name="TextBox 584"/>
          <p:cNvSpPr txBox="1"/>
          <p:nvPr/>
        </p:nvSpPr>
        <p:spPr>
          <a:xfrm>
            <a:off x="4745533" y="5063028"/>
            <a:ext cx="7986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" b="1">
                <a:solidFill>
                  <a:srgbClr val="ED7D3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/>
              <a:t>Theory</a:t>
            </a:r>
            <a:r>
              <a:rPr lang="en-US" dirty="0"/>
              <a:t> </a:t>
            </a:r>
            <a:r>
              <a:rPr lang="en-US" altLang="zh-CN" dirty="0"/>
              <a:t>/</a:t>
            </a:r>
            <a:r>
              <a:rPr lang="zh-CN" altLang="en-US" dirty="0"/>
              <a:t>理论支持</a:t>
            </a:r>
            <a:r>
              <a:rPr lang="en-US" dirty="0"/>
              <a:t> </a:t>
            </a:r>
          </a:p>
        </p:txBody>
      </p:sp>
      <p:sp>
        <p:nvSpPr>
          <p:cNvPr id="586" name="Right Arrow 585"/>
          <p:cNvSpPr/>
          <p:nvPr/>
        </p:nvSpPr>
        <p:spPr>
          <a:xfrm>
            <a:off x="5467046" y="5098811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7" name="TextBox 586"/>
          <p:cNvSpPr txBox="1"/>
          <p:nvPr/>
        </p:nvSpPr>
        <p:spPr>
          <a:xfrm>
            <a:off x="5426752" y="6043423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" b="1">
                <a:solidFill>
                  <a:srgbClr val="ED7D31"/>
                </a:solidFill>
                <a:latin typeface="Siemens Sans" pitchFamily="2" charset="0"/>
              </a:defRPr>
            </a:lvl1pPr>
          </a:lstStyle>
          <a:p>
            <a:r>
              <a:rPr lang="en-US" altLang="zh-CN" dirty="0" smtClean="0"/>
              <a:t>UI Design</a:t>
            </a:r>
            <a:endParaRPr lang="en-US" dirty="0"/>
          </a:p>
        </p:txBody>
      </p:sp>
      <p:sp>
        <p:nvSpPr>
          <p:cNvPr id="588" name="Right Arrow 587"/>
          <p:cNvSpPr/>
          <p:nvPr/>
        </p:nvSpPr>
        <p:spPr>
          <a:xfrm>
            <a:off x="5537989" y="6270439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9" name="Rectangle 588"/>
          <p:cNvSpPr/>
          <p:nvPr/>
        </p:nvSpPr>
        <p:spPr bwMode="auto">
          <a:xfrm>
            <a:off x="-40672" y="0"/>
            <a:ext cx="12239021" cy="6858000"/>
          </a:xfrm>
          <a:prstGeom prst="rect">
            <a:avLst/>
          </a:prstGeom>
          <a:solidFill>
            <a:schemeClr val="accent2">
              <a:alpha val="87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4731220" y="226033"/>
            <a:ext cx="7242912" cy="3757898"/>
          </a:xfrm>
          <a:prstGeom prst="wedgeRoundRectCallout">
            <a:avLst>
              <a:gd name="adj1" fmla="val -86156"/>
              <a:gd name="adj2" fmla="val -33443"/>
              <a:gd name="adj3" fmla="val 16667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zh-CN" altLang="en-US" dirty="0">
                <a:solidFill>
                  <a:schemeClr val="tx1"/>
                </a:solidFill>
              </a:rPr>
              <a:t>最</a:t>
            </a:r>
            <a:r>
              <a:rPr lang="zh-CN" altLang="en-US" dirty="0" smtClean="0">
                <a:solidFill>
                  <a:schemeClr val="tx1"/>
                </a:solidFill>
              </a:rPr>
              <a:t>初设想开发一个工具，自动生成测试用例。至于输入，用到的是用户的操作记录。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r>
              <a:rPr lang="zh-CN" altLang="en-US" sz="1800" dirty="0" smtClean="0">
                <a:solidFill>
                  <a:schemeClr val="tx1"/>
                </a:solidFill>
              </a:rPr>
              <a:t>用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pyHook</a:t>
            </a:r>
            <a:r>
              <a:rPr lang="en-US" altLang="zh-CN" sz="1800" dirty="0" smtClean="0">
                <a:solidFill>
                  <a:schemeClr val="tx1"/>
                </a:solidFill>
              </a:rPr>
              <a:t>,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pythoncom</a:t>
            </a:r>
            <a:r>
              <a:rPr lang="en-US" altLang="zh-CN" sz="1800" dirty="0" smtClean="0">
                <a:solidFill>
                  <a:schemeClr val="tx1"/>
                </a:solidFill>
              </a:rPr>
              <a:t>, csv</a:t>
            </a:r>
            <a:r>
              <a:rPr lang="zh-CN" altLang="en-US" sz="1800" dirty="0" smtClean="0">
                <a:solidFill>
                  <a:schemeClr val="tx1"/>
                </a:solidFill>
              </a:rPr>
              <a:t>，写了一个</a:t>
            </a:r>
            <a:r>
              <a:rPr lang="en-US" altLang="zh-CN" dirty="0" smtClean="0">
                <a:solidFill>
                  <a:schemeClr val="tx1"/>
                </a:solidFill>
              </a:rPr>
              <a:t>clickRecorder.py</a:t>
            </a:r>
            <a:r>
              <a:rPr lang="zh-CN" altLang="en-US" dirty="0" smtClean="0">
                <a:solidFill>
                  <a:schemeClr val="tx1"/>
                </a:solidFill>
              </a:rPr>
              <a:t>，把用户操作的桌面坐标记录下来（</a:t>
            </a:r>
            <a:r>
              <a:rPr lang="en-US" altLang="zh-CN" dirty="0" smtClean="0">
                <a:solidFill>
                  <a:schemeClr val="tx1"/>
                </a:solidFill>
              </a:rPr>
              <a:t>X,Y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存储在</a:t>
            </a:r>
            <a:r>
              <a:rPr lang="en-US" altLang="zh-CN" dirty="0" smtClean="0">
                <a:solidFill>
                  <a:schemeClr val="tx1"/>
                </a:solidFill>
              </a:rPr>
              <a:t>csv</a:t>
            </a:r>
            <a:r>
              <a:rPr lang="zh-CN" altLang="en-US" dirty="0" smtClean="0">
                <a:solidFill>
                  <a:schemeClr val="tx1"/>
                </a:solidFill>
              </a:rPr>
              <a:t>中，用于后面做统计分析。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r>
              <a:rPr lang="zh-CN" altLang="en-US" sz="1800" dirty="0" smtClean="0">
                <a:solidFill>
                  <a:schemeClr val="tx1"/>
                </a:solidFill>
              </a:rPr>
              <a:t>把</a:t>
            </a:r>
            <a:r>
              <a:rPr lang="en-US" altLang="zh-CN" sz="1800" dirty="0" smtClean="0">
                <a:solidFill>
                  <a:schemeClr val="tx1"/>
                </a:solidFill>
              </a:rPr>
              <a:t>csv</a:t>
            </a:r>
            <a:r>
              <a:rPr lang="zh-CN" altLang="en-US" sz="1800" dirty="0" smtClean="0">
                <a:solidFill>
                  <a:schemeClr val="tx1"/>
                </a:solidFill>
              </a:rPr>
              <a:t>里的数据，进行基于密度的聚类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DBScan</a:t>
            </a:r>
            <a:r>
              <a:rPr lang="en-US" altLang="zh-CN" sz="1800" dirty="0" smtClean="0">
                <a:solidFill>
                  <a:schemeClr val="tx1"/>
                </a:solidFill>
              </a:rPr>
              <a:t>)(ToGraph3.py)</a:t>
            </a:r>
            <a:r>
              <a:rPr lang="zh-CN" altLang="en-US" sz="1800" dirty="0" smtClean="0">
                <a:solidFill>
                  <a:schemeClr val="tx1"/>
                </a:solidFill>
              </a:rPr>
              <a:t>，形成数个抽象点，最后进行路径分析。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r>
              <a:rPr lang="zh-CN" altLang="en-US" sz="1800" dirty="0" smtClean="0">
                <a:solidFill>
                  <a:schemeClr val="tx1"/>
                </a:solidFill>
              </a:rPr>
              <a:t>抽象点首先形成加权有向图，然后利用朱刘算法（有改动）生成最小树形图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ToGraph3.py)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遍</a:t>
            </a:r>
            <a:r>
              <a:rPr lang="zh-CN" altLang="en-US" dirty="0" smtClean="0">
                <a:solidFill>
                  <a:schemeClr val="tx1"/>
                </a:solidFill>
              </a:rPr>
              <a:t>历最小树形图或森林（相当于产生了</a:t>
            </a:r>
            <a:r>
              <a:rPr lang="en-US" altLang="zh-CN" dirty="0" err="1" smtClean="0">
                <a:solidFill>
                  <a:schemeClr val="tx1"/>
                </a:solidFill>
              </a:rPr>
              <a:t>TestSuits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sz="1800" dirty="0" err="1" smtClean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432611" y="166487"/>
            <a:ext cx="612064" cy="1000073"/>
            <a:chOff x="1205161" y="1970827"/>
            <a:chExt cx="1032934" cy="1687738"/>
          </a:xfrm>
        </p:grpSpPr>
        <p:sp>
          <p:nvSpPr>
            <p:cNvPr id="17" name="Rounded Rectangle 16"/>
            <p:cNvSpPr/>
            <p:nvPr/>
          </p:nvSpPr>
          <p:spPr>
            <a:xfrm>
              <a:off x="1680933" y="2309336"/>
              <a:ext cx="77156" cy="37556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8" name="Donut 17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9" name="Donut 18"/>
            <p:cNvSpPr/>
            <p:nvPr/>
          </p:nvSpPr>
          <p:spPr>
            <a:xfrm>
              <a:off x="1501494" y="1970827"/>
              <a:ext cx="440266" cy="440263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545600" y="2017685"/>
              <a:ext cx="352055" cy="352053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635201" y="2100695"/>
              <a:ext cx="169026" cy="199557"/>
              <a:chOff x="2575560" y="5179928"/>
              <a:chExt cx="628167" cy="741627"/>
            </a:xfrm>
          </p:grpSpPr>
          <p:sp>
            <p:nvSpPr>
              <p:cNvPr id="22" name="Minus 21"/>
              <p:cNvSpPr/>
              <p:nvPr/>
            </p:nvSpPr>
            <p:spPr>
              <a:xfrm rot="2220773">
                <a:off x="2575560" y="5490858"/>
                <a:ext cx="436887" cy="345444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3" name="Minus 22"/>
              <p:cNvSpPr/>
              <p:nvPr/>
            </p:nvSpPr>
            <p:spPr>
              <a:xfrm rot="18419172">
                <a:off x="2660192" y="5378020"/>
                <a:ext cx="741627" cy="345443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pic>
        <p:nvPicPr>
          <p:cNvPr id="24" name="Picture 2" descr="“idea vector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50973" y="660591"/>
            <a:ext cx="378629" cy="3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79977" y="654932"/>
            <a:ext cx="10823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</a:rPr>
              <a:t>TC Generator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测试用例生成器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3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V1.1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322" y="1523999"/>
            <a:ext cx="3460138" cy="2695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636" y="1673722"/>
            <a:ext cx="3558851" cy="268491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099175" y="2001718"/>
            <a:ext cx="978465" cy="1740136"/>
          </a:xfrm>
          <a:prstGeom prst="rightArrow">
            <a:avLst>
              <a:gd name="adj1" fmla="val 52335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5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V1.2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23360" y="1706880"/>
            <a:ext cx="5619404" cy="3250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9600" dirty="0" smtClean="0">
                <a:solidFill>
                  <a:schemeClr val="tx1"/>
                </a:solidFill>
              </a:rPr>
              <a:t>GONE</a:t>
            </a:r>
            <a:endParaRPr lang="en-US" sz="9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9600" dirty="0">
                <a:solidFill>
                  <a:schemeClr val="tx1"/>
                </a:solidFill>
              </a:rPr>
              <a:t>找不</a:t>
            </a:r>
            <a:r>
              <a:rPr lang="zh-CN" altLang="en-US" sz="9600" dirty="0" smtClean="0">
                <a:solidFill>
                  <a:schemeClr val="tx1"/>
                </a:solidFill>
              </a:rPr>
              <a:t>着了</a:t>
            </a:r>
            <a:endParaRPr lang="en-US" sz="9600" dirty="0" smtClean="0">
              <a:solidFill>
                <a:schemeClr val="tx1"/>
              </a:solidFill>
            </a:endParaRPr>
          </a:p>
        </p:txBody>
      </p:sp>
      <p:sp>
        <p:nvSpPr>
          <p:cNvPr id="3" name="Smiley Face 2"/>
          <p:cNvSpPr/>
          <p:nvPr/>
        </p:nvSpPr>
        <p:spPr bwMode="auto">
          <a:xfrm>
            <a:off x="1958109" y="2505285"/>
            <a:ext cx="1653309" cy="1653309"/>
          </a:xfrm>
          <a:prstGeom prst="smileyFace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2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384145" y="1667909"/>
            <a:ext cx="978465" cy="1740136"/>
          </a:xfrm>
          <a:prstGeom prst="rightArrow">
            <a:avLst>
              <a:gd name="adj1" fmla="val 52335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6" y="1373259"/>
            <a:ext cx="3112897" cy="28289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32" y="1432119"/>
            <a:ext cx="2863450" cy="27199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952" y="1432119"/>
            <a:ext cx="2865227" cy="271125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674084" y="1667909"/>
            <a:ext cx="978465" cy="1740136"/>
          </a:xfrm>
          <a:prstGeom prst="rightArrow">
            <a:avLst>
              <a:gd name="adj1" fmla="val 52335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V1.3	</a:t>
            </a:r>
            <a:r>
              <a:rPr lang="zh-CN" altLang="en-US" dirty="0" smtClean="0"/>
              <a:t>二维聚类版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4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507"/>
            <a:ext cx="12198350" cy="1268413"/>
          </a:xfrm>
        </p:spPr>
        <p:txBody>
          <a:bodyPr/>
          <a:lstStyle/>
          <a:p>
            <a:pPr algn="ctr"/>
            <a:r>
              <a:rPr lang="en-US" altLang="zh-CN" dirty="0" smtClean="0"/>
              <a:t>                                           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 rot="5400000">
            <a:off x="1968458" y="-23242"/>
            <a:ext cx="324975" cy="796915"/>
            <a:chOff x="8099778" y="4495356"/>
            <a:chExt cx="596615" cy="1463040"/>
          </a:xfrm>
        </p:grpSpPr>
        <p:sp>
          <p:nvSpPr>
            <p:cNvPr id="5" name="Rectangle 4"/>
            <p:cNvSpPr/>
            <p:nvPr/>
          </p:nvSpPr>
          <p:spPr>
            <a:xfrm>
              <a:off x="8099778" y="4495356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" name="Minus 5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7" name="Minus 6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" name="Minus 7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rot="16200000">
            <a:off x="1095490" y="210892"/>
            <a:ext cx="1299036" cy="1299036"/>
            <a:chOff x="8096281" y="3276600"/>
            <a:chExt cx="2362200" cy="2362200"/>
          </a:xfrm>
        </p:grpSpPr>
        <p:sp>
          <p:nvSpPr>
            <p:cNvPr id="10" name="Block Arc 9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" name="Minus 10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2" name="Minus 11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" name="Minus 12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" name="Minus 13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" name="Minus 14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32611" y="166487"/>
            <a:ext cx="612064" cy="1000073"/>
            <a:chOff x="1205161" y="1970827"/>
            <a:chExt cx="1032934" cy="1687738"/>
          </a:xfrm>
        </p:grpSpPr>
        <p:sp>
          <p:nvSpPr>
            <p:cNvPr id="17" name="Rounded Rectangle 16"/>
            <p:cNvSpPr/>
            <p:nvPr/>
          </p:nvSpPr>
          <p:spPr>
            <a:xfrm>
              <a:off x="1680933" y="2309336"/>
              <a:ext cx="77156" cy="37556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8" name="Donut 17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9" name="Donut 18"/>
            <p:cNvSpPr/>
            <p:nvPr/>
          </p:nvSpPr>
          <p:spPr>
            <a:xfrm>
              <a:off x="1501494" y="1970827"/>
              <a:ext cx="440266" cy="440263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545600" y="2017685"/>
              <a:ext cx="352055" cy="352053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635201" y="2100695"/>
              <a:ext cx="169026" cy="199557"/>
              <a:chOff x="2575560" y="5179928"/>
              <a:chExt cx="628167" cy="741627"/>
            </a:xfrm>
          </p:grpSpPr>
          <p:sp>
            <p:nvSpPr>
              <p:cNvPr id="22" name="Minus 21"/>
              <p:cNvSpPr/>
              <p:nvPr/>
            </p:nvSpPr>
            <p:spPr>
              <a:xfrm rot="2220773">
                <a:off x="2575560" y="5490858"/>
                <a:ext cx="436887" cy="345444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3" name="Minus 22"/>
              <p:cNvSpPr/>
              <p:nvPr/>
            </p:nvSpPr>
            <p:spPr>
              <a:xfrm rot="18419172">
                <a:off x="2660192" y="5378020"/>
                <a:ext cx="741627" cy="345443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pic>
        <p:nvPicPr>
          <p:cNvPr id="24" name="Picture 2" descr="“idea vector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50973" y="660591"/>
            <a:ext cx="378629" cy="3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79977" y="654932"/>
            <a:ext cx="10823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</a:rPr>
              <a:t>TC Generator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测试用例生成器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6" name="Group 25"/>
          <p:cNvGrpSpPr/>
          <p:nvPr/>
        </p:nvGrpSpPr>
        <p:grpSpPr>
          <a:xfrm rot="5400000">
            <a:off x="1981884" y="961177"/>
            <a:ext cx="324975" cy="796915"/>
            <a:chOff x="8096281" y="4488362"/>
            <a:chExt cx="596615" cy="1463040"/>
          </a:xfrm>
        </p:grpSpPr>
        <p:sp>
          <p:nvSpPr>
            <p:cNvPr id="27" name="Rectangle 2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8" name="Minus 2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9" name="Minus 2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0" name="Minus 2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5400000">
            <a:off x="2778799" y="961056"/>
            <a:ext cx="324975" cy="796915"/>
            <a:chOff x="8096281" y="4488362"/>
            <a:chExt cx="596615" cy="1463040"/>
          </a:xfrm>
        </p:grpSpPr>
        <p:sp>
          <p:nvSpPr>
            <p:cNvPr id="32" name="Rectangle 3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3" name="Minus 3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" name="Minus 3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" name="Minus 3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5400000">
            <a:off x="2699777" y="1184833"/>
            <a:ext cx="1299036" cy="1299036"/>
            <a:chOff x="8096281" y="3276600"/>
            <a:chExt cx="2362200" cy="2362200"/>
          </a:xfrm>
        </p:grpSpPr>
        <p:sp>
          <p:nvSpPr>
            <p:cNvPr id="37" name="Block Arc 36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38" name="Minus 37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9" name="Minus 38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0" name="Minus 39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" name="Minus 40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" name="Minus 41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51" name="Pie 50"/>
          <p:cNvSpPr/>
          <p:nvPr/>
        </p:nvSpPr>
        <p:spPr>
          <a:xfrm>
            <a:off x="3114247" y="1588182"/>
            <a:ext cx="474979" cy="474979"/>
          </a:xfrm>
          <a:prstGeom prst="pie">
            <a:avLst>
              <a:gd name="adj1" fmla="val 10799993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iemens Sans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 rot="5400000">
            <a:off x="2778799" y="1923061"/>
            <a:ext cx="324975" cy="796915"/>
            <a:chOff x="8096281" y="4488362"/>
            <a:chExt cx="596615" cy="1463040"/>
          </a:xfrm>
        </p:grpSpPr>
        <p:sp>
          <p:nvSpPr>
            <p:cNvPr id="55" name="Rectangle 54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6" name="Minus 55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7" name="Minus 56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8" name="Minus 57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5400000">
            <a:off x="1980978" y="1923061"/>
            <a:ext cx="324975" cy="796915"/>
            <a:chOff x="8096281" y="4488362"/>
            <a:chExt cx="596615" cy="1463040"/>
          </a:xfrm>
        </p:grpSpPr>
        <p:sp>
          <p:nvSpPr>
            <p:cNvPr id="60" name="Rectangle 59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1" name="Minus 60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2" name="Minus 61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3" name="Minus 62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 rot="16200000">
            <a:off x="1088020" y="2156658"/>
            <a:ext cx="1299036" cy="1299036"/>
            <a:chOff x="8096281" y="3276600"/>
            <a:chExt cx="2362200" cy="2362200"/>
          </a:xfrm>
        </p:grpSpPr>
        <p:sp>
          <p:nvSpPr>
            <p:cNvPr id="65" name="Block Arc 64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66" name="Minus 65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7" name="Minus 66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8" name="Minus 67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9" name="Minus 68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70" name="Minus 69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20901" y="1442854"/>
            <a:ext cx="612064" cy="1670633"/>
            <a:chOff x="1205161" y="839165"/>
            <a:chExt cx="1032934" cy="2819400"/>
          </a:xfrm>
        </p:grpSpPr>
        <p:sp>
          <p:nvSpPr>
            <p:cNvPr id="72" name="Rounded Rectangle 71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73" name="Donut 72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77" name="Minus 76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78" name="Minus 77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76" name="Donut 75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 rot="5400000">
            <a:off x="1963138" y="2898736"/>
            <a:ext cx="324975" cy="796915"/>
            <a:chOff x="8096281" y="4488362"/>
            <a:chExt cx="596615" cy="1463040"/>
          </a:xfrm>
        </p:grpSpPr>
        <p:sp>
          <p:nvSpPr>
            <p:cNvPr id="80" name="Rectangle 79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1" name="Minus 80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2" name="Minus 81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3" name="Minus 82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960910" y="1158746"/>
            <a:ext cx="9989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Shrimp Scope/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缩小范围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2855550" y="119598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59731" y="2138801"/>
            <a:ext cx="7601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Structuring/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架构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87" name="Right Arrow 86"/>
          <p:cNvSpPr/>
          <p:nvPr/>
        </p:nvSpPr>
        <p:spPr>
          <a:xfrm rot="10800000">
            <a:off x="2858113" y="216927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552623" y="2725330"/>
            <a:ext cx="333324" cy="179110"/>
            <a:chOff x="489160" y="3379603"/>
            <a:chExt cx="333324" cy="179110"/>
          </a:xfrm>
        </p:grpSpPr>
        <p:sp>
          <p:nvSpPr>
            <p:cNvPr id="89" name="Rectangle 88"/>
            <p:cNvSpPr/>
            <p:nvPr/>
          </p:nvSpPr>
          <p:spPr>
            <a:xfrm>
              <a:off x="489160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7727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66294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56064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89160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7727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66294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56064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56064" y="3379603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846353" y="3136373"/>
            <a:ext cx="2279900" cy="1301420"/>
            <a:chOff x="1323593" y="4687886"/>
            <a:chExt cx="2279900" cy="1301420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05" name="Block Arc 104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06" name="Minus 105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7" name="Minus 106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01" name="Block Arc 100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02" name="Minus 101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3" name="Minus 102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4" name="Minus 103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2191347" y="2414714"/>
            <a:ext cx="612064" cy="1670633"/>
            <a:chOff x="1205161" y="839165"/>
            <a:chExt cx="1032934" cy="2819400"/>
          </a:xfrm>
        </p:grpSpPr>
        <p:sp>
          <p:nvSpPr>
            <p:cNvPr id="109" name="Rounded Rectangle 108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0" name="Donut 109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114" name="Minus 113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15" name="Minus 114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113" name="Donut 112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802953" y="4108938"/>
            <a:ext cx="2279900" cy="1301420"/>
            <a:chOff x="1323593" y="4687886"/>
            <a:chExt cx="2279900" cy="1301420"/>
          </a:xfrm>
        </p:grpSpPr>
        <p:grpSp>
          <p:nvGrpSpPr>
            <p:cNvPr id="117" name="Group 116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23" name="Block Arc 122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24" name="Minus 123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5" name="Minus 124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19" name="Block Arc 118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20" name="Minus 119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1" name="Minus 120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2" name="Minus 121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3784462" y="5079989"/>
            <a:ext cx="2279900" cy="1301420"/>
            <a:chOff x="1323593" y="4687886"/>
            <a:chExt cx="2279900" cy="1301420"/>
          </a:xfrm>
        </p:grpSpPr>
        <p:grpSp>
          <p:nvGrpSpPr>
            <p:cNvPr id="127" name="Group 126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33" name="Block Arc 132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34" name="Minus 133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5" name="Minus 134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29" name="Block Arc 128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30" name="Minus 129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1" name="Minus 130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2" name="Minus 131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 rot="5400000">
            <a:off x="3749795" y="3872845"/>
            <a:ext cx="324975" cy="796915"/>
            <a:chOff x="8096281" y="4488362"/>
            <a:chExt cx="596615" cy="1463040"/>
          </a:xfrm>
        </p:grpSpPr>
        <p:sp>
          <p:nvSpPr>
            <p:cNvPr id="137" name="Rectangle 13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8" name="Minus 13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9" name="Minus 13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0" name="Minus 13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 rot="5400000">
            <a:off x="4562309" y="3873459"/>
            <a:ext cx="324975" cy="796915"/>
            <a:chOff x="8096281" y="4488362"/>
            <a:chExt cx="596615" cy="1463040"/>
          </a:xfrm>
        </p:grpSpPr>
        <p:sp>
          <p:nvSpPr>
            <p:cNvPr id="142" name="Rectangle 14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3" name="Minus 14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4" name="Minus 14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5" name="Minus 14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 rot="5400000">
            <a:off x="5365320" y="3873459"/>
            <a:ext cx="324975" cy="796915"/>
            <a:chOff x="8096281" y="4488362"/>
            <a:chExt cx="596615" cy="1463040"/>
          </a:xfrm>
        </p:grpSpPr>
        <p:sp>
          <p:nvSpPr>
            <p:cNvPr id="147" name="Rectangle 14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8" name="Minus 14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9" name="Minus 14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0" name="Minus 14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rot="5400000">
            <a:off x="6175463" y="3873459"/>
            <a:ext cx="324975" cy="796915"/>
            <a:chOff x="8096281" y="4488362"/>
            <a:chExt cx="596615" cy="1463040"/>
          </a:xfrm>
        </p:grpSpPr>
        <p:sp>
          <p:nvSpPr>
            <p:cNvPr id="152" name="Rectangle 15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3" name="Minus 15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4" name="Minus 15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5" name="Minus 15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 rot="5400000">
            <a:off x="6977458" y="3873459"/>
            <a:ext cx="324975" cy="796915"/>
            <a:chOff x="8096281" y="4488362"/>
            <a:chExt cx="596615" cy="1463040"/>
          </a:xfrm>
        </p:grpSpPr>
        <p:sp>
          <p:nvSpPr>
            <p:cNvPr id="157" name="Rectangle 15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8" name="Minus 15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9" name="Minus 15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0" name="Minus 15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 rot="5400000">
            <a:off x="7780827" y="3873459"/>
            <a:ext cx="324975" cy="796915"/>
            <a:chOff x="8096281" y="4488362"/>
            <a:chExt cx="596615" cy="1463040"/>
          </a:xfrm>
        </p:grpSpPr>
        <p:sp>
          <p:nvSpPr>
            <p:cNvPr id="162" name="Rectangle 16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3" name="Minus 16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4" name="Minus 16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5" name="Minus 16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 rot="5400000">
            <a:off x="4715669" y="4846369"/>
            <a:ext cx="324975" cy="796915"/>
            <a:chOff x="8096281" y="4488362"/>
            <a:chExt cx="596615" cy="1463040"/>
          </a:xfrm>
        </p:grpSpPr>
        <p:sp>
          <p:nvSpPr>
            <p:cNvPr id="167" name="Rectangle 16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8" name="Minus 16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9" name="Minus 16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0" name="Minus 16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 rot="5400000">
            <a:off x="5524119" y="4846983"/>
            <a:ext cx="324975" cy="796915"/>
            <a:chOff x="8096281" y="4488362"/>
            <a:chExt cx="596615" cy="1463040"/>
          </a:xfrm>
        </p:grpSpPr>
        <p:sp>
          <p:nvSpPr>
            <p:cNvPr id="172" name="Rectangle 17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3" name="Minus 17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4" name="Minus 17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5" name="Minus 17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 rot="5400000">
            <a:off x="6331194" y="4846983"/>
            <a:ext cx="324975" cy="796915"/>
            <a:chOff x="8096281" y="4488362"/>
            <a:chExt cx="596615" cy="1463040"/>
          </a:xfrm>
        </p:grpSpPr>
        <p:sp>
          <p:nvSpPr>
            <p:cNvPr id="177" name="Rectangle 17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8" name="Minus 17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9" name="Minus 17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0" name="Minus 17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 rot="5400000">
            <a:off x="6816217" y="4846983"/>
            <a:ext cx="324975" cy="796915"/>
            <a:chOff x="8096281" y="4488362"/>
            <a:chExt cx="596615" cy="1463040"/>
          </a:xfrm>
        </p:grpSpPr>
        <p:sp>
          <p:nvSpPr>
            <p:cNvPr id="182" name="Rectangle 18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3" name="Minus 18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4" name="Minus 18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5" name="Minus 18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 rot="5400000">
            <a:off x="7628372" y="4846983"/>
            <a:ext cx="324975" cy="796915"/>
            <a:chOff x="8096281" y="4488362"/>
            <a:chExt cx="596615" cy="1463040"/>
          </a:xfrm>
        </p:grpSpPr>
        <p:sp>
          <p:nvSpPr>
            <p:cNvPr id="187" name="Rectangle 18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8" name="Minus 18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9" name="Minus 18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0" name="Minus 18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 rot="5400000">
            <a:off x="8421581" y="4846983"/>
            <a:ext cx="324975" cy="796915"/>
            <a:chOff x="8096281" y="4488362"/>
            <a:chExt cx="596615" cy="1463040"/>
          </a:xfrm>
        </p:grpSpPr>
        <p:sp>
          <p:nvSpPr>
            <p:cNvPr id="192" name="Rectangle 19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3" name="Minus 19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4" name="Minus 19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5" name="Minus 19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 rot="5400000">
            <a:off x="2783385" y="2890626"/>
            <a:ext cx="324975" cy="796915"/>
            <a:chOff x="8096281" y="4488362"/>
            <a:chExt cx="596615" cy="1463040"/>
          </a:xfrm>
        </p:grpSpPr>
        <p:sp>
          <p:nvSpPr>
            <p:cNvPr id="197" name="Rectangle 19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8" name="Minus 19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9" name="Minus 19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0" name="Minus 19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 rot="5400000">
            <a:off x="3593528" y="2890626"/>
            <a:ext cx="324975" cy="796915"/>
            <a:chOff x="8096281" y="4488362"/>
            <a:chExt cx="596615" cy="1463040"/>
          </a:xfrm>
        </p:grpSpPr>
        <p:sp>
          <p:nvSpPr>
            <p:cNvPr id="202" name="Rectangle 20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3" name="Minus 20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4" name="Minus 20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5" name="Minus 20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 rot="5400000">
            <a:off x="4390443" y="2891240"/>
            <a:ext cx="324975" cy="796915"/>
            <a:chOff x="8096281" y="4488362"/>
            <a:chExt cx="596615" cy="1463040"/>
          </a:xfrm>
        </p:grpSpPr>
        <p:sp>
          <p:nvSpPr>
            <p:cNvPr id="207" name="Rectangle 20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8" name="Minus 20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9" name="Minus 20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0" name="Minus 20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 rot="5400000">
            <a:off x="5200586" y="2891240"/>
            <a:ext cx="324975" cy="796915"/>
            <a:chOff x="8096281" y="4488362"/>
            <a:chExt cx="596615" cy="1463040"/>
          </a:xfrm>
        </p:grpSpPr>
        <p:sp>
          <p:nvSpPr>
            <p:cNvPr id="212" name="Rectangle 21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3" name="Minus 21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4" name="Minus 21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5" name="Minus 21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 rot="5400000">
            <a:off x="6010201" y="2891240"/>
            <a:ext cx="324975" cy="796915"/>
            <a:chOff x="8096281" y="4488362"/>
            <a:chExt cx="596615" cy="1463040"/>
          </a:xfrm>
        </p:grpSpPr>
        <p:sp>
          <p:nvSpPr>
            <p:cNvPr id="217" name="Rectangle 21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8" name="Minus 21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9" name="Minus 21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0" name="Minus 21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 rot="5400000">
            <a:off x="6805950" y="2891240"/>
            <a:ext cx="324975" cy="796915"/>
            <a:chOff x="8096281" y="4488362"/>
            <a:chExt cx="596615" cy="1463040"/>
          </a:xfrm>
        </p:grpSpPr>
        <p:sp>
          <p:nvSpPr>
            <p:cNvPr id="222" name="Rectangle 22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3" name="Minus 22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4" name="Minus 22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5" name="Minus 22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156649" y="3384582"/>
            <a:ext cx="612064" cy="1670633"/>
            <a:chOff x="1205161" y="839165"/>
            <a:chExt cx="1032934" cy="2819400"/>
          </a:xfrm>
        </p:grpSpPr>
        <p:sp>
          <p:nvSpPr>
            <p:cNvPr id="227" name="Rounded Rectangle 226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28" name="Donut 227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232" name="Minus 231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33" name="Minus 232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231" name="Donut 230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4129046" y="4365351"/>
            <a:ext cx="612064" cy="1670633"/>
            <a:chOff x="1205161" y="839165"/>
            <a:chExt cx="1032934" cy="2819400"/>
          </a:xfrm>
        </p:grpSpPr>
        <p:sp>
          <p:nvSpPr>
            <p:cNvPr id="235" name="Rounded Rectangle 234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36" name="Donut 235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240" name="Minus 239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41" name="Minus 240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239" name="Donut 238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 rot="5400000">
            <a:off x="5641873" y="5828242"/>
            <a:ext cx="324975" cy="796915"/>
            <a:chOff x="8096281" y="4488362"/>
            <a:chExt cx="596615" cy="1463040"/>
          </a:xfrm>
        </p:grpSpPr>
        <p:sp>
          <p:nvSpPr>
            <p:cNvPr id="243" name="Rectangle 242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4" name="Minus 243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5" name="Minus 244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6" name="Minus 245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 rot="5400000">
            <a:off x="6452016" y="5828242"/>
            <a:ext cx="324975" cy="796915"/>
            <a:chOff x="8096281" y="4488362"/>
            <a:chExt cx="596615" cy="1463040"/>
          </a:xfrm>
        </p:grpSpPr>
        <p:sp>
          <p:nvSpPr>
            <p:cNvPr id="248" name="Rectangle 247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9" name="Minus 248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0" name="Minus 249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1" name="Minus 250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 rot="5400000">
            <a:off x="7254011" y="5828242"/>
            <a:ext cx="324975" cy="796915"/>
            <a:chOff x="8096281" y="4488362"/>
            <a:chExt cx="596615" cy="1463040"/>
          </a:xfrm>
        </p:grpSpPr>
        <p:sp>
          <p:nvSpPr>
            <p:cNvPr id="253" name="Rectangle 252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4" name="Minus 253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5" name="Minus 254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6" name="Minus 255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 rot="5400000">
            <a:off x="8057380" y="5828242"/>
            <a:ext cx="324975" cy="796915"/>
            <a:chOff x="8096281" y="4488362"/>
            <a:chExt cx="596615" cy="1463040"/>
          </a:xfrm>
        </p:grpSpPr>
        <p:sp>
          <p:nvSpPr>
            <p:cNvPr id="258" name="Rectangle 257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9" name="Minus 258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0" name="Minus 259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1" name="Minus 260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262" name="Picture 4" descr="“data collect 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66" y="3617646"/>
            <a:ext cx="321656" cy="32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Box 262"/>
          <p:cNvSpPr txBox="1"/>
          <p:nvPr/>
        </p:nvSpPr>
        <p:spPr>
          <a:xfrm>
            <a:off x="1089582" y="3584914"/>
            <a:ext cx="10374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Data Collection</a:t>
            </a:r>
          </a:p>
          <a:p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数</a:t>
            </a:r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据</a:t>
            </a:r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采集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316201" y="4608401"/>
            <a:ext cx="264966" cy="281563"/>
            <a:chOff x="5044288" y="1751702"/>
            <a:chExt cx="453726" cy="482146"/>
          </a:xfrm>
        </p:grpSpPr>
        <p:sp>
          <p:nvSpPr>
            <p:cNvPr id="265" name="Oval 264"/>
            <p:cNvSpPr/>
            <p:nvPr/>
          </p:nvSpPr>
          <p:spPr>
            <a:xfrm>
              <a:off x="5044288" y="1960369"/>
              <a:ext cx="66959" cy="66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6" name="Oval 265"/>
            <p:cNvSpPr/>
            <p:nvPr/>
          </p:nvSpPr>
          <p:spPr>
            <a:xfrm>
              <a:off x="5383304" y="1751702"/>
              <a:ext cx="114710" cy="1147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5145321" y="1888485"/>
              <a:ext cx="208641" cy="208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>
              <a:off x="5222844" y="2180254"/>
              <a:ext cx="53594" cy="535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9" name="Oval 268"/>
            <p:cNvSpPr/>
            <p:nvPr/>
          </p:nvSpPr>
          <p:spPr>
            <a:xfrm>
              <a:off x="5330690" y="2075018"/>
              <a:ext cx="114710" cy="1147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cxnSp>
          <p:nvCxnSpPr>
            <p:cNvPr id="270" name="Straight Connector 269"/>
            <p:cNvCxnSpPr>
              <a:stCxn id="267" idx="4"/>
              <a:endCxn id="268" idx="0"/>
            </p:cNvCxnSpPr>
            <p:nvPr/>
          </p:nvCxnSpPr>
          <p:spPr>
            <a:xfrm flipH="1">
              <a:off x="5249641" y="2097126"/>
              <a:ext cx="1" cy="83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267" idx="7"/>
              <a:endCxn id="266" idx="3"/>
            </p:cNvCxnSpPr>
            <p:nvPr/>
          </p:nvCxnSpPr>
          <p:spPr>
            <a:xfrm flipV="1">
              <a:off x="5323407" y="1849613"/>
              <a:ext cx="76696" cy="69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67" idx="5"/>
              <a:endCxn id="269" idx="1"/>
            </p:cNvCxnSpPr>
            <p:nvPr/>
          </p:nvCxnSpPr>
          <p:spPr>
            <a:xfrm>
              <a:off x="5323407" y="2066571"/>
              <a:ext cx="24082" cy="252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67" idx="2"/>
              <a:endCxn id="265" idx="6"/>
            </p:cNvCxnSpPr>
            <p:nvPr/>
          </p:nvCxnSpPr>
          <p:spPr>
            <a:xfrm flipH="1">
              <a:off x="5111247" y="1992806"/>
              <a:ext cx="34074" cy="1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/>
          <p:cNvSpPr txBox="1"/>
          <p:nvPr/>
        </p:nvSpPr>
        <p:spPr>
          <a:xfrm>
            <a:off x="2385157" y="4548824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A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lgorithm</a:t>
            </a:r>
            <a:r>
              <a:rPr lang="en-US" sz="1000" b="1" i="0" dirty="0" smtClean="0">
                <a:solidFill>
                  <a:srgbClr val="000000"/>
                </a:solidFill>
                <a:effectLst/>
                <a:latin typeface="Siemens Sans" pitchFamily="2" charset="0"/>
              </a:rPr>
              <a:t> </a:t>
            </a:r>
            <a:endParaRPr lang="en-US" sz="1000" dirty="0" smtClean="0"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zh-CN" altLang="en-US" sz="1000" i="0" dirty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算法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4236821" y="55536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Siemens Sans" pitchFamily="2" charset="0"/>
              </a:rPr>
              <a:t>UI</a:t>
            </a:r>
            <a:endParaRPr lang="en-US" b="1" dirty="0">
              <a:latin typeface="Siemens Sans" pitchFamily="2" charset="0"/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4661617" y="3636298"/>
            <a:ext cx="396435" cy="827784"/>
            <a:chOff x="1390324" y="1935450"/>
            <a:chExt cx="669033" cy="1396991"/>
          </a:xfrm>
        </p:grpSpPr>
        <p:sp>
          <p:nvSpPr>
            <p:cNvPr id="277" name="Rounded Rectangle 276"/>
            <p:cNvSpPr/>
            <p:nvPr/>
          </p:nvSpPr>
          <p:spPr>
            <a:xfrm>
              <a:off x="1693792" y="2332585"/>
              <a:ext cx="77156" cy="35231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78" name="Donut 277"/>
            <p:cNvSpPr/>
            <p:nvPr/>
          </p:nvSpPr>
          <p:spPr>
            <a:xfrm>
              <a:off x="1390324" y="2663408"/>
              <a:ext cx="669033" cy="669033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79" name="Donut 278"/>
            <p:cNvSpPr/>
            <p:nvPr/>
          </p:nvSpPr>
          <p:spPr>
            <a:xfrm>
              <a:off x="1504709" y="1935450"/>
              <a:ext cx="440266" cy="440267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1548815" y="1979094"/>
              <a:ext cx="352055" cy="352056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1638420" y="2062116"/>
              <a:ext cx="169030" cy="199560"/>
              <a:chOff x="2587508" y="5036509"/>
              <a:chExt cx="628179" cy="741627"/>
            </a:xfrm>
          </p:grpSpPr>
          <p:sp>
            <p:nvSpPr>
              <p:cNvPr id="282" name="Minus 281"/>
              <p:cNvSpPr/>
              <p:nvPr/>
            </p:nvSpPr>
            <p:spPr>
              <a:xfrm rot="2220773">
                <a:off x="2587508" y="5347418"/>
                <a:ext cx="436876" cy="345435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 rot="18419172">
                <a:off x="2672153" y="5234602"/>
                <a:ext cx="741627" cy="345441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sp>
        <p:nvSpPr>
          <p:cNvPr id="284" name="Oval 283"/>
          <p:cNvSpPr/>
          <p:nvPr/>
        </p:nvSpPr>
        <p:spPr>
          <a:xfrm>
            <a:off x="4704912" y="4119567"/>
            <a:ext cx="295829" cy="2958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pic>
        <p:nvPicPr>
          <p:cNvPr id="285" name="Picture 2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958" y="4158790"/>
            <a:ext cx="225752" cy="218613"/>
          </a:xfrm>
          <a:prstGeom prst="rect">
            <a:avLst/>
          </a:prstGeom>
        </p:spPr>
      </p:pic>
      <p:sp>
        <p:nvSpPr>
          <p:cNvPr id="286" name="TextBox 285"/>
          <p:cNvSpPr txBox="1"/>
          <p:nvPr/>
        </p:nvSpPr>
        <p:spPr>
          <a:xfrm>
            <a:off x="4912456" y="3643323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Tool: 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UIRecorder</a:t>
            </a:r>
            <a:endParaRPr lang="en-US" altLang="zh-CN" sz="1000" dirty="0" smtClean="0">
              <a:solidFill>
                <a:srgbClr val="000000"/>
              </a:solidFill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en-US" altLang="zh-CN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UI</a:t>
            </a:r>
            <a:r>
              <a:rPr lang="zh-CN" alt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操作记录工具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87" name="Group 286"/>
          <p:cNvGrpSpPr/>
          <p:nvPr/>
        </p:nvGrpSpPr>
        <p:grpSpPr>
          <a:xfrm>
            <a:off x="5261238" y="4064231"/>
            <a:ext cx="396435" cy="823937"/>
            <a:chOff x="4300539" y="3966150"/>
            <a:chExt cx="396435" cy="823937"/>
          </a:xfrm>
        </p:grpSpPr>
        <p:grpSp>
          <p:nvGrpSpPr>
            <p:cNvPr id="288" name="Group 287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290" name="Rounded Rectangle 289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1" name="Donut 290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2" name="Donut 291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294" name="Group 293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295" name="Minus 294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296" name="Minus 295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289" name="Oval 288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297" name="Picture 2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034" y="4157613"/>
            <a:ext cx="225752" cy="218613"/>
          </a:xfrm>
          <a:prstGeom prst="rect">
            <a:avLst/>
          </a:prstGeom>
        </p:spPr>
      </p:pic>
      <p:sp>
        <p:nvSpPr>
          <p:cNvPr id="298" name="TextBox 297"/>
          <p:cNvSpPr txBox="1"/>
          <p:nvPr/>
        </p:nvSpPr>
        <p:spPr>
          <a:xfrm>
            <a:off x="5511510" y="4615946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Tool: 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Sikuli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-X</a:t>
            </a:r>
          </a:p>
          <a:p>
            <a:r>
              <a:rPr lang="zh-CN" altLang="en-US" sz="1000" i="0" dirty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视觉可视</a:t>
            </a:r>
            <a:r>
              <a:rPr lang="zh-CN" alt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化工具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grpSp>
        <p:nvGrpSpPr>
          <p:cNvPr id="299" name="Group 298"/>
          <p:cNvGrpSpPr/>
          <p:nvPr/>
        </p:nvGrpSpPr>
        <p:grpSpPr>
          <a:xfrm>
            <a:off x="6445099" y="4617509"/>
            <a:ext cx="396435" cy="827784"/>
            <a:chOff x="5809520" y="4519428"/>
            <a:chExt cx="396435" cy="827784"/>
          </a:xfrm>
        </p:grpSpPr>
        <p:grpSp>
          <p:nvGrpSpPr>
            <p:cNvPr id="300" name="Group 299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02" name="Rounded Rectangle 301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3" name="Donut 302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4" name="Donut 303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solidFill>
                <a:srgbClr val="DA1A1A"/>
              </a:solidFill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301" name="Oval 300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7759633" y="4625887"/>
            <a:ext cx="396435" cy="827784"/>
            <a:chOff x="5809520" y="4519428"/>
            <a:chExt cx="396435" cy="827784"/>
          </a:xfrm>
        </p:grpSpPr>
        <p:grpSp>
          <p:nvGrpSpPr>
            <p:cNvPr id="307" name="Group 306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09" name="Rounded Rectangle 308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1" name="Donut 310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14" name="Minus 313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15" name="Minus 314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08" name="Oval 307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7102366" y="5061592"/>
            <a:ext cx="396435" cy="823937"/>
            <a:chOff x="4300539" y="3966150"/>
            <a:chExt cx="396435" cy="823937"/>
          </a:xfrm>
        </p:grpSpPr>
        <p:grpSp>
          <p:nvGrpSpPr>
            <p:cNvPr id="317" name="Group 316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19" name="Rounded Rectangle 318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0" name="Donut 319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23" name="Group 322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24" name="Minus 323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25" name="Minus 324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18" name="Oval 317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6708758" y="4617978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概</a:t>
            </a:r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率：聚类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&amp;</a:t>
            </a:r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降维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327" name="Multiply 326"/>
          <p:cNvSpPr/>
          <p:nvPr/>
        </p:nvSpPr>
        <p:spPr>
          <a:xfrm>
            <a:off x="6572867" y="4676491"/>
            <a:ext cx="140898" cy="140898"/>
          </a:xfrm>
          <a:prstGeom prst="mathMultiply">
            <a:avLst>
              <a:gd name="adj1" fmla="val 83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iemens Sans" pitchFamily="2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7359712" y="563930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图论：树形图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8031604" y="463252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存储结构：三元组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pic>
        <p:nvPicPr>
          <p:cNvPr id="330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0647" y="5128489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85559" y="5140001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2388" y="5134955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3" name="Group 332"/>
          <p:cNvGrpSpPr/>
          <p:nvPr/>
        </p:nvGrpSpPr>
        <p:grpSpPr>
          <a:xfrm>
            <a:off x="8416900" y="5045321"/>
            <a:ext cx="396435" cy="823937"/>
            <a:chOff x="4300539" y="3966150"/>
            <a:chExt cx="396435" cy="823937"/>
          </a:xfrm>
        </p:grpSpPr>
        <p:grpSp>
          <p:nvGrpSpPr>
            <p:cNvPr id="334" name="Group 333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36" name="Rounded Rectangle 335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8" name="Donut 337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40" name="Group 339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41" name="Minus 340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42" name="Minus 341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35" name="Oval 334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343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85284" y="5123730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" name="TextBox 343"/>
          <p:cNvSpPr txBox="1"/>
          <p:nvPr/>
        </p:nvSpPr>
        <p:spPr>
          <a:xfrm>
            <a:off x="8677471" y="562303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Lib:NetworkX</a:t>
            </a:r>
            <a:r>
              <a:rPr 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345" name="Group 344"/>
          <p:cNvGrpSpPr/>
          <p:nvPr/>
        </p:nvGrpSpPr>
        <p:grpSpPr>
          <a:xfrm rot="5400000">
            <a:off x="9227943" y="4849346"/>
            <a:ext cx="324975" cy="796915"/>
            <a:chOff x="8096281" y="4488362"/>
            <a:chExt cx="596615" cy="1463040"/>
          </a:xfrm>
        </p:grpSpPr>
        <p:sp>
          <p:nvSpPr>
            <p:cNvPr id="346" name="Rectangle 345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7" name="Minus 346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8" name="Minus 347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9" name="Minus 348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50" name="Group 349"/>
          <p:cNvGrpSpPr/>
          <p:nvPr/>
        </p:nvGrpSpPr>
        <p:grpSpPr>
          <a:xfrm rot="5400000">
            <a:off x="10036288" y="4849346"/>
            <a:ext cx="324975" cy="796915"/>
            <a:chOff x="8096281" y="4488362"/>
            <a:chExt cx="596615" cy="1463040"/>
          </a:xfrm>
        </p:grpSpPr>
        <p:sp>
          <p:nvSpPr>
            <p:cNvPr id="351" name="Rectangle 350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2" name="Minus 351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3" name="Minus 352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4" name="Minus 353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55" name="Group 354"/>
          <p:cNvGrpSpPr/>
          <p:nvPr/>
        </p:nvGrpSpPr>
        <p:grpSpPr>
          <a:xfrm rot="5400000">
            <a:off x="10904427" y="4844266"/>
            <a:ext cx="324975" cy="796915"/>
            <a:chOff x="8096281" y="4488362"/>
            <a:chExt cx="596615" cy="1463040"/>
          </a:xfrm>
        </p:grpSpPr>
        <p:sp>
          <p:nvSpPr>
            <p:cNvPr id="356" name="Rectangle 355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7" name="Minus 356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8" name="Minus 357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9" name="Minus 358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9074167" y="4619237"/>
            <a:ext cx="396435" cy="827784"/>
            <a:chOff x="5809520" y="4519428"/>
            <a:chExt cx="396435" cy="827784"/>
          </a:xfrm>
        </p:grpSpPr>
        <p:grpSp>
          <p:nvGrpSpPr>
            <p:cNvPr id="361" name="Group 360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63" name="Rounded Rectangle 362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5" name="Donut 364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67" name="Group 366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68" name="Minus 367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69" name="Minus 368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62" name="Oval 361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9362049" y="463806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0" dirty="0" err="1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Lib:Nump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sz="1000" i="0" dirty="0" err="1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)</a:t>
            </a:r>
          </a:p>
        </p:txBody>
      </p:sp>
      <p:pic>
        <p:nvPicPr>
          <p:cNvPr id="371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52673" y="5142021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2" name="Group 371"/>
          <p:cNvGrpSpPr/>
          <p:nvPr/>
        </p:nvGrpSpPr>
        <p:grpSpPr>
          <a:xfrm>
            <a:off x="9731433" y="5045321"/>
            <a:ext cx="396435" cy="823937"/>
            <a:chOff x="4300539" y="3966150"/>
            <a:chExt cx="396435" cy="823937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75" name="Rounded Rectangle 374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7" name="Donut 376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80" name="Minus 379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81" name="Minus 380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74" name="Oval 373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382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05779" y="5123730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3" name="TextBox 382"/>
          <p:cNvSpPr txBox="1"/>
          <p:nvPr/>
        </p:nvSpPr>
        <p:spPr>
          <a:xfrm>
            <a:off x="10000506" y="5623037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Lib: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Matplotlib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384" name="Group 383"/>
          <p:cNvGrpSpPr/>
          <p:nvPr/>
        </p:nvGrpSpPr>
        <p:grpSpPr>
          <a:xfrm>
            <a:off x="5906180" y="5605303"/>
            <a:ext cx="396435" cy="827784"/>
            <a:chOff x="5809520" y="4519428"/>
            <a:chExt cx="396435" cy="827784"/>
          </a:xfrm>
        </p:grpSpPr>
        <p:grpSp>
          <p:nvGrpSpPr>
            <p:cNvPr id="385" name="Group 384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87" name="Rounded Rectangle 386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89" name="Donut 388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91" name="Group 390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92" name="Minus 391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93" name="Minus 392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86" name="Oval 385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6505123" y="6034063"/>
            <a:ext cx="396435" cy="823937"/>
            <a:chOff x="4300539" y="3966150"/>
            <a:chExt cx="396435" cy="823937"/>
          </a:xfrm>
        </p:grpSpPr>
        <p:grpSp>
          <p:nvGrpSpPr>
            <p:cNvPr id="395" name="Group 394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97" name="Rounded Rectangle 396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8" name="Donut 397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401" name="Group 400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402" name="Minus 401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403" name="Minus 402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96" name="Oval 395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404" name="Picture 10" descr="“eye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51" y="6104171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" name="Picture 10" descr="“eye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60" y="6104875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" name="TextBox 405"/>
          <p:cNvSpPr txBox="1"/>
          <p:nvPr/>
        </p:nvSpPr>
        <p:spPr>
          <a:xfrm>
            <a:off x="6151449" y="5614541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静态：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Networkx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6769261" y="660227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动</a:t>
            </a:r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态：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D3(JS)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1582636" y="3117086"/>
            <a:ext cx="6575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Refining/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细化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409" name="Right Arrow 408"/>
          <p:cNvSpPr/>
          <p:nvPr/>
        </p:nvSpPr>
        <p:spPr>
          <a:xfrm>
            <a:off x="2168476" y="3146938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3699739" y="56103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画面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249138" y="2606120"/>
            <a:ext cx="8162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Structuring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架构设计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12" name="Oval 411"/>
          <p:cNvSpPr/>
          <p:nvPr/>
        </p:nvSpPr>
        <p:spPr>
          <a:xfrm>
            <a:off x="2299740" y="175510"/>
            <a:ext cx="395359" cy="395359"/>
          </a:xfrm>
          <a:prstGeom prst="ellipse">
            <a:avLst/>
          </a:prstGeom>
          <a:solidFill>
            <a:srgbClr val="DA1A1A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Siemens Sans" pitchFamily="2" charset="0"/>
            </a:endParaRPr>
          </a:p>
        </p:txBody>
      </p:sp>
      <p:grpSp>
        <p:nvGrpSpPr>
          <p:cNvPr id="413" name="Group 412"/>
          <p:cNvGrpSpPr/>
          <p:nvPr/>
        </p:nvGrpSpPr>
        <p:grpSpPr>
          <a:xfrm rot="5400000">
            <a:off x="7600357" y="2891719"/>
            <a:ext cx="324975" cy="796915"/>
            <a:chOff x="8096281" y="4488362"/>
            <a:chExt cx="596615" cy="1463040"/>
          </a:xfrm>
        </p:grpSpPr>
        <p:sp>
          <p:nvSpPr>
            <p:cNvPr id="414" name="Rectangle 41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6" name="Minus 41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7" name="Minus 41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18" name="Group 417"/>
          <p:cNvGrpSpPr/>
          <p:nvPr/>
        </p:nvGrpSpPr>
        <p:grpSpPr>
          <a:xfrm rot="5400000">
            <a:off x="8397272" y="2892333"/>
            <a:ext cx="324975" cy="796915"/>
            <a:chOff x="8096281" y="4488362"/>
            <a:chExt cx="596615" cy="1463040"/>
          </a:xfrm>
        </p:grpSpPr>
        <p:sp>
          <p:nvSpPr>
            <p:cNvPr id="419" name="Rectangle 41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0" name="Minus 41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1" name="Minus 42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2" name="Minus 42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 rot="5400000">
            <a:off x="9207415" y="2892333"/>
            <a:ext cx="324975" cy="796915"/>
            <a:chOff x="8096281" y="4488362"/>
            <a:chExt cx="596615" cy="1463040"/>
          </a:xfrm>
        </p:grpSpPr>
        <p:sp>
          <p:nvSpPr>
            <p:cNvPr id="424" name="Rectangle 42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5" name="Minus 42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6" name="Minus 42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7" name="Minus 42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 rot="5400000">
            <a:off x="10017030" y="2892333"/>
            <a:ext cx="324975" cy="796915"/>
            <a:chOff x="8096281" y="4488362"/>
            <a:chExt cx="596615" cy="1463040"/>
          </a:xfrm>
        </p:grpSpPr>
        <p:sp>
          <p:nvSpPr>
            <p:cNvPr id="429" name="Rectangle 42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0" name="Minus 42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1" name="Minus 43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2" name="Minus 43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3" name="Group 432"/>
          <p:cNvGrpSpPr/>
          <p:nvPr/>
        </p:nvGrpSpPr>
        <p:grpSpPr>
          <a:xfrm rot="5400000">
            <a:off x="10812779" y="2892333"/>
            <a:ext cx="324975" cy="796915"/>
            <a:chOff x="8096281" y="4488362"/>
            <a:chExt cx="596615" cy="1463040"/>
          </a:xfrm>
        </p:grpSpPr>
        <p:sp>
          <p:nvSpPr>
            <p:cNvPr id="434" name="Rectangle 43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5" name="Minus 43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6" name="Minus 43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7" name="Minus 43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 rot="5400000">
            <a:off x="8575007" y="3877150"/>
            <a:ext cx="324975" cy="796915"/>
            <a:chOff x="8096281" y="4488362"/>
            <a:chExt cx="596615" cy="1463040"/>
          </a:xfrm>
        </p:grpSpPr>
        <p:sp>
          <p:nvSpPr>
            <p:cNvPr id="439" name="Rectangle 43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0" name="Minus 43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1" name="Minus 44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2" name="Minus 44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43" name="Group 442"/>
          <p:cNvGrpSpPr/>
          <p:nvPr/>
        </p:nvGrpSpPr>
        <p:grpSpPr>
          <a:xfrm rot="5400000">
            <a:off x="9371922" y="3877764"/>
            <a:ext cx="324975" cy="796915"/>
            <a:chOff x="8096281" y="4488362"/>
            <a:chExt cx="596615" cy="1463040"/>
          </a:xfrm>
        </p:grpSpPr>
        <p:sp>
          <p:nvSpPr>
            <p:cNvPr id="444" name="Rectangle 44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5" name="Minus 44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6" name="Minus 44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7" name="Minus 44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48" name="Group 447"/>
          <p:cNvGrpSpPr/>
          <p:nvPr/>
        </p:nvGrpSpPr>
        <p:grpSpPr>
          <a:xfrm rot="5400000">
            <a:off x="10182065" y="3877764"/>
            <a:ext cx="324975" cy="796915"/>
            <a:chOff x="8096281" y="4488362"/>
            <a:chExt cx="596615" cy="1463040"/>
          </a:xfrm>
        </p:grpSpPr>
        <p:sp>
          <p:nvSpPr>
            <p:cNvPr id="449" name="Rectangle 44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0" name="Minus 44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1" name="Minus 45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2" name="Minus 45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53" name="Group 452"/>
          <p:cNvGrpSpPr/>
          <p:nvPr/>
        </p:nvGrpSpPr>
        <p:grpSpPr>
          <a:xfrm rot="5400000">
            <a:off x="10991680" y="3877764"/>
            <a:ext cx="324975" cy="796915"/>
            <a:chOff x="8096281" y="4488362"/>
            <a:chExt cx="596615" cy="1463040"/>
          </a:xfrm>
        </p:grpSpPr>
        <p:sp>
          <p:nvSpPr>
            <p:cNvPr id="454" name="Rectangle 45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5" name="Minus 45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6" name="Minus 45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7" name="Minus 45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58" name="Group 457"/>
          <p:cNvGrpSpPr/>
          <p:nvPr/>
        </p:nvGrpSpPr>
        <p:grpSpPr>
          <a:xfrm rot="5400000">
            <a:off x="11787429" y="3877764"/>
            <a:ext cx="324975" cy="796915"/>
            <a:chOff x="8096281" y="4488362"/>
            <a:chExt cx="596615" cy="1463040"/>
          </a:xfrm>
        </p:grpSpPr>
        <p:sp>
          <p:nvSpPr>
            <p:cNvPr id="459" name="Rectangle 45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0" name="Minus 45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1" name="Minus 46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2" name="Minus 46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63" name="Group 462"/>
          <p:cNvGrpSpPr/>
          <p:nvPr/>
        </p:nvGrpSpPr>
        <p:grpSpPr>
          <a:xfrm rot="5400000">
            <a:off x="8827439" y="5830245"/>
            <a:ext cx="324975" cy="796915"/>
            <a:chOff x="8096281" y="4488362"/>
            <a:chExt cx="596615" cy="1463040"/>
          </a:xfrm>
        </p:grpSpPr>
        <p:sp>
          <p:nvSpPr>
            <p:cNvPr id="464" name="Rectangle 46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5" name="Minus 46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6" name="Minus 46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7" name="Minus 46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68" name="Group 467"/>
          <p:cNvGrpSpPr/>
          <p:nvPr/>
        </p:nvGrpSpPr>
        <p:grpSpPr>
          <a:xfrm rot="5400000">
            <a:off x="9624354" y="5830859"/>
            <a:ext cx="324975" cy="796915"/>
            <a:chOff x="8096281" y="4488362"/>
            <a:chExt cx="596615" cy="1463040"/>
          </a:xfrm>
        </p:grpSpPr>
        <p:sp>
          <p:nvSpPr>
            <p:cNvPr id="469" name="Rectangle 46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0" name="Minus 46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1" name="Minus 47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2" name="Minus 47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73" name="Group 472"/>
          <p:cNvGrpSpPr/>
          <p:nvPr/>
        </p:nvGrpSpPr>
        <p:grpSpPr>
          <a:xfrm rot="5400000">
            <a:off x="10434497" y="5830859"/>
            <a:ext cx="324975" cy="796915"/>
            <a:chOff x="8096281" y="4488362"/>
            <a:chExt cx="596615" cy="1463040"/>
          </a:xfrm>
        </p:grpSpPr>
        <p:sp>
          <p:nvSpPr>
            <p:cNvPr id="474" name="Rectangle 47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5" name="Minus 47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6" name="Minus 47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7" name="Minus 47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78" name="Group 477"/>
          <p:cNvGrpSpPr/>
          <p:nvPr/>
        </p:nvGrpSpPr>
        <p:grpSpPr>
          <a:xfrm rot="5400000">
            <a:off x="11244112" y="5830859"/>
            <a:ext cx="324975" cy="796915"/>
            <a:chOff x="8096281" y="4488362"/>
            <a:chExt cx="596615" cy="1463040"/>
          </a:xfrm>
        </p:grpSpPr>
        <p:sp>
          <p:nvSpPr>
            <p:cNvPr id="479" name="Rectangle 47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0" name="Minus 47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1" name="Minus 48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2" name="Minus 48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83" name="Group 482"/>
          <p:cNvGrpSpPr/>
          <p:nvPr/>
        </p:nvGrpSpPr>
        <p:grpSpPr>
          <a:xfrm rot="5400000">
            <a:off x="12039861" y="5830859"/>
            <a:ext cx="324975" cy="796915"/>
            <a:chOff x="8096281" y="4488362"/>
            <a:chExt cx="596615" cy="1463040"/>
          </a:xfrm>
        </p:grpSpPr>
        <p:sp>
          <p:nvSpPr>
            <p:cNvPr id="484" name="Rectangle 48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5" name="Minus 48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6" name="Minus 48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7" name="Minus 48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88" name="Group 487"/>
          <p:cNvGrpSpPr/>
          <p:nvPr/>
        </p:nvGrpSpPr>
        <p:grpSpPr>
          <a:xfrm rot="5400000">
            <a:off x="11426437" y="4842773"/>
            <a:ext cx="324975" cy="796915"/>
            <a:chOff x="8096281" y="4488362"/>
            <a:chExt cx="596615" cy="1463040"/>
          </a:xfrm>
        </p:grpSpPr>
        <p:sp>
          <p:nvSpPr>
            <p:cNvPr id="489" name="Rectangle 48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0" name="Minus 48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1" name="Minus 49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2" name="Minus 49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93" name="Group 492"/>
          <p:cNvGrpSpPr/>
          <p:nvPr/>
        </p:nvGrpSpPr>
        <p:grpSpPr>
          <a:xfrm rot="5400000">
            <a:off x="11621797" y="2893084"/>
            <a:ext cx="324975" cy="796915"/>
            <a:chOff x="8096281" y="4488362"/>
            <a:chExt cx="596615" cy="1463040"/>
          </a:xfrm>
        </p:grpSpPr>
        <p:sp>
          <p:nvSpPr>
            <p:cNvPr id="494" name="Rectangle 49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5" name="Minus 49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6" name="Minus 49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7" name="Minus 49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7924506" y="6005750"/>
            <a:ext cx="396435" cy="823937"/>
            <a:chOff x="4300539" y="3966150"/>
            <a:chExt cx="396435" cy="823937"/>
          </a:xfrm>
        </p:grpSpPr>
        <p:grpSp>
          <p:nvGrpSpPr>
            <p:cNvPr id="499" name="Group 498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501" name="Rounded Rectangle 500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2" name="Donut 501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3" name="Donut 502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505" name="Group 504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506" name="Minus 505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507" name="Minus 506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500" name="Oval 499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508" name="Picture 10" descr="“eye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343" y="6076562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9" name="TextBox 508"/>
          <p:cNvSpPr txBox="1"/>
          <p:nvPr/>
        </p:nvSpPr>
        <p:spPr>
          <a:xfrm>
            <a:off x="8188644" y="6573958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B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ootstrap</a:t>
            </a:r>
          </a:p>
        </p:txBody>
      </p:sp>
      <p:grpSp>
        <p:nvGrpSpPr>
          <p:cNvPr id="510" name="Group 509"/>
          <p:cNvGrpSpPr/>
          <p:nvPr/>
        </p:nvGrpSpPr>
        <p:grpSpPr>
          <a:xfrm>
            <a:off x="10404480" y="4613970"/>
            <a:ext cx="1463050" cy="827784"/>
            <a:chOff x="10404480" y="4527463"/>
            <a:chExt cx="1463050" cy="827784"/>
          </a:xfrm>
        </p:grpSpPr>
        <p:grpSp>
          <p:nvGrpSpPr>
            <p:cNvPr id="511" name="Group 510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15" name="Group 514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17" name="Rounded Rectangle 516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18" name="Donut 517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19" name="Donut 518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20" name="Oval 519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16" name="Oval 515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12" name="TextBox 511"/>
            <p:cNvSpPr txBox="1"/>
            <p:nvPr/>
          </p:nvSpPr>
          <p:spPr>
            <a:xfrm>
              <a:off x="10692208" y="4545937"/>
              <a:ext cx="1175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Traversal</a:t>
              </a: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遍历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(</a:t>
              </a:r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指定根节点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)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13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4" name="Minus 513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1" name="Group 520"/>
          <p:cNvGrpSpPr/>
          <p:nvPr/>
        </p:nvGrpSpPr>
        <p:grpSpPr>
          <a:xfrm rot="5400000">
            <a:off x="11663378" y="4844612"/>
            <a:ext cx="324975" cy="796915"/>
            <a:chOff x="8096281" y="4488362"/>
            <a:chExt cx="596615" cy="1463040"/>
          </a:xfrm>
        </p:grpSpPr>
        <p:sp>
          <p:nvSpPr>
            <p:cNvPr id="522" name="Rectangle 52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3" name="Minus 52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4" name="Minus 52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5" name="Minus 52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526" name="Group 525"/>
          <p:cNvGrpSpPr/>
          <p:nvPr/>
        </p:nvGrpSpPr>
        <p:grpSpPr>
          <a:xfrm>
            <a:off x="11102257" y="5045321"/>
            <a:ext cx="1292968" cy="968321"/>
            <a:chOff x="11102257" y="4958814"/>
            <a:chExt cx="1292968" cy="968321"/>
          </a:xfrm>
        </p:grpSpPr>
        <p:grpSp>
          <p:nvGrpSpPr>
            <p:cNvPr id="527" name="Group 526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31" name="Group 530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33" name="Rounded Rectangle 532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4" name="Donut 533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5" name="Donut 534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6" name="Oval 535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32" name="Oval 531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28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9" name="Minus 528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11352952" y="5527025"/>
              <a:ext cx="10422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Enable to Track</a:t>
              </a: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可追溯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4064069" y="2655550"/>
            <a:ext cx="1083139" cy="827784"/>
            <a:chOff x="10404480" y="4527463"/>
            <a:chExt cx="1083139" cy="827784"/>
          </a:xfrm>
        </p:grpSpPr>
        <p:grpSp>
          <p:nvGrpSpPr>
            <p:cNvPr id="538" name="Group 537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42" name="Group 541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44" name="Rounded Rectangle 543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5" name="Donut 544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6" name="Donut 545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43" name="Oval 542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39" name="TextBox 538"/>
            <p:cNvSpPr txBox="1"/>
            <p:nvPr/>
          </p:nvSpPr>
          <p:spPr>
            <a:xfrm>
              <a:off x="10692208" y="4545937"/>
              <a:ext cx="795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Close Loop</a:t>
              </a:r>
            </a:p>
            <a:p>
              <a:r>
                <a:rPr lang="zh-CN" altLang="en-US" sz="1000" i="0" dirty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闭</a:t>
              </a:r>
              <a:r>
                <a:rPr lang="zh-CN" altLang="en-US" sz="1000" i="0" dirty="0" smtClean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环工作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40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1" name="Minus 540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6299210" y="3088264"/>
            <a:ext cx="820082" cy="968321"/>
            <a:chOff x="11102257" y="4958814"/>
            <a:chExt cx="820082" cy="968321"/>
          </a:xfrm>
        </p:grpSpPr>
        <p:grpSp>
          <p:nvGrpSpPr>
            <p:cNvPr id="549" name="Group 548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53" name="Group 552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55" name="Rounded Rectangle 554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6" name="Donut 555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7" name="Donut 556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8" name="Oval 557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54" name="Oval 553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50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1" name="Minus 550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TextBox 551"/>
            <p:cNvSpPr txBox="1"/>
            <p:nvPr/>
          </p:nvSpPr>
          <p:spPr>
            <a:xfrm>
              <a:off x="11352952" y="552702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Server</a:t>
              </a:r>
            </a:p>
            <a:p>
              <a:r>
                <a:rPr lang="zh-CN" altLang="en-US" sz="1000" i="0" dirty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服务器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7033218" y="2663733"/>
            <a:ext cx="651930" cy="827784"/>
            <a:chOff x="10404480" y="4527463"/>
            <a:chExt cx="651930" cy="827784"/>
          </a:xfrm>
        </p:grpSpPr>
        <p:grpSp>
          <p:nvGrpSpPr>
            <p:cNvPr id="560" name="Group 559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64" name="Group 563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66" name="Rounded Rectangle 565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7" name="Donut 566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8" name="Donut 567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9" name="Oval 568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65" name="Oval 564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61" name="TextBox 560"/>
            <p:cNvSpPr txBox="1"/>
            <p:nvPr/>
          </p:nvSpPr>
          <p:spPr>
            <a:xfrm>
              <a:off x="10692208" y="4545937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API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62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" name="Minus 562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7781982" y="3100788"/>
            <a:ext cx="2094469" cy="968321"/>
            <a:chOff x="11102257" y="4958814"/>
            <a:chExt cx="2094469" cy="968321"/>
          </a:xfrm>
        </p:grpSpPr>
        <p:grpSp>
          <p:nvGrpSpPr>
            <p:cNvPr id="571" name="Group 570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75" name="Group 574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77" name="Rounded Rectangle 576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78" name="Donut 577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79" name="Donut 578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80" name="Oval 579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76" name="Oval 575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72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3" name="Minus 572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11352952" y="5527025"/>
              <a:ext cx="1843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Combine with </a:t>
              </a:r>
              <a:r>
                <a:rPr lang="en-US" sz="1000" dirty="0" err="1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AutotestFrame</a:t>
              </a:r>
              <a:endParaRPr 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endParaRP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与自动化测试框架整合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81" name="TextBox 580"/>
          <p:cNvSpPr txBox="1"/>
          <p:nvPr/>
        </p:nvSpPr>
        <p:spPr>
          <a:xfrm>
            <a:off x="2709181" y="3096678"/>
            <a:ext cx="1079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General Design/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整体设计</a:t>
            </a:r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 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582" name="Right Arrow 581"/>
          <p:cNvSpPr/>
          <p:nvPr/>
        </p:nvSpPr>
        <p:spPr>
          <a:xfrm>
            <a:off x="3736838" y="312693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3" name="TextBox 582"/>
          <p:cNvSpPr txBox="1"/>
          <p:nvPr/>
        </p:nvSpPr>
        <p:spPr>
          <a:xfrm>
            <a:off x="3425348" y="4086442"/>
            <a:ext cx="10775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 smtClean="0">
                <a:solidFill>
                  <a:srgbClr val="ED7D31"/>
                </a:solidFill>
                <a:latin typeface="Siemens Sans" pitchFamily="2" charset="0"/>
              </a:rPr>
              <a:t>Data Collection</a:t>
            </a:r>
            <a:r>
              <a:rPr lang="en-US" altLang="zh-CN" sz="600" b="1" dirty="0">
                <a:solidFill>
                  <a:srgbClr val="ED7D31"/>
                </a:solidFill>
                <a:latin typeface="Siemens Sans" pitchFamily="2" charset="0"/>
              </a:rPr>
              <a:t>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数据采集</a:t>
            </a:r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 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584" name="Right Arrow 583"/>
          <p:cNvSpPr/>
          <p:nvPr/>
        </p:nvSpPr>
        <p:spPr>
          <a:xfrm>
            <a:off x="4402205" y="4116701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5" name="TextBox 584"/>
          <p:cNvSpPr txBox="1"/>
          <p:nvPr/>
        </p:nvSpPr>
        <p:spPr>
          <a:xfrm>
            <a:off x="4745533" y="5063028"/>
            <a:ext cx="7986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" b="1">
                <a:solidFill>
                  <a:srgbClr val="ED7D3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/>
              <a:t>Theory</a:t>
            </a:r>
            <a:r>
              <a:rPr lang="en-US" dirty="0"/>
              <a:t> </a:t>
            </a:r>
            <a:r>
              <a:rPr lang="en-US" altLang="zh-CN" dirty="0"/>
              <a:t>/</a:t>
            </a:r>
            <a:r>
              <a:rPr lang="zh-CN" altLang="en-US" dirty="0"/>
              <a:t>理论支持</a:t>
            </a:r>
            <a:r>
              <a:rPr lang="en-US" dirty="0"/>
              <a:t> </a:t>
            </a:r>
          </a:p>
        </p:txBody>
      </p:sp>
      <p:sp>
        <p:nvSpPr>
          <p:cNvPr id="586" name="Right Arrow 585"/>
          <p:cNvSpPr/>
          <p:nvPr/>
        </p:nvSpPr>
        <p:spPr>
          <a:xfrm>
            <a:off x="5467046" y="5098811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7" name="TextBox 586"/>
          <p:cNvSpPr txBox="1"/>
          <p:nvPr/>
        </p:nvSpPr>
        <p:spPr>
          <a:xfrm>
            <a:off x="5426752" y="6043423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" b="1">
                <a:solidFill>
                  <a:srgbClr val="ED7D31"/>
                </a:solidFill>
                <a:latin typeface="Siemens Sans" pitchFamily="2" charset="0"/>
              </a:defRPr>
            </a:lvl1pPr>
          </a:lstStyle>
          <a:p>
            <a:r>
              <a:rPr lang="en-US" altLang="zh-CN" dirty="0" smtClean="0"/>
              <a:t>UI Design</a:t>
            </a:r>
            <a:endParaRPr lang="en-US" dirty="0"/>
          </a:p>
        </p:txBody>
      </p:sp>
      <p:sp>
        <p:nvSpPr>
          <p:cNvPr id="588" name="Right Arrow 587"/>
          <p:cNvSpPr/>
          <p:nvPr/>
        </p:nvSpPr>
        <p:spPr>
          <a:xfrm>
            <a:off x="5537989" y="6270439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9" name="Rectangle 588"/>
          <p:cNvSpPr/>
          <p:nvPr/>
        </p:nvSpPr>
        <p:spPr bwMode="auto">
          <a:xfrm>
            <a:off x="-40672" y="0"/>
            <a:ext cx="12239021" cy="6858000"/>
          </a:xfrm>
          <a:prstGeom prst="rect">
            <a:avLst/>
          </a:prstGeom>
          <a:solidFill>
            <a:schemeClr val="accent2">
              <a:alpha val="87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044951" y="465435"/>
            <a:ext cx="612064" cy="1670633"/>
            <a:chOff x="1205161" y="839165"/>
            <a:chExt cx="1032934" cy="2819400"/>
          </a:xfrm>
        </p:grpSpPr>
        <p:sp>
          <p:nvSpPr>
            <p:cNvPr id="44" name="Rounded Rectangle 43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5" name="Donut 44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6" name="Donut 45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49" name="Minus 48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50" name="Minus 49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pic>
        <p:nvPicPr>
          <p:cNvPr id="52" name="Picture 2" descr="“idea vector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61667" y="1650426"/>
            <a:ext cx="378629" cy="3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3975704" y="1556811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</a:rPr>
              <a:t>TS Generator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场景测试用例组</a:t>
            </a:r>
            <a:endParaRPr lang="en-US" altLang="zh-CN" sz="1000" dirty="0" smtClean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生成器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4731220" y="226033"/>
            <a:ext cx="7242912" cy="3016844"/>
          </a:xfrm>
          <a:prstGeom prst="wedgeRoundRectCallout">
            <a:avLst>
              <a:gd name="adj1" fmla="val -65395"/>
              <a:gd name="adj2" fmla="val 1183"/>
              <a:gd name="adj3" fmla="val 16667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Internal Review</a:t>
            </a:r>
            <a:r>
              <a:rPr lang="zh-CN" altLang="en-US" dirty="0" smtClean="0">
                <a:solidFill>
                  <a:schemeClr val="tx1"/>
                </a:solidFill>
              </a:rPr>
              <a:t>后，发现问题如下：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UI</a:t>
            </a:r>
            <a:r>
              <a:rPr lang="zh-CN" altLang="en-US" dirty="0" smtClean="0">
                <a:solidFill>
                  <a:schemeClr val="tx1"/>
                </a:solidFill>
              </a:rPr>
              <a:t>会根据显示器大小，变化布局，所以以坐标的形式记录数据，清理工作会很大。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聚类降维的思路，在记录确切操作时，意义不大。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三维问题难度很高，需要放在二维讨论（所以也不需要降维了）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综上所述，统计学思路在此问题上不适用。图论的思路更靠谱一些。此问题不是简单的树的问题，点和点之间是有向有权重的，所以是图的问题。</a:t>
            </a:r>
            <a:endParaRPr lang="en-US" sz="1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507"/>
            <a:ext cx="12198350" cy="1268413"/>
          </a:xfrm>
        </p:spPr>
        <p:txBody>
          <a:bodyPr/>
          <a:lstStyle/>
          <a:p>
            <a:pPr algn="ctr"/>
            <a:r>
              <a:rPr lang="en-US" altLang="zh-CN" dirty="0" smtClean="0"/>
              <a:t>                                           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 rot="5400000">
            <a:off x="1968458" y="-23242"/>
            <a:ext cx="324975" cy="796915"/>
            <a:chOff x="8099778" y="4495356"/>
            <a:chExt cx="596615" cy="1463040"/>
          </a:xfrm>
        </p:grpSpPr>
        <p:sp>
          <p:nvSpPr>
            <p:cNvPr id="5" name="Rectangle 4"/>
            <p:cNvSpPr/>
            <p:nvPr/>
          </p:nvSpPr>
          <p:spPr>
            <a:xfrm>
              <a:off x="8099778" y="4495356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" name="Minus 5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7" name="Minus 6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" name="Minus 7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rot="16200000">
            <a:off x="1095490" y="210892"/>
            <a:ext cx="1299036" cy="1299036"/>
            <a:chOff x="8096281" y="3276600"/>
            <a:chExt cx="2362200" cy="2362200"/>
          </a:xfrm>
        </p:grpSpPr>
        <p:sp>
          <p:nvSpPr>
            <p:cNvPr id="10" name="Block Arc 9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" name="Minus 10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2" name="Minus 11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" name="Minus 12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" name="Minus 13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" name="Minus 14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32611" y="166487"/>
            <a:ext cx="612064" cy="1000073"/>
            <a:chOff x="1205161" y="1970827"/>
            <a:chExt cx="1032934" cy="1687738"/>
          </a:xfrm>
        </p:grpSpPr>
        <p:sp>
          <p:nvSpPr>
            <p:cNvPr id="17" name="Rounded Rectangle 16"/>
            <p:cNvSpPr/>
            <p:nvPr/>
          </p:nvSpPr>
          <p:spPr>
            <a:xfrm>
              <a:off x="1680933" y="2309336"/>
              <a:ext cx="77156" cy="37556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8" name="Donut 17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9" name="Donut 18"/>
            <p:cNvSpPr/>
            <p:nvPr/>
          </p:nvSpPr>
          <p:spPr>
            <a:xfrm>
              <a:off x="1501494" y="1970827"/>
              <a:ext cx="440266" cy="440263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545600" y="2017685"/>
              <a:ext cx="352055" cy="352053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635201" y="2100695"/>
              <a:ext cx="169026" cy="199557"/>
              <a:chOff x="2575560" y="5179928"/>
              <a:chExt cx="628167" cy="741627"/>
            </a:xfrm>
          </p:grpSpPr>
          <p:sp>
            <p:nvSpPr>
              <p:cNvPr id="22" name="Minus 21"/>
              <p:cNvSpPr/>
              <p:nvPr/>
            </p:nvSpPr>
            <p:spPr>
              <a:xfrm rot="2220773">
                <a:off x="2575560" y="5490858"/>
                <a:ext cx="436887" cy="345444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3" name="Minus 22"/>
              <p:cNvSpPr/>
              <p:nvPr/>
            </p:nvSpPr>
            <p:spPr>
              <a:xfrm rot="18419172">
                <a:off x="2660192" y="5378020"/>
                <a:ext cx="741627" cy="345443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pic>
        <p:nvPicPr>
          <p:cNvPr id="24" name="Picture 2" descr="“idea vector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50973" y="660591"/>
            <a:ext cx="378629" cy="3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79977" y="654932"/>
            <a:ext cx="10823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</a:rPr>
              <a:t>TC Generator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测试用例生成器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6" name="Group 25"/>
          <p:cNvGrpSpPr/>
          <p:nvPr/>
        </p:nvGrpSpPr>
        <p:grpSpPr>
          <a:xfrm rot="5400000">
            <a:off x="1981884" y="961177"/>
            <a:ext cx="324975" cy="796915"/>
            <a:chOff x="8096281" y="4488362"/>
            <a:chExt cx="596615" cy="1463040"/>
          </a:xfrm>
        </p:grpSpPr>
        <p:sp>
          <p:nvSpPr>
            <p:cNvPr id="27" name="Rectangle 2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8" name="Minus 2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9" name="Minus 2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0" name="Minus 2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5400000">
            <a:off x="2778799" y="961056"/>
            <a:ext cx="324975" cy="796915"/>
            <a:chOff x="8096281" y="4488362"/>
            <a:chExt cx="596615" cy="1463040"/>
          </a:xfrm>
        </p:grpSpPr>
        <p:sp>
          <p:nvSpPr>
            <p:cNvPr id="32" name="Rectangle 3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3" name="Minus 3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" name="Minus 3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" name="Minus 3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5400000">
            <a:off x="2699777" y="1184833"/>
            <a:ext cx="1299036" cy="1299036"/>
            <a:chOff x="8096281" y="3276600"/>
            <a:chExt cx="2362200" cy="2362200"/>
          </a:xfrm>
        </p:grpSpPr>
        <p:sp>
          <p:nvSpPr>
            <p:cNvPr id="37" name="Block Arc 36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38" name="Minus 37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9" name="Minus 38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0" name="Minus 39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" name="Minus 40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" name="Minus 41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4951" y="465435"/>
            <a:ext cx="612064" cy="1670633"/>
            <a:chOff x="1205161" y="839165"/>
            <a:chExt cx="1032934" cy="2819400"/>
          </a:xfrm>
        </p:grpSpPr>
        <p:sp>
          <p:nvSpPr>
            <p:cNvPr id="44" name="Rounded Rectangle 43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5" name="Donut 44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6" name="Donut 45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49" name="Minus 48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50" name="Minus 49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sp>
        <p:nvSpPr>
          <p:cNvPr id="51" name="Pie 50"/>
          <p:cNvSpPr/>
          <p:nvPr/>
        </p:nvSpPr>
        <p:spPr>
          <a:xfrm>
            <a:off x="3114247" y="1588182"/>
            <a:ext cx="474979" cy="474979"/>
          </a:xfrm>
          <a:prstGeom prst="pie">
            <a:avLst>
              <a:gd name="adj1" fmla="val 10799993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iemens Sans" pitchFamily="2" charset="0"/>
            </a:endParaRPr>
          </a:p>
        </p:txBody>
      </p:sp>
      <p:pic>
        <p:nvPicPr>
          <p:cNvPr id="52" name="Picture 2" descr="“idea vector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61667" y="1650426"/>
            <a:ext cx="378629" cy="3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3975704" y="1556811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</a:rPr>
              <a:t>TS Generator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场景测试用例组</a:t>
            </a:r>
            <a:endParaRPr lang="en-US" altLang="zh-CN" sz="1000" dirty="0" smtClean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生成器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54" name="Group 53"/>
          <p:cNvGrpSpPr/>
          <p:nvPr/>
        </p:nvGrpSpPr>
        <p:grpSpPr>
          <a:xfrm rot="5400000">
            <a:off x="2778799" y="1923061"/>
            <a:ext cx="324975" cy="796915"/>
            <a:chOff x="8096281" y="4488362"/>
            <a:chExt cx="596615" cy="1463040"/>
          </a:xfrm>
        </p:grpSpPr>
        <p:sp>
          <p:nvSpPr>
            <p:cNvPr id="55" name="Rectangle 54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6" name="Minus 55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7" name="Minus 56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8" name="Minus 57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5400000">
            <a:off x="1980978" y="1923061"/>
            <a:ext cx="324975" cy="796915"/>
            <a:chOff x="8096281" y="4488362"/>
            <a:chExt cx="596615" cy="1463040"/>
          </a:xfrm>
        </p:grpSpPr>
        <p:sp>
          <p:nvSpPr>
            <p:cNvPr id="60" name="Rectangle 59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1" name="Minus 60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2" name="Minus 61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3" name="Minus 62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 rot="16200000">
            <a:off x="1088020" y="2156658"/>
            <a:ext cx="1299036" cy="1299036"/>
            <a:chOff x="8096281" y="3276600"/>
            <a:chExt cx="2362200" cy="2362200"/>
          </a:xfrm>
        </p:grpSpPr>
        <p:sp>
          <p:nvSpPr>
            <p:cNvPr id="65" name="Block Arc 64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66" name="Minus 65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7" name="Minus 66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8" name="Minus 67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9" name="Minus 68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70" name="Minus 69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 rot="5400000">
            <a:off x="1963138" y="2898736"/>
            <a:ext cx="324975" cy="796915"/>
            <a:chOff x="8096281" y="4488362"/>
            <a:chExt cx="596615" cy="1463040"/>
          </a:xfrm>
        </p:grpSpPr>
        <p:sp>
          <p:nvSpPr>
            <p:cNvPr id="80" name="Rectangle 79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1" name="Minus 80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2" name="Minus 81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3" name="Minus 82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960910" y="1158746"/>
            <a:ext cx="9989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Shrimp Scope/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缩小范围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2855550" y="119598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59731" y="2138801"/>
            <a:ext cx="7601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Structuring/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架构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87" name="Right Arrow 86"/>
          <p:cNvSpPr/>
          <p:nvPr/>
        </p:nvSpPr>
        <p:spPr>
          <a:xfrm rot="10800000">
            <a:off x="2858113" y="216927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846353" y="3136373"/>
            <a:ext cx="2279900" cy="1301420"/>
            <a:chOff x="1323593" y="4687886"/>
            <a:chExt cx="2279900" cy="1301420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05" name="Block Arc 104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06" name="Minus 105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7" name="Minus 106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01" name="Block Arc 100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02" name="Minus 101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3" name="Minus 102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4" name="Minus 103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2191347" y="2414714"/>
            <a:ext cx="612064" cy="1670633"/>
            <a:chOff x="1205161" y="839165"/>
            <a:chExt cx="1032934" cy="2819400"/>
          </a:xfrm>
        </p:grpSpPr>
        <p:sp>
          <p:nvSpPr>
            <p:cNvPr id="109" name="Rounded Rectangle 108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0" name="Donut 109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114" name="Minus 113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15" name="Minus 114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113" name="Donut 112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802953" y="4108938"/>
            <a:ext cx="2279900" cy="1301420"/>
            <a:chOff x="1323593" y="4687886"/>
            <a:chExt cx="2279900" cy="1301420"/>
          </a:xfrm>
        </p:grpSpPr>
        <p:grpSp>
          <p:nvGrpSpPr>
            <p:cNvPr id="117" name="Group 116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23" name="Block Arc 122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24" name="Minus 123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5" name="Minus 124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19" name="Block Arc 118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20" name="Minus 119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1" name="Minus 120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2" name="Minus 121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3784462" y="5079989"/>
            <a:ext cx="2279900" cy="1301420"/>
            <a:chOff x="1323593" y="4687886"/>
            <a:chExt cx="2279900" cy="1301420"/>
          </a:xfrm>
        </p:grpSpPr>
        <p:grpSp>
          <p:nvGrpSpPr>
            <p:cNvPr id="127" name="Group 126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33" name="Block Arc 132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34" name="Minus 133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5" name="Minus 134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29" name="Block Arc 128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30" name="Minus 129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1" name="Minus 130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2" name="Minus 131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 rot="5400000">
            <a:off x="3749795" y="3872845"/>
            <a:ext cx="324975" cy="796915"/>
            <a:chOff x="8096281" y="4488362"/>
            <a:chExt cx="596615" cy="1463040"/>
          </a:xfrm>
        </p:grpSpPr>
        <p:sp>
          <p:nvSpPr>
            <p:cNvPr id="137" name="Rectangle 13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8" name="Minus 13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9" name="Minus 13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0" name="Minus 13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 rot="5400000">
            <a:off x="4562309" y="3873459"/>
            <a:ext cx="324975" cy="796915"/>
            <a:chOff x="8096281" y="4488362"/>
            <a:chExt cx="596615" cy="1463040"/>
          </a:xfrm>
        </p:grpSpPr>
        <p:sp>
          <p:nvSpPr>
            <p:cNvPr id="142" name="Rectangle 14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3" name="Minus 14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4" name="Minus 14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5" name="Minus 14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 rot="5400000">
            <a:off x="5365320" y="3873459"/>
            <a:ext cx="324975" cy="796915"/>
            <a:chOff x="8096281" y="4488362"/>
            <a:chExt cx="596615" cy="1463040"/>
          </a:xfrm>
        </p:grpSpPr>
        <p:sp>
          <p:nvSpPr>
            <p:cNvPr id="147" name="Rectangle 14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8" name="Minus 14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9" name="Minus 14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0" name="Minus 14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rot="5400000">
            <a:off x="6175463" y="3873459"/>
            <a:ext cx="324975" cy="796915"/>
            <a:chOff x="8096281" y="4488362"/>
            <a:chExt cx="596615" cy="1463040"/>
          </a:xfrm>
        </p:grpSpPr>
        <p:sp>
          <p:nvSpPr>
            <p:cNvPr id="152" name="Rectangle 15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3" name="Minus 15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4" name="Minus 15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5" name="Minus 15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 rot="5400000">
            <a:off x="6977458" y="3873459"/>
            <a:ext cx="324975" cy="796915"/>
            <a:chOff x="8096281" y="4488362"/>
            <a:chExt cx="596615" cy="1463040"/>
          </a:xfrm>
        </p:grpSpPr>
        <p:sp>
          <p:nvSpPr>
            <p:cNvPr id="157" name="Rectangle 15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8" name="Minus 15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9" name="Minus 15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0" name="Minus 15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 rot="5400000">
            <a:off x="7780827" y="3873459"/>
            <a:ext cx="324975" cy="796915"/>
            <a:chOff x="8096281" y="4488362"/>
            <a:chExt cx="596615" cy="1463040"/>
          </a:xfrm>
        </p:grpSpPr>
        <p:sp>
          <p:nvSpPr>
            <p:cNvPr id="162" name="Rectangle 16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3" name="Minus 16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4" name="Minus 16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5" name="Minus 16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 rot="5400000">
            <a:off x="4715669" y="4846369"/>
            <a:ext cx="324975" cy="796915"/>
            <a:chOff x="8096281" y="4488362"/>
            <a:chExt cx="596615" cy="1463040"/>
          </a:xfrm>
        </p:grpSpPr>
        <p:sp>
          <p:nvSpPr>
            <p:cNvPr id="167" name="Rectangle 16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8" name="Minus 16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9" name="Minus 16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0" name="Minus 16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 rot="5400000">
            <a:off x="5524119" y="4846983"/>
            <a:ext cx="324975" cy="796915"/>
            <a:chOff x="8096281" y="4488362"/>
            <a:chExt cx="596615" cy="1463040"/>
          </a:xfrm>
        </p:grpSpPr>
        <p:sp>
          <p:nvSpPr>
            <p:cNvPr id="172" name="Rectangle 17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3" name="Minus 17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4" name="Minus 17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5" name="Minus 17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 rot="5400000">
            <a:off x="6331194" y="4846983"/>
            <a:ext cx="324975" cy="796915"/>
            <a:chOff x="8096281" y="4488362"/>
            <a:chExt cx="596615" cy="1463040"/>
          </a:xfrm>
        </p:grpSpPr>
        <p:sp>
          <p:nvSpPr>
            <p:cNvPr id="177" name="Rectangle 17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8" name="Minus 17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9" name="Minus 17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0" name="Minus 17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 rot="5400000">
            <a:off x="6816217" y="4846983"/>
            <a:ext cx="324975" cy="796915"/>
            <a:chOff x="8096281" y="4488362"/>
            <a:chExt cx="596615" cy="1463040"/>
          </a:xfrm>
        </p:grpSpPr>
        <p:sp>
          <p:nvSpPr>
            <p:cNvPr id="182" name="Rectangle 18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3" name="Minus 18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4" name="Minus 18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5" name="Minus 18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 rot="5400000">
            <a:off x="7628372" y="4846983"/>
            <a:ext cx="324975" cy="796915"/>
            <a:chOff x="8096281" y="4488362"/>
            <a:chExt cx="596615" cy="1463040"/>
          </a:xfrm>
        </p:grpSpPr>
        <p:sp>
          <p:nvSpPr>
            <p:cNvPr id="187" name="Rectangle 18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8" name="Minus 18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9" name="Minus 18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0" name="Minus 18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 rot="5400000">
            <a:off x="8421581" y="4846983"/>
            <a:ext cx="324975" cy="796915"/>
            <a:chOff x="8096281" y="4488362"/>
            <a:chExt cx="596615" cy="1463040"/>
          </a:xfrm>
        </p:grpSpPr>
        <p:sp>
          <p:nvSpPr>
            <p:cNvPr id="192" name="Rectangle 19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3" name="Minus 19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4" name="Minus 19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5" name="Minus 19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 rot="5400000">
            <a:off x="2783385" y="2890626"/>
            <a:ext cx="324975" cy="796915"/>
            <a:chOff x="8096281" y="4488362"/>
            <a:chExt cx="596615" cy="1463040"/>
          </a:xfrm>
        </p:grpSpPr>
        <p:sp>
          <p:nvSpPr>
            <p:cNvPr id="197" name="Rectangle 19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8" name="Minus 19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9" name="Minus 19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0" name="Minus 19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 rot="5400000">
            <a:off x="3593528" y="2890626"/>
            <a:ext cx="324975" cy="796915"/>
            <a:chOff x="8096281" y="4488362"/>
            <a:chExt cx="596615" cy="1463040"/>
          </a:xfrm>
        </p:grpSpPr>
        <p:sp>
          <p:nvSpPr>
            <p:cNvPr id="202" name="Rectangle 20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3" name="Minus 20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4" name="Minus 20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5" name="Minus 20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 rot="5400000">
            <a:off x="4390443" y="2891240"/>
            <a:ext cx="324975" cy="796915"/>
            <a:chOff x="8096281" y="4488362"/>
            <a:chExt cx="596615" cy="1463040"/>
          </a:xfrm>
        </p:grpSpPr>
        <p:sp>
          <p:nvSpPr>
            <p:cNvPr id="207" name="Rectangle 20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8" name="Minus 20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9" name="Minus 20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0" name="Minus 20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 rot="5400000">
            <a:off x="5200586" y="2891240"/>
            <a:ext cx="324975" cy="796915"/>
            <a:chOff x="8096281" y="4488362"/>
            <a:chExt cx="596615" cy="1463040"/>
          </a:xfrm>
        </p:grpSpPr>
        <p:sp>
          <p:nvSpPr>
            <p:cNvPr id="212" name="Rectangle 21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3" name="Minus 21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4" name="Minus 21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5" name="Minus 21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 rot="5400000">
            <a:off x="6010201" y="2891240"/>
            <a:ext cx="324975" cy="796915"/>
            <a:chOff x="8096281" y="4488362"/>
            <a:chExt cx="596615" cy="1463040"/>
          </a:xfrm>
        </p:grpSpPr>
        <p:sp>
          <p:nvSpPr>
            <p:cNvPr id="217" name="Rectangle 21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8" name="Minus 21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9" name="Minus 21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0" name="Minus 21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 rot="5400000">
            <a:off x="6805950" y="2891240"/>
            <a:ext cx="324975" cy="796915"/>
            <a:chOff x="8096281" y="4488362"/>
            <a:chExt cx="596615" cy="1463040"/>
          </a:xfrm>
        </p:grpSpPr>
        <p:sp>
          <p:nvSpPr>
            <p:cNvPr id="222" name="Rectangle 22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3" name="Minus 22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4" name="Minus 22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5" name="Minus 22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156649" y="3384582"/>
            <a:ext cx="612064" cy="1670633"/>
            <a:chOff x="1205161" y="839165"/>
            <a:chExt cx="1032934" cy="2819400"/>
          </a:xfrm>
        </p:grpSpPr>
        <p:sp>
          <p:nvSpPr>
            <p:cNvPr id="227" name="Rounded Rectangle 226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28" name="Donut 227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232" name="Minus 231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33" name="Minus 232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231" name="Donut 230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4129046" y="4365351"/>
            <a:ext cx="612064" cy="1670633"/>
            <a:chOff x="1205161" y="839165"/>
            <a:chExt cx="1032934" cy="2819400"/>
          </a:xfrm>
        </p:grpSpPr>
        <p:sp>
          <p:nvSpPr>
            <p:cNvPr id="235" name="Rounded Rectangle 234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36" name="Donut 235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240" name="Minus 239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41" name="Minus 240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239" name="Donut 238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 rot="5400000">
            <a:off x="5641873" y="5828242"/>
            <a:ext cx="324975" cy="796915"/>
            <a:chOff x="8096281" y="4488362"/>
            <a:chExt cx="596615" cy="1463040"/>
          </a:xfrm>
        </p:grpSpPr>
        <p:sp>
          <p:nvSpPr>
            <p:cNvPr id="243" name="Rectangle 242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4" name="Minus 243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5" name="Minus 244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6" name="Minus 245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 rot="5400000">
            <a:off x="6452016" y="5828242"/>
            <a:ext cx="324975" cy="796915"/>
            <a:chOff x="8096281" y="4488362"/>
            <a:chExt cx="596615" cy="1463040"/>
          </a:xfrm>
        </p:grpSpPr>
        <p:sp>
          <p:nvSpPr>
            <p:cNvPr id="248" name="Rectangle 247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9" name="Minus 248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0" name="Minus 249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1" name="Minus 250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 rot="5400000">
            <a:off x="7254011" y="5828242"/>
            <a:ext cx="324975" cy="796915"/>
            <a:chOff x="8096281" y="4488362"/>
            <a:chExt cx="596615" cy="1463040"/>
          </a:xfrm>
        </p:grpSpPr>
        <p:sp>
          <p:nvSpPr>
            <p:cNvPr id="253" name="Rectangle 252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4" name="Minus 253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5" name="Minus 254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6" name="Minus 255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 rot="5400000">
            <a:off x="8057380" y="5828242"/>
            <a:ext cx="324975" cy="796915"/>
            <a:chOff x="8096281" y="4488362"/>
            <a:chExt cx="596615" cy="1463040"/>
          </a:xfrm>
        </p:grpSpPr>
        <p:sp>
          <p:nvSpPr>
            <p:cNvPr id="258" name="Rectangle 257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9" name="Minus 258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0" name="Minus 259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1" name="Minus 260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262" name="Picture 4" descr="“data collect 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66" y="3617646"/>
            <a:ext cx="321656" cy="32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Box 262"/>
          <p:cNvSpPr txBox="1"/>
          <p:nvPr/>
        </p:nvSpPr>
        <p:spPr>
          <a:xfrm>
            <a:off x="1089582" y="3584914"/>
            <a:ext cx="10374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Data Collection</a:t>
            </a:r>
          </a:p>
          <a:p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数</a:t>
            </a:r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据</a:t>
            </a:r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采集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316201" y="4608401"/>
            <a:ext cx="264966" cy="281563"/>
            <a:chOff x="5044288" y="1751702"/>
            <a:chExt cx="453726" cy="482146"/>
          </a:xfrm>
        </p:grpSpPr>
        <p:sp>
          <p:nvSpPr>
            <p:cNvPr id="265" name="Oval 264"/>
            <p:cNvSpPr/>
            <p:nvPr/>
          </p:nvSpPr>
          <p:spPr>
            <a:xfrm>
              <a:off x="5044288" y="1960369"/>
              <a:ext cx="66959" cy="66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6" name="Oval 265"/>
            <p:cNvSpPr/>
            <p:nvPr/>
          </p:nvSpPr>
          <p:spPr>
            <a:xfrm>
              <a:off x="5383304" y="1751702"/>
              <a:ext cx="114710" cy="1147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5145321" y="1888485"/>
              <a:ext cx="208641" cy="208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>
              <a:off x="5222844" y="2180254"/>
              <a:ext cx="53594" cy="535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9" name="Oval 268"/>
            <p:cNvSpPr/>
            <p:nvPr/>
          </p:nvSpPr>
          <p:spPr>
            <a:xfrm>
              <a:off x="5330690" y="2075018"/>
              <a:ext cx="114710" cy="1147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cxnSp>
          <p:nvCxnSpPr>
            <p:cNvPr id="270" name="Straight Connector 269"/>
            <p:cNvCxnSpPr>
              <a:stCxn id="267" idx="4"/>
              <a:endCxn id="268" idx="0"/>
            </p:cNvCxnSpPr>
            <p:nvPr/>
          </p:nvCxnSpPr>
          <p:spPr>
            <a:xfrm flipH="1">
              <a:off x="5249641" y="2097126"/>
              <a:ext cx="1" cy="83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267" idx="7"/>
              <a:endCxn id="266" idx="3"/>
            </p:cNvCxnSpPr>
            <p:nvPr/>
          </p:nvCxnSpPr>
          <p:spPr>
            <a:xfrm flipV="1">
              <a:off x="5323407" y="1849613"/>
              <a:ext cx="76696" cy="69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67" idx="5"/>
              <a:endCxn id="269" idx="1"/>
            </p:cNvCxnSpPr>
            <p:nvPr/>
          </p:nvCxnSpPr>
          <p:spPr>
            <a:xfrm>
              <a:off x="5323407" y="2066571"/>
              <a:ext cx="24082" cy="252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67" idx="2"/>
              <a:endCxn id="265" idx="6"/>
            </p:cNvCxnSpPr>
            <p:nvPr/>
          </p:nvCxnSpPr>
          <p:spPr>
            <a:xfrm flipH="1">
              <a:off x="5111247" y="1992806"/>
              <a:ext cx="34074" cy="1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/>
          <p:cNvSpPr txBox="1"/>
          <p:nvPr/>
        </p:nvSpPr>
        <p:spPr>
          <a:xfrm>
            <a:off x="2385157" y="4548824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A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lgorithm</a:t>
            </a:r>
            <a:r>
              <a:rPr lang="en-US" sz="1000" b="1" i="0" dirty="0" smtClean="0">
                <a:solidFill>
                  <a:srgbClr val="000000"/>
                </a:solidFill>
                <a:effectLst/>
                <a:latin typeface="Siemens Sans" pitchFamily="2" charset="0"/>
              </a:rPr>
              <a:t> </a:t>
            </a:r>
            <a:endParaRPr lang="en-US" sz="1000" dirty="0" smtClean="0"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zh-CN" altLang="en-US" sz="1000" i="0" dirty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算法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4236821" y="55536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Siemens Sans" pitchFamily="2" charset="0"/>
              </a:rPr>
              <a:t>UI</a:t>
            </a:r>
            <a:endParaRPr lang="en-US" b="1" dirty="0">
              <a:latin typeface="Siemens Sans" pitchFamily="2" charset="0"/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4661617" y="3636298"/>
            <a:ext cx="396435" cy="827784"/>
            <a:chOff x="1390324" y="1935450"/>
            <a:chExt cx="669033" cy="1396991"/>
          </a:xfrm>
        </p:grpSpPr>
        <p:sp>
          <p:nvSpPr>
            <p:cNvPr id="277" name="Rounded Rectangle 276"/>
            <p:cNvSpPr/>
            <p:nvPr/>
          </p:nvSpPr>
          <p:spPr>
            <a:xfrm>
              <a:off x="1693792" y="2332585"/>
              <a:ext cx="77156" cy="35231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78" name="Donut 277"/>
            <p:cNvSpPr/>
            <p:nvPr/>
          </p:nvSpPr>
          <p:spPr>
            <a:xfrm>
              <a:off x="1390324" y="2663408"/>
              <a:ext cx="669033" cy="669033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79" name="Donut 278"/>
            <p:cNvSpPr/>
            <p:nvPr/>
          </p:nvSpPr>
          <p:spPr>
            <a:xfrm>
              <a:off x="1504709" y="1935450"/>
              <a:ext cx="440266" cy="440267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1548815" y="1979094"/>
              <a:ext cx="352055" cy="352056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1638420" y="2062116"/>
              <a:ext cx="169030" cy="199560"/>
              <a:chOff x="2587508" y="5036509"/>
              <a:chExt cx="628179" cy="741627"/>
            </a:xfrm>
          </p:grpSpPr>
          <p:sp>
            <p:nvSpPr>
              <p:cNvPr id="282" name="Minus 281"/>
              <p:cNvSpPr/>
              <p:nvPr/>
            </p:nvSpPr>
            <p:spPr>
              <a:xfrm rot="2220773">
                <a:off x="2587508" y="5347418"/>
                <a:ext cx="436876" cy="345435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 rot="18419172">
                <a:off x="2672153" y="5234602"/>
                <a:ext cx="741627" cy="345441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sp>
        <p:nvSpPr>
          <p:cNvPr id="284" name="Oval 283"/>
          <p:cNvSpPr/>
          <p:nvPr/>
        </p:nvSpPr>
        <p:spPr>
          <a:xfrm>
            <a:off x="4704912" y="4119567"/>
            <a:ext cx="295829" cy="2958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pic>
        <p:nvPicPr>
          <p:cNvPr id="285" name="Picture 2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958" y="4158790"/>
            <a:ext cx="225752" cy="218613"/>
          </a:xfrm>
          <a:prstGeom prst="rect">
            <a:avLst/>
          </a:prstGeom>
        </p:spPr>
      </p:pic>
      <p:sp>
        <p:nvSpPr>
          <p:cNvPr id="286" name="TextBox 285"/>
          <p:cNvSpPr txBox="1"/>
          <p:nvPr/>
        </p:nvSpPr>
        <p:spPr>
          <a:xfrm>
            <a:off x="4912456" y="3643323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Tool: 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UIRecorder</a:t>
            </a:r>
            <a:endParaRPr lang="en-US" altLang="zh-CN" sz="1000" dirty="0" smtClean="0">
              <a:solidFill>
                <a:srgbClr val="000000"/>
              </a:solidFill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en-US" altLang="zh-CN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UI</a:t>
            </a:r>
            <a:r>
              <a:rPr lang="zh-CN" alt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操作记录工具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87" name="Group 286"/>
          <p:cNvGrpSpPr/>
          <p:nvPr/>
        </p:nvGrpSpPr>
        <p:grpSpPr>
          <a:xfrm>
            <a:off x="5261238" y="4064231"/>
            <a:ext cx="396435" cy="823937"/>
            <a:chOff x="4300539" y="3966150"/>
            <a:chExt cx="396435" cy="823937"/>
          </a:xfrm>
        </p:grpSpPr>
        <p:grpSp>
          <p:nvGrpSpPr>
            <p:cNvPr id="288" name="Group 287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290" name="Rounded Rectangle 289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1" name="Donut 290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2" name="Donut 291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294" name="Group 293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295" name="Minus 294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296" name="Minus 295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289" name="Oval 288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297" name="Picture 2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034" y="4157613"/>
            <a:ext cx="225752" cy="218613"/>
          </a:xfrm>
          <a:prstGeom prst="rect">
            <a:avLst/>
          </a:prstGeom>
        </p:spPr>
      </p:pic>
      <p:sp>
        <p:nvSpPr>
          <p:cNvPr id="298" name="TextBox 297"/>
          <p:cNvSpPr txBox="1"/>
          <p:nvPr/>
        </p:nvSpPr>
        <p:spPr>
          <a:xfrm>
            <a:off x="5511510" y="4615946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Tool: 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Sikuli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-X</a:t>
            </a:r>
          </a:p>
          <a:p>
            <a:r>
              <a:rPr lang="zh-CN" altLang="en-US" sz="1000" i="0" dirty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视觉可视</a:t>
            </a:r>
            <a:r>
              <a:rPr lang="zh-CN" alt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化工具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grpSp>
        <p:nvGrpSpPr>
          <p:cNvPr id="299" name="Group 298"/>
          <p:cNvGrpSpPr/>
          <p:nvPr/>
        </p:nvGrpSpPr>
        <p:grpSpPr>
          <a:xfrm>
            <a:off x="6445099" y="4617509"/>
            <a:ext cx="396435" cy="827784"/>
            <a:chOff x="5809520" y="4519428"/>
            <a:chExt cx="396435" cy="827784"/>
          </a:xfrm>
        </p:grpSpPr>
        <p:grpSp>
          <p:nvGrpSpPr>
            <p:cNvPr id="300" name="Group 299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02" name="Rounded Rectangle 301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3" name="Donut 302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4" name="Donut 303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solidFill>
                <a:srgbClr val="DA1A1A"/>
              </a:solidFill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301" name="Oval 300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7759633" y="4625887"/>
            <a:ext cx="396435" cy="827784"/>
            <a:chOff x="5809520" y="4519428"/>
            <a:chExt cx="396435" cy="827784"/>
          </a:xfrm>
        </p:grpSpPr>
        <p:grpSp>
          <p:nvGrpSpPr>
            <p:cNvPr id="307" name="Group 306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09" name="Rounded Rectangle 308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1" name="Donut 310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14" name="Minus 313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15" name="Minus 314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08" name="Oval 307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7102366" y="5061592"/>
            <a:ext cx="396435" cy="823937"/>
            <a:chOff x="4300539" y="3966150"/>
            <a:chExt cx="396435" cy="823937"/>
          </a:xfrm>
        </p:grpSpPr>
        <p:grpSp>
          <p:nvGrpSpPr>
            <p:cNvPr id="317" name="Group 316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19" name="Rounded Rectangle 318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0" name="Donut 319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23" name="Group 322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24" name="Minus 323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25" name="Minus 324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18" name="Oval 317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6708758" y="4617978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概</a:t>
            </a:r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率：聚类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&amp;</a:t>
            </a:r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降维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327" name="Multiply 326"/>
          <p:cNvSpPr/>
          <p:nvPr/>
        </p:nvSpPr>
        <p:spPr>
          <a:xfrm>
            <a:off x="6572867" y="4676491"/>
            <a:ext cx="140898" cy="140898"/>
          </a:xfrm>
          <a:prstGeom prst="mathMultiply">
            <a:avLst>
              <a:gd name="adj1" fmla="val 83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iemens Sans" pitchFamily="2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7359712" y="563930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图论：树形图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8031604" y="463252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存储结构：三元组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pic>
        <p:nvPicPr>
          <p:cNvPr id="330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0647" y="5128489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85559" y="5140001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2388" y="5134955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3" name="Group 332"/>
          <p:cNvGrpSpPr/>
          <p:nvPr/>
        </p:nvGrpSpPr>
        <p:grpSpPr>
          <a:xfrm>
            <a:off x="8416900" y="5045321"/>
            <a:ext cx="396435" cy="823937"/>
            <a:chOff x="4300539" y="3966150"/>
            <a:chExt cx="396435" cy="823937"/>
          </a:xfrm>
        </p:grpSpPr>
        <p:grpSp>
          <p:nvGrpSpPr>
            <p:cNvPr id="334" name="Group 333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36" name="Rounded Rectangle 335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8" name="Donut 337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40" name="Group 339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41" name="Minus 340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42" name="Minus 341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35" name="Oval 334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343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85284" y="5123730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" name="TextBox 343"/>
          <p:cNvSpPr txBox="1"/>
          <p:nvPr/>
        </p:nvSpPr>
        <p:spPr>
          <a:xfrm>
            <a:off x="8677471" y="562303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Lib:NetworkX</a:t>
            </a:r>
            <a:r>
              <a:rPr 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345" name="Group 344"/>
          <p:cNvGrpSpPr/>
          <p:nvPr/>
        </p:nvGrpSpPr>
        <p:grpSpPr>
          <a:xfrm rot="5400000">
            <a:off x="9227943" y="4849346"/>
            <a:ext cx="324975" cy="796915"/>
            <a:chOff x="8096281" y="4488362"/>
            <a:chExt cx="596615" cy="1463040"/>
          </a:xfrm>
        </p:grpSpPr>
        <p:sp>
          <p:nvSpPr>
            <p:cNvPr id="346" name="Rectangle 345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7" name="Minus 346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8" name="Minus 347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9" name="Minus 348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50" name="Group 349"/>
          <p:cNvGrpSpPr/>
          <p:nvPr/>
        </p:nvGrpSpPr>
        <p:grpSpPr>
          <a:xfrm rot="5400000">
            <a:off x="10036288" y="4849346"/>
            <a:ext cx="324975" cy="796915"/>
            <a:chOff x="8096281" y="4488362"/>
            <a:chExt cx="596615" cy="1463040"/>
          </a:xfrm>
        </p:grpSpPr>
        <p:sp>
          <p:nvSpPr>
            <p:cNvPr id="351" name="Rectangle 350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2" name="Minus 351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3" name="Minus 352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4" name="Minus 353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55" name="Group 354"/>
          <p:cNvGrpSpPr/>
          <p:nvPr/>
        </p:nvGrpSpPr>
        <p:grpSpPr>
          <a:xfrm rot="5400000">
            <a:off x="10904427" y="4844266"/>
            <a:ext cx="324975" cy="796915"/>
            <a:chOff x="8096281" y="4488362"/>
            <a:chExt cx="596615" cy="1463040"/>
          </a:xfrm>
        </p:grpSpPr>
        <p:sp>
          <p:nvSpPr>
            <p:cNvPr id="356" name="Rectangle 355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7" name="Minus 356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8" name="Minus 357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9" name="Minus 358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9074167" y="4619237"/>
            <a:ext cx="396435" cy="827784"/>
            <a:chOff x="5809520" y="4519428"/>
            <a:chExt cx="396435" cy="827784"/>
          </a:xfrm>
        </p:grpSpPr>
        <p:grpSp>
          <p:nvGrpSpPr>
            <p:cNvPr id="361" name="Group 360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63" name="Rounded Rectangle 362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5" name="Donut 364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67" name="Group 366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68" name="Minus 367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69" name="Minus 368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62" name="Oval 361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9362049" y="463806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0" dirty="0" err="1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Lib:Nump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sz="1000" i="0" dirty="0" err="1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)</a:t>
            </a:r>
          </a:p>
        </p:txBody>
      </p:sp>
      <p:pic>
        <p:nvPicPr>
          <p:cNvPr id="371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52673" y="5142021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2" name="Group 371"/>
          <p:cNvGrpSpPr/>
          <p:nvPr/>
        </p:nvGrpSpPr>
        <p:grpSpPr>
          <a:xfrm>
            <a:off x="9731433" y="5045321"/>
            <a:ext cx="396435" cy="823937"/>
            <a:chOff x="4300539" y="3966150"/>
            <a:chExt cx="396435" cy="823937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75" name="Rounded Rectangle 374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7" name="Donut 376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80" name="Minus 379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81" name="Minus 380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74" name="Oval 373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382" name="Picture 2" descr="“idea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05779" y="5123730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3" name="TextBox 382"/>
          <p:cNvSpPr txBox="1"/>
          <p:nvPr/>
        </p:nvSpPr>
        <p:spPr>
          <a:xfrm>
            <a:off x="10000506" y="5623037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Lib: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Matplotlib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384" name="Group 383"/>
          <p:cNvGrpSpPr/>
          <p:nvPr/>
        </p:nvGrpSpPr>
        <p:grpSpPr>
          <a:xfrm>
            <a:off x="5906180" y="5605303"/>
            <a:ext cx="396435" cy="827784"/>
            <a:chOff x="5809520" y="4519428"/>
            <a:chExt cx="396435" cy="827784"/>
          </a:xfrm>
        </p:grpSpPr>
        <p:grpSp>
          <p:nvGrpSpPr>
            <p:cNvPr id="385" name="Group 384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87" name="Rounded Rectangle 386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89" name="Donut 388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91" name="Group 390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92" name="Minus 391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93" name="Minus 392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86" name="Oval 385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6505123" y="6034063"/>
            <a:ext cx="396435" cy="823937"/>
            <a:chOff x="4300539" y="3966150"/>
            <a:chExt cx="396435" cy="823937"/>
          </a:xfrm>
        </p:grpSpPr>
        <p:grpSp>
          <p:nvGrpSpPr>
            <p:cNvPr id="395" name="Group 394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97" name="Rounded Rectangle 396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8" name="Donut 397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401" name="Group 400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402" name="Minus 401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403" name="Minus 402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96" name="Oval 395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404" name="Picture 10" descr="“eye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51" y="6104171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" name="Picture 10" descr="“eye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60" y="6104875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" name="TextBox 405"/>
          <p:cNvSpPr txBox="1"/>
          <p:nvPr/>
        </p:nvSpPr>
        <p:spPr>
          <a:xfrm>
            <a:off x="6151449" y="5614541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静态：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Networkx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6769261" y="660227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动</a:t>
            </a:r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态：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D3(JS)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1582636" y="3117086"/>
            <a:ext cx="6575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Refining/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细化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409" name="Right Arrow 408"/>
          <p:cNvSpPr/>
          <p:nvPr/>
        </p:nvSpPr>
        <p:spPr>
          <a:xfrm>
            <a:off x="2168476" y="3146938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3699739" y="56103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画面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sp>
        <p:nvSpPr>
          <p:cNvPr id="412" name="Oval 411"/>
          <p:cNvSpPr/>
          <p:nvPr/>
        </p:nvSpPr>
        <p:spPr>
          <a:xfrm>
            <a:off x="2299740" y="175510"/>
            <a:ext cx="395359" cy="395359"/>
          </a:xfrm>
          <a:prstGeom prst="ellipse">
            <a:avLst/>
          </a:prstGeom>
          <a:solidFill>
            <a:srgbClr val="DA1A1A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Siemens Sans" pitchFamily="2" charset="0"/>
            </a:endParaRPr>
          </a:p>
        </p:txBody>
      </p:sp>
      <p:grpSp>
        <p:nvGrpSpPr>
          <p:cNvPr id="413" name="Group 412"/>
          <p:cNvGrpSpPr/>
          <p:nvPr/>
        </p:nvGrpSpPr>
        <p:grpSpPr>
          <a:xfrm rot="5400000">
            <a:off x="7600357" y="2891719"/>
            <a:ext cx="324975" cy="796915"/>
            <a:chOff x="8096281" y="4488362"/>
            <a:chExt cx="596615" cy="1463040"/>
          </a:xfrm>
        </p:grpSpPr>
        <p:sp>
          <p:nvSpPr>
            <p:cNvPr id="414" name="Rectangle 41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6" name="Minus 41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7" name="Minus 41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18" name="Group 417"/>
          <p:cNvGrpSpPr/>
          <p:nvPr/>
        </p:nvGrpSpPr>
        <p:grpSpPr>
          <a:xfrm rot="5400000">
            <a:off x="8397272" y="2892333"/>
            <a:ext cx="324975" cy="796915"/>
            <a:chOff x="8096281" y="4488362"/>
            <a:chExt cx="596615" cy="1463040"/>
          </a:xfrm>
        </p:grpSpPr>
        <p:sp>
          <p:nvSpPr>
            <p:cNvPr id="419" name="Rectangle 41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0" name="Minus 41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1" name="Minus 42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2" name="Minus 42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 rot="5400000">
            <a:off x="9207415" y="2892333"/>
            <a:ext cx="324975" cy="796915"/>
            <a:chOff x="8096281" y="4488362"/>
            <a:chExt cx="596615" cy="1463040"/>
          </a:xfrm>
        </p:grpSpPr>
        <p:sp>
          <p:nvSpPr>
            <p:cNvPr id="424" name="Rectangle 42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5" name="Minus 42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6" name="Minus 42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7" name="Minus 42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 rot="5400000">
            <a:off x="10017030" y="2892333"/>
            <a:ext cx="324975" cy="796915"/>
            <a:chOff x="8096281" y="4488362"/>
            <a:chExt cx="596615" cy="1463040"/>
          </a:xfrm>
        </p:grpSpPr>
        <p:sp>
          <p:nvSpPr>
            <p:cNvPr id="429" name="Rectangle 42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0" name="Minus 42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1" name="Minus 43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2" name="Minus 43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3" name="Group 432"/>
          <p:cNvGrpSpPr/>
          <p:nvPr/>
        </p:nvGrpSpPr>
        <p:grpSpPr>
          <a:xfrm rot="5400000">
            <a:off x="10812779" y="2892333"/>
            <a:ext cx="324975" cy="796915"/>
            <a:chOff x="8096281" y="4488362"/>
            <a:chExt cx="596615" cy="1463040"/>
          </a:xfrm>
        </p:grpSpPr>
        <p:sp>
          <p:nvSpPr>
            <p:cNvPr id="434" name="Rectangle 43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5" name="Minus 43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6" name="Minus 43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7" name="Minus 43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 rot="5400000">
            <a:off x="8575007" y="3877150"/>
            <a:ext cx="324975" cy="796915"/>
            <a:chOff x="8096281" y="4488362"/>
            <a:chExt cx="596615" cy="1463040"/>
          </a:xfrm>
        </p:grpSpPr>
        <p:sp>
          <p:nvSpPr>
            <p:cNvPr id="439" name="Rectangle 43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0" name="Minus 43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1" name="Minus 44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2" name="Minus 44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43" name="Group 442"/>
          <p:cNvGrpSpPr/>
          <p:nvPr/>
        </p:nvGrpSpPr>
        <p:grpSpPr>
          <a:xfrm rot="5400000">
            <a:off x="9371922" y="3877764"/>
            <a:ext cx="324975" cy="796915"/>
            <a:chOff x="8096281" y="4488362"/>
            <a:chExt cx="596615" cy="1463040"/>
          </a:xfrm>
        </p:grpSpPr>
        <p:sp>
          <p:nvSpPr>
            <p:cNvPr id="444" name="Rectangle 44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5" name="Minus 44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6" name="Minus 44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7" name="Minus 44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48" name="Group 447"/>
          <p:cNvGrpSpPr/>
          <p:nvPr/>
        </p:nvGrpSpPr>
        <p:grpSpPr>
          <a:xfrm rot="5400000">
            <a:off x="10182065" y="3877764"/>
            <a:ext cx="324975" cy="796915"/>
            <a:chOff x="8096281" y="4488362"/>
            <a:chExt cx="596615" cy="1463040"/>
          </a:xfrm>
        </p:grpSpPr>
        <p:sp>
          <p:nvSpPr>
            <p:cNvPr id="449" name="Rectangle 44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0" name="Minus 44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1" name="Minus 45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2" name="Minus 45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53" name="Group 452"/>
          <p:cNvGrpSpPr/>
          <p:nvPr/>
        </p:nvGrpSpPr>
        <p:grpSpPr>
          <a:xfrm rot="5400000">
            <a:off x="10991680" y="3877764"/>
            <a:ext cx="324975" cy="796915"/>
            <a:chOff x="8096281" y="4488362"/>
            <a:chExt cx="596615" cy="1463040"/>
          </a:xfrm>
        </p:grpSpPr>
        <p:sp>
          <p:nvSpPr>
            <p:cNvPr id="454" name="Rectangle 45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5" name="Minus 45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6" name="Minus 45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7" name="Minus 45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58" name="Group 457"/>
          <p:cNvGrpSpPr/>
          <p:nvPr/>
        </p:nvGrpSpPr>
        <p:grpSpPr>
          <a:xfrm rot="5400000">
            <a:off x="11787429" y="3877764"/>
            <a:ext cx="324975" cy="796915"/>
            <a:chOff x="8096281" y="4488362"/>
            <a:chExt cx="596615" cy="1463040"/>
          </a:xfrm>
        </p:grpSpPr>
        <p:sp>
          <p:nvSpPr>
            <p:cNvPr id="459" name="Rectangle 45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0" name="Minus 45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1" name="Minus 46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2" name="Minus 46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63" name="Group 462"/>
          <p:cNvGrpSpPr/>
          <p:nvPr/>
        </p:nvGrpSpPr>
        <p:grpSpPr>
          <a:xfrm rot="5400000">
            <a:off x="8827439" y="5830245"/>
            <a:ext cx="324975" cy="796915"/>
            <a:chOff x="8096281" y="4488362"/>
            <a:chExt cx="596615" cy="1463040"/>
          </a:xfrm>
        </p:grpSpPr>
        <p:sp>
          <p:nvSpPr>
            <p:cNvPr id="464" name="Rectangle 46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5" name="Minus 46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6" name="Minus 46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7" name="Minus 46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68" name="Group 467"/>
          <p:cNvGrpSpPr/>
          <p:nvPr/>
        </p:nvGrpSpPr>
        <p:grpSpPr>
          <a:xfrm rot="5400000">
            <a:off x="9624354" y="5830859"/>
            <a:ext cx="324975" cy="796915"/>
            <a:chOff x="8096281" y="4488362"/>
            <a:chExt cx="596615" cy="1463040"/>
          </a:xfrm>
        </p:grpSpPr>
        <p:sp>
          <p:nvSpPr>
            <p:cNvPr id="469" name="Rectangle 46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0" name="Minus 46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1" name="Minus 47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2" name="Minus 47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73" name="Group 472"/>
          <p:cNvGrpSpPr/>
          <p:nvPr/>
        </p:nvGrpSpPr>
        <p:grpSpPr>
          <a:xfrm rot="5400000">
            <a:off x="10434497" y="5830859"/>
            <a:ext cx="324975" cy="796915"/>
            <a:chOff x="8096281" y="4488362"/>
            <a:chExt cx="596615" cy="1463040"/>
          </a:xfrm>
        </p:grpSpPr>
        <p:sp>
          <p:nvSpPr>
            <p:cNvPr id="474" name="Rectangle 47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5" name="Minus 47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6" name="Minus 47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7" name="Minus 47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78" name="Group 477"/>
          <p:cNvGrpSpPr/>
          <p:nvPr/>
        </p:nvGrpSpPr>
        <p:grpSpPr>
          <a:xfrm rot="5400000">
            <a:off x="11244112" y="5830859"/>
            <a:ext cx="324975" cy="796915"/>
            <a:chOff x="8096281" y="4488362"/>
            <a:chExt cx="596615" cy="1463040"/>
          </a:xfrm>
        </p:grpSpPr>
        <p:sp>
          <p:nvSpPr>
            <p:cNvPr id="479" name="Rectangle 47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0" name="Minus 47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1" name="Minus 48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2" name="Minus 48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83" name="Group 482"/>
          <p:cNvGrpSpPr/>
          <p:nvPr/>
        </p:nvGrpSpPr>
        <p:grpSpPr>
          <a:xfrm rot="5400000">
            <a:off x="12039861" y="5830859"/>
            <a:ext cx="324975" cy="796915"/>
            <a:chOff x="8096281" y="4488362"/>
            <a:chExt cx="596615" cy="1463040"/>
          </a:xfrm>
        </p:grpSpPr>
        <p:sp>
          <p:nvSpPr>
            <p:cNvPr id="484" name="Rectangle 48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5" name="Minus 48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6" name="Minus 48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7" name="Minus 48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88" name="Group 487"/>
          <p:cNvGrpSpPr/>
          <p:nvPr/>
        </p:nvGrpSpPr>
        <p:grpSpPr>
          <a:xfrm rot="5400000">
            <a:off x="11426437" y="4842773"/>
            <a:ext cx="324975" cy="796915"/>
            <a:chOff x="8096281" y="4488362"/>
            <a:chExt cx="596615" cy="1463040"/>
          </a:xfrm>
        </p:grpSpPr>
        <p:sp>
          <p:nvSpPr>
            <p:cNvPr id="489" name="Rectangle 48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0" name="Minus 48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1" name="Minus 49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2" name="Minus 49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93" name="Group 492"/>
          <p:cNvGrpSpPr/>
          <p:nvPr/>
        </p:nvGrpSpPr>
        <p:grpSpPr>
          <a:xfrm rot="5400000">
            <a:off x="11621797" y="2893084"/>
            <a:ext cx="324975" cy="796915"/>
            <a:chOff x="8096281" y="4488362"/>
            <a:chExt cx="596615" cy="1463040"/>
          </a:xfrm>
        </p:grpSpPr>
        <p:sp>
          <p:nvSpPr>
            <p:cNvPr id="494" name="Rectangle 49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5" name="Minus 49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6" name="Minus 49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7" name="Minus 49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7924506" y="6005750"/>
            <a:ext cx="396435" cy="823937"/>
            <a:chOff x="4300539" y="3966150"/>
            <a:chExt cx="396435" cy="823937"/>
          </a:xfrm>
        </p:grpSpPr>
        <p:grpSp>
          <p:nvGrpSpPr>
            <p:cNvPr id="499" name="Group 498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501" name="Rounded Rectangle 500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2" name="Donut 501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3" name="Donut 502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505" name="Group 504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506" name="Minus 505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507" name="Minus 506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500" name="Oval 499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508" name="Picture 10" descr="“eye vector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343" y="6076562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9" name="TextBox 508"/>
          <p:cNvSpPr txBox="1"/>
          <p:nvPr/>
        </p:nvSpPr>
        <p:spPr>
          <a:xfrm>
            <a:off x="8188644" y="6573958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B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ootstrap</a:t>
            </a:r>
          </a:p>
        </p:txBody>
      </p:sp>
      <p:grpSp>
        <p:nvGrpSpPr>
          <p:cNvPr id="510" name="Group 509"/>
          <p:cNvGrpSpPr/>
          <p:nvPr/>
        </p:nvGrpSpPr>
        <p:grpSpPr>
          <a:xfrm>
            <a:off x="10404480" y="4613970"/>
            <a:ext cx="1463050" cy="827784"/>
            <a:chOff x="10404480" y="4527463"/>
            <a:chExt cx="1463050" cy="827784"/>
          </a:xfrm>
        </p:grpSpPr>
        <p:grpSp>
          <p:nvGrpSpPr>
            <p:cNvPr id="511" name="Group 510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15" name="Group 514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17" name="Rounded Rectangle 516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18" name="Donut 517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19" name="Donut 518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20" name="Oval 519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16" name="Oval 515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12" name="TextBox 511"/>
            <p:cNvSpPr txBox="1"/>
            <p:nvPr/>
          </p:nvSpPr>
          <p:spPr>
            <a:xfrm>
              <a:off x="10692208" y="4545937"/>
              <a:ext cx="1175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Traversal</a:t>
              </a: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遍历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(</a:t>
              </a:r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指定根节点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)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13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4" name="Minus 513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1" name="Group 520"/>
          <p:cNvGrpSpPr/>
          <p:nvPr/>
        </p:nvGrpSpPr>
        <p:grpSpPr>
          <a:xfrm rot="5400000">
            <a:off x="11663378" y="4844612"/>
            <a:ext cx="324975" cy="796915"/>
            <a:chOff x="8096281" y="4488362"/>
            <a:chExt cx="596615" cy="1463040"/>
          </a:xfrm>
        </p:grpSpPr>
        <p:sp>
          <p:nvSpPr>
            <p:cNvPr id="522" name="Rectangle 52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3" name="Minus 52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4" name="Minus 52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5" name="Minus 52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526" name="Group 525"/>
          <p:cNvGrpSpPr/>
          <p:nvPr/>
        </p:nvGrpSpPr>
        <p:grpSpPr>
          <a:xfrm>
            <a:off x="11102257" y="5045321"/>
            <a:ext cx="1292968" cy="968321"/>
            <a:chOff x="11102257" y="4958814"/>
            <a:chExt cx="1292968" cy="968321"/>
          </a:xfrm>
        </p:grpSpPr>
        <p:grpSp>
          <p:nvGrpSpPr>
            <p:cNvPr id="527" name="Group 526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31" name="Group 530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33" name="Rounded Rectangle 532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4" name="Donut 533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5" name="Donut 534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6" name="Oval 535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32" name="Oval 531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28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9" name="Minus 528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11352952" y="5527025"/>
              <a:ext cx="10422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Enable to Track</a:t>
              </a: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可追溯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4064069" y="2655550"/>
            <a:ext cx="1083139" cy="827784"/>
            <a:chOff x="10404480" y="4527463"/>
            <a:chExt cx="1083139" cy="827784"/>
          </a:xfrm>
        </p:grpSpPr>
        <p:grpSp>
          <p:nvGrpSpPr>
            <p:cNvPr id="538" name="Group 537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42" name="Group 541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44" name="Rounded Rectangle 543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5" name="Donut 544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6" name="Donut 545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43" name="Oval 542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39" name="TextBox 538"/>
            <p:cNvSpPr txBox="1"/>
            <p:nvPr/>
          </p:nvSpPr>
          <p:spPr>
            <a:xfrm>
              <a:off x="10692208" y="4545937"/>
              <a:ext cx="795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Close Loop</a:t>
              </a:r>
            </a:p>
            <a:p>
              <a:r>
                <a:rPr lang="zh-CN" altLang="en-US" sz="1000" i="0" dirty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闭</a:t>
              </a:r>
              <a:r>
                <a:rPr lang="zh-CN" altLang="en-US" sz="1000" i="0" dirty="0" smtClean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环工作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40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1" name="Minus 540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6299210" y="3088264"/>
            <a:ext cx="820082" cy="968321"/>
            <a:chOff x="11102257" y="4958814"/>
            <a:chExt cx="820082" cy="968321"/>
          </a:xfrm>
        </p:grpSpPr>
        <p:grpSp>
          <p:nvGrpSpPr>
            <p:cNvPr id="549" name="Group 548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53" name="Group 552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55" name="Rounded Rectangle 554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6" name="Donut 555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7" name="Donut 556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8" name="Oval 557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54" name="Oval 553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50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1" name="Minus 550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TextBox 551"/>
            <p:cNvSpPr txBox="1"/>
            <p:nvPr/>
          </p:nvSpPr>
          <p:spPr>
            <a:xfrm>
              <a:off x="11352952" y="552702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Server</a:t>
              </a:r>
            </a:p>
            <a:p>
              <a:r>
                <a:rPr lang="zh-CN" altLang="en-US" sz="1000" i="0" dirty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服务器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7033218" y="2663733"/>
            <a:ext cx="651930" cy="827784"/>
            <a:chOff x="10404480" y="4527463"/>
            <a:chExt cx="651930" cy="827784"/>
          </a:xfrm>
        </p:grpSpPr>
        <p:grpSp>
          <p:nvGrpSpPr>
            <p:cNvPr id="560" name="Group 559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64" name="Group 563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66" name="Rounded Rectangle 565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7" name="Donut 566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8" name="Donut 567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9" name="Oval 568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65" name="Oval 564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61" name="TextBox 560"/>
            <p:cNvSpPr txBox="1"/>
            <p:nvPr/>
          </p:nvSpPr>
          <p:spPr>
            <a:xfrm>
              <a:off x="10692208" y="4545937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API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62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" name="Minus 562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7781982" y="3100788"/>
            <a:ext cx="2094469" cy="968321"/>
            <a:chOff x="11102257" y="4958814"/>
            <a:chExt cx="2094469" cy="968321"/>
          </a:xfrm>
        </p:grpSpPr>
        <p:grpSp>
          <p:nvGrpSpPr>
            <p:cNvPr id="571" name="Group 570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75" name="Group 574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77" name="Rounded Rectangle 576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78" name="Donut 577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79" name="Donut 578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80" name="Oval 579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76" name="Oval 575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72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3" name="Minus 572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11352952" y="5527025"/>
              <a:ext cx="1843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Combine with </a:t>
              </a:r>
              <a:r>
                <a:rPr lang="en-US" sz="1000" dirty="0" err="1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AutotestFrame</a:t>
              </a:r>
              <a:endParaRPr 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endParaRP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与自动化测试框架整合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81" name="TextBox 580"/>
          <p:cNvSpPr txBox="1"/>
          <p:nvPr/>
        </p:nvSpPr>
        <p:spPr>
          <a:xfrm>
            <a:off x="2709181" y="3096678"/>
            <a:ext cx="1079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General Design/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整体设计</a:t>
            </a:r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 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582" name="Right Arrow 581"/>
          <p:cNvSpPr/>
          <p:nvPr/>
        </p:nvSpPr>
        <p:spPr>
          <a:xfrm>
            <a:off x="3736838" y="312693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3" name="TextBox 582"/>
          <p:cNvSpPr txBox="1"/>
          <p:nvPr/>
        </p:nvSpPr>
        <p:spPr>
          <a:xfrm>
            <a:off x="3425348" y="4086442"/>
            <a:ext cx="10775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 smtClean="0">
                <a:solidFill>
                  <a:srgbClr val="ED7D31"/>
                </a:solidFill>
                <a:latin typeface="Siemens Sans" pitchFamily="2" charset="0"/>
              </a:rPr>
              <a:t>Data Collection</a:t>
            </a:r>
            <a:r>
              <a:rPr lang="en-US" altLang="zh-CN" sz="600" b="1" dirty="0">
                <a:solidFill>
                  <a:srgbClr val="ED7D31"/>
                </a:solidFill>
                <a:latin typeface="Siemens Sans" pitchFamily="2" charset="0"/>
              </a:rPr>
              <a:t>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数据采集</a:t>
            </a:r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 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584" name="Right Arrow 583"/>
          <p:cNvSpPr/>
          <p:nvPr/>
        </p:nvSpPr>
        <p:spPr>
          <a:xfrm>
            <a:off x="4402205" y="4116701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5" name="TextBox 584"/>
          <p:cNvSpPr txBox="1"/>
          <p:nvPr/>
        </p:nvSpPr>
        <p:spPr>
          <a:xfrm>
            <a:off x="4745533" y="5063028"/>
            <a:ext cx="7986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" b="1">
                <a:solidFill>
                  <a:srgbClr val="ED7D3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/>
              <a:t>Theory</a:t>
            </a:r>
            <a:r>
              <a:rPr lang="en-US" dirty="0"/>
              <a:t> </a:t>
            </a:r>
            <a:r>
              <a:rPr lang="en-US" altLang="zh-CN" dirty="0"/>
              <a:t>/</a:t>
            </a:r>
            <a:r>
              <a:rPr lang="zh-CN" altLang="en-US" dirty="0"/>
              <a:t>理论支持</a:t>
            </a:r>
            <a:r>
              <a:rPr lang="en-US" dirty="0"/>
              <a:t> </a:t>
            </a:r>
          </a:p>
        </p:txBody>
      </p:sp>
      <p:sp>
        <p:nvSpPr>
          <p:cNvPr id="586" name="Right Arrow 585"/>
          <p:cNvSpPr/>
          <p:nvPr/>
        </p:nvSpPr>
        <p:spPr>
          <a:xfrm>
            <a:off x="5467046" y="5098811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7" name="TextBox 586"/>
          <p:cNvSpPr txBox="1"/>
          <p:nvPr/>
        </p:nvSpPr>
        <p:spPr>
          <a:xfrm>
            <a:off x="5426752" y="6043423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" b="1">
                <a:solidFill>
                  <a:srgbClr val="ED7D31"/>
                </a:solidFill>
                <a:latin typeface="Siemens Sans" pitchFamily="2" charset="0"/>
              </a:defRPr>
            </a:lvl1pPr>
          </a:lstStyle>
          <a:p>
            <a:r>
              <a:rPr lang="en-US" altLang="zh-CN" dirty="0" smtClean="0"/>
              <a:t>UI Design</a:t>
            </a:r>
            <a:endParaRPr lang="en-US" dirty="0"/>
          </a:p>
        </p:txBody>
      </p:sp>
      <p:sp>
        <p:nvSpPr>
          <p:cNvPr id="588" name="Right Arrow 587"/>
          <p:cNvSpPr/>
          <p:nvPr/>
        </p:nvSpPr>
        <p:spPr>
          <a:xfrm>
            <a:off x="5537989" y="6270439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9" name="Rectangle 588"/>
          <p:cNvSpPr/>
          <p:nvPr/>
        </p:nvSpPr>
        <p:spPr bwMode="auto">
          <a:xfrm>
            <a:off x="-40672" y="0"/>
            <a:ext cx="12239021" cy="6858000"/>
          </a:xfrm>
          <a:prstGeom prst="rect">
            <a:avLst/>
          </a:prstGeom>
          <a:solidFill>
            <a:schemeClr val="accent2">
              <a:alpha val="87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420901" y="1442854"/>
            <a:ext cx="612064" cy="1670633"/>
            <a:chOff x="1205161" y="839165"/>
            <a:chExt cx="1032934" cy="2819400"/>
          </a:xfrm>
        </p:grpSpPr>
        <p:sp>
          <p:nvSpPr>
            <p:cNvPr id="72" name="Rounded Rectangle 71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73" name="Donut 72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77" name="Minus 76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78" name="Minus 77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76" name="Donut 75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552623" y="2725330"/>
            <a:ext cx="333324" cy="179110"/>
            <a:chOff x="489160" y="3379603"/>
            <a:chExt cx="333324" cy="179110"/>
          </a:xfrm>
        </p:grpSpPr>
        <p:sp>
          <p:nvSpPr>
            <p:cNvPr id="89" name="Rectangle 88"/>
            <p:cNvSpPr/>
            <p:nvPr/>
          </p:nvSpPr>
          <p:spPr>
            <a:xfrm>
              <a:off x="489160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7727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66294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56064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89160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7727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66294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56064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56064" y="3379603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411" name="TextBox 410"/>
          <p:cNvSpPr txBox="1"/>
          <p:nvPr/>
        </p:nvSpPr>
        <p:spPr>
          <a:xfrm>
            <a:off x="249138" y="2606120"/>
            <a:ext cx="8162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Structuring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架构设计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4731220" y="226033"/>
            <a:ext cx="7242912" cy="2204987"/>
          </a:xfrm>
          <a:prstGeom prst="wedgeRoundRectCallout">
            <a:avLst>
              <a:gd name="adj1" fmla="val -86016"/>
              <a:gd name="adj2" fmla="val 64279"/>
              <a:gd name="adj3" fmla="val 16667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Internal Review</a:t>
            </a:r>
            <a:r>
              <a:rPr lang="zh-CN" altLang="en-US" dirty="0" smtClean="0">
                <a:solidFill>
                  <a:schemeClr val="tx1"/>
                </a:solidFill>
              </a:rPr>
              <a:t>后，大概规划如下：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r>
              <a:rPr lang="zh-CN" altLang="en-US" sz="1800" dirty="0" smtClean="0">
                <a:solidFill>
                  <a:schemeClr val="tx1"/>
                </a:solidFill>
              </a:rPr>
              <a:t>数据采集，用于收集和存储</a:t>
            </a:r>
            <a:r>
              <a:rPr lang="en-US" altLang="zh-CN" sz="1800" dirty="0" smtClean="0">
                <a:solidFill>
                  <a:schemeClr val="tx1"/>
                </a:solidFill>
              </a:rPr>
              <a:t>Raw Data</a:t>
            </a:r>
            <a:r>
              <a:rPr lang="zh-CN" altLang="en-US" dirty="0" smtClean="0">
                <a:solidFill>
                  <a:schemeClr val="tx1"/>
                </a:solidFill>
              </a:rPr>
              <a:t>。内容主要是用户的操作。（目前该工具只为</a:t>
            </a:r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</a:rPr>
              <a:t>服务）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r>
              <a:rPr lang="zh-CN" altLang="en-US" sz="1800" dirty="0">
                <a:solidFill>
                  <a:schemeClr val="tx1"/>
                </a:solidFill>
              </a:rPr>
              <a:t>分</a:t>
            </a:r>
            <a:r>
              <a:rPr lang="zh-CN" altLang="en-US" sz="1800" dirty="0" smtClean="0">
                <a:solidFill>
                  <a:schemeClr val="tx1"/>
                </a:solidFill>
              </a:rPr>
              <a:t>析算法，包括预处理和分析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UI</a:t>
            </a:r>
            <a:r>
              <a:rPr lang="zh-CN" altLang="en-US" dirty="0" smtClean="0">
                <a:solidFill>
                  <a:schemeClr val="tx1"/>
                </a:solidFill>
              </a:rPr>
              <a:t>显示</a:t>
            </a:r>
            <a:endParaRPr lang="en-US" sz="1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507"/>
            <a:ext cx="12198350" cy="1268413"/>
          </a:xfrm>
        </p:spPr>
        <p:txBody>
          <a:bodyPr/>
          <a:lstStyle/>
          <a:p>
            <a:pPr algn="ctr"/>
            <a:r>
              <a:rPr lang="en-US" altLang="zh-CN" dirty="0" smtClean="0"/>
              <a:t>                                           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 rot="5400000">
            <a:off x="1968458" y="-23242"/>
            <a:ext cx="324975" cy="796915"/>
            <a:chOff x="8099778" y="4495356"/>
            <a:chExt cx="596615" cy="1463040"/>
          </a:xfrm>
        </p:grpSpPr>
        <p:sp>
          <p:nvSpPr>
            <p:cNvPr id="5" name="Rectangle 4"/>
            <p:cNvSpPr/>
            <p:nvPr/>
          </p:nvSpPr>
          <p:spPr>
            <a:xfrm>
              <a:off x="8099778" y="4495356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" name="Minus 5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7" name="Minus 6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" name="Minus 7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rot="16200000">
            <a:off x="1095490" y="210892"/>
            <a:ext cx="1299036" cy="1299036"/>
            <a:chOff x="8096281" y="3276600"/>
            <a:chExt cx="2362200" cy="2362200"/>
          </a:xfrm>
        </p:grpSpPr>
        <p:sp>
          <p:nvSpPr>
            <p:cNvPr id="10" name="Block Arc 9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" name="Minus 10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2" name="Minus 11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" name="Minus 12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" name="Minus 13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" name="Minus 14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32611" y="166487"/>
            <a:ext cx="612064" cy="1000073"/>
            <a:chOff x="1205161" y="1970827"/>
            <a:chExt cx="1032934" cy="1687738"/>
          </a:xfrm>
        </p:grpSpPr>
        <p:sp>
          <p:nvSpPr>
            <p:cNvPr id="17" name="Rounded Rectangle 16"/>
            <p:cNvSpPr/>
            <p:nvPr/>
          </p:nvSpPr>
          <p:spPr>
            <a:xfrm>
              <a:off x="1680933" y="2309336"/>
              <a:ext cx="77156" cy="37556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8" name="Donut 17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9" name="Donut 18"/>
            <p:cNvSpPr/>
            <p:nvPr/>
          </p:nvSpPr>
          <p:spPr>
            <a:xfrm>
              <a:off x="1501494" y="1970827"/>
              <a:ext cx="440266" cy="440263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545600" y="2017685"/>
              <a:ext cx="352055" cy="352053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635201" y="2100695"/>
              <a:ext cx="169026" cy="199557"/>
              <a:chOff x="2575560" y="5179928"/>
              <a:chExt cx="628167" cy="741627"/>
            </a:xfrm>
          </p:grpSpPr>
          <p:sp>
            <p:nvSpPr>
              <p:cNvPr id="22" name="Minus 21"/>
              <p:cNvSpPr/>
              <p:nvPr/>
            </p:nvSpPr>
            <p:spPr>
              <a:xfrm rot="2220773">
                <a:off x="2575560" y="5490858"/>
                <a:ext cx="436887" cy="345444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3" name="Minus 22"/>
              <p:cNvSpPr/>
              <p:nvPr/>
            </p:nvSpPr>
            <p:spPr>
              <a:xfrm rot="18419172">
                <a:off x="2660192" y="5378020"/>
                <a:ext cx="741627" cy="345443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pic>
        <p:nvPicPr>
          <p:cNvPr id="24" name="Picture 2" descr="“idea vector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50973" y="660591"/>
            <a:ext cx="378629" cy="3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79977" y="654932"/>
            <a:ext cx="10823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</a:rPr>
              <a:t>TC Generator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测试用例生成器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6" name="Group 25"/>
          <p:cNvGrpSpPr/>
          <p:nvPr/>
        </p:nvGrpSpPr>
        <p:grpSpPr>
          <a:xfrm rot="5400000">
            <a:off x="1981884" y="961177"/>
            <a:ext cx="324975" cy="796915"/>
            <a:chOff x="8096281" y="4488362"/>
            <a:chExt cx="596615" cy="1463040"/>
          </a:xfrm>
        </p:grpSpPr>
        <p:sp>
          <p:nvSpPr>
            <p:cNvPr id="27" name="Rectangle 2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8" name="Minus 2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9" name="Minus 2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0" name="Minus 2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5400000">
            <a:off x="2778799" y="961056"/>
            <a:ext cx="324975" cy="796915"/>
            <a:chOff x="8096281" y="4488362"/>
            <a:chExt cx="596615" cy="1463040"/>
          </a:xfrm>
        </p:grpSpPr>
        <p:sp>
          <p:nvSpPr>
            <p:cNvPr id="32" name="Rectangle 3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3" name="Minus 3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" name="Minus 3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" name="Minus 3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5400000">
            <a:off x="2699777" y="1184833"/>
            <a:ext cx="1299036" cy="1299036"/>
            <a:chOff x="8096281" y="3276600"/>
            <a:chExt cx="2362200" cy="2362200"/>
          </a:xfrm>
        </p:grpSpPr>
        <p:sp>
          <p:nvSpPr>
            <p:cNvPr id="37" name="Block Arc 36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38" name="Minus 37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9" name="Minus 38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0" name="Minus 39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" name="Minus 40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" name="Minus 41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4951" y="465435"/>
            <a:ext cx="612064" cy="1670633"/>
            <a:chOff x="1205161" y="839165"/>
            <a:chExt cx="1032934" cy="2819400"/>
          </a:xfrm>
        </p:grpSpPr>
        <p:sp>
          <p:nvSpPr>
            <p:cNvPr id="44" name="Rounded Rectangle 43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5" name="Donut 44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6" name="Donut 45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49" name="Minus 48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50" name="Minus 49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sp>
        <p:nvSpPr>
          <p:cNvPr id="51" name="Pie 50"/>
          <p:cNvSpPr/>
          <p:nvPr/>
        </p:nvSpPr>
        <p:spPr>
          <a:xfrm>
            <a:off x="3114247" y="1588182"/>
            <a:ext cx="474979" cy="474979"/>
          </a:xfrm>
          <a:prstGeom prst="pie">
            <a:avLst>
              <a:gd name="adj1" fmla="val 10799993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iemens Sans" pitchFamily="2" charset="0"/>
            </a:endParaRPr>
          </a:p>
        </p:txBody>
      </p:sp>
      <p:pic>
        <p:nvPicPr>
          <p:cNvPr id="52" name="Picture 2" descr="“idea vector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61667" y="1650426"/>
            <a:ext cx="378629" cy="3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3975704" y="1556811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</a:rPr>
              <a:t>TS Generator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场景测试用例组</a:t>
            </a:r>
            <a:endParaRPr lang="en-US" altLang="zh-CN" sz="1000" dirty="0" smtClean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生成器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54" name="Group 53"/>
          <p:cNvGrpSpPr/>
          <p:nvPr/>
        </p:nvGrpSpPr>
        <p:grpSpPr>
          <a:xfrm rot="5400000">
            <a:off x="2778799" y="1923061"/>
            <a:ext cx="324975" cy="796915"/>
            <a:chOff x="8096281" y="4488362"/>
            <a:chExt cx="596615" cy="1463040"/>
          </a:xfrm>
        </p:grpSpPr>
        <p:sp>
          <p:nvSpPr>
            <p:cNvPr id="55" name="Rectangle 54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6" name="Minus 55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7" name="Minus 56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8" name="Minus 57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5400000">
            <a:off x="1980978" y="1923061"/>
            <a:ext cx="324975" cy="796915"/>
            <a:chOff x="8096281" y="4488362"/>
            <a:chExt cx="596615" cy="1463040"/>
          </a:xfrm>
        </p:grpSpPr>
        <p:sp>
          <p:nvSpPr>
            <p:cNvPr id="60" name="Rectangle 59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1" name="Minus 60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2" name="Minus 61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3" name="Minus 62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 rot="16200000">
            <a:off x="1088020" y="2156658"/>
            <a:ext cx="1299036" cy="1299036"/>
            <a:chOff x="8096281" y="3276600"/>
            <a:chExt cx="2362200" cy="2362200"/>
          </a:xfrm>
        </p:grpSpPr>
        <p:sp>
          <p:nvSpPr>
            <p:cNvPr id="65" name="Block Arc 64"/>
            <p:cNvSpPr/>
            <p:nvPr/>
          </p:nvSpPr>
          <p:spPr>
            <a:xfrm>
              <a:off x="8096281" y="3276600"/>
              <a:ext cx="2362200" cy="236220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66" name="Minus 65"/>
            <p:cNvSpPr/>
            <p:nvPr/>
          </p:nvSpPr>
          <p:spPr>
            <a:xfrm>
              <a:off x="9036308" y="33779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7" name="Minus 66"/>
            <p:cNvSpPr/>
            <p:nvPr/>
          </p:nvSpPr>
          <p:spPr>
            <a:xfrm rot="19182361">
              <a:off x="8554446" y="354944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8" name="Minus 67"/>
            <p:cNvSpPr/>
            <p:nvPr/>
          </p:nvSpPr>
          <p:spPr>
            <a:xfrm rot="17719335">
              <a:off x="8253916" y="3971189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69" name="Minus 68"/>
            <p:cNvSpPr/>
            <p:nvPr/>
          </p:nvSpPr>
          <p:spPr>
            <a:xfrm rot="2232047">
              <a:off x="9548555" y="353039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70" name="Minus 69"/>
            <p:cNvSpPr/>
            <p:nvPr/>
          </p:nvSpPr>
          <p:spPr>
            <a:xfrm rot="3907463">
              <a:off x="9893180" y="3970420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20901" y="1442854"/>
            <a:ext cx="612064" cy="1670633"/>
            <a:chOff x="1205161" y="839165"/>
            <a:chExt cx="1032934" cy="2819400"/>
          </a:xfrm>
        </p:grpSpPr>
        <p:sp>
          <p:nvSpPr>
            <p:cNvPr id="72" name="Rounded Rectangle 71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73" name="Donut 72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77" name="Minus 76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78" name="Minus 77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76" name="Donut 75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 rot="5400000">
            <a:off x="1963138" y="2898736"/>
            <a:ext cx="324975" cy="796915"/>
            <a:chOff x="8096281" y="4488362"/>
            <a:chExt cx="596615" cy="1463040"/>
          </a:xfrm>
        </p:grpSpPr>
        <p:sp>
          <p:nvSpPr>
            <p:cNvPr id="80" name="Rectangle 79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1" name="Minus 80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2" name="Minus 81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83" name="Minus 82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960910" y="1158746"/>
            <a:ext cx="9989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Shrimp Scope/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缩小范围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2855550" y="119598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59731" y="2138801"/>
            <a:ext cx="7601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Structuring/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架构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87" name="Right Arrow 86"/>
          <p:cNvSpPr/>
          <p:nvPr/>
        </p:nvSpPr>
        <p:spPr>
          <a:xfrm rot="10800000">
            <a:off x="2858113" y="216927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552623" y="2725330"/>
            <a:ext cx="333324" cy="179110"/>
            <a:chOff x="489160" y="3379603"/>
            <a:chExt cx="333324" cy="179110"/>
          </a:xfrm>
        </p:grpSpPr>
        <p:sp>
          <p:nvSpPr>
            <p:cNvPr id="89" name="Rectangle 88"/>
            <p:cNvSpPr/>
            <p:nvPr/>
          </p:nvSpPr>
          <p:spPr>
            <a:xfrm>
              <a:off x="489160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7727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66294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56064" y="3512994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89160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7727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66294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56064" y="3446639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56064" y="3379603"/>
              <a:ext cx="66420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846353" y="3136373"/>
            <a:ext cx="2279900" cy="1301420"/>
            <a:chOff x="1323593" y="4687886"/>
            <a:chExt cx="2279900" cy="1301420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05" name="Block Arc 104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06" name="Minus 105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7" name="Minus 106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01" name="Block Arc 100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02" name="Minus 101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3" name="Minus 102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04" name="Minus 103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16" name="Group 115"/>
          <p:cNvGrpSpPr/>
          <p:nvPr/>
        </p:nvGrpSpPr>
        <p:grpSpPr>
          <a:xfrm>
            <a:off x="2802953" y="4108938"/>
            <a:ext cx="2279900" cy="1301420"/>
            <a:chOff x="1323593" y="4687886"/>
            <a:chExt cx="2279900" cy="1301420"/>
          </a:xfrm>
        </p:grpSpPr>
        <p:grpSp>
          <p:nvGrpSpPr>
            <p:cNvPr id="117" name="Group 116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23" name="Block Arc 122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24" name="Minus 123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5" name="Minus 124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19" name="Block Arc 118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20" name="Minus 119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1" name="Minus 120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22" name="Minus 121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3784462" y="5079989"/>
            <a:ext cx="2279900" cy="1301420"/>
            <a:chOff x="1323593" y="4687886"/>
            <a:chExt cx="2279900" cy="1301420"/>
          </a:xfrm>
        </p:grpSpPr>
        <p:grpSp>
          <p:nvGrpSpPr>
            <p:cNvPr id="127" name="Group 126"/>
            <p:cNvGrpSpPr/>
            <p:nvPr/>
          </p:nvGrpSpPr>
          <p:grpSpPr>
            <a:xfrm rot="16200000">
              <a:off x="2304456" y="4690270"/>
              <a:ext cx="1299037" cy="1299036"/>
              <a:chOff x="8096282" y="3276603"/>
              <a:chExt cx="2362200" cy="2362202"/>
            </a:xfrm>
          </p:grpSpPr>
          <p:sp>
            <p:nvSpPr>
              <p:cNvPr id="133" name="Block Arc 132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34" name="Minus 133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5" name="Minus 134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5400000">
              <a:off x="1323592" y="4687887"/>
              <a:ext cx="1299037" cy="1299036"/>
              <a:chOff x="8096282" y="3276603"/>
              <a:chExt cx="2362200" cy="2362202"/>
            </a:xfrm>
          </p:grpSpPr>
          <p:sp>
            <p:nvSpPr>
              <p:cNvPr id="129" name="Block Arc 128"/>
              <p:cNvSpPr/>
              <p:nvPr/>
            </p:nvSpPr>
            <p:spPr>
              <a:xfrm>
                <a:off x="8096282" y="3276603"/>
                <a:ext cx="2362200" cy="2362202"/>
              </a:xfrm>
              <a:prstGeom prst="blockArc">
                <a:avLst>
                  <a:gd name="adj1" fmla="val 10800000"/>
                  <a:gd name="adj2" fmla="val 16196330"/>
                  <a:gd name="adj3" fmla="val 2458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130" name="Minus 129"/>
              <p:cNvSpPr/>
              <p:nvPr/>
            </p:nvSpPr>
            <p:spPr>
              <a:xfrm rot="19182361">
                <a:off x="8554446" y="3549440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1" name="Minus 130"/>
              <p:cNvSpPr/>
              <p:nvPr/>
            </p:nvSpPr>
            <p:spPr>
              <a:xfrm rot="17719335">
                <a:off x="8253916" y="3971189"/>
                <a:ext cx="421186" cy="41486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32" name="Minus 131"/>
              <p:cNvSpPr/>
              <p:nvPr/>
            </p:nvSpPr>
            <p:spPr>
              <a:xfrm>
                <a:off x="9036314" y="3341038"/>
                <a:ext cx="410396" cy="41486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 rot="5400000">
            <a:off x="3749795" y="3872845"/>
            <a:ext cx="324975" cy="796915"/>
            <a:chOff x="8096281" y="4488362"/>
            <a:chExt cx="596615" cy="1463040"/>
          </a:xfrm>
        </p:grpSpPr>
        <p:sp>
          <p:nvSpPr>
            <p:cNvPr id="137" name="Rectangle 13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8" name="Minus 13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39" name="Minus 13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0" name="Minus 13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 rot="5400000">
            <a:off x="4562309" y="3873459"/>
            <a:ext cx="324975" cy="796915"/>
            <a:chOff x="8096281" y="4488362"/>
            <a:chExt cx="596615" cy="1463040"/>
          </a:xfrm>
        </p:grpSpPr>
        <p:sp>
          <p:nvSpPr>
            <p:cNvPr id="142" name="Rectangle 14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3" name="Minus 14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4" name="Minus 14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5" name="Minus 14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 rot="5400000">
            <a:off x="5365320" y="3873459"/>
            <a:ext cx="324975" cy="796915"/>
            <a:chOff x="8096281" y="4488362"/>
            <a:chExt cx="596615" cy="1463040"/>
          </a:xfrm>
        </p:grpSpPr>
        <p:sp>
          <p:nvSpPr>
            <p:cNvPr id="147" name="Rectangle 14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8" name="Minus 14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49" name="Minus 14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0" name="Minus 14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rot="5400000">
            <a:off x="6175463" y="3873459"/>
            <a:ext cx="324975" cy="796915"/>
            <a:chOff x="8096281" y="4488362"/>
            <a:chExt cx="596615" cy="1463040"/>
          </a:xfrm>
        </p:grpSpPr>
        <p:sp>
          <p:nvSpPr>
            <p:cNvPr id="152" name="Rectangle 15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3" name="Minus 15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4" name="Minus 15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5" name="Minus 15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 rot="5400000">
            <a:off x="6977458" y="3873459"/>
            <a:ext cx="324975" cy="796915"/>
            <a:chOff x="8096281" y="4488362"/>
            <a:chExt cx="596615" cy="1463040"/>
          </a:xfrm>
        </p:grpSpPr>
        <p:sp>
          <p:nvSpPr>
            <p:cNvPr id="157" name="Rectangle 15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8" name="Minus 15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59" name="Minus 15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0" name="Minus 15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 rot="5400000">
            <a:off x="7780827" y="3873459"/>
            <a:ext cx="324975" cy="796915"/>
            <a:chOff x="8096281" y="4488362"/>
            <a:chExt cx="596615" cy="1463040"/>
          </a:xfrm>
        </p:grpSpPr>
        <p:sp>
          <p:nvSpPr>
            <p:cNvPr id="162" name="Rectangle 16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3" name="Minus 16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4" name="Minus 16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5" name="Minus 16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 rot="5400000">
            <a:off x="4715669" y="4846369"/>
            <a:ext cx="324975" cy="796915"/>
            <a:chOff x="8096281" y="4488362"/>
            <a:chExt cx="596615" cy="1463040"/>
          </a:xfrm>
        </p:grpSpPr>
        <p:sp>
          <p:nvSpPr>
            <p:cNvPr id="167" name="Rectangle 16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8" name="Minus 16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69" name="Minus 16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0" name="Minus 16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 rot="5400000">
            <a:off x="5524119" y="4846983"/>
            <a:ext cx="324975" cy="796915"/>
            <a:chOff x="8096281" y="4488362"/>
            <a:chExt cx="596615" cy="1463040"/>
          </a:xfrm>
        </p:grpSpPr>
        <p:sp>
          <p:nvSpPr>
            <p:cNvPr id="172" name="Rectangle 17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3" name="Minus 17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4" name="Minus 17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5" name="Minus 17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 rot="5400000">
            <a:off x="6331194" y="4846983"/>
            <a:ext cx="324975" cy="796915"/>
            <a:chOff x="8096281" y="4488362"/>
            <a:chExt cx="596615" cy="1463040"/>
          </a:xfrm>
        </p:grpSpPr>
        <p:sp>
          <p:nvSpPr>
            <p:cNvPr id="177" name="Rectangle 17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8" name="Minus 17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79" name="Minus 17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0" name="Minus 17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 rot="5400000">
            <a:off x="6816217" y="4846983"/>
            <a:ext cx="324975" cy="796915"/>
            <a:chOff x="8096281" y="4488362"/>
            <a:chExt cx="596615" cy="1463040"/>
          </a:xfrm>
        </p:grpSpPr>
        <p:sp>
          <p:nvSpPr>
            <p:cNvPr id="182" name="Rectangle 18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3" name="Minus 18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4" name="Minus 18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5" name="Minus 18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 rot="5400000">
            <a:off x="7628372" y="4846983"/>
            <a:ext cx="324975" cy="796915"/>
            <a:chOff x="8096281" y="4488362"/>
            <a:chExt cx="596615" cy="1463040"/>
          </a:xfrm>
        </p:grpSpPr>
        <p:sp>
          <p:nvSpPr>
            <p:cNvPr id="187" name="Rectangle 18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8" name="Minus 18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89" name="Minus 18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0" name="Minus 18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 rot="5400000">
            <a:off x="8421581" y="4846983"/>
            <a:ext cx="324975" cy="796915"/>
            <a:chOff x="8096281" y="4488362"/>
            <a:chExt cx="596615" cy="1463040"/>
          </a:xfrm>
        </p:grpSpPr>
        <p:sp>
          <p:nvSpPr>
            <p:cNvPr id="192" name="Rectangle 19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3" name="Minus 19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4" name="Minus 19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5" name="Minus 19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 rot="5400000">
            <a:off x="2783385" y="2890626"/>
            <a:ext cx="324975" cy="796915"/>
            <a:chOff x="8096281" y="4488362"/>
            <a:chExt cx="596615" cy="1463040"/>
          </a:xfrm>
        </p:grpSpPr>
        <p:sp>
          <p:nvSpPr>
            <p:cNvPr id="197" name="Rectangle 19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8" name="Minus 19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199" name="Minus 19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0" name="Minus 19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 rot="5400000">
            <a:off x="3593528" y="2890626"/>
            <a:ext cx="324975" cy="796915"/>
            <a:chOff x="8096281" y="4488362"/>
            <a:chExt cx="596615" cy="1463040"/>
          </a:xfrm>
        </p:grpSpPr>
        <p:sp>
          <p:nvSpPr>
            <p:cNvPr id="202" name="Rectangle 20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3" name="Minus 20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4" name="Minus 20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5" name="Minus 20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 rot="5400000">
            <a:off x="4390443" y="2891240"/>
            <a:ext cx="324975" cy="796915"/>
            <a:chOff x="8096281" y="4488362"/>
            <a:chExt cx="596615" cy="1463040"/>
          </a:xfrm>
        </p:grpSpPr>
        <p:sp>
          <p:nvSpPr>
            <p:cNvPr id="207" name="Rectangle 20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8" name="Minus 20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09" name="Minus 20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0" name="Minus 20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 rot="5400000">
            <a:off x="5200586" y="2891240"/>
            <a:ext cx="324975" cy="796915"/>
            <a:chOff x="8096281" y="4488362"/>
            <a:chExt cx="596615" cy="1463040"/>
          </a:xfrm>
        </p:grpSpPr>
        <p:sp>
          <p:nvSpPr>
            <p:cNvPr id="212" name="Rectangle 21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3" name="Minus 21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4" name="Minus 21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5" name="Minus 21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 rot="5400000">
            <a:off x="6010201" y="2891240"/>
            <a:ext cx="324975" cy="796915"/>
            <a:chOff x="8096281" y="4488362"/>
            <a:chExt cx="596615" cy="1463040"/>
          </a:xfrm>
        </p:grpSpPr>
        <p:sp>
          <p:nvSpPr>
            <p:cNvPr id="217" name="Rectangle 216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8" name="Minus 217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19" name="Minus 218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0" name="Minus 219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 rot="5400000">
            <a:off x="6805950" y="2891240"/>
            <a:ext cx="324975" cy="796915"/>
            <a:chOff x="8096281" y="4488362"/>
            <a:chExt cx="596615" cy="1463040"/>
          </a:xfrm>
        </p:grpSpPr>
        <p:sp>
          <p:nvSpPr>
            <p:cNvPr id="222" name="Rectangle 22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3" name="Minus 22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4" name="Minus 22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25" name="Minus 22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156649" y="3384582"/>
            <a:ext cx="612064" cy="1670633"/>
            <a:chOff x="1205161" y="839165"/>
            <a:chExt cx="1032934" cy="2819400"/>
          </a:xfrm>
        </p:grpSpPr>
        <p:sp>
          <p:nvSpPr>
            <p:cNvPr id="227" name="Rounded Rectangle 226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28" name="Donut 227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232" name="Minus 231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33" name="Minus 232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231" name="Donut 230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4129046" y="4365351"/>
            <a:ext cx="612064" cy="1670633"/>
            <a:chOff x="1205161" y="839165"/>
            <a:chExt cx="1032934" cy="2819400"/>
          </a:xfrm>
        </p:grpSpPr>
        <p:sp>
          <p:nvSpPr>
            <p:cNvPr id="235" name="Rounded Rectangle 234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36" name="Donut 235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240" name="Minus 239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41" name="Minus 240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239" name="Donut 238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 rot="5400000">
            <a:off x="5641873" y="5828242"/>
            <a:ext cx="324975" cy="796915"/>
            <a:chOff x="8096281" y="4488362"/>
            <a:chExt cx="596615" cy="1463040"/>
          </a:xfrm>
        </p:grpSpPr>
        <p:sp>
          <p:nvSpPr>
            <p:cNvPr id="243" name="Rectangle 242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4" name="Minus 243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5" name="Minus 244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6" name="Minus 245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 rot="5400000">
            <a:off x="6452016" y="5828242"/>
            <a:ext cx="324975" cy="796915"/>
            <a:chOff x="8096281" y="4488362"/>
            <a:chExt cx="596615" cy="1463040"/>
          </a:xfrm>
        </p:grpSpPr>
        <p:sp>
          <p:nvSpPr>
            <p:cNvPr id="248" name="Rectangle 247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49" name="Minus 248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0" name="Minus 249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1" name="Minus 250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 rot="5400000">
            <a:off x="7254011" y="5828242"/>
            <a:ext cx="324975" cy="796915"/>
            <a:chOff x="8096281" y="4488362"/>
            <a:chExt cx="596615" cy="1463040"/>
          </a:xfrm>
        </p:grpSpPr>
        <p:sp>
          <p:nvSpPr>
            <p:cNvPr id="253" name="Rectangle 252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4" name="Minus 253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5" name="Minus 254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6" name="Minus 255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 rot="5400000">
            <a:off x="8057380" y="5828242"/>
            <a:ext cx="324975" cy="796915"/>
            <a:chOff x="8096281" y="4488362"/>
            <a:chExt cx="596615" cy="1463040"/>
          </a:xfrm>
        </p:grpSpPr>
        <p:sp>
          <p:nvSpPr>
            <p:cNvPr id="258" name="Rectangle 257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59" name="Minus 258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0" name="Minus 259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1" name="Minus 260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3316201" y="4608401"/>
            <a:ext cx="264966" cy="281563"/>
            <a:chOff x="5044288" y="1751702"/>
            <a:chExt cx="453726" cy="482146"/>
          </a:xfrm>
        </p:grpSpPr>
        <p:sp>
          <p:nvSpPr>
            <p:cNvPr id="265" name="Oval 264"/>
            <p:cNvSpPr/>
            <p:nvPr/>
          </p:nvSpPr>
          <p:spPr>
            <a:xfrm>
              <a:off x="5044288" y="1960369"/>
              <a:ext cx="66959" cy="669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6" name="Oval 265"/>
            <p:cNvSpPr/>
            <p:nvPr/>
          </p:nvSpPr>
          <p:spPr>
            <a:xfrm>
              <a:off x="5383304" y="1751702"/>
              <a:ext cx="114710" cy="1147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5145321" y="1888485"/>
              <a:ext cx="208641" cy="208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>
              <a:off x="5222844" y="2180254"/>
              <a:ext cx="53594" cy="535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269" name="Oval 268"/>
            <p:cNvSpPr/>
            <p:nvPr/>
          </p:nvSpPr>
          <p:spPr>
            <a:xfrm>
              <a:off x="5330690" y="2075018"/>
              <a:ext cx="114710" cy="1147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cxnSp>
          <p:nvCxnSpPr>
            <p:cNvPr id="270" name="Straight Connector 269"/>
            <p:cNvCxnSpPr>
              <a:stCxn id="267" idx="4"/>
              <a:endCxn id="268" idx="0"/>
            </p:cNvCxnSpPr>
            <p:nvPr/>
          </p:nvCxnSpPr>
          <p:spPr>
            <a:xfrm flipH="1">
              <a:off x="5249641" y="2097126"/>
              <a:ext cx="1" cy="83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267" idx="7"/>
              <a:endCxn id="266" idx="3"/>
            </p:cNvCxnSpPr>
            <p:nvPr/>
          </p:nvCxnSpPr>
          <p:spPr>
            <a:xfrm flipV="1">
              <a:off x="5323407" y="1849613"/>
              <a:ext cx="76696" cy="69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67" idx="5"/>
              <a:endCxn id="269" idx="1"/>
            </p:cNvCxnSpPr>
            <p:nvPr/>
          </p:nvCxnSpPr>
          <p:spPr>
            <a:xfrm>
              <a:off x="5323407" y="2066571"/>
              <a:ext cx="24082" cy="252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67" idx="2"/>
              <a:endCxn id="265" idx="6"/>
            </p:cNvCxnSpPr>
            <p:nvPr/>
          </p:nvCxnSpPr>
          <p:spPr>
            <a:xfrm flipH="1">
              <a:off x="5111247" y="1992806"/>
              <a:ext cx="34074" cy="1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/>
          <p:cNvSpPr txBox="1"/>
          <p:nvPr/>
        </p:nvSpPr>
        <p:spPr>
          <a:xfrm>
            <a:off x="2385157" y="4548824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A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lgorithm</a:t>
            </a:r>
            <a:r>
              <a:rPr lang="en-US" sz="1000" b="1" i="0" dirty="0" smtClean="0">
                <a:solidFill>
                  <a:srgbClr val="000000"/>
                </a:solidFill>
                <a:effectLst/>
                <a:latin typeface="Siemens Sans" pitchFamily="2" charset="0"/>
              </a:rPr>
              <a:t> </a:t>
            </a:r>
            <a:endParaRPr lang="en-US" sz="1000" dirty="0" smtClean="0"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zh-CN" altLang="en-US" sz="1000" i="0" dirty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算法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4236821" y="55536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Siemens Sans" pitchFamily="2" charset="0"/>
              </a:rPr>
              <a:t>UI</a:t>
            </a:r>
            <a:endParaRPr lang="en-US" b="1" dirty="0">
              <a:latin typeface="Siemens Sans" pitchFamily="2" charset="0"/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4704912" y="4119567"/>
            <a:ext cx="295829" cy="2958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pic>
        <p:nvPicPr>
          <p:cNvPr id="285" name="Picture 2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58" y="4158790"/>
            <a:ext cx="225752" cy="218613"/>
          </a:xfrm>
          <a:prstGeom prst="rect">
            <a:avLst/>
          </a:prstGeom>
        </p:spPr>
      </p:pic>
      <p:grpSp>
        <p:nvGrpSpPr>
          <p:cNvPr id="299" name="Group 298"/>
          <p:cNvGrpSpPr/>
          <p:nvPr/>
        </p:nvGrpSpPr>
        <p:grpSpPr>
          <a:xfrm>
            <a:off x="6445099" y="4617509"/>
            <a:ext cx="396435" cy="827784"/>
            <a:chOff x="5809520" y="4519428"/>
            <a:chExt cx="396435" cy="827784"/>
          </a:xfrm>
        </p:grpSpPr>
        <p:grpSp>
          <p:nvGrpSpPr>
            <p:cNvPr id="300" name="Group 299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02" name="Rounded Rectangle 301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3" name="Donut 302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4" name="Donut 303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solidFill>
                <a:srgbClr val="DA1A1A"/>
              </a:solidFill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301" name="Oval 300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7759633" y="4625887"/>
            <a:ext cx="396435" cy="827784"/>
            <a:chOff x="5809520" y="4519428"/>
            <a:chExt cx="396435" cy="827784"/>
          </a:xfrm>
        </p:grpSpPr>
        <p:grpSp>
          <p:nvGrpSpPr>
            <p:cNvPr id="307" name="Group 306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09" name="Rounded Rectangle 308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1" name="Donut 310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14" name="Minus 313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15" name="Minus 314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08" name="Oval 307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7102366" y="5061592"/>
            <a:ext cx="396435" cy="823937"/>
            <a:chOff x="4300539" y="3966150"/>
            <a:chExt cx="396435" cy="823937"/>
          </a:xfrm>
        </p:grpSpPr>
        <p:grpSp>
          <p:nvGrpSpPr>
            <p:cNvPr id="317" name="Group 316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19" name="Rounded Rectangle 318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0" name="Donut 319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23" name="Group 322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24" name="Minus 323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25" name="Minus 324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18" name="Oval 317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6708758" y="4617978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概</a:t>
            </a:r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率：聚类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&amp;</a:t>
            </a:r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降维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327" name="Multiply 326"/>
          <p:cNvSpPr/>
          <p:nvPr/>
        </p:nvSpPr>
        <p:spPr>
          <a:xfrm>
            <a:off x="6572867" y="4676491"/>
            <a:ext cx="140898" cy="140898"/>
          </a:xfrm>
          <a:prstGeom prst="mathMultiply">
            <a:avLst>
              <a:gd name="adj1" fmla="val 83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iemens Sans" pitchFamily="2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7359712" y="563930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图论：树形图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8031604" y="463252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存储结构：三元组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pic>
        <p:nvPicPr>
          <p:cNvPr id="330" name="Picture 2" descr="“idea vector”的图片搜索结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0647" y="5128489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“idea vector”的图片搜索结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85559" y="5140001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“idea vector”的图片搜索结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2388" y="5134955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3" name="Group 332"/>
          <p:cNvGrpSpPr/>
          <p:nvPr/>
        </p:nvGrpSpPr>
        <p:grpSpPr>
          <a:xfrm>
            <a:off x="8416900" y="5045321"/>
            <a:ext cx="396435" cy="823937"/>
            <a:chOff x="4300539" y="3966150"/>
            <a:chExt cx="396435" cy="823937"/>
          </a:xfrm>
        </p:grpSpPr>
        <p:grpSp>
          <p:nvGrpSpPr>
            <p:cNvPr id="334" name="Group 333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36" name="Rounded Rectangle 335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8" name="Donut 337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40" name="Group 339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41" name="Minus 340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42" name="Minus 341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35" name="Oval 334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343" name="Picture 2" descr="“idea vector”的图片搜索结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85284" y="5123730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" name="TextBox 343"/>
          <p:cNvSpPr txBox="1"/>
          <p:nvPr/>
        </p:nvSpPr>
        <p:spPr>
          <a:xfrm>
            <a:off x="8677471" y="562303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Lib:NetworkX</a:t>
            </a:r>
            <a:r>
              <a:rPr 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345" name="Group 344"/>
          <p:cNvGrpSpPr/>
          <p:nvPr/>
        </p:nvGrpSpPr>
        <p:grpSpPr>
          <a:xfrm rot="5400000">
            <a:off x="9227943" y="4849346"/>
            <a:ext cx="324975" cy="796915"/>
            <a:chOff x="8096281" y="4488362"/>
            <a:chExt cx="596615" cy="1463040"/>
          </a:xfrm>
        </p:grpSpPr>
        <p:sp>
          <p:nvSpPr>
            <p:cNvPr id="346" name="Rectangle 345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7" name="Minus 346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8" name="Minus 347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49" name="Minus 348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50" name="Group 349"/>
          <p:cNvGrpSpPr/>
          <p:nvPr/>
        </p:nvGrpSpPr>
        <p:grpSpPr>
          <a:xfrm rot="5400000">
            <a:off x="10036288" y="4849346"/>
            <a:ext cx="324975" cy="796915"/>
            <a:chOff x="8096281" y="4488362"/>
            <a:chExt cx="596615" cy="1463040"/>
          </a:xfrm>
        </p:grpSpPr>
        <p:sp>
          <p:nvSpPr>
            <p:cNvPr id="351" name="Rectangle 350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2" name="Minus 351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3" name="Minus 352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4" name="Minus 353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55" name="Group 354"/>
          <p:cNvGrpSpPr/>
          <p:nvPr/>
        </p:nvGrpSpPr>
        <p:grpSpPr>
          <a:xfrm rot="5400000">
            <a:off x="10904427" y="4844266"/>
            <a:ext cx="324975" cy="796915"/>
            <a:chOff x="8096281" y="4488362"/>
            <a:chExt cx="596615" cy="1463040"/>
          </a:xfrm>
        </p:grpSpPr>
        <p:sp>
          <p:nvSpPr>
            <p:cNvPr id="356" name="Rectangle 355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7" name="Minus 356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8" name="Minus 357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359" name="Minus 358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9074167" y="4619237"/>
            <a:ext cx="396435" cy="827784"/>
            <a:chOff x="5809520" y="4519428"/>
            <a:chExt cx="396435" cy="827784"/>
          </a:xfrm>
        </p:grpSpPr>
        <p:grpSp>
          <p:nvGrpSpPr>
            <p:cNvPr id="361" name="Group 360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63" name="Rounded Rectangle 362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5" name="Donut 364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67" name="Group 366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68" name="Minus 367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69" name="Minus 368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62" name="Oval 361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9362049" y="463806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0" dirty="0" err="1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Lib:Nump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sz="1000" i="0" dirty="0" err="1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)</a:t>
            </a:r>
          </a:p>
        </p:txBody>
      </p:sp>
      <p:pic>
        <p:nvPicPr>
          <p:cNvPr id="371" name="Picture 2" descr="“idea vector”的图片搜索结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52673" y="5142021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2" name="Group 371"/>
          <p:cNvGrpSpPr/>
          <p:nvPr/>
        </p:nvGrpSpPr>
        <p:grpSpPr>
          <a:xfrm>
            <a:off x="9731433" y="5045321"/>
            <a:ext cx="396435" cy="823937"/>
            <a:chOff x="4300539" y="3966150"/>
            <a:chExt cx="396435" cy="823937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75" name="Rounded Rectangle 374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7" name="Donut 376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380" name="Minus 379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81" name="Minus 380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74" name="Oval 373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382" name="Picture 2" descr="“idea vector”的图片搜索结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05779" y="5123730"/>
            <a:ext cx="245337" cy="2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3" name="TextBox 382"/>
          <p:cNvSpPr txBox="1"/>
          <p:nvPr/>
        </p:nvSpPr>
        <p:spPr>
          <a:xfrm>
            <a:off x="10000506" y="5623037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Lib: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Matplotlib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Py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384" name="Group 383"/>
          <p:cNvGrpSpPr/>
          <p:nvPr/>
        </p:nvGrpSpPr>
        <p:grpSpPr>
          <a:xfrm>
            <a:off x="5906180" y="5605303"/>
            <a:ext cx="396435" cy="827784"/>
            <a:chOff x="5809520" y="4519428"/>
            <a:chExt cx="396435" cy="827784"/>
          </a:xfrm>
        </p:grpSpPr>
        <p:grpSp>
          <p:nvGrpSpPr>
            <p:cNvPr id="385" name="Group 384"/>
            <p:cNvGrpSpPr/>
            <p:nvPr/>
          </p:nvGrpSpPr>
          <p:grpSpPr>
            <a:xfrm>
              <a:off x="5809520" y="4519428"/>
              <a:ext cx="396435" cy="827784"/>
              <a:chOff x="1390324" y="1935450"/>
              <a:chExt cx="669033" cy="1396991"/>
            </a:xfrm>
          </p:grpSpPr>
          <p:sp>
            <p:nvSpPr>
              <p:cNvPr id="387" name="Rounded Rectangle 386"/>
              <p:cNvSpPr/>
              <p:nvPr/>
            </p:nvSpPr>
            <p:spPr>
              <a:xfrm>
                <a:off x="1693792" y="2332585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89" name="Donut 388"/>
              <p:cNvSpPr/>
              <p:nvPr/>
            </p:nvSpPr>
            <p:spPr>
              <a:xfrm>
                <a:off x="1504709" y="1935450"/>
                <a:ext cx="440266" cy="440267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1548815" y="1979094"/>
                <a:ext cx="352055" cy="35205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391" name="Group 390"/>
              <p:cNvGrpSpPr/>
              <p:nvPr/>
            </p:nvGrpSpPr>
            <p:grpSpPr>
              <a:xfrm>
                <a:off x="1638420" y="2062116"/>
                <a:ext cx="169030" cy="199560"/>
                <a:chOff x="2587508" y="5036509"/>
                <a:chExt cx="628179" cy="741627"/>
              </a:xfrm>
            </p:grpSpPr>
            <p:sp>
              <p:nvSpPr>
                <p:cNvPr id="392" name="Minus 391"/>
                <p:cNvSpPr/>
                <p:nvPr/>
              </p:nvSpPr>
              <p:spPr>
                <a:xfrm rot="2220773">
                  <a:off x="2587508" y="5347418"/>
                  <a:ext cx="436876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393" name="Minus 392"/>
                <p:cNvSpPr/>
                <p:nvPr/>
              </p:nvSpPr>
              <p:spPr>
                <a:xfrm rot="18419172">
                  <a:off x="2672153" y="5234602"/>
                  <a:ext cx="741627" cy="345441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86" name="Oval 385"/>
            <p:cNvSpPr/>
            <p:nvPr/>
          </p:nvSpPr>
          <p:spPr>
            <a:xfrm>
              <a:off x="5862617" y="5008761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6505123" y="6034063"/>
            <a:ext cx="396435" cy="823937"/>
            <a:chOff x="4300539" y="3966150"/>
            <a:chExt cx="396435" cy="823937"/>
          </a:xfrm>
        </p:grpSpPr>
        <p:grpSp>
          <p:nvGrpSpPr>
            <p:cNvPr id="395" name="Group 394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397" name="Rounded Rectangle 396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8" name="Donut 397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401" name="Group 400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402" name="Minus 401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403" name="Minus 402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396" name="Oval 395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404" name="Picture 10" descr="“eye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51" y="6104171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" name="Picture 10" descr="“eye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60" y="6104875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" name="TextBox 405"/>
          <p:cNvSpPr txBox="1"/>
          <p:nvPr/>
        </p:nvSpPr>
        <p:spPr>
          <a:xfrm>
            <a:off x="6151449" y="5614541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静态：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Networkx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6769261" y="660227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动</a:t>
            </a:r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态：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D3(JS)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1582636" y="3117086"/>
            <a:ext cx="6575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Refining/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细化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409" name="Right Arrow 408"/>
          <p:cNvSpPr/>
          <p:nvPr/>
        </p:nvSpPr>
        <p:spPr>
          <a:xfrm>
            <a:off x="2168476" y="3146938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3699739" y="56103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画面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249138" y="2606120"/>
            <a:ext cx="8162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Structuring</a:t>
            </a:r>
          </a:p>
          <a:p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架构设计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sp>
        <p:nvSpPr>
          <p:cNvPr id="412" name="Oval 411"/>
          <p:cNvSpPr/>
          <p:nvPr/>
        </p:nvSpPr>
        <p:spPr>
          <a:xfrm>
            <a:off x="2299740" y="175510"/>
            <a:ext cx="395359" cy="395359"/>
          </a:xfrm>
          <a:prstGeom prst="ellipse">
            <a:avLst/>
          </a:prstGeom>
          <a:solidFill>
            <a:srgbClr val="DA1A1A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Siemens Sans" pitchFamily="2" charset="0"/>
            </a:endParaRPr>
          </a:p>
        </p:txBody>
      </p:sp>
      <p:grpSp>
        <p:nvGrpSpPr>
          <p:cNvPr id="413" name="Group 412"/>
          <p:cNvGrpSpPr/>
          <p:nvPr/>
        </p:nvGrpSpPr>
        <p:grpSpPr>
          <a:xfrm rot="5400000">
            <a:off x="7600357" y="2891719"/>
            <a:ext cx="324975" cy="796915"/>
            <a:chOff x="8096281" y="4488362"/>
            <a:chExt cx="596615" cy="1463040"/>
          </a:xfrm>
        </p:grpSpPr>
        <p:sp>
          <p:nvSpPr>
            <p:cNvPr id="414" name="Rectangle 41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6" name="Minus 41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17" name="Minus 41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18" name="Group 417"/>
          <p:cNvGrpSpPr/>
          <p:nvPr/>
        </p:nvGrpSpPr>
        <p:grpSpPr>
          <a:xfrm rot="5400000">
            <a:off x="8397272" y="2892333"/>
            <a:ext cx="324975" cy="796915"/>
            <a:chOff x="8096281" y="4488362"/>
            <a:chExt cx="596615" cy="1463040"/>
          </a:xfrm>
        </p:grpSpPr>
        <p:sp>
          <p:nvSpPr>
            <p:cNvPr id="419" name="Rectangle 41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0" name="Minus 41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1" name="Minus 42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2" name="Minus 42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 rot="5400000">
            <a:off x="9207415" y="2892333"/>
            <a:ext cx="324975" cy="796915"/>
            <a:chOff x="8096281" y="4488362"/>
            <a:chExt cx="596615" cy="1463040"/>
          </a:xfrm>
        </p:grpSpPr>
        <p:sp>
          <p:nvSpPr>
            <p:cNvPr id="424" name="Rectangle 42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5" name="Minus 42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6" name="Minus 42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27" name="Minus 42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 rot="5400000">
            <a:off x="10017030" y="2892333"/>
            <a:ext cx="324975" cy="796915"/>
            <a:chOff x="8096281" y="4488362"/>
            <a:chExt cx="596615" cy="1463040"/>
          </a:xfrm>
        </p:grpSpPr>
        <p:sp>
          <p:nvSpPr>
            <p:cNvPr id="429" name="Rectangle 42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0" name="Minus 42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1" name="Minus 43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2" name="Minus 43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3" name="Group 432"/>
          <p:cNvGrpSpPr/>
          <p:nvPr/>
        </p:nvGrpSpPr>
        <p:grpSpPr>
          <a:xfrm rot="5400000">
            <a:off x="10812779" y="2892333"/>
            <a:ext cx="324975" cy="796915"/>
            <a:chOff x="8096281" y="4488362"/>
            <a:chExt cx="596615" cy="1463040"/>
          </a:xfrm>
        </p:grpSpPr>
        <p:sp>
          <p:nvSpPr>
            <p:cNvPr id="434" name="Rectangle 43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5" name="Minus 43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6" name="Minus 43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37" name="Minus 43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 rot="5400000">
            <a:off x="8575007" y="3877150"/>
            <a:ext cx="324975" cy="796915"/>
            <a:chOff x="8096281" y="4488362"/>
            <a:chExt cx="596615" cy="1463040"/>
          </a:xfrm>
        </p:grpSpPr>
        <p:sp>
          <p:nvSpPr>
            <p:cNvPr id="439" name="Rectangle 43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0" name="Minus 43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1" name="Minus 44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2" name="Minus 44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43" name="Group 442"/>
          <p:cNvGrpSpPr/>
          <p:nvPr/>
        </p:nvGrpSpPr>
        <p:grpSpPr>
          <a:xfrm rot="5400000">
            <a:off x="9371922" y="3877764"/>
            <a:ext cx="324975" cy="796915"/>
            <a:chOff x="8096281" y="4488362"/>
            <a:chExt cx="596615" cy="1463040"/>
          </a:xfrm>
        </p:grpSpPr>
        <p:sp>
          <p:nvSpPr>
            <p:cNvPr id="444" name="Rectangle 44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5" name="Minus 44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6" name="Minus 44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47" name="Minus 44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48" name="Group 447"/>
          <p:cNvGrpSpPr/>
          <p:nvPr/>
        </p:nvGrpSpPr>
        <p:grpSpPr>
          <a:xfrm rot="5400000">
            <a:off x="10182065" y="3877764"/>
            <a:ext cx="324975" cy="796915"/>
            <a:chOff x="8096281" y="4488362"/>
            <a:chExt cx="596615" cy="1463040"/>
          </a:xfrm>
        </p:grpSpPr>
        <p:sp>
          <p:nvSpPr>
            <p:cNvPr id="449" name="Rectangle 44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0" name="Minus 44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1" name="Minus 45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2" name="Minus 45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53" name="Group 452"/>
          <p:cNvGrpSpPr/>
          <p:nvPr/>
        </p:nvGrpSpPr>
        <p:grpSpPr>
          <a:xfrm rot="5400000">
            <a:off x="10991680" y="3877764"/>
            <a:ext cx="324975" cy="796915"/>
            <a:chOff x="8096281" y="4488362"/>
            <a:chExt cx="596615" cy="1463040"/>
          </a:xfrm>
        </p:grpSpPr>
        <p:sp>
          <p:nvSpPr>
            <p:cNvPr id="454" name="Rectangle 45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5" name="Minus 45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6" name="Minus 45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57" name="Minus 45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58" name="Group 457"/>
          <p:cNvGrpSpPr/>
          <p:nvPr/>
        </p:nvGrpSpPr>
        <p:grpSpPr>
          <a:xfrm rot="5400000">
            <a:off x="11787429" y="3877764"/>
            <a:ext cx="324975" cy="796915"/>
            <a:chOff x="8096281" y="4488362"/>
            <a:chExt cx="596615" cy="1463040"/>
          </a:xfrm>
        </p:grpSpPr>
        <p:sp>
          <p:nvSpPr>
            <p:cNvPr id="459" name="Rectangle 45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0" name="Minus 45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1" name="Minus 46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2" name="Minus 46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63" name="Group 462"/>
          <p:cNvGrpSpPr/>
          <p:nvPr/>
        </p:nvGrpSpPr>
        <p:grpSpPr>
          <a:xfrm rot="5400000">
            <a:off x="8827439" y="5830245"/>
            <a:ext cx="324975" cy="796915"/>
            <a:chOff x="8096281" y="4488362"/>
            <a:chExt cx="596615" cy="1463040"/>
          </a:xfrm>
        </p:grpSpPr>
        <p:sp>
          <p:nvSpPr>
            <p:cNvPr id="464" name="Rectangle 46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5" name="Minus 46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6" name="Minus 46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67" name="Minus 46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68" name="Group 467"/>
          <p:cNvGrpSpPr/>
          <p:nvPr/>
        </p:nvGrpSpPr>
        <p:grpSpPr>
          <a:xfrm rot="5400000">
            <a:off x="9624354" y="5830859"/>
            <a:ext cx="324975" cy="796915"/>
            <a:chOff x="8096281" y="4488362"/>
            <a:chExt cx="596615" cy="1463040"/>
          </a:xfrm>
        </p:grpSpPr>
        <p:sp>
          <p:nvSpPr>
            <p:cNvPr id="469" name="Rectangle 46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0" name="Minus 46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1" name="Minus 47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2" name="Minus 47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73" name="Group 472"/>
          <p:cNvGrpSpPr/>
          <p:nvPr/>
        </p:nvGrpSpPr>
        <p:grpSpPr>
          <a:xfrm rot="5400000">
            <a:off x="10434497" y="5830859"/>
            <a:ext cx="324975" cy="796915"/>
            <a:chOff x="8096281" y="4488362"/>
            <a:chExt cx="596615" cy="1463040"/>
          </a:xfrm>
        </p:grpSpPr>
        <p:sp>
          <p:nvSpPr>
            <p:cNvPr id="474" name="Rectangle 47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5" name="Minus 47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6" name="Minus 47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77" name="Minus 47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78" name="Group 477"/>
          <p:cNvGrpSpPr/>
          <p:nvPr/>
        </p:nvGrpSpPr>
        <p:grpSpPr>
          <a:xfrm rot="5400000">
            <a:off x="11244112" y="5830859"/>
            <a:ext cx="324975" cy="796915"/>
            <a:chOff x="8096281" y="4488362"/>
            <a:chExt cx="596615" cy="1463040"/>
          </a:xfrm>
        </p:grpSpPr>
        <p:sp>
          <p:nvSpPr>
            <p:cNvPr id="479" name="Rectangle 47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0" name="Minus 47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1" name="Minus 48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2" name="Minus 48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83" name="Group 482"/>
          <p:cNvGrpSpPr/>
          <p:nvPr/>
        </p:nvGrpSpPr>
        <p:grpSpPr>
          <a:xfrm rot="5400000">
            <a:off x="12039861" y="5830859"/>
            <a:ext cx="324975" cy="796915"/>
            <a:chOff x="8096281" y="4488362"/>
            <a:chExt cx="596615" cy="1463040"/>
          </a:xfrm>
        </p:grpSpPr>
        <p:sp>
          <p:nvSpPr>
            <p:cNvPr id="484" name="Rectangle 48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5" name="Minus 48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6" name="Minus 48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87" name="Minus 48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88" name="Group 487"/>
          <p:cNvGrpSpPr/>
          <p:nvPr/>
        </p:nvGrpSpPr>
        <p:grpSpPr>
          <a:xfrm rot="5400000">
            <a:off x="11426437" y="4842773"/>
            <a:ext cx="324975" cy="796915"/>
            <a:chOff x="8096281" y="4488362"/>
            <a:chExt cx="596615" cy="1463040"/>
          </a:xfrm>
        </p:grpSpPr>
        <p:sp>
          <p:nvSpPr>
            <p:cNvPr id="489" name="Rectangle 488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0" name="Minus 489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1" name="Minus 490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2" name="Minus 491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93" name="Group 492"/>
          <p:cNvGrpSpPr/>
          <p:nvPr/>
        </p:nvGrpSpPr>
        <p:grpSpPr>
          <a:xfrm rot="5400000">
            <a:off x="11621797" y="2893084"/>
            <a:ext cx="324975" cy="796915"/>
            <a:chOff x="8096281" y="4488362"/>
            <a:chExt cx="596615" cy="1463040"/>
          </a:xfrm>
        </p:grpSpPr>
        <p:sp>
          <p:nvSpPr>
            <p:cNvPr id="494" name="Rectangle 493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5" name="Minus 494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6" name="Minus 495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497" name="Minus 496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7924506" y="6005750"/>
            <a:ext cx="396435" cy="823937"/>
            <a:chOff x="4300539" y="3966150"/>
            <a:chExt cx="396435" cy="823937"/>
          </a:xfrm>
        </p:grpSpPr>
        <p:grpSp>
          <p:nvGrpSpPr>
            <p:cNvPr id="499" name="Group 498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501" name="Rounded Rectangle 500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2" name="Donut 501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3" name="Donut 502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505" name="Group 504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506" name="Minus 505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507" name="Minus 506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500" name="Oval 499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508" name="Picture 10" descr="“eye vector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343" y="6076562"/>
            <a:ext cx="269110" cy="2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9" name="TextBox 508"/>
          <p:cNvSpPr txBox="1"/>
          <p:nvPr/>
        </p:nvSpPr>
        <p:spPr>
          <a:xfrm>
            <a:off x="8188644" y="6573958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B</a:t>
            </a:r>
            <a:r>
              <a: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ootstrap</a:t>
            </a:r>
          </a:p>
        </p:txBody>
      </p:sp>
      <p:grpSp>
        <p:nvGrpSpPr>
          <p:cNvPr id="510" name="Group 509"/>
          <p:cNvGrpSpPr/>
          <p:nvPr/>
        </p:nvGrpSpPr>
        <p:grpSpPr>
          <a:xfrm>
            <a:off x="10404480" y="4613970"/>
            <a:ext cx="1463050" cy="827784"/>
            <a:chOff x="10404480" y="4527463"/>
            <a:chExt cx="1463050" cy="827784"/>
          </a:xfrm>
        </p:grpSpPr>
        <p:grpSp>
          <p:nvGrpSpPr>
            <p:cNvPr id="511" name="Group 510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15" name="Group 514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17" name="Rounded Rectangle 516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18" name="Donut 517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19" name="Donut 518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20" name="Oval 519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16" name="Oval 515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12" name="TextBox 511"/>
            <p:cNvSpPr txBox="1"/>
            <p:nvPr/>
          </p:nvSpPr>
          <p:spPr>
            <a:xfrm>
              <a:off x="10692208" y="4545937"/>
              <a:ext cx="1175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Traversal</a:t>
              </a: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遍历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(</a:t>
              </a:r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指定根节点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)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13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4" name="Minus 513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1" name="Group 520"/>
          <p:cNvGrpSpPr/>
          <p:nvPr/>
        </p:nvGrpSpPr>
        <p:grpSpPr>
          <a:xfrm rot="5400000">
            <a:off x="11663378" y="4844612"/>
            <a:ext cx="324975" cy="796915"/>
            <a:chOff x="8096281" y="4488362"/>
            <a:chExt cx="596615" cy="1463040"/>
          </a:xfrm>
        </p:grpSpPr>
        <p:sp>
          <p:nvSpPr>
            <p:cNvPr id="522" name="Rectangle 521"/>
            <p:cNvSpPr/>
            <p:nvPr/>
          </p:nvSpPr>
          <p:spPr>
            <a:xfrm>
              <a:off x="8096281" y="4488362"/>
              <a:ext cx="596615" cy="1463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3" name="Minus 522"/>
            <p:cNvSpPr/>
            <p:nvPr/>
          </p:nvSpPr>
          <p:spPr>
            <a:xfrm rot="16200000">
              <a:off x="8183774" y="4529657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4" name="Minus 523"/>
            <p:cNvSpPr/>
            <p:nvPr/>
          </p:nvSpPr>
          <p:spPr>
            <a:xfrm rot="16200000">
              <a:off x="8183774" y="502551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sp>
          <p:nvSpPr>
            <p:cNvPr id="525" name="Minus 524"/>
            <p:cNvSpPr/>
            <p:nvPr/>
          </p:nvSpPr>
          <p:spPr>
            <a:xfrm rot="16200000">
              <a:off x="8183774" y="5515841"/>
              <a:ext cx="421186" cy="41486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grpSp>
        <p:nvGrpSpPr>
          <p:cNvPr id="526" name="Group 525"/>
          <p:cNvGrpSpPr/>
          <p:nvPr/>
        </p:nvGrpSpPr>
        <p:grpSpPr>
          <a:xfrm>
            <a:off x="11102257" y="5045321"/>
            <a:ext cx="1292968" cy="968321"/>
            <a:chOff x="11102257" y="4958814"/>
            <a:chExt cx="1292968" cy="968321"/>
          </a:xfrm>
        </p:grpSpPr>
        <p:grpSp>
          <p:nvGrpSpPr>
            <p:cNvPr id="527" name="Group 526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31" name="Group 530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33" name="Rounded Rectangle 532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4" name="Donut 533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5" name="Donut 534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36" name="Oval 535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32" name="Oval 531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28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9" name="Minus 528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11352952" y="5527025"/>
              <a:ext cx="10422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Enable to Track</a:t>
              </a: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可追溯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4064069" y="2655550"/>
            <a:ext cx="1083139" cy="827784"/>
            <a:chOff x="10404480" y="4527463"/>
            <a:chExt cx="1083139" cy="827784"/>
          </a:xfrm>
        </p:grpSpPr>
        <p:grpSp>
          <p:nvGrpSpPr>
            <p:cNvPr id="538" name="Group 537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42" name="Group 541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44" name="Rounded Rectangle 543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5" name="Donut 544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6" name="Donut 545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43" name="Oval 542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39" name="TextBox 538"/>
            <p:cNvSpPr txBox="1"/>
            <p:nvPr/>
          </p:nvSpPr>
          <p:spPr>
            <a:xfrm>
              <a:off x="10692208" y="4545937"/>
              <a:ext cx="795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Close Loop</a:t>
              </a:r>
            </a:p>
            <a:p>
              <a:r>
                <a:rPr lang="zh-CN" altLang="en-US" sz="1000" i="0" dirty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闭</a:t>
              </a:r>
              <a:r>
                <a:rPr lang="zh-CN" altLang="en-US" sz="1000" i="0" dirty="0" smtClean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环工作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40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1" name="Minus 540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6299210" y="3088264"/>
            <a:ext cx="820082" cy="968321"/>
            <a:chOff x="11102257" y="4958814"/>
            <a:chExt cx="820082" cy="968321"/>
          </a:xfrm>
        </p:grpSpPr>
        <p:grpSp>
          <p:nvGrpSpPr>
            <p:cNvPr id="549" name="Group 548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53" name="Group 552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55" name="Rounded Rectangle 554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6" name="Donut 555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7" name="Donut 556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58" name="Oval 557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54" name="Oval 553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50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1" name="Minus 550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TextBox 551"/>
            <p:cNvSpPr txBox="1"/>
            <p:nvPr/>
          </p:nvSpPr>
          <p:spPr>
            <a:xfrm>
              <a:off x="11352952" y="552702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Server</a:t>
              </a:r>
            </a:p>
            <a:p>
              <a:r>
                <a:rPr lang="zh-CN" altLang="en-US" sz="1000" i="0" dirty="0">
                  <a:solidFill>
                    <a:srgbClr val="000000"/>
                  </a:solidFill>
                  <a:effectLst/>
                  <a:latin typeface="Siemens Sans" pitchFamily="2" charset="0"/>
                  <a:ea typeface="黑体" panose="02010609060101010101" pitchFamily="49" charset="-122"/>
                </a:rPr>
                <a:t>服务器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7033218" y="2663733"/>
            <a:ext cx="651930" cy="827784"/>
            <a:chOff x="10404480" y="4527463"/>
            <a:chExt cx="651930" cy="827784"/>
          </a:xfrm>
        </p:grpSpPr>
        <p:grpSp>
          <p:nvGrpSpPr>
            <p:cNvPr id="560" name="Group 559"/>
            <p:cNvGrpSpPr/>
            <p:nvPr/>
          </p:nvGrpSpPr>
          <p:grpSpPr>
            <a:xfrm>
              <a:off x="10404480" y="4527463"/>
              <a:ext cx="396435" cy="827784"/>
              <a:chOff x="5809520" y="4519428"/>
              <a:chExt cx="396435" cy="827784"/>
            </a:xfrm>
          </p:grpSpPr>
          <p:grpSp>
            <p:nvGrpSpPr>
              <p:cNvPr id="564" name="Group 563"/>
              <p:cNvGrpSpPr/>
              <p:nvPr/>
            </p:nvGrpSpPr>
            <p:grpSpPr>
              <a:xfrm>
                <a:off x="5809520" y="4519428"/>
                <a:ext cx="396435" cy="827784"/>
                <a:chOff x="1390324" y="1935450"/>
                <a:chExt cx="669033" cy="1396991"/>
              </a:xfrm>
            </p:grpSpPr>
            <p:sp>
              <p:nvSpPr>
                <p:cNvPr id="566" name="Rounded Rectangle 565"/>
                <p:cNvSpPr/>
                <p:nvPr/>
              </p:nvSpPr>
              <p:spPr>
                <a:xfrm>
                  <a:off x="1693792" y="2332585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7" name="Donut 566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8" name="Donut 567"/>
                <p:cNvSpPr/>
                <p:nvPr/>
              </p:nvSpPr>
              <p:spPr>
                <a:xfrm>
                  <a:off x="1504709" y="1935450"/>
                  <a:ext cx="440266" cy="440267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69" name="Oval 568"/>
                <p:cNvSpPr/>
                <p:nvPr/>
              </p:nvSpPr>
              <p:spPr>
                <a:xfrm>
                  <a:off x="1548815" y="1979094"/>
                  <a:ext cx="352055" cy="35205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65" name="Oval 564"/>
              <p:cNvSpPr/>
              <p:nvPr/>
            </p:nvSpPr>
            <p:spPr>
              <a:xfrm>
                <a:off x="5862617" y="5008761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561" name="TextBox 560"/>
            <p:cNvSpPr txBox="1"/>
            <p:nvPr/>
          </p:nvSpPr>
          <p:spPr>
            <a:xfrm>
              <a:off x="10692208" y="4545937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API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  <p:pic>
          <p:nvPicPr>
            <p:cNvPr id="562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82986" y="5050247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" name="Minus 562"/>
            <p:cNvSpPr/>
            <p:nvPr/>
          </p:nvSpPr>
          <p:spPr>
            <a:xfrm>
              <a:off x="10535099" y="4591612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7781982" y="3100788"/>
            <a:ext cx="2094469" cy="968321"/>
            <a:chOff x="11102257" y="4958814"/>
            <a:chExt cx="2094469" cy="968321"/>
          </a:xfrm>
        </p:grpSpPr>
        <p:grpSp>
          <p:nvGrpSpPr>
            <p:cNvPr id="571" name="Group 570"/>
            <p:cNvGrpSpPr/>
            <p:nvPr/>
          </p:nvGrpSpPr>
          <p:grpSpPr>
            <a:xfrm>
              <a:off x="11102257" y="4958814"/>
              <a:ext cx="396435" cy="823937"/>
              <a:chOff x="4300539" y="3966150"/>
              <a:chExt cx="396435" cy="823937"/>
            </a:xfrm>
          </p:grpSpPr>
          <p:grpSp>
            <p:nvGrpSpPr>
              <p:cNvPr id="575" name="Group 574"/>
              <p:cNvGrpSpPr/>
              <p:nvPr/>
            </p:nvGrpSpPr>
            <p:grpSpPr>
              <a:xfrm>
                <a:off x="4300539" y="3966150"/>
                <a:ext cx="396435" cy="823937"/>
                <a:chOff x="1390324" y="2663408"/>
                <a:chExt cx="669033" cy="1390503"/>
              </a:xfrm>
            </p:grpSpPr>
            <p:sp>
              <p:nvSpPr>
                <p:cNvPr id="577" name="Rounded Rectangle 576"/>
                <p:cNvSpPr/>
                <p:nvPr/>
              </p:nvSpPr>
              <p:spPr>
                <a:xfrm>
                  <a:off x="1683817" y="3276122"/>
                  <a:ext cx="77156" cy="35231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78" name="Donut 577"/>
                <p:cNvSpPr/>
                <p:nvPr/>
              </p:nvSpPr>
              <p:spPr>
                <a:xfrm>
                  <a:off x="1390324" y="2663408"/>
                  <a:ext cx="669033" cy="669033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79" name="Donut 578"/>
                <p:cNvSpPr/>
                <p:nvPr/>
              </p:nvSpPr>
              <p:spPr>
                <a:xfrm>
                  <a:off x="1504709" y="3613643"/>
                  <a:ext cx="440266" cy="440268"/>
                </a:xfrm>
                <a:prstGeom prst="donut">
                  <a:avLst>
                    <a:gd name="adj" fmla="val 11975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Siemens Sans" pitchFamily="2" charset="0"/>
                  </a:endParaRPr>
                </a:p>
              </p:txBody>
            </p:sp>
            <p:sp>
              <p:nvSpPr>
                <p:cNvPr id="580" name="Oval 579"/>
                <p:cNvSpPr/>
                <p:nvPr/>
              </p:nvSpPr>
              <p:spPr>
                <a:xfrm>
                  <a:off x="1548815" y="3654072"/>
                  <a:ext cx="352055" cy="35205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  <p:sp>
            <p:nvSpPr>
              <p:cNvPr id="576" name="Oval 575"/>
              <p:cNvSpPr/>
              <p:nvPr/>
            </p:nvSpPr>
            <p:spPr>
              <a:xfrm>
                <a:off x="4348289" y="4020309"/>
                <a:ext cx="295829" cy="2958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pic>
          <p:nvPicPr>
            <p:cNvPr id="572" name="Picture 2" descr="“idea vector”的图片搜索结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76603" y="5037223"/>
              <a:ext cx="245337" cy="24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3" name="Minus 572"/>
            <p:cNvSpPr/>
            <p:nvPr/>
          </p:nvSpPr>
          <p:spPr>
            <a:xfrm>
              <a:off x="11230920" y="5591228"/>
              <a:ext cx="136210" cy="1254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11352952" y="5527025"/>
              <a:ext cx="1843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Combine with </a:t>
              </a:r>
              <a:r>
                <a:rPr lang="en-US" sz="1000" dirty="0" err="1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AutotestFrame</a:t>
              </a:r>
              <a:endParaRPr lang="en-US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endParaRPr>
            </a:p>
            <a:p>
              <a:r>
                <a:rPr lang="zh-CN" altLang="en-US" sz="1000" dirty="0" smtClean="0">
                  <a:solidFill>
                    <a:srgbClr val="000000"/>
                  </a:solidFill>
                  <a:latin typeface="Siemens Sans" pitchFamily="2" charset="0"/>
                  <a:ea typeface="黑体" panose="02010609060101010101" pitchFamily="49" charset="-122"/>
                </a:rPr>
                <a:t>与自动化测试框架整合</a:t>
              </a:r>
              <a:endParaRPr 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81" name="TextBox 580"/>
          <p:cNvSpPr txBox="1"/>
          <p:nvPr/>
        </p:nvSpPr>
        <p:spPr>
          <a:xfrm>
            <a:off x="2709181" y="3096678"/>
            <a:ext cx="1079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General Design/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整体设计</a:t>
            </a:r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 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582" name="Right Arrow 581"/>
          <p:cNvSpPr/>
          <p:nvPr/>
        </p:nvSpPr>
        <p:spPr>
          <a:xfrm>
            <a:off x="3736838" y="3126937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3" name="TextBox 582"/>
          <p:cNvSpPr txBox="1"/>
          <p:nvPr/>
        </p:nvSpPr>
        <p:spPr>
          <a:xfrm>
            <a:off x="3425348" y="4086442"/>
            <a:ext cx="10775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 smtClean="0">
                <a:solidFill>
                  <a:srgbClr val="ED7D31"/>
                </a:solidFill>
                <a:latin typeface="Siemens Sans" pitchFamily="2" charset="0"/>
              </a:rPr>
              <a:t>Data Collection</a:t>
            </a:r>
            <a:r>
              <a:rPr lang="en-US" altLang="zh-CN" sz="600" b="1" dirty="0">
                <a:solidFill>
                  <a:srgbClr val="ED7D31"/>
                </a:solidFill>
                <a:latin typeface="Siemens Sans" pitchFamily="2" charset="0"/>
              </a:rPr>
              <a:t>/</a:t>
            </a:r>
            <a:r>
              <a:rPr lang="zh-CN" altLang="en-US" sz="600" b="1" dirty="0" smtClean="0">
                <a:solidFill>
                  <a:srgbClr val="ED7D31"/>
                </a:solidFill>
                <a:latin typeface="Siemens Sans" pitchFamily="2" charset="0"/>
              </a:rPr>
              <a:t>数据采集</a:t>
            </a:r>
            <a:r>
              <a:rPr lang="en-US" sz="600" b="1" dirty="0" smtClean="0">
                <a:solidFill>
                  <a:srgbClr val="ED7D31"/>
                </a:solidFill>
                <a:latin typeface="Siemens Sans" pitchFamily="2" charset="0"/>
              </a:rPr>
              <a:t> </a:t>
            </a:r>
            <a:endParaRPr lang="en-US" sz="600" b="1" dirty="0">
              <a:solidFill>
                <a:srgbClr val="ED7D31"/>
              </a:solidFill>
              <a:latin typeface="Siemens Sans" pitchFamily="2" charset="0"/>
            </a:endParaRPr>
          </a:p>
        </p:txBody>
      </p:sp>
      <p:sp>
        <p:nvSpPr>
          <p:cNvPr id="584" name="Right Arrow 583"/>
          <p:cNvSpPr/>
          <p:nvPr/>
        </p:nvSpPr>
        <p:spPr>
          <a:xfrm>
            <a:off x="4402205" y="4116701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5" name="TextBox 584"/>
          <p:cNvSpPr txBox="1"/>
          <p:nvPr/>
        </p:nvSpPr>
        <p:spPr>
          <a:xfrm>
            <a:off x="4745533" y="5063028"/>
            <a:ext cx="7986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" b="1">
                <a:solidFill>
                  <a:srgbClr val="ED7D3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/>
              <a:t>Theory</a:t>
            </a:r>
            <a:r>
              <a:rPr lang="en-US" dirty="0"/>
              <a:t> </a:t>
            </a:r>
            <a:r>
              <a:rPr lang="en-US" altLang="zh-CN" dirty="0"/>
              <a:t>/</a:t>
            </a:r>
            <a:r>
              <a:rPr lang="zh-CN" altLang="en-US" dirty="0"/>
              <a:t>理论支持</a:t>
            </a:r>
            <a:r>
              <a:rPr lang="en-US" dirty="0"/>
              <a:t> </a:t>
            </a:r>
          </a:p>
        </p:txBody>
      </p:sp>
      <p:sp>
        <p:nvSpPr>
          <p:cNvPr id="586" name="Right Arrow 585"/>
          <p:cNvSpPr/>
          <p:nvPr/>
        </p:nvSpPr>
        <p:spPr>
          <a:xfrm>
            <a:off x="5467046" y="5098811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7" name="TextBox 586"/>
          <p:cNvSpPr txBox="1"/>
          <p:nvPr/>
        </p:nvSpPr>
        <p:spPr>
          <a:xfrm>
            <a:off x="5426752" y="6043423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" b="1">
                <a:solidFill>
                  <a:srgbClr val="ED7D31"/>
                </a:solidFill>
                <a:latin typeface="Siemens Sans" pitchFamily="2" charset="0"/>
              </a:defRPr>
            </a:lvl1pPr>
          </a:lstStyle>
          <a:p>
            <a:r>
              <a:rPr lang="en-US" altLang="zh-CN" dirty="0" smtClean="0"/>
              <a:t>UI Design</a:t>
            </a:r>
            <a:endParaRPr lang="en-US" dirty="0"/>
          </a:p>
        </p:txBody>
      </p:sp>
      <p:sp>
        <p:nvSpPr>
          <p:cNvPr id="588" name="Right Arrow 587"/>
          <p:cNvSpPr/>
          <p:nvPr/>
        </p:nvSpPr>
        <p:spPr>
          <a:xfrm>
            <a:off x="5537989" y="6270439"/>
            <a:ext cx="213768" cy="1058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iemens Sans" pitchFamily="2" charset="0"/>
            </a:endParaRPr>
          </a:p>
        </p:txBody>
      </p:sp>
      <p:sp>
        <p:nvSpPr>
          <p:cNvPr id="589" name="Rectangle 588"/>
          <p:cNvSpPr/>
          <p:nvPr/>
        </p:nvSpPr>
        <p:spPr bwMode="auto">
          <a:xfrm>
            <a:off x="-40672" y="0"/>
            <a:ext cx="12239021" cy="4115249"/>
          </a:xfrm>
          <a:prstGeom prst="rect">
            <a:avLst/>
          </a:prstGeom>
          <a:solidFill>
            <a:schemeClr val="accent2">
              <a:alpha val="87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  <p:sp>
        <p:nvSpPr>
          <p:cNvPr id="590" name="Rectangle 589"/>
          <p:cNvSpPr/>
          <p:nvPr/>
        </p:nvSpPr>
        <p:spPr bwMode="auto">
          <a:xfrm>
            <a:off x="7521" y="4443095"/>
            <a:ext cx="12239021" cy="2419216"/>
          </a:xfrm>
          <a:prstGeom prst="rect">
            <a:avLst/>
          </a:prstGeom>
          <a:solidFill>
            <a:schemeClr val="accent2">
              <a:alpha val="87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4731220" y="226033"/>
            <a:ext cx="7242912" cy="2204987"/>
          </a:xfrm>
          <a:prstGeom prst="wedgeRoundRectCallout">
            <a:avLst>
              <a:gd name="adj1" fmla="val -75776"/>
              <a:gd name="adj2" fmla="val 108052"/>
              <a:gd name="adj3" fmla="val 16667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r>
              <a:rPr lang="zh-CN" altLang="en-US" sz="1800" dirty="0" smtClean="0">
                <a:solidFill>
                  <a:schemeClr val="tx1"/>
                </a:solidFill>
              </a:rPr>
              <a:t>改写了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UIRecorder</a:t>
            </a:r>
            <a:r>
              <a:rPr lang="zh-CN" altLang="en-US" sz="1800" dirty="0" smtClean="0">
                <a:solidFill>
                  <a:schemeClr val="tx1"/>
                </a:solidFill>
              </a:rPr>
              <a:t>，记录用户</a:t>
            </a:r>
            <a:r>
              <a:rPr lang="en-US" altLang="zh-CN" sz="1800" dirty="0" smtClean="0">
                <a:solidFill>
                  <a:schemeClr val="tx1"/>
                </a:solidFill>
              </a:rPr>
              <a:t>UI</a:t>
            </a:r>
            <a:r>
              <a:rPr lang="zh-CN" altLang="en-US" sz="1800" dirty="0" smtClean="0">
                <a:solidFill>
                  <a:schemeClr val="tx1"/>
                </a:solidFill>
              </a:rPr>
              <a:t>操作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该工具可以装在干净环境里，公司电脑装不起。另外，该工具不能记录</a:t>
            </a:r>
            <a:r>
              <a:rPr lang="en-US" altLang="zh-CN" dirty="0" smtClean="0">
                <a:solidFill>
                  <a:schemeClr val="tx1"/>
                </a:solidFill>
              </a:rPr>
              <a:t>type string</a:t>
            </a:r>
            <a:r>
              <a:rPr lang="zh-CN" altLang="en-US" dirty="0">
                <a:solidFill>
                  <a:schemeClr val="tx1"/>
                </a:solidFill>
              </a:rPr>
              <a:t>事</a:t>
            </a:r>
            <a:r>
              <a:rPr lang="zh-CN" altLang="en-US" dirty="0" smtClean="0">
                <a:solidFill>
                  <a:schemeClr val="tx1"/>
                </a:solidFill>
              </a:rPr>
              <a:t>件，后面可能需要二次开发。不过，或许直接调</a:t>
            </a:r>
            <a:r>
              <a:rPr lang="en-US" altLang="zh-CN" dirty="0" smtClean="0">
                <a:solidFill>
                  <a:schemeClr val="tx1"/>
                </a:solidFill>
              </a:rPr>
              <a:t>API Log</a:t>
            </a:r>
            <a:r>
              <a:rPr lang="zh-CN" altLang="en-US" dirty="0" smtClean="0">
                <a:solidFill>
                  <a:schemeClr val="tx1"/>
                </a:solidFill>
              </a:rPr>
              <a:t>是一个更好的点子！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2.  </a:t>
            </a:r>
            <a:r>
              <a:rPr lang="zh-CN" altLang="en-US" dirty="0" smtClean="0">
                <a:solidFill>
                  <a:schemeClr val="tx1"/>
                </a:solidFill>
              </a:rPr>
              <a:t>尝试了可视化工具</a:t>
            </a:r>
            <a:r>
              <a:rPr lang="en-US" altLang="zh-CN" dirty="0" err="1" smtClean="0">
                <a:solidFill>
                  <a:schemeClr val="tx1"/>
                </a:solidFill>
              </a:rPr>
              <a:t>Sikuli</a:t>
            </a:r>
            <a:r>
              <a:rPr lang="en-US" altLang="zh-CN" dirty="0" smtClean="0">
                <a:solidFill>
                  <a:schemeClr val="tx1"/>
                </a:solidFill>
              </a:rPr>
              <a:t>-X</a:t>
            </a:r>
            <a:r>
              <a:rPr lang="zh-CN" altLang="en-US" dirty="0" smtClean="0">
                <a:solidFill>
                  <a:schemeClr val="tx1"/>
                </a:solidFill>
              </a:rPr>
              <a:t>，用图像编程，非常好玩和实用。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2191347" y="2414714"/>
            <a:ext cx="612064" cy="1670633"/>
            <a:chOff x="1205161" y="839165"/>
            <a:chExt cx="1032934" cy="2819400"/>
          </a:xfrm>
        </p:grpSpPr>
        <p:sp>
          <p:nvSpPr>
            <p:cNvPr id="109" name="Rounded Rectangle 108"/>
            <p:cNvSpPr/>
            <p:nvPr/>
          </p:nvSpPr>
          <p:spPr>
            <a:xfrm>
              <a:off x="1693792" y="1262075"/>
              <a:ext cx="77156" cy="14228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0" name="Donut 109"/>
            <p:cNvSpPr/>
            <p:nvPr/>
          </p:nvSpPr>
          <p:spPr>
            <a:xfrm>
              <a:off x="1501495" y="839165"/>
              <a:ext cx="440266" cy="440266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1545600" y="886024"/>
              <a:ext cx="352055" cy="35205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635206" y="969044"/>
              <a:ext cx="169031" cy="199557"/>
              <a:chOff x="2575560" y="974310"/>
              <a:chExt cx="628182" cy="741627"/>
            </a:xfrm>
          </p:grpSpPr>
          <p:sp>
            <p:nvSpPr>
              <p:cNvPr id="114" name="Minus 113"/>
              <p:cNvSpPr/>
              <p:nvPr/>
            </p:nvSpPr>
            <p:spPr>
              <a:xfrm rot="2220773">
                <a:off x="2575560" y="1285240"/>
                <a:ext cx="436880" cy="34544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115" name="Minus 114"/>
              <p:cNvSpPr/>
              <p:nvPr/>
            </p:nvSpPr>
            <p:spPr>
              <a:xfrm rot="18419172">
                <a:off x="2660208" y="1172404"/>
                <a:ext cx="741627" cy="345440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  <p:sp>
          <p:nvSpPr>
            <p:cNvPr id="113" name="Donut 112"/>
            <p:cNvSpPr/>
            <p:nvPr/>
          </p:nvSpPr>
          <p:spPr>
            <a:xfrm>
              <a:off x="1205161" y="2625631"/>
              <a:ext cx="1032934" cy="1032934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</p:grpSp>
      <p:pic>
        <p:nvPicPr>
          <p:cNvPr id="262" name="Picture 4" descr="“data collect 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66" y="3617646"/>
            <a:ext cx="321656" cy="32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Box 262"/>
          <p:cNvSpPr txBox="1"/>
          <p:nvPr/>
        </p:nvSpPr>
        <p:spPr>
          <a:xfrm>
            <a:off x="1089582" y="3584914"/>
            <a:ext cx="10374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Data Collection</a:t>
            </a:r>
          </a:p>
          <a:p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数</a:t>
            </a:r>
            <a:r>
              <a:rPr lang="zh-CN" altLang="en-US" sz="1000" dirty="0" smtClean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据</a:t>
            </a:r>
            <a:r>
              <a:rPr lang="zh-CN" altLang="en-US" sz="1000" dirty="0">
                <a:solidFill>
                  <a:schemeClr val="tx1"/>
                </a:solidFill>
                <a:latin typeface="Siemens Sans" pitchFamily="2" charset="0"/>
                <a:ea typeface="黑体" panose="02010609060101010101" pitchFamily="49" charset="-122"/>
              </a:rPr>
              <a:t>采集</a:t>
            </a:r>
            <a:endParaRPr lang="en-US" sz="1000" dirty="0">
              <a:solidFill>
                <a:schemeClr val="tx1"/>
              </a:solidFill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4661617" y="3636298"/>
            <a:ext cx="396435" cy="827784"/>
            <a:chOff x="1390324" y="1935450"/>
            <a:chExt cx="669033" cy="1396991"/>
          </a:xfrm>
        </p:grpSpPr>
        <p:sp>
          <p:nvSpPr>
            <p:cNvPr id="277" name="Rounded Rectangle 276"/>
            <p:cNvSpPr/>
            <p:nvPr/>
          </p:nvSpPr>
          <p:spPr>
            <a:xfrm>
              <a:off x="1693792" y="2332585"/>
              <a:ext cx="77156" cy="35231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78" name="Donut 277"/>
            <p:cNvSpPr/>
            <p:nvPr/>
          </p:nvSpPr>
          <p:spPr>
            <a:xfrm>
              <a:off x="1390324" y="2663408"/>
              <a:ext cx="669033" cy="669033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79" name="Donut 278"/>
            <p:cNvSpPr/>
            <p:nvPr/>
          </p:nvSpPr>
          <p:spPr>
            <a:xfrm>
              <a:off x="1504709" y="1935450"/>
              <a:ext cx="440266" cy="440267"/>
            </a:xfrm>
            <a:prstGeom prst="donut">
              <a:avLst>
                <a:gd name="adj" fmla="val 1197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iemens Sans" pitchFamily="2" charset="0"/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1548815" y="1979094"/>
              <a:ext cx="352055" cy="352056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1638420" y="2062116"/>
              <a:ext cx="169030" cy="199560"/>
              <a:chOff x="2587508" y="5036509"/>
              <a:chExt cx="628179" cy="741627"/>
            </a:xfrm>
          </p:grpSpPr>
          <p:sp>
            <p:nvSpPr>
              <p:cNvPr id="282" name="Minus 281"/>
              <p:cNvSpPr/>
              <p:nvPr/>
            </p:nvSpPr>
            <p:spPr>
              <a:xfrm rot="2220773">
                <a:off x="2587508" y="5347418"/>
                <a:ext cx="436876" cy="345435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 rot="18419172">
                <a:off x="2672153" y="5234602"/>
                <a:ext cx="741627" cy="345441"/>
              </a:xfrm>
              <a:prstGeom prst="mathMinus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</p:grpSp>
      </p:grpSp>
      <p:sp>
        <p:nvSpPr>
          <p:cNvPr id="286" name="TextBox 285"/>
          <p:cNvSpPr txBox="1"/>
          <p:nvPr/>
        </p:nvSpPr>
        <p:spPr>
          <a:xfrm>
            <a:off x="4912456" y="3643323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Tool: 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UIRecorder</a:t>
            </a:r>
            <a:endParaRPr lang="en-US" altLang="zh-CN" sz="1000" dirty="0" smtClean="0">
              <a:solidFill>
                <a:srgbClr val="000000"/>
              </a:solidFill>
              <a:latin typeface="Siemens Sans" pitchFamily="2" charset="0"/>
              <a:ea typeface="黑体" panose="02010609060101010101" pitchFamily="49" charset="-122"/>
            </a:endParaRPr>
          </a:p>
          <a:p>
            <a:r>
              <a:rPr lang="en-US" altLang="zh-CN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UI</a:t>
            </a:r>
            <a:r>
              <a:rPr lang="zh-CN" alt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操作记录工具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  <a:ea typeface="黑体" panose="02010609060101010101" pitchFamily="49" charset="-122"/>
            </a:endParaRPr>
          </a:p>
        </p:txBody>
      </p:sp>
      <p:grpSp>
        <p:nvGrpSpPr>
          <p:cNvPr id="287" name="Group 286"/>
          <p:cNvGrpSpPr/>
          <p:nvPr/>
        </p:nvGrpSpPr>
        <p:grpSpPr>
          <a:xfrm>
            <a:off x="5261238" y="4064231"/>
            <a:ext cx="396435" cy="823937"/>
            <a:chOff x="4300539" y="3966150"/>
            <a:chExt cx="396435" cy="823937"/>
          </a:xfrm>
        </p:grpSpPr>
        <p:grpSp>
          <p:nvGrpSpPr>
            <p:cNvPr id="288" name="Group 287"/>
            <p:cNvGrpSpPr/>
            <p:nvPr/>
          </p:nvGrpSpPr>
          <p:grpSpPr>
            <a:xfrm>
              <a:off x="4300539" y="3966150"/>
              <a:ext cx="396435" cy="823937"/>
              <a:chOff x="1390324" y="2663408"/>
              <a:chExt cx="669033" cy="1390503"/>
            </a:xfrm>
          </p:grpSpPr>
          <p:sp>
            <p:nvSpPr>
              <p:cNvPr id="290" name="Rounded Rectangle 289"/>
              <p:cNvSpPr/>
              <p:nvPr/>
            </p:nvSpPr>
            <p:spPr>
              <a:xfrm>
                <a:off x="1683817" y="3276122"/>
                <a:ext cx="77156" cy="35231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1" name="Donut 290"/>
              <p:cNvSpPr/>
              <p:nvPr/>
            </p:nvSpPr>
            <p:spPr>
              <a:xfrm>
                <a:off x="1390324" y="2663408"/>
                <a:ext cx="669033" cy="669033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2" name="Donut 291"/>
              <p:cNvSpPr/>
              <p:nvPr/>
            </p:nvSpPr>
            <p:spPr>
              <a:xfrm>
                <a:off x="1504709" y="3613643"/>
                <a:ext cx="440266" cy="440268"/>
              </a:xfrm>
              <a:prstGeom prst="donut">
                <a:avLst>
                  <a:gd name="adj" fmla="val 11975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iemens Sans" pitchFamily="2" charset="0"/>
                </a:endParaRPr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1548815" y="3654072"/>
                <a:ext cx="352055" cy="352057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iemens Sans" pitchFamily="2" charset="0"/>
                </a:endParaRPr>
              </a:p>
            </p:txBody>
          </p:sp>
          <p:grpSp>
            <p:nvGrpSpPr>
              <p:cNvPr id="294" name="Group 293"/>
              <p:cNvGrpSpPr/>
              <p:nvPr/>
            </p:nvGrpSpPr>
            <p:grpSpPr>
              <a:xfrm>
                <a:off x="1638419" y="3740319"/>
                <a:ext cx="169029" cy="199561"/>
                <a:chOff x="2587508" y="11273154"/>
                <a:chExt cx="628176" cy="741627"/>
              </a:xfrm>
            </p:grpSpPr>
            <p:sp>
              <p:nvSpPr>
                <p:cNvPr id="295" name="Minus 294"/>
                <p:cNvSpPr/>
                <p:nvPr/>
              </p:nvSpPr>
              <p:spPr>
                <a:xfrm rot="2220773">
                  <a:off x="2587508" y="11584113"/>
                  <a:ext cx="436878" cy="345435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  <p:sp>
              <p:nvSpPr>
                <p:cNvPr id="296" name="Minus 295"/>
                <p:cNvSpPr/>
                <p:nvPr/>
              </p:nvSpPr>
              <p:spPr>
                <a:xfrm rot="18419172">
                  <a:off x="2672151" y="11471248"/>
                  <a:ext cx="741627" cy="345439"/>
                </a:xfrm>
                <a:prstGeom prst="mathMinus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iemens Sans" pitchFamily="2" charset="0"/>
                  </a:endParaRPr>
                </a:p>
              </p:txBody>
            </p:sp>
          </p:grpSp>
        </p:grpSp>
        <p:sp>
          <p:nvSpPr>
            <p:cNvPr id="289" name="Oval 288"/>
            <p:cNvSpPr/>
            <p:nvPr/>
          </p:nvSpPr>
          <p:spPr>
            <a:xfrm>
              <a:off x="4348289" y="4020309"/>
              <a:ext cx="295829" cy="295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iemens Sans" pitchFamily="2" charset="0"/>
              </a:endParaRPr>
            </a:p>
          </p:txBody>
        </p:sp>
      </p:grpSp>
      <p:pic>
        <p:nvPicPr>
          <p:cNvPr id="297" name="Picture 2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034" y="4157613"/>
            <a:ext cx="225752" cy="218613"/>
          </a:xfrm>
          <a:prstGeom prst="rect">
            <a:avLst/>
          </a:prstGeom>
        </p:spPr>
      </p:pic>
      <p:sp>
        <p:nvSpPr>
          <p:cNvPr id="298" name="TextBox 297"/>
          <p:cNvSpPr txBox="1"/>
          <p:nvPr/>
        </p:nvSpPr>
        <p:spPr>
          <a:xfrm>
            <a:off x="5511510" y="4615946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Tool: </a:t>
            </a:r>
            <a:r>
              <a:rPr lang="en-US" altLang="zh-CN" sz="1000" dirty="0" err="1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Sikuli</a:t>
            </a:r>
            <a:r>
              <a:rPr lang="en-US" altLang="zh-CN" sz="1000" dirty="0" smtClean="0">
                <a:solidFill>
                  <a:srgbClr val="000000"/>
                </a:solidFill>
                <a:latin typeface="Siemens Sans" pitchFamily="2" charset="0"/>
                <a:ea typeface="黑体" panose="02010609060101010101" pitchFamily="49" charset="-122"/>
              </a:rPr>
              <a:t>-X</a:t>
            </a:r>
          </a:p>
          <a:p>
            <a:r>
              <a:rPr lang="zh-CN" altLang="en-US" sz="1000" i="0" dirty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视觉可视</a:t>
            </a:r>
            <a:r>
              <a:rPr lang="zh-CN" altLang="en-US" sz="1000" i="0" dirty="0" smtClean="0">
                <a:solidFill>
                  <a:srgbClr val="000000"/>
                </a:solidFill>
                <a:effectLst/>
                <a:latin typeface="Siemens Sans" pitchFamily="2" charset="0"/>
                <a:ea typeface="黑体" panose="02010609060101010101" pitchFamily="49" charset="-122"/>
              </a:rPr>
              <a:t>化工具</a:t>
            </a:r>
            <a:endParaRPr lang="en-US" sz="1000" i="0" dirty="0" smtClean="0">
              <a:solidFill>
                <a:srgbClr val="000000"/>
              </a:solidFill>
              <a:effectLst/>
              <a:latin typeface="Siemen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3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CUSTOMER" val="Siemens_I_2013_16x9"/>
  <p:tag name="CDT_CUSTOMER_NAME" val="Siemens AG, Industry Sector"/>
  <p:tag name="CDT_VERSION" val="4.1.2.0"/>
  <p:tag name="CDT_CREATORVERSION" val="4.1.2.0"/>
  <p:tag name="CDT_TEMPLATEVERSION" val="2.0.0"/>
  <p:tag name="CDT_LANGUAGE" val="1033"/>
  <p:tag name="CDT_FONTSET" val="Ari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571013"/>
  <p:tag name="MIO_GUID" val="c0d56488-9934-4591-891a-dd721a4e562d"/>
  <p:tag name="MIO_UPDATE" val="True"/>
  <p:tag name="MIO_VERSION" val="21.01.2016 14:09:13"/>
  <p:tag name="MIO_DBID" val="598A5C07-C27D-430B-A8FC-FA667BE665A4"/>
  <p:tag name="MIO_LASTDOWNLOADED" val="12.02.2016 09:38:24"/>
  <p:tag name="MIO_OBJECTNAME" val="16:9 Title - Logo Layer w/ claim"/>
  <p:tag name="MIO_LASTEDITORNAME" val="Dietmar Klug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337,575"/>
  <p:tag name="CDT_PROT_LEFT" val="26,62496"/>
  <p:tag name="CDT_PROT_WIDTH" val="933,8749"/>
  <p:tag name="CDT_PROT_HEIGHT" val="68,5050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7"/>
  <p:tag name="CDT_COLFF_NEW" val="17"/>
  <p:tag name="CDT_EXTCOL" val="True"/>
  <p:tag name="CDT_COLTX_NEW" val="18"/>
  <p:tag name="CDT_DELETE_ONEVENT_NEWPRES" val="False"/>
  <p:tag name="CDT_PROT" val="2"/>
  <p:tag name="CDT_PROT_TOP" val="406,08"/>
  <p:tag name="CDT_PROT_LEFT" val="26,62496"/>
  <p:tag name="CDT_PROT_WIDTH" val="933,8749"/>
  <p:tag name="CDT_PROT_HEIGHT" val="30,9513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4"/>
  <p:tag name="CDT_PROT" val="3"/>
  <p:tag name="CDT_PROT_TOP" val="485,5"/>
  <p:tag name="CDT_PROT_LEFT" val="695,75"/>
  <p:tag name="CDT_PROT_WIDTH" val="264,75"/>
  <p:tag name="CDT_PROT_HEIGHT" val="3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571013"/>
  <p:tag name="MIO_GUID" val="c0d56488-9934-4591-891a-dd721a4e562d"/>
  <p:tag name="MIO_UPDATE" val="True"/>
  <p:tag name="MIO_VERSION" val="21.01.2016 14:09:13"/>
  <p:tag name="MIO_DBID" val="598A5C07-C27D-430B-A8FC-FA667BE665A4"/>
  <p:tag name="MIO_LASTDOWNLOADED" val="12.02.2016 09:38:24"/>
  <p:tag name="MIO_OBJECTNAME" val="16:9 Title - Logo Layer w/ claim"/>
  <p:tag name="MIO_LASTEDITORNAME" val="Dietmar Klug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heme/theme1.xml><?xml version="1.0" encoding="utf-8"?>
<a:theme xmlns:a="http://schemas.openxmlformats.org/drawingml/2006/main" name="Siemens 2013 – 16:9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Custom 1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4ppTags>
  <Name>One object (small)</Name>
  <PpLayout>16</PpLayout>
  <Index>11</Index>
</p4ppTags>
</file>

<file path=customXml/item2.xml><?xml version="1.0" encoding="utf-8"?>
<p4ppTags>
  <Name>Free Content</Name>
  <PpLayout>11</PpLayout>
  <Index>9</Index>
</p4ppTags>
</file>

<file path=customXml/item3.xml><?xml version="1.0" encoding="utf-8"?>
<p4ppTags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4ppTags>
  <Name>Title fullscreen (big bar up)</Name>
  <PpLayout>1</PpLayout>
  <Index>4</Index>
</p4ppTag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18AA06-B22E-4D19-9680-0D7830426729}">
  <ds:schemaRefs/>
</ds:datastoreItem>
</file>

<file path=customXml/itemProps2.xml><?xml version="1.0" encoding="utf-8"?>
<ds:datastoreItem xmlns:ds="http://schemas.openxmlformats.org/officeDocument/2006/customXml" ds:itemID="{D8097D0C-BE3E-4AEC-9593-65CFCCB19297}">
  <ds:schemaRefs/>
</ds:datastoreItem>
</file>

<file path=customXml/itemProps3.xml><?xml version="1.0" encoding="utf-8"?>
<ds:datastoreItem xmlns:ds="http://schemas.openxmlformats.org/officeDocument/2006/customXml" ds:itemID="{572FBA73-6DBF-45DA-8282-9342320CFAB0}">
  <ds:schemaRefs/>
</ds:datastoreItem>
</file>

<file path=customXml/itemProps4.xml><?xml version="1.0" encoding="utf-8"?>
<ds:datastoreItem xmlns:ds="http://schemas.openxmlformats.org/officeDocument/2006/customXml" ds:itemID="{12FE1A7F-1AF4-4E56-A7D1-57D380B11083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BC22A60-C0AD-4D52-8959-760F0772AFDD}">
  <ds:schemaRefs/>
</ds:datastoreItem>
</file>

<file path=customXml/itemProps6.xml><?xml version="1.0" encoding="utf-8"?>
<ds:datastoreItem xmlns:ds="http://schemas.openxmlformats.org/officeDocument/2006/customXml" ds:itemID="{7ECBB165-302B-4AF7-B343-71A71441B103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SIM_PPT_2007_16x9_DEU_V2_0_0_BASIC.pptx</Template>
  <TotalTime>696</TotalTime>
  <Words>2502</Words>
  <Application>Microsoft Office PowerPoint</Application>
  <PresentationFormat>Custom</PresentationFormat>
  <Paragraphs>413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ヒラギノ角ゴ Pro W3</vt:lpstr>
      <vt:lpstr>Microsoft YaHei</vt:lpstr>
      <vt:lpstr>黑体</vt:lpstr>
      <vt:lpstr>Arial</vt:lpstr>
      <vt:lpstr>Siemens Sans</vt:lpstr>
      <vt:lpstr>Wingdings</vt:lpstr>
      <vt:lpstr>Siemens 2013 – 16:9</vt:lpstr>
      <vt:lpstr>Technical Clarification Automation TestSuits Generator</vt:lpstr>
      <vt:lpstr>                                           RoadMap</vt:lpstr>
      <vt:lpstr>                                           </vt:lpstr>
      <vt:lpstr>V1.1</vt:lpstr>
      <vt:lpstr>V1.2</vt:lpstr>
      <vt:lpstr>V1.3 二维聚类版</vt:lpstr>
      <vt:lpstr>                                           </vt:lpstr>
      <vt:lpstr>                                           </vt:lpstr>
      <vt:lpstr>                                           </vt:lpstr>
      <vt:lpstr>                                           RoadMap</vt:lpstr>
      <vt:lpstr>V2.1 二维静态版</vt:lpstr>
      <vt:lpstr>V3.1 二维动态版</vt:lpstr>
      <vt:lpstr>                                           RoadMap</vt:lpstr>
      <vt:lpstr>                                           RoadMap</vt:lpstr>
    </vt:vector>
  </TitlesOfParts>
  <Company>SIEMENS AG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creator>Daniela Fahrig</dc:creator>
  <cp:keywords>C_Unrestricted</cp:keywords>
  <cp:lastModifiedBy>Wang, Shuai (DF PL CAS MS-AWS MAA CCC PVC)</cp:lastModifiedBy>
  <cp:revision>1097</cp:revision>
  <cp:lastPrinted>2012-10-29T09:59:01Z</cp:lastPrinted>
  <dcterms:created xsi:type="dcterms:W3CDTF">2006-04-07T10:01:45Z</dcterms:created>
  <dcterms:modified xsi:type="dcterms:W3CDTF">2018-02-11T09:12:45Z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June 2013</vt:lpwstr>
  </property>
  <property fmtid="{D5CDD505-2E9C-101B-9397-08002B2CF9AE}" pid="4" name="Office version">
    <vt:lpwstr>2007/2010</vt:lpwstr>
  </property>
  <property fmtid="{D5CDD505-2E9C-101B-9397-08002B2CF9AE}" pid="5" name="Release version">
    <vt:lpwstr>2.0.1</vt:lpwstr>
  </property>
  <property fmtid="{D5CDD505-2E9C-101B-9397-08002B2CF9AE}" pid="6" name="ContentTypeId">
    <vt:lpwstr>0x01010031BCB02CB37A0440B90446178FE5B9C5</vt:lpwstr>
  </property>
  <property fmtid="{D5CDD505-2E9C-101B-9397-08002B2CF9AE}" pid="7" name="_AdHocReviewCycleID">
    <vt:i4>54799740</vt:i4>
  </property>
  <property fmtid="{D5CDD505-2E9C-101B-9397-08002B2CF9AE}" pid="8" name="_NewReviewCycle">
    <vt:lpwstr/>
  </property>
  <property fmtid="{D5CDD505-2E9C-101B-9397-08002B2CF9AE}" pid="9" name="_EmailSubject">
    <vt:lpwstr>Chengdu labs proposal and work packages</vt:lpwstr>
  </property>
  <property fmtid="{D5CDD505-2E9C-101B-9397-08002B2CF9AE}" pid="10" name="_AuthorEmail">
    <vt:lpwstr>zhu.wei@siemens.com</vt:lpwstr>
  </property>
  <property fmtid="{D5CDD505-2E9C-101B-9397-08002B2CF9AE}" pid="11" name="_AuthorEmailDisplayName">
    <vt:lpwstr>Zhu, Wei (CT RDA SDT PSM-CN)</vt:lpwstr>
  </property>
  <property fmtid="{D5CDD505-2E9C-101B-9397-08002B2CF9AE}" pid="12" name="Document Confidentiality">
    <vt:lpwstr>Unrestricted</vt:lpwstr>
  </property>
  <property fmtid="{D5CDD505-2E9C-101B-9397-08002B2CF9AE}" pid="13" name="_PreviousAdHocReviewCycleID">
    <vt:i4>-996214945</vt:i4>
  </property>
</Properties>
</file>