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59" r:id="rId4"/>
    <p:sldId id="278" r:id="rId5"/>
    <p:sldId id="261" r:id="rId6"/>
    <p:sldId id="262" r:id="rId7"/>
    <p:sldId id="263" r:id="rId8"/>
    <p:sldId id="264" r:id="rId9"/>
    <p:sldId id="279" r:id="rId10"/>
    <p:sldId id="26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Efficacy of Consumer Choice on House Rent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Data Assumptions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112-1314-1F15-2239-5EFCF120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406C-089C-C2FF-4CED-A1744760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C93-7672-B278-4A84-0AB0F722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833C47-60CA-A6DC-E8B7-AC1BCB76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information about customer preferences using reviews for each ad as an indicator of popularity</a:t>
            </a:r>
          </a:p>
          <a:p>
            <a:endParaRPr lang="en-US" dirty="0"/>
          </a:p>
          <a:p>
            <a:r>
              <a:rPr lang="en-US" dirty="0"/>
              <a:t>The number of reviews is considered to be the standard measure for judging customer preferences</a:t>
            </a:r>
          </a:p>
          <a:p>
            <a:endParaRPr lang="en-US" dirty="0"/>
          </a:p>
          <a:p>
            <a:r>
              <a:rPr lang="en-US" dirty="0"/>
              <a:t>Null values ​​are considered to have no significant impact on the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997" y="0"/>
            <a:ext cx="9144000" cy="238760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Smiling Face">
                <a:extLst>
                  <a:ext uri="{FF2B5EF4-FFF2-40B4-BE49-F238E27FC236}">
                    <a16:creationId xmlns:a16="http://schemas.microsoft.com/office/drawing/2014/main" id="{6DB5AF45-410E-C940-F9CE-969DCE6D8D6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7243233"/>
                  </p:ext>
                </p:extLst>
              </p:nvPr>
            </p:nvGraphicFramePr>
            <p:xfrm>
              <a:off x="4685970" y="3505468"/>
              <a:ext cx="2494478" cy="192986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494478" cy="1929865"/>
                    </a:xfrm>
                    <a:prstGeom prst="rect">
                      <a:avLst/>
                    </a:prstGeom>
                  </am3d:spPr>
                  <am3d:camera>
                    <am3d:pos x="0" y="0" z="809380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067647" d="1000000"/>
                    <am3d:preTrans dx="0" dy="-2" dz="11535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3827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Smiling Face">
                <a:extLst>
                  <a:ext uri="{FF2B5EF4-FFF2-40B4-BE49-F238E27FC236}">
                    <a16:creationId xmlns:a16="http://schemas.microsoft.com/office/drawing/2014/main" id="{6DB5AF45-410E-C940-F9CE-969DCE6D8D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5970" y="3505468"/>
                <a:ext cx="2494478" cy="19298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560369"/>
              </p:ext>
            </p:extLst>
          </p:nvPr>
        </p:nvGraphicFramePr>
        <p:xfrm>
          <a:off x="7791450" y="1169988"/>
          <a:ext cx="4132263" cy="5472859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OBJECTIVE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BACKGROUND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KEY FINDINGS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RECOMMENDATIONS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Gill Sans Light" panose="020B0302020104020203" pitchFamily="34" charset="-79"/>
                        </a:rPr>
                        <a:t>APPENDIX: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DATA ATTRIBUTES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DATA METHODOLOGY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Gill Sans Light" panose="020B0302020104020203" pitchFamily="34" charset="-79"/>
                        </a:rPr>
                        <a:t>DATA ASSUMPTIONS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 a shared understanding of market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Deepening shared understanding of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recommendations for different departments to prepare for post-pandemic change</a:t>
            </a:r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359" y="0"/>
            <a:ext cx="4840641" cy="177355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35E84-A21B-643F-7928-5C3FBC27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888" y="1963755"/>
            <a:ext cx="4840641" cy="443704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decline in revenues due to the pandemic in the last few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Restrictions are lifted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People are traveling more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73" y="234375"/>
            <a:ext cx="10515600" cy="676656"/>
          </a:xfrm>
        </p:spPr>
        <p:txBody>
          <a:bodyPr/>
          <a:lstStyle/>
          <a:p>
            <a:r>
              <a:rPr lang="en-US" dirty="0">
                <a:latin typeface="Sagona Book" panose="020F0502020204030204" pitchFamily="34" charset="0"/>
                <a:cs typeface="Sagona Book" panose="020F0502020204030204" pitchFamily="34" charset="0"/>
              </a:rPr>
              <a:t>P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ricing of the desired Locations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015396-1CAD-0628-1332-C8C4F1CF9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16" t="19221" r="4087" b="14487"/>
          <a:stretch/>
        </p:blipFill>
        <p:spPr>
          <a:xfrm>
            <a:off x="5669281" y="911031"/>
            <a:ext cx="6522720" cy="53742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DD7BD-860E-4DAC-2124-4B68B34BEA11}"/>
              </a:ext>
            </a:extLst>
          </p:cNvPr>
          <p:cNvSpPr txBox="1"/>
          <p:nvPr/>
        </p:nvSpPr>
        <p:spPr>
          <a:xfrm>
            <a:off x="0" y="1703671"/>
            <a:ext cx="56692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~150% exception of Brooklyn and Staten Island, the entire house/apartment is ~100% more expensive than a private 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Private rooms are ~10% more expensive than shared rooms, but ~40% more in Brooklyn and Manhattan.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Manhattan is the most expensive overall and the cheapest are: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IN" sz="2400" dirty="0"/>
              <a:t>Entire apt: Bronx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Private room: Staten Islands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room: Brooklyn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70952"/>
            <a:ext cx="10515600" cy="676656"/>
          </a:xfrm>
        </p:spPr>
        <p:txBody>
          <a:bodyPr/>
          <a:lstStyle/>
          <a:p>
            <a:r>
              <a:rPr lang="en-US" sz="4800" dirty="0" err="1">
                <a:latin typeface="Sagona Book" panose="020F0502020204030204" pitchFamily="34" charset="0"/>
                <a:cs typeface="Sagona Book" panose="020F0502020204030204" pitchFamily="34" charset="0"/>
              </a:rPr>
              <a:t>Neighbourhood</a:t>
            </a:r>
            <a:r>
              <a:rPr lang="en-U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 Group Wise Distribution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37DC7-8E50-4767-0CDF-6BDB01AB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2958"/>
            <a:ext cx="5892586" cy="4181214"/>
          </a:xfrm>
        </p:spPr>
        <p:txBody>
          <a:bodyPr>
            <a:normAutofit/>
          </a:bodyPr>
          <a:lstStyle/>
          <a:p>
            <a:r>
              <a:rPr lang="en-US" sz="2400" dirty="0"/>
              <a:t>Private rooms are the most popular across New York with 25+ reviews per listing</a:t>
            </a:r>
          </a:p>
          <a:p>
            <a:endParaRPr lang="en-US" sz="2400" dirty="0"/>
          </a:p>
          <a:p>
            <a:r>
              <a:rPr lang="en-US" sz="2400" dirty="0"/>
              <a:t>Overall Manhattan homes have a 35% lower rating per listing than the average of 27.7.</a:t>
            </a:r>
          </a:p>
          <a:p>
            <a:endParaRPr lang="en-US" sz="2400" dirty="0"/>
          </a:p>
          <a:p>
            <a:r>
              <a:rPr lang="en-US" sz="2400" dirty="0"/>
              <a:t>With the exception of Manhattan, all shared dormitory areas performed poorly, with an average rating of 7.3 per entry.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428F0-397C-8AEB-2997-AF1663897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5" t="19648" r="19079" b="14246"/>
          <a:stretch/>
        </p:blipFill>
        <p:spPr>
          <a:xfrm>
            <a:off x="5892586" y="1162249"/>
            <a:ext cx="6299414" cy="515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1" y="136391"/>
            <a:ext cx="10515600" cy="466344"/>
          </a:xfrm>
        </p:spPr>
        <p:txBody>
          <a:bodyPr/>
          <a:lstStyle/>
          <a:p>
            <a:r>
              <a:rPr lang="en-US" sz="4800" dirty="0"/>
              <a:t>Recommendations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2676" y="699468"/>
            <a:ext cx="6289324" cy="2729532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Especially popular in the Staten Islands, so obtain a private room or an entire apartment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Lower the price of all Manhattan apartments by at least 15% and raise the price of private rooms in Queens by at least 10%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most popular listings have a minimum night stay of 1-5 days and 30 days and are most often displayed by sorting by properties with low availability on most days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4FCB9-6EAA-D7EA-5772-185E6C9F6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6" t="20912" r="13632" b="15649"/>
          <a:stretch/>
        </p:blipFill>
        <p:spPr>
          <a:xfrm>
            <a:off x="0" y="602735"/>
            <a:ext cx="5825674" cy="343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BC0BC5-A474-03F4-9AA8-41B29B941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74" t="20491" r="2263" b="67579"/>
          <a:stretch/>
        </p:blipFill>
        <p:spPr>
          <a:xfrm>
            <a:off x="1353312" y="4235118"/>
            <a:ext cx="3026664" cy="1732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84C41-D96F-98C1-33E3-3FFD1382F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5" t="19789" r="12843" b="14247"/>
          <a:stretch/>
        </p:blipFill>
        <p:spPr>
          <a:xfrm>
            <a:off x="5825674" y="3282215"/>
            <a:ext cx="6366326" cy="29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Data Attributes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676D7F6-03A0-EE74-D5D1-1B9DA9C3FD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53312" y="2220066"/>
            <a:ext cx="9462757" cy="320858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dirty="0"/>
              <a:t>Here is an overview of the data:</a:t>
            </a:r>
          </a:p>
          <a:p>
            <a:pPr algn="l"/>
            <a:endParaRPr lang="en-US" sz="3200" dirty="0"/>
          </a:p>
          <a:p>
            <a:pPr lvl="1"/>
            <a:r>
              <a:rPr lang="en-US" sz="3200" dirty="0"/>
              <a:t>Host list information such as host name, neighbor, latitude and longitude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Information about customer preferences such as number of reviews and number of monthly reviews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Data Methodology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F468872C-6B64-5A42-AE51-FC5E07948FC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590947" y="1769123"/>
            <a:ext cx="8217196" cy="438478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Visualized properly for insights with Tableau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The analysis used the median instead of the mean due to outliers in the price field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Detailed methodological documentation can be found under “Methodological Documentation”.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{2519B595-3C2C-41F2-A116-2E352CEE0D1A}tf11964407_win32</Template>
  <TotalTime>245</TotalTime>
  <Words>426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Efficacy of Consumer Choice on House Rent</vt:lpstr>
      <vt:lpstr>Agenda</vt:lpstr>
      <vt:lpstr>Objective</vt:lpstr>
      <vt:lpstr>Background</vt:lpstr>
      <vt:lpstr>Pricing of the desired Locations</vt:lpstr>
      <vt:lpstr>Neighbourhood Group Wise Distribution</vt:lpstr>
      <vt:lpstr>Recommendations</vt:lpstr>
      <vt:lpstr>Appendix: Data Attributes</vt:lpstr>
      <vt:lpstr>Appendix: Data Methodology</vt:lpstr>
      <vt:lpstr>Appendix: Data Assumptions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Efficacy of Consumer Choice on House Rent</dc:title>
  <dc:creator>Gaurav Saini</dc:creator>
  <cp:lastModifiedBy>Gaurav Saini</cp:lastModifiedBy>
  <cp:revision>5</cp:revision>
  <dcterms:created xsi:type="dcterms:W3CDTF">2023-02-03T05:02:48Z</dcterms:created>
  <dcterms:modified xsi:type="dcterms:W3CDTF">2023-02-05T06:10:34Z</dcterms:modified>
</cp:coreProperties>
</file>