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Jacques Francois Shadow"/>
      <p:regular r:id="rId26"/>
    </p:embeddedFont>
    <p:embeddedFont>
      <p:font typeface="Architects Daughter"/>
      <p:regular r:id="rId27"/>
    </p:embeddedFont>
    <p:embeddedFont>
      <p:font typeface="Book Antiqua"/>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vT4mcT6Iiq1OHej9wkyyXP26d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94898F-82AA-4B09-8E6F-3975A34E580C}">
  <a:tblStyle styleId="{7694898F-82AA-4B09-8E6F-3975A34E580C}"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F1EE"/>
          </a:solidFill>
        </a:fill>
      </a:tcStyle>
    </a:wholeTbl>
    <a:band1H>
      <a:tcTxStyle/>
      <a:tcStyle>
        <a:fill>
          <a:solidFill>
            <a:srgbClr val="D3E2DB"/>
          </a:solidFill>
        </a:fill>
      </a:tcStyle>
    </a:band1H>
    <a:band2H>
      <a:tcTxStyle/>
    </a:band2H>
    <a:band1V>
      <a:tcTxStyle/>
      <a:tcStyle>
        <a:fill>
          <a:solidFill>
            <a:srgbClr val="D3E2DB"/>
          </a:solidFill>
        </a:fill>
      </a:tcStyle>
    </a:band1V>
    <a:band2V>
      <a:tcTxStyle/>
    </a:band2V>
    <a:lastCol>
      <a:tcTxStyle b="on" i="off">
        <a:font>
          <a:latin typeface="Century Gothic"/>
          <a:ea typeface="Century Gothic"/>
          <a:cs typeface="Century Gothic"/>
        </a:font>
        <a:schemeClr val="lt1"/>
      </a:tcTxStyle>
      <a:tcStyle>
        <a:fill>
          <a:solidFill>
            <a:schemeClr val="accent6"/>
          </a:solidFill>
        </a:fill>
      </a:tcStyle>
    </a:lastCol>
    <a:firstCol>
      <a:tcTxStyle b="on" i="off">
        <a:font>
          <a:latin typeface="Century Gothic"/>
          <a:ea typeface="Century Gothic"/>
          <a:cs typeface="Century Gothic"/>
        </a:font>
        <a:schemeClr val="lt1"/>
      </a:tcTxStyle>
      <a:tcStyle>
        <a:fill>
          <a:solidFill>
            <a:schemeClr val="accent6"/>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acquesFrancoisShadow-regular.fntdata"/><Relationship Id="rId25" Type="http://schemas.openxmlformats.org/officeDocument/2006/relationships/slide" Target="slides/slide20.xml"/><Relationship Id="rId28" Type="http://schemas.openxmlformats.org/officeDocument/2006/relationships/font" Target="fonts/BookAntiqua-regular.fntdata"/><Relationship Id="rId27" Type="http://schemas.openxmlformats.org/officeDocument/2006/relationships/font" Target="fonts/ArchitectsDaught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3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3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3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3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3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3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3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3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3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3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3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3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7" name="Google Shape;57;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0" name="Google Shape;70;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2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2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5" name="Google Shape;85;p2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6" name="Google Shape;86;p2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7" name="Google Shape;87;p2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8" name="Google Shape;88;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2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3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21"/>
          <p:cNvGrpSpPr/>
          <p:nvPr/>
        </p:nvGrpSpPr>
        <p:grpSpPr>
          <a:xfrm>
            <a:off x="1" y="228600"/>
            <a:ext cx="2851516" cy="6638628"/>
            <a:chOff x="2487613" y="285750"/>
            <a:chExt cx="2428875" cy="5654676"/>
          </a:xfrm>
        </p:grpSpPr>
        <p:sp>
          <p:nvSpPr>
            <p:cNvPr id="11" name="Google Shape;11;p2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1"/>
          <p:cNvGrpSpPr/>
          <p:nvPr/>
        </p:nvGrpSpPr>
        <p:grpSpPr>
          <a:xfrm>
            <a:off x="27222" y="-786"/>
            <a:ext cx="2356674" cy="6854039"/>
            <a:chOff x="6627813" y="194833"/>
            <a:chExt cx="1952625" cy="5678918"/>
          </a:xfrm>
        </p:grpSpPr>
        <p:sp>
          <p:nvSpPr>
            <p:cNvPr id="24" name="Google Shape;24;p2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489982" y="954338"/>
            <a:ext cx="9014630" cy="199900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Algerian"/>
              <a:buNone/>
            </a:pPr>
            <a:r>
              <a:rPr lang="en-US">
                <a:latin typeface="Algerian"/>
                <a:ea typeface="Algerian"/>
                <a:cs typeface="Algerian"/>
                <a:sym typeface="Algerian"/>
              </a:rPr>
              <a:t>AMERICAN INTERNATIONL UNIVERSITY BANGLADEH</a:t>
            </a:r>
            <a:endParaRPr/>
          </a:p>
        </p:txBody>
      </p:sp>
      <p:sp>
        <p:nvSpPr>
          <p:cNvPr id="169" name="Google Shape;169;p1"/>
          <p:cNvSpPr txBox="1"/>
          <p:nvPr>
            <p:ph idx="1" type="subTitle"/>
          </p:nvPr>
        </p:nvSpPr>
        <p:spPr>
          <a:xfrm>
            <a:off x="1969475" y="4598504"/>
            <a:ext cx="9535135" cy="176898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100000"/>
              <a:buNone/>
            </a:pPr>
            <a:r>
              <a:rPr lang="en-US" sz="2600">
                <a:solidFill>
                  <a:schemeClr val="dk1"/>
                </a:solidFill>
                <a:latin typeface="Book Antiqua"/>
                <a:ea typeface="Book Antiqua"/>
                <a:cs typeface="Book Antiqua"/>
                <a:sym typeface="Book Antiqua"/>
              </a:rPr>
              <a:t>Done By:</a:t>
            </a:r>
            <a:endParaRPr/>
          </a:p>
          <a:p>
            <a:pPr indent="0" lvl="0" marL="0" rtl="0" algn="l">
              <a:spcBef>
                <a:spcPts val="1000"/>
              </a:spcBef>
              <a:spcAft>
                <a:spcPts val="0"/>
              </a:spcAft>
              <a:buSzPct val="100000"/>
              <a:buNone/>
            </a:pPr>
            <a:r>
              <a:rPr lang="en-US" sz="2600">
                <a:solidFill>
                  <a:schemeClr val="dk1"/>
                </a:solidFill>
                <a:latin typeface="Book Antiqua"/>
                <a:ea typeface="Book Antiqua"/>
                <a:cs typeface="Book Antiqua"/>
                <a:sym typeface="Book Antiqua"/>
              </a:rPr>
              <a:t>              Group 10</a:t>
            </a:r>
            <a:endParaRPr/>
          </a:p>
          <a:p>
            <a:pPr indent="0" lvl="0" marL="0" rtl="0" algn="l">
              <a:spcBef>
                <a:spcPts val="1000"/>
              </a:spcBef>
              <a:spcAft>
                <a:spcPts val="0"/>
              </a:spcAft>
              <a:buSzPct val="100000"/>
              <a:buNone/>
            </a:pPr>
            <a:r>
              <a:rPr lang="en-US" sz="2600">
                <a:solidFill>
                  <a:schemeClr val="dk1"/>
                </a:solidFill>
                <a:latin typeface="Book Antiqua"/>
                <a:ea typeface="Book Antiqua"/>
                <a:cs typeface="Book Antiqua"/>
                <a:sym typeface="Book Antiqua"/>
              </a:rPr>
              <a:t>              Section: O</a:t>
            </a:r>
            <a:endParaRPr/>
          </a:p>
          <a:p>
            <a:pPr indent="0" lvl="0" marL="0" rtl="0" algn="l">
              <a:spcBef>
                <a:spcPts val="1000"/>
              </a:spcBef>
              <a:spcAft>
                <a:spcPts val="0"/>
              </a:spcAft>
              <a:buSzPct val="100000"/>
              <a:buNone/>
            </a:pPr>
            <a:r>
              <a:rPr lang="en-US" sz="2600">
                <a:solidFill>
                  <a:schemeClr val="dk1"/>
                </a:solidFill>
                <a:latin typeface="Book Antiqua"/>
                <a:ea typeface="Book Antiqua"/>
                <a:cs typeface="Book Antiqua"/>
                <a:sym typeface="Book Antiqua"/>
              </a:rPr>
              <a:t>Instructed By:</a:t>
            </a:r>
            <a:endParaRPr/>
          </a:p>
          <a:p>
            <a:pPr indent="0" lvl="0" marL="0" rtl="0" algn="l">
              <a:spcBef>
                <a:spcPts val="1000"/>
              </a:spcBef>
              <a:spcAft>
                <a:spcPts val="0"/>
              </a:spcAft>
              <a:buSzPct val="100000"/>
              <a:buNone/>
            </a:pPr>
            <a:r>
              <a:rPr lang="en-US" sz="2600">
                <a:solidFill>
                  <a:schemeClr val="dk1"/>
                </a:solidFill>
                <a:latin typeface="Book Antiqua"/>
                <a:ea typeface="Book Antiqua"/>
                <a:cs typeface="Book Antiqua"/>
                <a:sym typeface="Book Antiqua"/>
              </a:rPr>
              <a:t>               Honorable </a:t>
            </a:r>
            <a:r>
              <a:rPr i="0" lang="en-US" sz="2600">
                <a:solidFill>
                  <a:schemeClr val="dk1"/>
                </a:solidFill>
                <a:latin typeface="Book Antiqua"/>
                <a:ea typeface="Book Antiqua"/>
                <a:cs typeface="Book Antiqua"/>
                <a:sym typeface="Book Antiqua"/>
              </a:rPr>
              <a:t>MD. NAZMUL HOSSAIN Sir</a:t>
            </a:r>
            <a:endParaRPr sz="2600">
              <a:solidFill>
                <a:schemeClr val="dk1"/>
              </a:solidFill>
              <a:latin typeface="Book Antiqua"/>
              <a:ea typeface="Book Antiqua"/>
              <a:cs typeface="Book Antiqua"/>
              <a:sym typeface="Book Antiqua"/>
            </a:endParaRPr>
          </a:p>
        </p:txBody>
      </p:sp>
      <p:pic>
        <p:nvPicPr>
          <p:cNvPr id="170" name="Google Shape;170;p1"/>
          <p:cNvPicPr preferRelativeResize="0"/>
          <p:nvPr/>
        </p:nvPicPr>
        <p:blipFill rotWithShape="1">
          <a:blip r:embed="rId3">
            <a:alphaModFix/>
          </a:blip>
          <a:srcRect b="0" l="0" r="0" t="0"/>
          <a:stretch/>
        </p:blipFill>
        <p:spPr>
          <a:xfrm>
            <a:off x="792922" y="1081116"/>
            <a:ext cx="1989965" cy="1999009"/>
          </a:xfrm>
          <a:prstGeom prst="rect">
            <a:avLst/>
          </a:prstGeom>
          <a:noFill/>
          <a:ln>
            <a:noFill/>
          </a:ln>
        </p:spPr>
      </p:pic>
      <p:sp>
        <p:nvSpPr>
          <p:cNvPr id="171" name="Google Shape;171;p1"/>
          <p:cNvSpPr txBox="1"/>
          <p:nvPr/>
        </p:nvSpPr>
        <p:spPr>
          <a:xfrm>
            <a:off x="205577" y="3408375"/>
            <a:ext cx="85989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315949"/>
                </a:solidFill>
                <a:highlight>
                  <a:srgbClr val="C0C0C0"/>
                </a:highlight>
                <a:latin typeface="Arial"/>
                <a:ea typeface="Arial"/>
                <a:cs typeface="Arial"/>
                <a:sym typeface="Arial"/>
              </a:rPr>
              <a:t>PROJECT TITLE: FARMING ASSISTANT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2" name="Google Shape;172;p1"/>
          <p:cNvSpPr txBox="1"/>
          <p:nvPr>
            <p:ph idx="11" type="ftr"/>
          </p:nvPr>
        </p:nvSpPr>
        <p:spPr>
          <a:xfrm>
            <a:off x="1184482" y="6413044"/>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173" name="Google Shape;173;p1"/>
          <p:cNvSpPr txBox="1"/>
          <p:nvPr>
            <p:ph idx="12" type="sldNum"/>
          </p:nvPr>
        </p:nvSpPr>
        <p:spPr>
          <a:xfrm>
            <a:off x="9832641" y="6309994"/>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2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2000"/>
                                        <p:tgtEl>
                                          <p:spTgt spid="1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nvSpPr>
        <p:spPr>
          <a:xfrm>
            <a:off x="3108963" y="520507"/>
            <a:ext cx="718859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315949"/>
                </a:solidFill>
                <a:latin typeface="Algerian"/>
                <a:ea typeface="Algerian"/>
                <a:cs typeface="Algerian"/>
                <a:sym typeface="Algerian"/>
              </a:rPr>
              <a:t>FUNCTIONALITIES</a:t>
            </a:r>
            <a:endParaRPr/>
          </a:p>
        </p:txBody>
      </p:sp>
      <p:sp>
        <p:nvSpPr>
          <p:cNvPr id="246" name="Google Shape;246;p10"/>
          <p:cNvSpPr txBox="1"/>
          <p:nvPr/>
        </p:nvSpPr>
        <p:spPr>
          <a:xfrm>
            <a:off x="1024597" y="2447779"/>
            <a:ext cx="10142806" cy="2862322"/>
          </a:xfrm>
          <a:prstGeom prst="rect">
            <a:avLst/>
          </a:prstGeom>
          <a:gradFill>
            <a:gsLst>
              <a:gs pos="0">
                <a:srgbClr val="F9FBF4"/>
              </a:gs>
              <a:gs pos="8000">
                <a:srgbClr val="F9FBF4"/>
              </a:gs>
              <a:gs pos="81000">
                <a:srgbClr val="DEE6C7"/>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Common Functionalities for all users:</a:t>
            </a:r>
            <a:endParaRPr/>
          </a:p>
          <a:p>
            <a:pPr indent="-742950" lvl="0" marL="742950" marR="0" rtl="0" algn="l">
              <a:spcBef>
                <a:spcPts val="0"/>
              </a:spcBef>
              <a:spcAft>
                <a:spcPts val="0"/>
              </a:spcAft>
              <a:buClr>
                <a:schemeClr val="dk1"/>
              </a:buClr>
              <a:buSzPts val="3600"/>
              <a:buFont typeface="Century Gothic"/>
              <a:buAutoNum type="alphaLcPeriod"/>
            </a:pPr>
            <a:r>
              <a:rPr lang="en-US" sz="3600">
                <a:solidFill>
                  <a:schemeClr val="dk1"/>
                </a:solidFill>
                <a:latin typeface="Times New Roman"/>
                <a:ea typeface="Times New Roman"/>
                <a:cs typeface="Times New Roman"/>
                <a:sym typeface="Times New Roman"/>
              </a:rPr>
              <a:t>All users can register to the system.</a:t>
            </a:r>
            <a:endParaRPr/>
          </a:p>
          <a:p>
            <a:pPr indent="-742950" lvl="0" marL="742950" marR="0" rtl="0" algn="l">
              <a:spcBef>
                <a:spcPts val="0"/>
              </a:spcBef>
              <a:spcAft>
                <a:spcPts val="0"/>
              </a:spcAft>
              <a:buClr>
                <a:schemeClr val="dk1"/>
              </a:buClr>
              <a:buSzPts val="3600"/>
              <a:buFont typeface="Century Gothic"/>
              <a:buAutoNum type="alphaLcPeriod"/>
            </a:pPr>
            <a:r>
              <a:rPr lang="en-US" sz="3600">
                <a:solidFill>
                  <a:schemeClr val="dk1"/>
                </a:solidFill>
                <a:latin typeface="Times New Roman"/>
                <a:ea typeface="Times New Roman"/>
                <a:cs typeface="Times New Roman"/>
                <a:sym typeface="Times New Roman"/>
              </a:rPr>
              <a:t>All users can Login to the system</a:t>
            </a:r>
            <a:endParaRPr/>
          </a:p>
          <a:p>
            <a:pPr indent="-742950" lvl="0" marL="742950" marR="0" rtl="0" algn="l">
              <a:spcBef>
                <a:spcPts val="0"/>
              </a:spcBef>
              <a:spcAft>
                <a:spcPts val="0"/>
              </a:spcAft>
              <a:buClr>
                <a:schemeClr val="dk1"/>
              </a:buClr>
              <a:buSzPts val="3600"/>
              <a:buFont typeface="Century Gothic"/>
              <a:buAutoNum type="alphaLcPeriod"/>
            </a:pPr>
            <a:r>
              <a:rPr lang="en-US" sz="3600">
                <a:solidFill>
                  <a:schemeClr val="dk1"/>
                </a:solidFill>
                <a:latin typeface="Times New Roman"/>
                <a:ea typeface="Times New Roman"/>
                <a:cs typeface="Times New Roman"/>
                <a:sym typeface="Times New Roman"/>
              </a:rPr>
              <a:t>Can manipulate their profile information (edit-delete-view etc.)</a:t>
            </a:r>
            <a:endParaRPr/>
          </a:p>
        </p:txBody>
      </p:sp>
      <p:sp>
        <p:nvSpPr>
          <p:cNvPr id="247" name="Google Shape;247;p10"/>
          <p:cNvSpPr txBox="1"/>
          <p:nvPr>
            <p:ph idx="11" type="ftr"/>
          </p:nvPr>
        </p:nvSpPr>
        <p:spPr>
          <a:xfrm>
            <a:off x="1024597" y="6099676"/>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48" name="Google Shape;248;p10"/>
          <p:cNvSpPr txBox="1"/>
          <p:nvPr>
            <p:ph idx="12" type="sldNum"/>
          </p:nvPr>
        </p:nvSpPr>
        <p:spPr>
          <a:xfrm>
            <a:off x="10387636" y="6039147"/>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14:dur="800">
    <p:circl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2846967" y="584354"/>
            <a:ext cx="6498066"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15949"/>
              </a:buClr>
              <a:buSzPts val="6000"/>
              <a:buFont typeface="Algerian"/>
              <a:buNone/>
            </a:pPr>
            <a:r>
              <a:rPr lang="en-US" sz="6000">
                <a:solidFill>
                  <a:srgbClr val="315949"/>
                </a:solidFill>
                <a:latin typeface="Algerian"/>
                <a:ea typeface="Algerian"/>
                <a:cs typeface="Algerian"/>
                <a:sym typeface="Algerian"/>
              </a:rPr>
              <a:t>FUNCTIONALITIES</a:t>
            </a:r>
            <a:endParaRPr/>
          </a:p>
        </p:txBody>
      </p:sp>
      <p:sp>
        <p:nvSpPr>
          <p:cNvPr id="254" name="Google Shape;254;p11"/>
          <p:cNvSpPr txBox="1"/>
          <p:nvPr>
            <p:ph idx="1" type="body"/>
          </p:nvPr>
        </p:nvSpPr>
        <p:spPr>
          <a:xfrm>
            <a:off x="1638300" y="1865244"/>
            <a:ext cx="8915400" cy="3777622"/>
          </a:xfrm>
          <a:prstGeom prst="rect">
            <a:avLst/>
          </a:prstGeom>
          <a:gradFill>
            <a:gsLst>
              <a:gs pos="0">
                <a:srgbClr val="F9FBF4"/>
              </a:gs>
              <a:gs pos="71000">
                <a:srgbClr val="DEE6C7"/>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sz="3600" u="sng">
                <a:latin typeface="Rockwell"/>
                <a:ea typeface="Rockwell"/>
                <a:cs typeface="Rockwell"/>
                <a:sym typeface="Rockwell"/>
              </a:rPr>
              <a:t>REGISTRATION</a:t>
            </a:r>
            <a:endParaRPr/>
          </a:p>
          <a:p>
            <a:pPr indent="-457200" lvl="0" marL="457200" rtl="0" algn="just">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Users can create an account by register to the software.</a:t>
            </a:r>
            <a:endParaRPr/>
          </a:p>
          <a:p>
            <a:pPr indent="-457200" lvl="0" marL="457200" rtl="0" algn="just">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For register users have to provide Names, Phone no, Gender, Username and password.</a:t>
            </a:r>
            <a:endParaRPr/>
          </a:p>
          <a:p>
            <a:pPr indent="0" lvl="0" marL="0" rtl="0" algn="just">
              <a:spcBef>
                <a:spcPts val="1000"/>
              </a:spcBef>
              <a:spcAft>
                <a:spcPts val="0"/>
              </a:spcAft>
              <a:buSzPct val="100000"/>
              <a:buNone/>
            </a:pPr>
            <a:r>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Char char="🠶"/>
            </a:pPr>
            <a:r>
              <a:rPr lang="en-US" sz="3600" u="sng">
                <a:latin typeface="Rockwell"/>
                <a:ea typeface="Rockwell"/>
                <a:cs typeface="Rockwell"/>
                <a:sym typeface="Rockwell"/>
              </a:rPr>
              <a:t>LOGIN:</a:t>
            </a:r>
            <a:endParaRPr/>
          </a:p>
          <a:p>
            <a:pPr indent="-457200" lvl="0" marL="4572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After creating the account users login to the system by providing correct username and password.</a:t>
            </a:r>
            <a:endParaRPr/>
          </a:p>
          <a:p>
            <a:pPr indent="0" lvl="0" marL="0" rtl="0" algn="l">
              <a:spcBef>
                <a:spcPts val="1000"/>
              </a:spcBef>
              <a:spcAft>
                <a:spcPts val="0"/>
              </a:spcAft>
              <a:buSzPct val="100000"/>
              <a:buNone/>
            </a:pPr>
            <a:r>
              <a:t/>
            </a:r>
            <a:endParaRPr/>
          </a:p>
        </p:txBody>
      </p:sp>
      <p:sp>
        <p:nvSpPr>
          <p:cNvPr id="255" name="Google Shape;255;p11"/>
          <p:cNvSpPr txBox="1"/>
          <p:nvPr>
            <p:ph idx="11" type="ftr"/>
          </p:nvPr>
        </p:nvSpPr>
        <p:spPr>
          <a:xfrm>
            <a:off x="1638300" y="6273646"/>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56" name="Google Shape;256;p11"/>
          <p:cNvSpPr txBox="1"/>
          <p:nvPr>
            <p:ph idx="12" type="sldNum"/>
          </p:nvPr>
        </p:nvSpPr>
        <p:spPr>
          <a:xfrm>
            <a:off x="10163816" y="6273645"/>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3149518" y="476954"/>
            <a:ext cx="6484814" cy="93964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000">
                <a:solidFill>
                  <a:srgbClr val="315949"/>
                </a:solidFill>
                <a:latin typeface="Algerian"/>
                <a:ea typeface="Algerian"/>
                <a:cs typeface="Algerian"/>
                <a:sym typeface="Algerian"/>
              </a:rPr>
              <a:t>FUNCTIONALITIES</a:t>
            </a:r>
            <a:endParaRPr/>
          </a:p>
        </p:txBody>
      </p:sp>
      <p:sp>
        <p:nvSpPr>
          <p:cNvPr id="262" name="Google Shape;262;p12"/>
          <p:cNvSpPr txBox="1"/>
          <p:nvPr>
            <p:ph idx="1" type="body"/>
          </p:nvPr>
        </p:nvSpPr>
        <p:spPr>
          <a:xfrm>
            <a:off x="1476029" y="1540188"/>
            <a:ext cx="9099206" cy="4463047"/>
          </a:xfrm>
          <a:prstGeom prst="rect">
            <a:avLst/>
          </a:prstGeom>
          <a:gradFill>
            <a:gsLst>
              <a:gs pos="0">
                <a:srgbClr val="F9FBF4"/>
              </a:gs>
              <a:gs pos="65000">
                <a:srgbClr val="DEE6C7"/>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sz="3600" u="sng">
                <a:latin typeface="Rockwell"/>
                <a:ea typeface="Rockwell"/>
                <a:cs typeface="Rockwell"/>
                <a:sym typeface="Rockwell"/>
              </a:rPr>
              <a:t>Farmers Windows</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In this function, farmers can get their problems solutions.</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At first farmers can see many crops name. They can select any of the crop which they have faced problems.</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Second stage farmers can select exactly which type of problem the have faced of the particular crops.</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After selecting the problem, farmers will get their solution.</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Also expert agriculturists post their latest research solutions in this section.</a:t>
            </a:r>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Agriculturists give most easiest solution so that farmers can get it quickly and apply this at a limited cost.   </a:t>
            </a:r>
            <a:endParaRPr sz="3600">
              <a:latin typeface="Rockwell"/>
              <a:ea typeface="Rockwell"/>
              <a:cs typeface="Rockwell"/>
              <a:sym typeface="Rockwell"/>
            </a:endParaRPr>
          </a:p>
        </p:txBody>
      </p:sp>
      <p:sp>
        <p:nvSpPr>
          <p:cNvPr id="263" name="Google Shape;263;p12"/>
          <p:cNvSpPr txBox="1"/>
          <p:nvPr>
            <p:ph idx="11" type="ftr"/>
          </p:nvPr>
        </p:nvSpPr>
        <p:spPr>
          <a:xfrm>
            <a:off x="1476029" y="6381046"/>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64" name="Google Shape;264;p12"/>
          <p:cNvSpPr txBox="1"/>
          <p:nvPr>
            <p:ph idx="12" type="sldNum"/>
          </p:nvPr>
        </p:nvSpPr>
        <p:spPr>
          <a:xfrm>
            <a:off x="9936204" y="6381045"/>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title"/>
          </p:nvPr>
        </p:nvSpPr>
        <p:spPr>
          <a:xfrm>
            <a:off x="3441065" y="483581"/>
            <a:ext cx="5888466" cy="92639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000">
                <a:solidFill>
                  <a:srgbClr val="315949"/>
                </a:solidFill>
                <a:latin typeface="Algerian"/>
                <a:ea typeface="Algerian"/>
                <a:cs typeface="Algerian"/>
                <a:sym typeface="Algerian"/>
              </a:rPr>
              <a:t>FUNCTIONALITIES</a:t>
            </a:r>
            <a:endParaRPr/>
          </a:p>
        </p:txBody>
      </p:sp>
      <p:sp>
        <p:nvSpPr>
          <p:cNvPr id="270" name="Google Shape;270;p13"/>
          <p:cNvSpPr txBox="1"/>
          <p:nvPr>
            <p:ph idx="1" type="body"/>
          </p:nvPr>
        </p:nvSpPr>
        <p:spPr>
          <a:xfrm>
            <a:off x="1794081" y="1722782"/>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3600"/>
              <a:buChar char="🠶"/>
            </a:pPr>
            <a:r>
              <a:rPr lang="en-US" sz="3600" u="sng">
                <a:latin typeface="Rockwell"/>
                <a:ea typeface="Rockwell"/>
                <a:cs typeface="Rockwell"/>
                <a:sym typeface="Rockwell"/>
              </a:rPr>
              <a:t>Get Help From Expert:</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In this section farmer can post their problems.</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They can add a title which describe the problem name.</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Describe which crop and it affected.</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Upload a photo of the affected crop.</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And submit it. This post can be shown by the expert agriculturists and farmers get a solution there.</a:t>
            </a:r>
            <a:endParaRPr/>
          </a:p>
        </p:txBody>
      </p:sp>
      <p:sp>
        <p:nvSpPr>
          <p:cNvPr id="271" name="Google Shape;271;p13"/>
          <p:cNvSpPr txBox="1"/>
          <p:nvPr>
            <p:ph idx="11" type="ftr"/>
          </p:nvPr>
        </p:nvSpPr>
        <p:spPr>
          <a:xfrm>
            <a:off x="1794081" y="6191856"/>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72" name="Google Shape;272;p13"/>
          <p:cNvSpPr txBox="1"/>
          <p:nvPr>
            <p:ph idx="12" type="sldNum"/>
          </p:nvPr>
        </p:nvSpPr>
        <p:spPr>
          <a:xfrm>
            <a:off x="10008035" y="6191855"/>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4"/>
          <p:cNvSpPr txBox="1"/>
          <p:nvPr>
            <p:ph type="title"/>
          </p:nvPr>
        </p:nvSpPr>
        <p:spPr>
          <a:xfrm>
            <a:off x="2933106" y="529963"/>
            <a:ext cx="6325788" cy="101916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000">
                <a:solidFill>
                  <a:srgbClr val="315949"/>
                </a:solidFill>
                <a:latin typeface="Algerian"/>
                <a:ea typeface="Algerian"/>
                <a:cs typeface="Algerian"/>
                <a:sym typeface="Algerian"/>
              </a:rPr>
              <a:t>FUNCTIONALITIES</a:t>
            </a:r>
            <a:endParaRPr/>
          </a:p>
        </p:txBody>
      </p:sp>
      <p:sp>
        <p:nvSpPr>
          <p:cNvPr id="278" name="Google Shape;278;p14"/>
          <p:cNvSpPr txBox="1"/>
          <p:nvPr>
            <p:ph idx="1" type="body"/>
          </p:nvPr>
        </p:nvSpPr>
        <p:spPr>
          <a:xfrm>
            <a:off x="2191647" y="1736035"/>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US" sz="3600" u="sng">
                <a:latin typeface="Rockwell"/>
                <a:ea typeface="Rockwell"/>
                <a:cs typeface="Rockwell"/>
                <a:sym typeface="Rockwell"/>
              </a:rPr>
              <a:t>Estimated Cost:</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Farmers can get help from this function.</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They can know at which season, which crops contain how much amount of cost.</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By doing this calculation, they can easily find the total cost of a particular crop before cultivating the crops. </a:t>
            </a:r>
            <a:endParaRPr/>
          </a:p>
        </p:txBody>
      </p:sp>
      <p:sp>
        <p:nvSpPr>
          <p:cNvPr id="279" name="Google Shape;279;p14"/>
          <p:cNvSpPr txBox="1"/>
          <p:nvPr>
            <p:ph idx="11" type="ftr"/>
          </p:nvPr>
        </p:nvSpPr>
        <p:spPr>
          <a:xfrm>
            <a:off x="2191647" y="6145474"/>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80" name="Google Shape;280;p14"/>
          <p:cNvSpPr txBox="1"/>
          <p:nvPr>
            <p:ph idx="12" type="sldNum"/>
          </p:nvPr>
        </p:nvSpPr>
        <p:spPr>
          <a:xfrm>
            <a:off x="10327280" y="6145474"/>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type="title"/>
          </p:nvPr>
        </p:nvSpPr>
        <p:spPr>
          <a:xfrm>
            <a:off x="2800584" y="663866"/>
            <a:ext cx="6590832" cy="82037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000">
                <a:solidFill>
                  <a:srgbClr val="315949"/>
                </a:solidFill>
                <a:latin typeface="Algerian"/>
                <a:ea typeface="Algerian"/>
                <a:cs typeface="Algerian"/>
                <a:sym typeface="Algerian"/>
              </a:rPr>
              <a:t>FUNCTIONALITIES</a:t>
            </a:r>
            <a:endParaRPr/>
          </a:p>
        </p:txBody>
      </p:sp>
      <p:sp>
        <p:nvSpPr>
          <p:cNvPr id="286" name="Google Shape;286;p15"/>
          <p:cNvSpPr txBox="1"/>
          <p:nvPr>
            <p:ph idx="1" type="body"/>
          </p:nvPr>
        </p:nvSpPr>
        <p:spPr>
          <a:xfrm>
            <a:off x="1807334" y="1789044"/>
            <a:ext cx="9006440" cy="4161182"/>
          </a:xfrm>
          <a:prstGeom prst="rect">
            <a:avLst/>
          </a:prstGeom>
          <a:gradFill>
            <a:gsLst>
              <a:gs pos="0">
                <a:srgbClr val="F9FBF4"/>
              </a:gs>
              <a:gs pos="32000">
                <a:srgbClr val="F9FBF4"/>
              </a:gs>
              <a:gs pos="100000">
                <a:srgbClr val="DEE6C7"/>
              </a:gs>
            </a:gsLst>
            <a:path path="circle">
              <a:fillToRect b="100%" l="100%"/>
            </a:path>
            <a:tileRect r="-100%" t="-100%"/>
          </a:gradFill>
          <a:ln cap="flat" cmpd="sng" w="9525">
            <a:solidFill>
              <a:srgbClr val="FFF1ED"/>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SzPct val="100000"/>
              <a:buChar char="🠶"/>
            </a:pPr>
            <a:r>
              <a:rPr lang="en-US" sz="2400" u="sng">
                <a:latin typeface="Rockwell"/>
                <a:ea typeface="Rockwell"/>
                <a:cs typeface="Rockwell"/>
                <a:sym typeface="Rockwell"/>
              </a:rPr>
              <a:t>SELL PRODUCTS</a:t>
            </a:r>
            <a:endParaRPr/>
          </a:p>
          <a:p>
            <a:pPr indent="-571500" lvl="0" marL="571500" rtl="0" algn="just">
              <a:spcBef>
                <a:spcPts val="1000"/>
              </a:spcBef>
              <a:spcAft>
                <a:spcPts val="0"/>
              </a:spcAft>
              <a:buSzPct val="100000"/>
              <a:buFont typeface="Noto Sans Symbols"/>
              <a:buChar char="▪"/>
            </a:pPr>
            <a:r>
              <a:rPr lang="en-US" sz="2400">
                <a:latin typeface="Times New Roman"/>
                <a:ea typeface="Times New Roman"/>
                <a:cs typeface="Times New Roman"/>
                <a:sym typeface="Times New Roman"/>
              </a:rPr>
              <a:t>Farmers can sell product in this software.</a:t>
            </a:r>
            <a:endParaRPr/>
          </a:p>
          <a:p>
            <a:pPr indent="-571500" lvl="0" marL="571500" rtl="0" algn="just">
              <a:spcBef>
                <a:spcPts val="1000"/>
              </a:spcBef>
              <a:spcAft>
                <a:spcPts val="0"/>
              </a:spcAft>
              <a:buSzPct val="100000"/>
              <a:buFont typeface="Noto Sans Symbols"/>
              <a:buChar char="▪"/>
            </a:pPr>
            <a:r>
              <a:rPr lang="en-US" sz="2400">
                <a:latin typeface="Times New Roman"/>
                <a:ea typeface="Times New Roman"/>
                <a:cs typeface="Times New Roman"/>
                <a:sym typeface="Times New Roman"/>
              </a:rPr>
              <a:t>Farmers have to provide Product name, a Unique id, Price and image of the product.</a:t>
            </a:r>
            <a:endParaRPr/>
          </a:p>
          <a:p>
            <a:pPr indent="-237172" lvl="0" marL="342900" rtl="0" algn="just">
              <a:spcBef>
                <a:spcPts val="1000"/>
              </a:spcBef>
              <a:spcAft>
                <a:spcPts val="0"/>
              </a:spcAft>
              <a:buSzPct val="100000"/>
              <a:buNone/>
            </a:pPr>
            <a:r>
              <a:t/>
            </a:r>
            <a:endParaRPr sz="1800">
              <a:latin typeface="Times New Roman"/>
              <a:ea typeface="Times New Roman"/>
              <a:cs typeface="Times New Roman"/>
              <a:sym typeface="Times New Roman"/>
            </a:endParaRPr>
          </a:p>
          <a:p>
            <a:pPr indent="-342900" lvl="0" marL="342900" rtl="0" algn="just">
              <a:spcBef>
                <a:spcPts val="1000"/>
              </a:spcBef>
              <a:spcAft>
                <a:spcPts val="0"/>
              </a:spcAft>
              <a:buSzPct val="100000"/>
              <a:buChar char="🠶"/>
            </a:pPr>
            <a:r>
              <a:rPr lang="en-US" sz="2400" u="sng">
                <a:latin typeface="Rockwell"/>
                <a:ea typeface="Rockwell"/>
                <a:cs typeface="Rockwell"/>
                <a:sym typeface="Rockwell"/>
              </a:rPr>
              <a:t>BUY PRODUCTS:</a:t>
            </a:r>
            <a:endParaRPr/>
          </a:p>
          <a:p>
            <a:pPr indent="-457200" lvl="0" marL="457200" rtl="0" algn="just">
              <a:spcBef>
                <a:spcPts val="1000"/>
              </a:spcBef>
              <a:spcAft>
                <a:spcPts val="0"/>
              </a:spcAft>
              <a:buSzPct val="100000"/>
              <a:buFont typeface="Noto Sans Symbols"/>
              <a:buChar char="▪"/>
            </a:pPr>
            <a:r>
              <a:rPr lang="en-US" sz="2600">
                <a:latin typeface="Times New Roman"/>
                <a:ea typeface="Times New Roman"/>
                <a:cs typeface="Times New Roman"/>
                <a:sym typeface="Times New Roman"/>
              </a:rPr>
              <a:t>Farmers also buy their necessary products by using this software.</a:t>
            </a:r>
            <a:endParaRPr/>
          </a:p>
          <a:p>
            <a:pPr indent="-457200" lvl="0" marL="457200" rtl="0" algn="just">
              <a:spcBef>
                <a:spcPts val="1000"/>
              </a:spcBef>
              <a:spcAft>
                <a:spcPts val="0"/>
              </a:spcAft>
              <a:buSzPct val="100000"/>
              <a:buFont typeface="Noto Sans Symbols"/>
              <a:buChar char="▪"/>
            </a:pPr>
            <a:r>
              <a:rPr lang="en-US" sz="2600">
                <a:latin typeface="Times New Roman"/>
                <a:ea typeface="Times New Roman"/>
                <a:cs typeface="Times New Roman"/>
                <a:sym typeface="Times New Roman"/>
              </a:rPr>
              <a:t>If they want to buy something, they provide products name, unique id, price(which they expect), sample image of the product.</a:t>
            </a:r>
            <a:endParaRPr/>
          </a:p>
          <a:p>
            <a:pPr indent="-457200" lvl="0" marL="457200" rtl="0" algn="just">
              <a:spcBef>
                <a:spcPts val="1000"/>
              </a:spcBef>
              <a:spcAft>
                <a:spcPts val="0"/>
              </a:spcAft>
              <a:buSzPct val="100000"/>
              <a:buFont typeface="Noto Sans Symbols"/>
              <a:buChar char="▪"/>
            </a:pPr>
            <a:r>
              <a:rPr lang="en-US" sz="2600">
                <a:latin typeface="Times New Roman"/>
                <a:ea typeface="Times New Roman"/>
                <a:cs typeface="Times New Roman"/>
                <a:sym typeface="Times New Roman"/>
              </a:rPr>
              <a:t>They can add product as many they want.</a:t>
            </a:r>
            <a:endParaRPr/>
          </a:p>
          <a:p>
            <a:pPr indent="-457200" lvl="0" marL="457200" rtl="0" algn="just">
              <a:spcBef>
                <a:spcPts val="1000"/>
              </a:spcBef>
              <a:spcAft>
                <a:spcPts val="0"/>
              </a:spcAft>
              <a:buSzPct val="100000"/>
              <a:buFont typeface="Noto Sans Symbols"/>
              <a:buChar char="▪"/>
            </a:pPr>
            <a:r>
              <a:rPr lang="en-US" sz="2600">
                <a:latin typeface="Times New Roman"/>
                <a:ea typeface="Times New Roman"/>
                <a:cs typeface="Times New Roman"/>
                <a:sym typeface="Times New Roman"/>
              </a:rPr>
              <a:t>At last they have to choose a payment option and place the order .</a:t>
            </a:r>
            <a:endParaRPr/>
          </a:p>
          <a:p>
            <a:pPr indent="-237172" lvl="0" marL="342900" rtl="0" algn="just">
              <a:spcBef>
                <a:spcPts val="1000"/>
              </a:spcBef>
              <a:spcAft>
                <a:spcPts val="0"/>
              </a:spcAft>
              <a:buSzPct val="100000"/>
              <a:buNone/>
            </a:pPr>
            <a:r>
              <a:t/>
            </a:r>
            <a:endParaRPr/>
          </a:p>
        </p:txBody>
      </p:sp>
      <p:sp>
        <p:nvSpPr>
          <p:cNvPr id="287" name="Google Shape;287;p15"/>
          <p:cNvSpPr txBox="1"/>
          <p:nvPr>
            <p:ph idx="11" type="ftr"/>
          </p:nvPr>
        </p:nvSpPr>
        <p:spPr>
          <a:xfrm>
            <a:off x="1807334" y="6194134"/>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88" name="Google Shape;288;p15"/>
          <p:cNvSpPr txBox="1"/>
          <p:nvPr>
            <p:ph idx="12" type="sldNum"/>
          </p:nvPr>
        </p:nvSpPr>
        <p:spPr>
          <a:xfrm>
            <a:off x="10423890" y="613580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14:dur="800">
    <p:circl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2592925" y="384314"/>
            <a:ext cx="6246275" cy="106017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000">
                <a:solidFill>
                  <a:srgbClr val="315949"/>
                </a:solidFill>
                <a:latin typeface="Algerian"/>
                <a:ea typeface="Algerian"/>
                <a:cs typeface="Algerian"/>
                <a:sym typeface="Algerian"/>
              </a:rPr>
              <a:t>FUNCTIONALITIES</a:t>
            </a:r>
            <a:endParaRPr/>
          </a:p>
        </p:txBody>
      </p:sp>
      <p:sp>
        <p:nvSpPr>
          <p:cNvPr id="294" name="Google Shape;294;p16"/>
          <p:cNvSpPr txBox="1"/>
          <p:nvPr>
            <p:ph idx="1" type="body"/>
          </p:nvPr>
        </p:nvSpPr>
        <p:spPr>
          <a:xfrm>
            <a:off x="1638300" y="1736035"/>
            <a:ext cx="8915400" cy="3896892"/>
          </a:xfrm>
          <a:prstGeom prst="rect">
            <a:avLst/>
          </a:prstGeom>
          <a:gradFill>
            <a:gsLst>
              <a:gs pos="0">
                <a:srgbClr val="F9FBF4"/>
              </a:gs>
              <a:gs pos="26000">
                <a:srgbClr val="F9FBF4"/>
              </a:gs>
              <a:gs pos="88000">
                <a:srgbClr val="DEE6C7"/>
              </a:gs>
              <a:gs pos="100000">
                <a:srgbClr val="DEE6C7"/>
              </a:gs>
            </a:gsLst>
            <a:path path="circle">
              <a:fillToRect b="100%" l="100%"/>
            </a:path>
            <a:tileRect r="-100%" t="-100%"/>
          </a:gradFill>
          <a:ln cap="flat" cmpd="sng" w="9525">
            <a:solidFill>
              <a:srgbClr val="FFF1ED"/>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US" sz="3600" u="sng">
                <a:latin typeface="Rockwell"/>
                <a:ea typeface="Rockwell"/>
                <a:cs typeface="Rockwell"/>
                <a:sym typeface="Rockwell"/>
              </a:rPr>
              <a:t>Contact Us:</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Both farmers and agriculturists can contact with admins about any update or any feature that would help the users.</a:t>
            </a:r>
            <a:endParaRPr sz="2800" u="sng">
              <a:latin typeface="Rockwell"/>
              <a:ea typeface="Rockwell"/>
              <a:cs typeface="Rockwell"/>
              <a:sym typeface="Rockwell"/>
            </a:endParaRPr>
          </a:p>
          <a:p>
            <a:pPr indent="-342900" lvl="0" marL="342900" rtl="0" algn="l">
              <a:spcBef>
                <a:spcPts val="1000"/>
              </a:spcBef>
              <a:spcAft>
                <a:spcPts val="0"/>
              </a:spcAft>
              <a:buSzPts val="3600"/>
              <a:buChar char="🠶"/>
            </a:pPr>
            <a:r>
              <a:rPr lang="en-US" sz="3600" u="sng">
                <a:latin typeface="Rockwell"/>
                <a:ea typeface="Rockwell"/>
                <a:cs typeface="Rockwell"/>
                <a:sym typeface="Rockwell"/>
              </a:rPr>
              <a:t>Log Out:</a:t>
            </a:r>
            <a:endParaRPr/>
          </a:p>
          <a:p>
            <a:pPr indent="-342900" lvl="0" marL="342900" rtl="0" algn="l">
              <a:spcBef>
                <a:spcPts val="1000"/>
              </a:spcBef>
              <a:spcAft>
                <a:spcPts val="0"/>
              </a:spcAft>
              <a:buSzPts val="2800"/>
              <a:buFont typeface="Noto Sans Symbols"/>
              <a:buChar char="▪"/>
            </a:pPr>
            <a:r>
              <a:rPr lang="en-US" sz="2800">
                <a:latin typeface="Times New Roman"/>
                <a:ea typeface="Times New Roman"/>
                <a:cs typeface="Times New Roman"/>
                <a:sym typeface="Times New Roman"/>
              </a:rPr>
              <a:t>Users log out the system.</a:t>
            </a:r>
            <a:endParaRPr/>
          </a:p>
          <a:p>
            <a:pPr indent="-165100" lvl="0" marL="342900" rtl="0" algn="l">
              <a:spcBef>
                <a:spcPts val="1000"/>
              </a:spcBef>
              <a:spcAft>
                <a:spcPts val="0"/>
              </a:spcAft>
              <a:buSzPts val="2800"/>
              <a:buFont typeface="Noto Sans Symbols"/>
              <a:buNone/>
            </a:pPr>
            <a:r>
              <a:t/>
            </a:r>
            <a:endParaRPr sz="2800">
              <a:latin typeface="Times New Roman"/>
              <a:ea typeface="Times New Roman"/>
              <a:cs typeface="Times New Roman"/>
              <a:sym typeface="Times New Roman"/>
            </a:endParaRPr>
          </a:p>
        </p:txBody>
      </p:sp>
      <p:sp>
        <p:nvSpPr>
          <p:cNvPr id="295" name="Google Shape;295;p16"/>
          <p:cNvSpPr txBox="1"/>
          <p:nvPr>
            <p:ph idx="11" type="ftr"/>
          </p:nvPr>
        </p:nvSpPr>
        <p:spPr>
          <a:xfrm>
            <a:off x="1638300" y="6108561"/>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96" name="Google Shape;296;p16"/>
          <p:cNvSpPr txBox="1"/>
          <p:nvPr>
            <p:ph idx="12" type="sldNum"/>
          </p:nvPr>
        </p:nvSpPr>
        <p:spPr>
          <a:xfrm>
            <a:off x="9773933" y="610856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871075" y="451832"/>
            <a:ext cx="10351673"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15949"/>
              </a:buClr>
              <a:buSzPts val="5400"/>
              <a:buFont typeface="Algerian"/>
              <a:buNone/>
            </a:pPr>
            <a:r>
              <a:rPr lang="en-US" sz="5400">
                <a:solidFill>
                  <a:srgbClr val="315949"/>
                </a:solidFill>
                <a:latin typeface="Algerian"/>
                <a:ea typeface="Algerian"/>
                <a:cs typeface="Algerian"/>
                <a:sym typeface="Algerian"/>
              </a:rPr>
              <a:t>DRAWBACKS OF THE PROJECTS</a:t>
            </a:r>
            <a:endParaRPr/>
          </a:p>
        </p:txBody>
      </p:sp>
      <p:sp>
        <p:nvSpPr>
          <p:cNvPr id="302" name="Google Shape;302;p17"/>
          <p:cNvSpPr txBox="1"/>
          <p:nvPr>
            <p:ph idx="1" type="body"/>
          </p:nvPr>
        </p:nvSpPr>
        <p:spPr>
          <a:xfrm>
            <a:off x="1736035" y="1732722"/>
            <a:ext cx="9197008" cy="423075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3600"/>
              <a:buChar char="🠶"/>
            </a:pPr>
            <a:r>
              <a:rPr lang="en-US" sz="3600" u="sng">
                <a:latin typeface="Rockwell"/>
                <a:ea typeface="Rockwell"/>
                <a:cs typeface="Rockwell"/>
                <a:sym typeface="Rockwell"/>
              </a:rPr>
              <a:t>Less Functionalities:</a:t>
            </a:r>
            <a:endParaRPr/>
          </a:p>
          <a:p>
            <a:pPr indent="-342900" lvl="0" marL="342900" rtl="0" algn="just">
              <a:spcBef>
                <a:spcPts val="1000"/>
              </a:spcBef>
              <a:spcAft>
                <a:spcPts val="0"/>
              </a:spcAft>
              <a:buSzPts val="2800"/>
              <a:buFont typeface="Noto Sans Symbols"/>
              <a:buChar char="▪"/>
            </a:pPr>
            <a:r>
              <a:rPr lang="en-US" sz="2800">
                <a:solidFill>
                  <a:schemeClr val="dk1"/>
                </a:solidFill>
                <a:latin typeface="Times New Roman"/>
                <a:ea typeface="Times New Roman"/>
                <a:cs typeface="Times New Roman"/>
                <a:sym typeface="Times New Roman"/>
              </a:rPr>
              <a:t>Some more functionalities can be used in this project to make it more convenient. </a:t>
            </a:r>
            <a:endParaRPr/>
          </a:p>
          <a:p>
            <a:pPr indent="-342900" lvl="0" marL="342900" rtl="0" algn="just">
              <a:spcBef>
                <a:spcPts val="1000"/>
              </a:spcBef>
              <a:spcAft>
                <a:spcPts val="0"/>
              </a:spcAft>
              <a:buSzPts val="2800"/>
              <a:buFont typeface="Noto Sans Symbols"/>
              <a:buChar char="▪"/>
            </a:pPr>
            <a:r>
              <a:rPr lang="en-US" sz="2800">
                <a:solidFill>
                  <a:schemeClr val="dk1"/>
                </a:solidFill>
                <a:latin typeface="Times New Roman"/>
                <a:ea typeface="Times New Roman"/>
                <a:cs typeface="Times New Roman"/>
                <a:sym typeface="Times New Roman"/>
              </a:rPr>
              <a:t>Contact with Agriculturists. This function can be used by farmers and they can contact with agriculturists with a video conference.</a:t>
            </a:r>
            <a:endParaRPr/>
          </a:p>
          <a:p>
            <a:pPr indent="-342900" lvl="0" marL="342900" rtl="0" algn="just">
              <a:spcBef>
                <a:spcPts val="1000"/>
              </a:spcBef>
              <a:spcAft>
                <a:spcPts val="0"/>
              </a:spcAft>
              <a:buSzPts val="2800"/>
              <a:buFont typeface="Noto Sans Symbols"/>
              <a:buChar char="▪"/>
            </a:pPr>
            <a:r>
              <a:rPr lang="en-US" sz="2800">
                <a:solidFill>
                  <a:schemeClr val="dk1"/>
                </a:solidFill>
                <a:latin typeface="Times New Roman"/>
                <a:ea typeface="Times New Roman"/>
                <a:cs typeface="Times New Roman"/>
                <a:sym typeface="Times New Roman"/>
              </a:rPr>
              <a:t>A new functionalities can be add which makes a connection between farmers and the general public in country. </a:t>
            </a:r>
            <a:endParaRPr/>
          </a:p>
          <a:p>
            <a:pPr indent="-342900" lvl="0" marL="342900" rtl="0" algn="just">
              <a:spcBef>
                <a:spcPts val="1000"/>
              </a:spcBef>
              <a:spcAft>
                <a:spcPts val="0"/>
              </a:spcAft>
              <a:buSzPts val="2800"/>
              <a:buFont typeface="Noto Sans Symbols"/>
              <a:buChar char="▪"/>
            </a:pPr>
            <a:r>
              <a:rPr lang="en-US" sz="2800">
                <a:solidFill>
                  <a:schemeClr val="dk1"/>
                </a:solidFill>
                <a:latin typeface="Times New Roman"/>
                <a:ea typeface="Times New Roman"/>
                <a:cs typeface="Times New Roman"/>
                <a:sym typeface="Times New Roman"/>
              </a:rPr>
              <a:t>General people can be a user of this project.</a:t>
            </a:r>
            <a:endParaRPr/>
          </a:p>
        </p:txBody>
      </p:sp>
      <p:sp>
        <p:nvSpPr>
          <p:cNvPr id="303" name="Google Shape;303;p17"/>
          <p:cNvSpPr txBox="1"/>
          <p:nvPr>
            <p:ph idx="11" type="ftr"/>
          </p:nvPr>
        </p:nvSpPr>
        <p:spPr>
          <a:xfrm>
            <a:off x="1568795" y="6223605"/>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304" name="Google Shape;304;p17"/>
          <p:cNvSpPr txBox="1"/>
          <p:nvPr>
            <p:ph idx="12" type="sldNum"/>
          </p:nvPr>
        </p:nvSpPr>
        <p:spPr>
          <a:xfrm>
            <a:off x="10351673" y="6223604"/>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2592925" y="624110"/>
            <a:ext cx="7134171" cy="10324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15949"/>
              </a:buClr>
              <a:buSzPts val="6000"/>
              <a:buFont typeface="Algerian"/>
              <a:buNone/>
            </a:pPr>
            <a:r>
              <a:rPr lang="en-US" sz="6000">
                <a:solidFill>
                  <a:srgbClr val="315949"/>
                </a:solidFill>
                <a:latin typeface="Algerian"/>
                <a:ea typeface="Algerian"/>
                <a:cs typeface="Algerian"/>
                <a:sym typeface="Algerian"/>
              </a:rPr>
              <a:t>UPDATED VERSION</a:t>
            </a:r>
            <a:endParaRPr/>
          </a:p>
        </p:txBody>
      </p:sp>
      <p:sp>
        <p:nvSpPr>
          <p:cNvPr id="310" name="Google Shape;310;p18"/>
          <p:cNvSpPr txBox="1"/>
          <p:nvPr>
            <p:ph idx="1" type="body"/>
          </p:nvPr>
        </p:nvSpPr>
        <p:spPr>
          <a:xfrm>
            <a:off x="768626" y="2133600"/>
            <a:ext cx="10735986"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800"/>
              <a:buChar char="🠶"/>
            </a:pPr>
            <a:r>
              <a:rPr lang="en-US" sz="2800">
                <a:latin typeface="Times New Roman"/>
                <a:ea typeface="Times New Roman"/>
                <a:cs typeface="Times New Roman"/>
                <a:sym typeface="Times New Roman"/>
              </a:rPr>
              <a:t>In Future we continue updated the software so that users can get more better version day by day.</a:t>
            </a:r>
            <a:endParaRPr/>
          </a:p>
          <a:p>
            <a:pPr indent="-342900" lvl="0" marL="342900" rtl="0" algn="just">
              <a:spcBef>
                <a:spcPts val="1000"/>
              </a:spcBef>
              <a:spcAft>
                <a:spcPts val="0"/>
              </a:spcAft>
              <a:buSzPts val="2800"/>
              <a:buChar char="🠶"/>
            </a:pPr>
            <a:r>
              <a:rPr lang="en-US" sz="2800">
                <a:latin typeface="Times New Roman"/>
                <a:ea typeface="Times New Roman"/>
                <a:cs typeface="Times New Roman"/>
                <a:sym typeface="Times New Roman"/>
              </a:rPr>
              <a:t>Users will be increased in this software.</a:t>
            </a:r>
            <a:endParaRPr/>
          </a:p>
          <a:p>
            <a:pPr indent="-342900" lvl="0" marL="342900" rtl="0" algn="just">
              <a:spcBef>
                <a:spcPts val="1000"/>
              </a:spcBef>
              <a:spcAft>
                <a:spcPts val="0"/>
              </a:spcAft>
              <a:buSzPts val="2800"/>
              <a:buChar char="🠶"/>
            </a:pPr>
            <a:r>
              <a:rPr lang="en-US" sz="2800">
                <a:latin typeface="Times New Roman"/>
                <a:ea typeface="Times New Roman"/>
                <a:cs typeface="Times New Roman"/>
                <a:sym typeface="Times New Roman"/>
              </a:rPr>
              <a:t>More functionalities will be added.</a:t>
            </a:r>
            <a:endParaRPr/>
          </a:p>
          <a:p>
            <a:pPr indent="-342900" lvl="0" marL="342900" rtl="0" algn="just">
              <a:spcBef>
                <a:spcPts val="1000"/>
              </a:spcBef>
              <a:spcAft>
                <a:spcPts val="0"/>
              </a:spcAft>
              <a:buSzPts val="2800"/>
              <a:buChar char="🠶"/>
            </a:pPr>
            <a:r>
              <a:rPr lang="en-US" sz="2800">
                <a:latin typeface="Times New Roman"/>
                <a:ea typeface="Times New Roman"/>
                <a:cs typeface="Times New Roman"/>
                <a:sym typeface="Times New Roman"/>
              </a:rPr>
              <a:t>More easy communication for the users.</a:t>
            </a:r>
            <a:endParaRPr/>
          </a:p>
          <a:p>
            <a:pPr indent="-342900" lvl="0" marL="342900" rtl="0" algn="just">
              <a:spcBef>
                <a:spcPts val="1000"/>
              </a:spcBef>
              <a:spcAft>
                <a:spcPts val="0"/>
              </a:spcAft>
              <a:buSzPts val="2800"/>
              <a:buChar char="🠶"/>
            </a:pPr>
            <a:r>
              <a:rPr lang="en-US" sz="2800">
                <a:latin typeface="Times New Roman"/>
                <a:ea typeface="Times New Roman"/>
                <a:cs typeface="Times New Roman"/>
                <a:sym typeface="Times New Roman"/>
              </a:rPr>
              <a:t>Delivery company will be increased so that farmers can get their necessaries more easily.</a:t>
            </a:r>
            <a:endParaRPr/>
          </a:p>
        </p:txBody>
      </p:sp>
      <p:sp>
        <p:nvSpPr>
          <p:cNvPr id="311" name="Google Shape;311;p18"/>
          <p:cNvSpPr txBox="1"/>
          <p:nvPr>
            <p:ph idx="11" type="ftr"/>
          </p:nvPr>
        </p:nvSpPr>
        <p:spPr>
          <a:xfrm>
            <a:off x="1131473" y="607021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312" name="Google Shape;312;p18"/>
          <p:cNvSpPr txBox="1"/>
          <p:nvPr>
            <p:ph idx="12" type="sldNum"/>
          </p:nvPr>
        </p:nvSpPr>
        <p:spPr>
          <a:xfrm>
            <a:off x="10280760" y="6070217"/>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nvSpPr>
        <p:spPr>
          <a:xfrm>
            <a:off x="3784211" y="534574"/>
            <a:ext cx="53457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315949"/>
                </a:solidFill>
                <a:latin typeface="Algerian"/>
                <a:ea typeface="Algerian"/>
                <a:cs typeface="Algerian"/>
                <a:sym typeface="Algerian"/>
              </a:rPr>
              <a:t>Contribution </a:t>
            </a:r>
            <a:endParaRPr/>
          </a:p>
        </p:txBody>
      </p:sp>
      <p:sp>
        <p:nvSpPr>
          <p:cNvPr id="318" name="Google Shape;318;p19"/>
          <p:cNvSpPr txBox="1"/>
          <p:nvPr/>
        </p:nvSpPr>
        <p:spPr>
          <a:xfrm>
            <a:off x="1603719" y="2067951"/>
            <a:ext cx="9101797" cy="2677656"/>
          </a:xfrm>
          <a:prstGeom prst="rect">
            <a:avLst/>
          </a:prstGeom>
          <a:gradFill>
            <a:gsLst>
              <a:gs pos="0">
                <a:srgbClr val="FFFFFF"/>
              </a:gs>
              <a:gs pos="41000">
                <a:srgbClr val="FFFFFF"/>
              </a:gs>
              <a:gs pos="87000">
                <a:srgbClr val="DDE6C3"/>
              </a:gs>
              <a:gs pos="100000">
                <a:srgbClr val="DDE6C3"/>
              </a:gs>
            </a:gsLst>
            <a:path path="circle">
              <a:fillToRect b="100%" l="100%"/>
            </a:path>
            <a:tileRect r="-100%" t="-100%"/>
          </a:gradFill>
          <a:ln cap="flat" cmpd="sng" w="9525">
            <a:solidFill>
              <a:srgbClr val="FFF1ED"/>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Md. Shaheen Alam jony did 30% in this project.</a:t>
            </a:r>
            <a:endParaRPr/>
          </a:p>
          <a:p>
            <a:pPr indent="-342900" lvl="0" marL="3429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Md.Sharier Hossian did 20% in this project.</a:t>
            </a:r>
            <a:endParaRPr/>
          </a:p>
          <a:p>
            <a:pPr indent="-342900" lvl="0" marL="3429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Nafisa Binte Shahadat did 20% in this project.</a:t>
            </a:r>
            <a:endParaRPr/>
          </a:p>
          <a:p>
            <a:pPr indent="-342900" lvl="0" marL="3429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Md.Riaz Khan did 15% in this project.</a:t>
            </a:r>
            <a:endParaRPr/>
          </a:p>
          <a:p>
            <a:pPr indent="-342900" lvl="0" marL="3429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Thithy Banik did 15% in this project.</a:t>
            </a:r>
            <a:endParaRPr/>
          </a:p>
          <a:p>
            <a:pPr indent="0" lvl="0" marL="0" marR="0" rtl="0" algn="l">
              <a:spcBef>
                <a:spcPts val="0"/>
              </a:spcBef>
              <a:spcAft>
                <a:spcPts val="0"/>
              </a:spcAft>
              <a:buNone/>
            </a:pPr>
            <a:r>
              <a:t/>
            </a:r>
            <a:endParaRPr sz="2800">
              <a:solidFill>
                <a:schemeClr val="dk1"/>
              </a:solidFill>
              <a:latin typeface="Century Gothic"/>
              <a:ea typeface="Century Gothic"/>
              <a:cs typeface="Century Gothic"/>
              <a:sym typeface="Century Gothic"/>
            </a:endParaRPr>
          </a:p>
        </p:txBody>
      </p:sp>
      <p:sp>
        <p:nvSpPr>
          <p:cNvPr id="319" name="Google Shape;319;p19"/>
          <p:cNvSpPr txBox="1"/>
          <p:nvPr>
            <p:ph idx="11" type="ftr"/>
          </p:nvPr>
        </p:nvSpPr>
        <p:spPr>
          <a:xfrm>
            <a:off x="1338083" y="5958301"/>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320" name="Google Shape;320;p19"/>
          <p:cNvSpPr txBox="1"/>
          <p:nvPr>
            <p:ph idx="12" type="sldNum"/>
          </p:nvPr>
        </p:nvSpPr>
        <p:spPr>
          <a:xfrm>
            <a:off x="10074150" y="5958301"/>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nvSpPr>
        <p:spPr>
          <a:xfrm>
            <a:off x="2067950" y="372147"/>
            <a:ext cx="83562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521707"/>
                </a:solidFill>
                <a:latin typeface="Algerian"/>
                <a:ea typeface="Algerian"/>
                <a:cs typeface="Algerian"/>
                <a:sym typeface="Algerian"/>
              </a:rPr>
              <a:t>FARMING ASSISTANT</a:t>
            </a:r>
            <a:endParaRPr/>
          </a:p>
        </p:txBody>
      </p:sp>
      <p:sp>
        <p:nvSpPr>
          <p:cNvPr id="179" name="Google Shape;179;p2"/>
          <p:cNvSpPr txBox="1"/>
          <p:nvPr/>
        </p:nvSpPr>
        <p:spPr>
          <a:xfrm>
            <a:off x="2385704" y="1771304"/>
            <a:ext cx="6961496" cy="2246769"/>
          </a:xfrm>
          <a:prstGeom prst="rect">
            <a:avLst/>
          </a:prstGeom>
          <a:gradFill>
            <a:gsLst>
              <a:gs pos="0">
                <a:srgbClr val="F9FBF4"/>
              </a:gs>
              <a:gs pos="9000">
                <a:srgbClr val="F9FBF4"/>
              </a:gs>
              <a:gs pos="97000">
                <a:srgbClr val="DEE6C7"/>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Farm Assistants are new entrants and generally work under full supervision. Farm assistants work closely with a Farmer and Agriculturists.</a:t>
            </a:r>
            <a:endParaRPr/>
          </a:p>
          <a:p>
            <a:pPr indent="-279400" lvl="0" marL="457200" marR="0" rtl="0" algn="just">
              <a:spcBef>
                <a:spcPts val="0"/>
              </a:spcBef>
              <a:spcAft>
                <a:spcPts val="0"/>
              </a:spcAft>
              <a:buClr>
                <a:schemeClr val="dk1"/>
              </a:buClr>
              <a:buSzPts val="2800"/>
              <a:buFont typeface="Arial"/>
              <a:buNone/>
            </a:pPr>
            <a:r>
              <a:t/>
            </a:r>
            <a:endParaRPr sz="2800">
              <a:solidFill>
                <a:schemeClr val="dk1"/>
              </a:solidFill>
              <a:latin typeface="Century Gothic"/>
              <a:ea typeface="Century Gothic"/>
              <a:cs typeface="Century Gothic"/>
              <a:sym typeface="Century Gothic"/>
            </a:endParaRPr>
          </a:p>
        </p:txBody>
      </p:sp>
      <p:sp>
        <p:nvSpPr>
          <p:cNvPr id="180" name="Google Shape;180;p2"/>
          <p:cNvSpPr txBox="1"/>
          <p:nvPr>
            <p:ph idx="11" type="ftr"/>
          </p:nvPr>
        </p:nvSpPr>
        <p:spPr>
          <a:xfrm>
            <a:off x="1595299" y="6303290"/>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181" name="Google Shape;181;p2"/>
          <p:cNvSpPr txBox="1"/>
          <p:nvPr>
            <p:ph idx="12" type="sldNum"/>
          </p:nvPr>
        </p:nvSpPr>
        <p:spPr>
          <a:xfrm>
            <a:off x="10206817" y="6303289"/>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p:nvPr/>
        </p:nvSpPr>
        <p:spPr>
          <a:xfrm>
            <a:off x="4031266" y="2505670"/>
            <a:ext cx="4129467" cy="1021556"/>
          </a:xfrm>
          <a:prstGeom prst="round2DiagRect">
            <a:avLst>
              <a:gd fmla="val 16667" name="adj1"/>
              <a:gd fmla="val 0" name="adj2"/>
            </a:avLst>
          </a:prstGeom>
          <a:gradFill>
            <a:gsLst>
              <a:gs pos="0">
                <a:srgbClr val="FFFFFF"/>
              </a:gs>
              <a:gs pos="60000">
                <a:srgbClr val="FFFFFF"/>
              </a:gs>
              <a:gs pos="100000">
                <a:srgbClr val="DDE6C3"/>
              </a:gs>
            </a:gsLst>
            <a:path path="circle">
              <a:fillToRect l="100%" t="100%"/>
            </a:path>
            <a:tileRect b="-100%" r="-100%"/>
          </a:gradFill>
          <a:ln cap="rnd" cmpd="sng" w="15875">
            <a:solidFill>
              <a:srgbClr val="4A856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5400">
                <a:solidFill>
                  <a:srgbClr val="262626"/>
                </a:solidFill>
                <a:latin typeface="Century Gothic"/>
                <a:ea typeface="Century Gothic"/>
                <a:cs typeface="Century Gothic"/>
                <a:sym typeface="Century Gothic"/>
              </a:rPr>
              <a:t>THANK YOU</a:t>
            </a:r>
            <a:endParaRPr b="1" i="1" sz="5400" cap="none">
              <a:solidFill>
                <a:srgbClr val="262626"/>
              </a:solidFill>
              <a:latin typeface="Century Gothic"/>
              <a:ea typeface="Century Gothic"/>
              <a:cs typeface="Century Gothic"/>
              <a:sym typeface="Century Gothic"/>
            </a:endParaRPr>
          </a:p>
        </p:txBody>
      </p:sp>
      <p:sp>
        <p:nvSpPr>
          <p:cNvPr id="326" name="Google Shape;326;p20"/>
          <p:cNvSpPr txBox="1"/>
          <p:nvPr>
            <p:ph idx="11" type="ftr"/>
          </p:nvPr>
        </p:nvSpPr>
        <p:spPr>
          <a:xfrm>
            <a:off x="1409769"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327" name="Google Shape;327;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
          <p:cNvSpPr txBox="1"/>
          <p:nvPr/>
        </p:nvSpPr>
        <p:spPr>
          <a:xfrm>
            <a:off x="1318566" y="2343226"/>
            <a:ext cx="7719417" cy="830997"/>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chemeClr val="dk1"/>
              </a:buClr>
              <a:buSzPts val="4800"/>
              <a:buFont typeface="Noto Sans Symbols"/>
              <a:buChar char="⮚"/>
            </a:pPr>
            <a:r>
              <a:rPr b="1" lang="en-US" sz="4800">
                <a:solidFill>
                  <a:schemeClr val="dk1"/>
                </a:solidFill>
                <a:latin typeface="Architects Daughter"/>
                <a:ea typeface="Architects Daughter"/>
                <a:cs typeface="Architects Daughter"/>
                <a:sym typeface="Architects Daughter"/>
              </a:rPr>
              <a:t>Group Member Details : </a:t>
            </a:r>
            <a:endParaRPr/>
          </a:p>
        </p:txBody>
      </p:sp>
      <p:graphicFrame>
        <p:nvGraphicFramePr>
          <p:cNvPr id="187" name="Google Shape;187;p3"/>
          <p:cNvGraphicFramePr/>
          <p:nvPr/>
        </p:nvGraphicFramePr>
        <p:xfrm>
          <a:off x="2173357" y="3174223"/>
          <a:ext cx="3000000" cy="3000000"/>
        </p:xfrm>
        <a:graphic>
          <a:graphicData uri="http://schemas.openxmlformats.org/drawingml/2006/table">
            <a:tbl>
              <a:tblPr bandRow="1" firstRow="1">
                <a:noFill/>
                <a:tableStyleId>{7694898F-82AA-4B09-8E6F-3975A34E580C}</a:tableStyleId>
              </a:tblPr>
              <a:tblGrid>
                <a:gridCol w="2006850"/>
                <a:gridCol w="2456150"/>
                <a:gridCol w="3438625"/>
              </a:tblGrid>
              <a:tr h="480275">
                <a:tc>
                  <a:txBody>
                    <a:bodyPr/>
                    <a:lstStyle/>
                    <a:p>
                      <a:pPr indent="0" lvl="0" marL="0" marR="0" rtl="0" algn="l">
                        <a:spcBef>
                          <a:spcPts val="0"/>
                        </a:spcBef>
                        <a:spcAft>
                          <a:spcPts val="0"/>
                        </a:spcAft>
                        <a:buNone/>
                      </a:pPr>
                      <a:r>
                        <a:rPr lang="en-US" sz="2800" u="none" cap="none" strike="noStrike">
                          <a:latin typeface="Jacques Francois Shadow"/>
                          <a:ea typeface="Jacques Francois Shadow"/>
                          <a:cs typeface="Jacques Francois Shadow"/>
                          <a:sym typeface="Jacques Francois Shadow"/>
                        </a:rPr>
                        <a:t>Serial</a:t>
                      </a:r>
                      <a:endParaRPr/>
                    </a:p>
                  </a:txBody>
                  <a:tcPr marT="45725" marB="45725" marR="91450" marL="91450"/>
                </a:tc>
                <a:tc>
                  <a:txBody>
                    <a:bodyPr/>
                    <a:lstStyle/>
                    <a:p>
                      <a:pPr indent="0" lvl="0" marL="0" marR="0" rtl="0" algn="l">
                        <a:spcBef>
                          <a:spcPts val="0"/>
                        </a:spcBef>
                        <a:spcAft>
                          <a:spcPts val="0"/>
                        </a:spcAft>
                        <a:buNone/>
                      </a:pPr>
                      <a:r>
                        <a:rPr lang="en-US" sz="2800">
                          <a:latin typeface="Algerian"/>
                          <a:ea typeface="Algerian"/>
                          <a:cs typeface="Algerian"/>
                          <a:sym typeface="Algerian"/>
                        </a:rPr>
                        <a:t>ID</a:t>
                      </a:r>
                      <a:endParaRPr/>
                    </a:p>
                  </a:txBody>
                  <a:tcPr marT="45725" marB="45725" marR="91450" marL="91450"/>
                </a:tc>
                <a:tc>
                  <a:txBody>
                    <a:bodyPr/>
                    <a:lstStyle/>
                    <a:p>
                      <a:pPr indent="0" lvl="0" marL="0" marR="0" rtl="0" algn="l">
                        <a:spcBef>
                          <a:spcPts val="0"/>
                        </a:spcBef>
                        <a:spcAft>
                          <a:spcPts val="0"/>
                        </a:spcAft>
                        <a:buNone/>
                      </a:pPr>
                      <a:r>
                        <a:rPr lang="en-US" sz="2800">
                          <a:latin typeface="Jacques Francois Shadow"/>
                          <a:ea typeface="Jacques Francois Shadow"/>
                          <a:cs typeface="Jacques Francois Shadow"/>
                          <a:sym typeface="Jacques Francois Shadow"/>
                        </a:rPr>
                        <a:t>Name</a:t>
                      </a:r>
                      <a:endParaRPr/>
                    </a:p>
                  </a:txBody>
                  <a:tcPr marT="45725" marB="45725" marR="91450" marL="91450"/>
                </a:tc>
              </a:tr>
              <a:tr h="5068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19-40183-1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KHAN, MD RIAZ</a:t>
                      </a:r>
                      <a:endParaRPr/>
                    </a:p>
                    <a:p>
                      <a:pPr indent="0" lvl="0" marL="0" marR="0" rtl="0" algn="l">
                        <a:spcBef>
                          <a:spcPts val="0"/>
                        </a:spcBef>
                        <a:spcAft>
                          <a:spcPts val="0"/>
                        </a:spcAft>
                        <a:buNone/>
                      </a:pPr>
                      <a:r>
                        <a:t/>
                      </a:r>
                      <a:endParaRPr b="1" sz="1800">
                        <a:latin typeface="Times New Roman"/>
                        <a:ea typeface="Times New Roman"/>
                        <a:cs typeface="Times New Roman"/>
                        <a:sym typeface="Times New Roman"/>
                      </a:endParaRPr>
                    </a:p>
                  </a:txBody>
                  <a:tcPr marT="45725" marB="45725" marR="91450" marL="91450"/>
                </a:tc>
              </a:tr>
              <a:tr h="4802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20</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19-40211-1</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Jony, Md. Shaheen Alam</a:t>
                      </a:r>
                      <a:endParaRPr/>
                    </a:p>
                  </a:txBody>
                  <a:tcPr marT="45725" marB="45725" marR="91450" marL="91450"/>
                </a:tc>
              </a:tr>
              <a:tr h="4802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31</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19-40789-2</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SHAHADAT, NAFISA BINTE</a:t>
                      </a:r>
                      <a:endParaRPr/>
                    </a:p>
                  </a:txBody>
                  <a:tcPr marT="45725" marB="45725" marR="91450" marL="91450"/>
                </a:tc>
              </a:tr>
              <a:tr h="5068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40</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19-41557-3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BANIK, THITHY</a:t>
                      </a:r>
                      <a:endParaRPr/>
                    </a:p>
                    <a:p>
                      <a:pPr indent="0" lvl="0" marL="0" marR="0" rtl="0" algn="l">
                        <a:spcBef>
                          <a:spcPts val="0"/>
                        </a:spcBef>
                        <a:spcAft>
                          <a:spcPts val="0"/>
                        </a:spcAft>
                        <a:buNone/>
                      </a:pPr>
                      <a:r>
                        <a:t/>
                      </a:r>
                      <a:endParaRPr b="1" sz="1800">
                        <a:latin typeface="Times New Roman"/>
                        <a:ea typeface="Times New Roman"/>
                        <a:cs typeface="Times New Roman"/>
                        <a:sym typeface="Times New Roman"/>
                      </a:endParaRPr>
                    </a:p>
                  </a:txBody>
                  <a:tcPr marT="45725" marB="45725" marR="91450" marL="91450"/>
                </a:tc>
              </a:tr>
              <a:tr h="5068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41</a:t>
                      </a:r>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19-41628-3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HOSSAIN, SHAHRIER</a:t>
                      </a:r>
                      <a:endParaRPr/>
                    </a:p>
                    <a:p>
                      <a:pPr indent="0" lvl="0" marL="0" marR="0" rtl="0" algn="l">
                        <a:spcBef>
                          <a:spcPts val="0"/>
                        </a:spcBef>
                        <a:spcAft>
                          <a:spcPts val="0"/>
                        </a:spcAft>
                        <a:buNone/>
                      </a:pPr>
                      <a:r>
                        <a:t/>
                      </a:r>
                      <a:endParaRPr b="1" sz="1800">
                        <a:latin typeface="Times New Roman"/>
                        <a:ea typeface="Times New Roman"/>
                        <a:cs typeface="Times New Roman"/>
                        <a:sym typeface="Times New Roman"/>
                      </a:endParaRPr>
                    </a:p>
                  </a:txBody>
                  <a:tcPr marT="45725" marB="45725" marR="91450" marL="91450"/>
                </a:tc>
              </a:tr>
            </a:tbl>
          </a:graphicData>
        </a:graphic>
      </p:graphicFrame>
      <p:sp>
        <p:nvSpPr>
          <p:cNvPr id="188" name="Google Shape;188;p3"/>
          <p:cNvSpPr txBox="1"/>
          <p:nvPr/>
        </p:nvSpPr>
        <p:spPr>
          <a:xfrm>
            <a:off x="2411897" y="569843"/>
            <a:ext cx="8534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Algerian"/>
                <a:ea typeface="Algerian"/>
                <a:cs typeface="Algerian"/>
                <a:sym typeface="Algerian"/>
              </a:rPr>
              <a:t>GROUP INFORMATION</a:t>
            </a:r>
            <a:endParaRPr/>
          </a:p>
        </p:txBody>
      </p:sp>
      <p:sp>
        <p:nvSpPr>
          <p:cNvPr id="189" name="Google Shape;189;p3"/>
          <p:cNvSpPr txBox="1"/>
          <p:nvPr/>
        </p:nvSpPr>
        <p:spPr>
          <a:xfrm>
            <a:off x="1318566" y="1664284"/>
            <a:ext cx="4523482"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Rockwell"/>
                <a:ea typeface="Rockwell"/>
                <a:cs typeface="Rockwell"/>
                <a:sym typeface="Rockwell"/>
              </a:rPr>
              <a:t>Group number 10</a:t>
            </a:r>
            <a:endParaRPr/>
          </a:p>
        </p:txBody>
      </p:sp>
      <p:sp>
        <p:nvSpPr>
          <p:cNvPr id="190" name="Google Shape;190;p3"/>
          <p:cNvSpPr txBox="1"/>
          <p:nvPr>
            <p:ph idx="11" type="ftr"/>
          </p:nvPr>
        </p:nvSpPr>
        <p:spPr>
          <a:xfrm>
            <a:off x="2173357" y="6288157"/>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 ORIENTED PROGRAMMING 2</a:t>
            </a:r>
            <a:endParaRPr/>
          </a:p>
        </p:txBody>
      </p:sp>
      <p:sp>
        <p:nvSpPr>
          <p:cNvPr id="191" name="Google Shape;191;p3"/>
          <p:cNvSpPr txBox="1"/>
          <p:nvPr>
            <p:ph idx="12" type="sldNum"/>
          </p:nvPr>
        </p:nvSpPr>
        <p:spPr>
          <a:xfrm>
            <a:off x="10696229" y="6288156"/>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nvSpPr>
        <p:spPr>
          <a:xfrm>
            <a:off x="933158" y="295422"/>
            <a:ext cx="905959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lgerian"/>
                <a:ea typeface="Algerian"/>
                <a:cs typeface="Algerian"/>
                <a:sym typeface="Algerian"/>
              </a:rPr>
              <a:t>Project Object/Motivation</a:t>
            </a:r>
            <a:endParaRPr/>
          </a:p>
        </p:txBody>
      </p:sp>
      <p:sp>
        <p:nvSpPr>
          <p:cNvPr id="197" name="Google Shape;197;p4"/>
          <p:cNvSpPr txBox="1"/>
          <p:nvPr/>
        </p:nvSpPr>
        <p:spPr>
          <a:xfrm>
            <a:off x="759655" y="1126417"/>
            <a:ext cx="10499188" cy="6124754"/>
          </a:xfrm>
          <a:prstGeom prst="rect">
            <a:avLst/>
          </a:prstGeom>
          <a:gradFill>
            <a:gsLst>
              <a:gs pos="0">
                <a:srgbClr val="F9FBF4"/>
              </a:gs>
              <a:gs pos="95000">
                <a:srgbClr val="DEE6C7"/>
              </a:gs>
              <a:gs pos="100000">
                <a:srgbClr val="DEE6C7"/>
              </a:gs>
            </a:gsLst>
            <a:lin ang="10800000" scaled="0"/>
          </a:gra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In this project we mainly try to give more facilities of the farmers in rural areas. Farmers are always under privileged in our country. In many times they don’t get help when they need it. Also, there is a huge party between the farmers and the buyers. At last farmers are deprived of their proper rate of market price and on the other hand we, the buyers buy in overrated price. It’s a huge imbalance in economy. In this project, we are trying to make such a software which can be used by farmers as well as the buyers So, both clients can see each other’s status. Also sometimes farmers need some instruments or equipment. But they can’t get these because of transport problems or the shortage of the needs. At present time, there are many modern technology and digital ways of farming. Everyday agricultural researchers discover new things about farming. Farmers are unknown about these discovers. So, in this application farmers can find these things and improve their cultivation skills. Also agriculturist can provide their experimental skills to solve a farmers problems. We’ll try to solve these problems in this project.</a:t>
            </a:r>
            <a:endParaRPr sz="24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entury Gothic"/>
              <a:ea typeface="Century Gothic"/>
              <a:cs typeface="Century Gothic"/>
              <a:sym typeface="Century Gothic"/>
            </a:endParaRPr>
          </a:p>
        </p:txBody>
      </p:sp>
      <p:sp>
        <p:nvSpPr>
          <p:cNvPr id="198" name="Google Shape;198;p4"/>
          <p:cNvSpPr txBox="1"/>
          <p:nvPr>
            <p:ph idx="11" type="ftr"/>
          </p:nvPr>
        </p:nvSpPr>
        <p:spPr>
          <a:xfrm>
            <a:off x="759655" y="6380015"/>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199" name="Google Shape;199;p4"/>
          <p:cNvSpPr txBox="1"/>
          <p:nvPr>
            <p:ph idx="12" type="sldNum"/>
          </p:nvPr>
        </p:nvSpPr>
        <p:spPr>
          <a:xfrm>
            <a:off x="10232403" y="6380014"/>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2589212" y="781878"/>
            <a:ext cx="6819832" cy="102288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15949"/>
              </a:buClr>
              <a:buSzPts val="6000"/>
              <a:buFont typeface="Algerian"/>
              <a:buNone/>
            </a:pPr>
            <a:r>
              <a:rPr lang="en-US" sz="6000">
                <a:solidFill>
                  <a:srgbClr val="315949"/>
                </a:solidFill>
                <a:latin typeface="Algerian"/>
                <a:ea typeface="Algerian"/>
                <a:cs typeface="Algerian"/>
                <a:sym typeface="Algerian"/>
              </a:rPr>
              <a:t>PROJECT DETAILS</a:t>
            </a:r>
            <a:endParaRPr/>
          </a:p>
        </p:txBody>
      </p:sp>
      <p:sp>
        <p:nvSpPr>
          <p:cNvPr id="205" name="Google Shape;205;p5"/>
          <p:cNvSpPr txBox="1"/>
          <p:nvPr>
            <p:ph idx="1" type="body"/>
          </p:nvPr>
        </p:nvSpPr>
        <p:spPr>
          <a:xfrm>
            <a:off x="1833839" y="2345635"/>
            <a:ext cx="8915399" cy="1700338"/>
          </a:xfrm>
          <a:prstGeom prst="rect">
            <a:avLst/>
          </a:prstGeom>
          <a:gradFill>
            <a:gsLst>
              <a:gs pos="0">
                <a:srgbClr val="F9FBF4"/>
              </a:gs>
              <a:gs pos="90000">
                <a:srgbClr val="CEDAAC"/>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800"/>
              <a:buNone/>
            </a:pPr>
            <a:r>
              <a:rPr b="1" lang="en-US" sz="2800">
                <a:latin typeface="Times New Roman"/>
                <a:ea typeface="Times New Roman"/>
                <a:cs typeface="Times New Roman"/>
                <a:sym typeface="Times New Roman"/>
              </a:rPr>
              <a:t>‘Farming Assistant’ project is divided into two parts.</a:t>
            </a:r>
            <a:endParaRPr/>
          </a:p>
          <a:p>
            <a:pPr indent="-457200" lvl="0" marL="457200" rtl="0" algn="l">
              <a:spcBef>
                <a:spcPts val="1000"/>
              </a:spcBef>
              <a:spcAft>
                <a:spcPts val="0"/>
              </a:spcAft>
              <a:buSzPts val="2800"/>
              <a:buFont typeface="Century Gothic"/>
              <a:buAutoNum type="arabicPeriod"/>
            </a:pPr>
            <a:r>
              <a:rPr b="1" lang="en-US" sz="2800">
                <a:latin typeface="Times New Roman"/>
                <a:ea typeface="Times New Roman"/>
                <a:cs typeface="Times New Roman"/>
                <a:sym typeface="Times New Roman"/>
              </a:rPr>
              <a:t>Users</a:t>
            </a:r>
            <a:endParaRPr/>
          </a:p>
          <a:p>
            <a:pPr indent="-457200" lvl="0" marL="457200" rtl="0" algn="l">
              <a:spcBef>
                <a:spcPts val="1000"/>
              </a:spcBef>
              <a:spcAft>
                <a:spcPts val="0"/>
              </a:spcAft>
              <a:buSzPts val="2800"/>
              <a:buFont typeface="Century Gothic"/>
              <a:buAutoNum type="arabicPeriod"/>
            </a:pPr>
            <a:r>
              <a:rPr b="1" lang="en-US" sz="2800">
                <a:latin typeface="Times New Roman"/>
                <a:ea typeface="Times New Roman"/>
                <a:cs typeface="Times New Roman"/>
                <a:sym typeface="Times New Roman"/>
              </a:rPr>
              <a:t>Functionalities</a:t>
            </a:r>
            <a:endParaRPr/>
          </a:p>
        </p:txBody>
      </p:sp>
      <p:sp>
        <p:nvSpPr>
          <p:cNvPr id="206" name="Google Shape;206;p5"/>
          <p:cNvSpPr txBox="1"/>
          <p:nvPr>
            <p:ph idx="11" type="ftr"/>
          </p:nvPr>
        </p:nvSpPr>
        <p:spPr>
          <a:xfrm>
            <a:off x="1542290"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07" name="Google Shape;207;p5"/>
          <p:cNvSpPr txBox="1"/>
          <p:nvPr>
            <p:ph idx="12" type="sldNum"/>
          </p:nvPr>
        </p:nvSpPr>
        <p:spPr>
          <a:xfrm>
            <a:off x="10643220" y="613580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211" name="Shape 211"/>
        <p:cNvGrpSpPr/>
        <p:nvPr/>
      </p:nvGrpSpPr>
      <p:grpSpPr>
        <a:xfrm>
          <a:off x="0" y="0"/>
          <a:ext cx="0" cy="0"/>
          <a:chOff x="0" y="0"/>
          <a:chExt cx="0" cy="0"/>
        </a:xfrm>
      </p:grpSpPr>
      <p:sp>
        <p:nvSpPr>
          <p:cNvPr id="212" name="Google Shape;212;p6"/>
          <p:cNvSpPr txBox="1"/>
          <p:nvPr/>
        </p:nvSpPr>
        <p:spPr>
          <a:xfrm>
            <a:off x="4460068" y="524444"/>
            <a:ext cx="219252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315949"/>
                </a:solidFill>
                <a:latin typeface="Algerian"/>
                <a:ea typeface="Algerian"/>
                <a:cs typeface="Algerian"/>
                <a:sym typeface="Algerian"/>
              </a:rPr>
              <a:t>User</a:t>
            </a:r>
            <a:endParaRPr/>
          </a:p>
        </p:txBody>
      </p:sp>
      <p:sp>
        <p:nvSpPr>
          <p:cNvPr id="213" name="Google Shape;213;p6"/>
          <p:cNvSpPr txBox="1"/>
          <p:nvPr/>
        </p:nvSpPr>
        <p:spPr>
          <a:xfrm>
            <a:off x="1418493" y="2158798"/>
            <a:ext cx="10114670" cy="2062103"/>
          </a:xfrm>
          <a:prstGeom prst="rect">
            <a:avLst/>
          </a:prstGeom>
          <a:gradFill>
            <a:gsLst>
              <a:gs pos="0">
                <a:srgbClr val="F9FBF4"/>
              </a:gs>
              <a:gs pos="92000">
                <a:srgbClr val="CEDAAC"/>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In this project there are two type of users :</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3200"/>
              <a:buFont typeface="Century Gothic"/>
              <a:buAutoNum type="arabicParenR"/>
            </a:pPr>
            <a:r>
              <a:rPr lang="en-US" sz="3200">
                <a:solidFill>
                  <a:schemeClr val="dk1"/>
                </a:solidFill>
                <a:latin typeface="Times New Roman"/>
                <a:ea typeface="Times New Roman"/>
                <a:cs typeface="Times New Roman"/>
                <a:sym typeface="Times New Roman"/>
              </a:rPr>
              <a:t>Agriculturists</a:t>
            </a:r>
            <a:endParaRPr sz="32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3200"/>
              <a:buFont typeface="Century Gothic"/>
              <a:buAutoNum type="arabicParenR"/>
            </a:pPr>
            <a:r>
              <a:rPr lang="en-US" sz="3200">
                <a:solidFill>
                  <a:schemeClr val="dk1"/>
                </a:solidFill>
                <a:latin typeface="Times New Roman"/>
                <a:ea typeface="Times New Roman"/>
                <a:cs typeface="Times New Roman"/>
                <a:sym typeface="Times New Roman"/>
              </a:rPr>
              <a:t> Farmers</a:t>
            </a:r>
            <a:endParaRPr/>
          </a:p>
        </p:txBody>
      </p:sp>
      <p:sp>
        <p:nvSpPr>
          <p:cNvPr id="214" name="Google Shape;214;p6"/>
          <p:cNvSpPr txBox="1"/>
          <p:nvPr>
            <p:ph idx="11" type="ftr"/>
          </p:nvPr>
        </p:nvSpPr>
        <p:spPr>
          <a:xfrm>
            <a:off x="1245318" y="6150993"/>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15" name="Google Shape;215;p6"/>
          <p:cNvSpPr txBox="1"/>
          <p:nvPr>
            <p:ph idx="12" type="sldNum"/>
          </p:nvPr>
        </p:nvSpPr>
        <p:spPr>
          <a:xfrm>
            <a:off x="10457690" y="6150993"/>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nvSpPr>
        <p:spPr>
          <a:xfrm>
            <a:off x="4763767" y="673226"/>
            <a:ext cx="227056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315949"/>
                </a:solidFill>
                <a:latin typeface="Algerian"/>
                <a:ea typeface="Algerian"/>
                <a:cs typeface="Algerian"/>
                <a:sym typeface="Algerian"/>
              </a:rPr>
              <a:t>USER</a:t>
            </a:r>
            <a:endParaRPr/>
          </a:p>
        </p:txBody>
      </p:sp>
      <p:sp>
        <p:nvSpPr>
          <p:cNvPr id="221" name="Google Shape;221;p7"/>
          <p:cNvSpPr txBox="1"/>
          <p:nvPr/>
        </p:nvSpPr>
        <p:spPr>
          <a:xfrm>
            <a:off x="1080868" y="2999286"/>
            <a:ext cx="9636369" cy="2677656"/>
          </a:xfrm>
          <a:prstGeom prst="rect">
            <a:avLst/>
          </a:prstGeom>
          <a:gradFill>
            <a:gsLst>
              <a:gs pos="0">
                <a:srgbClr val="F9FBF4"/>
              </a:gs>
              <a:gs pos="100000">
                <a:srgbClr val="DEE6C7"/>
              </a:gs>
            </a:gsLst>
            <a:lin ang="5400000" scaled="0"/>
          </a:gradFill>
          <a:ln cap="flat" cmpd="sng" w="9525">
            <a:solidFill>
              <a:srgbClr val="FFF1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sng">
                <a:solidFill>
                  <a:schemeClr val="dk1"/>
                </a:solidFill>
                <a:latin typeface="Rockwell"/>
                <a:ea typeface="Rockwell"/>
                <a:cs typeface="Rockwell"/>
                <a:sym typeface="Rockwell"/>
              </a:rPr>
              <a:t>1.Agriculturists</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this project, only certified Agriculturist can register. They can post blogs . They  can get help from an admin, can edit posts and communicate with clients, provide them the best suggestions for farming.</a:t>
            </a:r>
            <a:endParaRPr/>
          </a:p>
        </p:txBody>
      </p:sp>
      <p:sp>
        <p:nvSpPr>
          <p:cNvPr id="222" name="Google Shape;222;p7"/>
          <p:cNvSpPr txBox="1"/>
          <p:nvPr>
            <p:ph idx="11" type="ftr"/>
          </p:nvPr>
        </p:nvSpPr>
        <p:spPr>
          <a:xfrm>
            <a:off x="1080868" y="6135807"/>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23" name="Google Shape;223;p7"/>
          <p:cNvSpPr txBox="1"/>
          <p:nvPr>
            <p:ph idx="12" type="sldNum"/>
          </p:nvPr>
        </p:nvSpPr>
        <p:spPr>
          <a:xfrm>
            <a:off x="10327353" y="613580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nvSpPr>
        <p:spPr>
          <a:xfrm>
            <a:off x="1003494" y="2126603"/>
            <a:ext cx="10185009" cy="3662541"/>
          </a:xfrm>
          <a:prstGeom prst="rect">
            <a:avLst/>
          </a:prstGeom>
          <a:gradFill>
            <a:gsLst>
              <a:gs pos="0">
                <a:srgbClr val="F9FBF4"/>
              </a:gs>
              <a:gs pos="100000">
                <a:srgbClr val="DEE6C7"/>
              </a:gs>
            </a:gsLst>
            <a:lin ang="5400000" scaled="0"/>
          </a:gradFill>
          <a:ln cap="flat" cmpd="sng" w="9525">
            <a:solidFill>
              <a:srgbClr val="F5AB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sng">
                <a:solidFill>
                  <a:schemeClr val="dk1"/>
                </a:solidFill>
                <a:latin typeface="Rockwell"/>
                <a:ea typeface="Rockwell"/>
                <a:cs typeface="Rockwell"/>
                <a:sym typeface="Rockwell"/>
              </a:rPr>
              <a:t>2.Farmers</a:t>
            </a:r>
            <a:endParaRPr/>
          </a:p>
          <a:p>
            <a:pPr indent="-571500" lvl="0" marL="571500" marR="0" rtl="0" algn="l">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Farmers can create account. If they face any problem in cultivation they can find the solution in the software. There problem’s solution is given in the software with picture. They can sell any product Just a simple post with a satisfied price. Also they can buy their necessary products with a limited price.</a:t>
            </a:r>
            <a:endParaRPr/>
          </a:p>
        </p:txBody>
      </p:sp>
      <p:sp>
        <p:nvSpPr>
          <p:cNvPr id="229" name="Google Shape;229;p8"/>
          <p:cNvSpPr txBox="1"/>
          <p:nvPr/>
        </p:nvSpPr>
        <p:spPr>
          <a:xfrm>
            <a:off x="5073123" y="700059"/>
            <a:ext cx="204575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315949"/>
                </a:solidFill>
                <a:latin typeface="Algerian"/>
                <a:ea typeface="Algerian"/>
                <a:cs typeface="Algerian"/>
                <a:sym typeface="Algerian"/>
              </a:rPr>
              <a:t>USER</a:t>
            </a:r>
            <a:endParaRPr/>
          </a:p>
        </p:txBody>
      </p:sp>
      <p:sp>
        <p:nvSpPr>
          <p:cNvPr id="230" name="Google Shape;230;p8"/>
          <p:cNvSpPr txBox="1"/>
          <p:nvPr>
            <p:ph idx="11" type="ftr"/>
          </p:nvPr>
        </p:nvSpPr>
        <p:spPr>
          <a:xfrm>
            <a:off x="993913" y="6235462"/>
            <a:ext cx="754778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31" name="Google Shape;231;p8"/>
          <p:cNvSpPr txBox="1"/>
          <p:nvPr>
            <p:ph idx="12" type="sldNum"/>
          </p:nvPr>
        </p:nvSpPr>
        <p:spPr>
          <a:xfrm>
            <a:off x="10408736" y="625461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2435843" y="457200"/>
            <a:ext cx="6843015" cy="85507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315949"/>
              </a:buClr>
              <a:buSzPct val="100000"/>
              <a:buFont typeface="Algerian"/>
              <a:buNone/>
            </a:pPr>
            <a:r>
              <a:rPr lang="en-US" sz="6700">
                <a:solidFill>
                  <a:srgbClr val="315949"/>
                </a:solidFill>
                <a:latin typeface="Algerian"/>
                <a:ea typeface="Algerian"/>
                <a:cs typeface="Algerian"/>
                <a:sym typeface="Algerian"/>
              </a:rPr>
              <a:t>FUNCTIONALITIES</a:t>
            </a:r>
            <a:br>
              <a:rPr lang="en-US"/>
            </a:br>
            <a:endParaRPr/>
          </a:p>
        </p:txBody>
      </p:sp>
      <p:pic>
        <p:nvPicPr>
          <p:cNvPr id="237" name="Google Shape;237;p9"/>
          <p:cNvPicPr preferRelativeResize="0"/>
          <p:nvPr/>
        </p:nvPicPr>
        <p:blipFill rotWithShape="1">
          <a:blip r:embed="rId3">
            <a:alphaModFix/>
          </a:blip>
          <a:srcRect b="16891" l="14308" r="34782" t="20276"/>
          <a:stretch/>
        </p:blipFill>
        <p:spPr>
          <a:xfrm>
            <a:off x="2546477" y="1312264"/>
            <a:ext cx="6151566" cy="4943061"/>
          </a:xfrm>
          <a:prstGeom prst="rect">
            <a:avLst/>
          </a:prstGeom>
          <a:noFill/>
          <a:ln>
            <a:noFill/>
          </a:ln>
        </p:spPr>
      </p:pic>
      <p:sp>
        <p:nvSpPr>
          <p:cNvPr id="238" name="Google Shape;238;p9"/>
          <p:cNvSpPr txBox="1"/>
          <p:nvPr/>
        </p:nvSpPr>
        <p:spPr>
          <a:xfrm>
            <a:off x="3531704" y="6488668"/>
            <a:ext cx="5128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ckwell"/>
                <a:ea typeface="Rockwell"/>
                <a:cs typeface="Rockwell"/>
                <a:sym typeface="Rockwell"/>
              </a:rPr>
              <a:t>Use Case Diagram of the Functionalities</a:t>
            </a:r>
            <a:endParaRPr/>
          </a:p>
        </p:txBody>
      </p:sp>
      <p:sp>
        <p:nvSpPr>
          <p:cNvPr id="239" name="Google Shape;239;p9"/>
          <p:cNvSpPr txBox="1"/>
          <p:nvPr>
            <p:ph idx="11" type="ftr"/>
          </p:nvPr>
        </p:nvSpPr>
        <p:spPr>
          <a:xfrm>
            <a:off x="1179444" y="6218237"/>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000"/>
              <a:t>OBJECT ORIENTED PROGRAMMING 2</a:t>
            </a:r>
            <a:endParaRPr/>
          </a:p>
        </p:txBody>
      </p:sp>
      <p:sp>
        <p:nvSpPr>
          <p:cNvPr id="240" name="Google Shape;240;p9"/>
          <p:cNvSpPr txBox="1"/>
          <p:nvPr>
            <p:ph idx="12" type="sldNum"/>
          </p:nvPr>
        </p:nvSpPr>
        <p:spPr>
          <a:xfrm>
            <a:off x="10593785" y="631837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rgbClr val="4A856D"/>
                </a:solidFill>
              </a:rPr>
              <a:t>‹#›</a:t>
            </a:fld>
            <a:endParaRPr b="1">
              <a:solidFill>
                <a:srgbClr val="4A856D"/>
              </a:solidFill>
            </a:endParaRPr>
          </a:p>
        </p:txBody>
      </p:sp>
    </p:spTree>
  </p:cSld>
  <p:clrMapOvr>
    <a:masterClrMapping/>
  </p:clrMapOvr>
  <p:transition spd="slow">
    <p:randomBar dir="vert"/>
  </p:transition>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2021-03-30T17:11:03Z</dcterms:created>
  <dc:creator>MD. SHAHEEN ALAM JONY</dc:creator>
</cp:coreProperties>
</file>